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8"/>
  </p:notesMasterIdLst>
  <p:sldIdLst>
    <p:sldId id="256" r:id="rId2"/>
    <p:sldId id="441" r:id="rId3"/>
    <p:sldId id="457" r:id="rId4"/>
    <p:sldId id="1029" r:id="rId5"/>
    <p:sldId id="1013" r:id="rId6"/>
    <p:sldId id="1014" r:id="rId7"/>
    <p:sldId id="1015" r:id="rId8"/>
    <p:sldId id="1016" r:id="rId9"/>
    <p:sldId id="1017" r:id="rId10"/>
    <p:sldId id="1018" r:id="rId11"/>
    <p:sldId id="1019" r:id="rId12"/>
    <p:sldId id="1020" r:id="rId13"/>
    <p:sldId id="1021" r:id="rId14"/>
    <p:sldId id="1022" r:id="rId15"/>
    <p:sldId id="1023" r:id="rId16"/>
    <p:sldId id="1024" r:id="rId17"/>
    <p:sldId id="1025" r:id="rId18"/>
    <p:sldId id="1026" r:id="rId19"/>
    <p:sldId id="1027" r:id="rId20"/>
    <p:sldId id="1028" r:id="rId21"/>
    <p:sldId id="948" r:id="rId22"/>
    <p:sldId id="949" r:id="rId23"/>
    <p:sldId id="950" r:id="rId24"/>
    <p:sldId id="951" r:id="rId25"/>
    <p:sldId id="952" r:id="rId26"/>
    <p:sldId id="953" r:id="rId27"/>
    <p:sldId id="957" r:id="rId28"/>
    <p:sldId id="954" r:id="rId29"/>
    <p:sldId id="956" r:id="rId30"/>
    <p:sldId id="955" r:id="rId31"/>
    <p:sldId id="958" r:id="rId32"/>
    <p:sldId id="959" r:id="rId33"/>
    <p:sldId id="960" r:id="rId34"/>
    <p:sldId id="961" r:id="rId35"/>
    <p:sldId id="962" r:id="rId36"/>
    <p:sldId id="963" r:id="rId37"/>
    <p:sldId id="964" r:id="rId38"/>
    <p:sldId id="965" r:id="rId39"/>
    <p:sldId id="966" r:id="rId40"/>
    <p:sldId id="967" r:id="rId41"/>
    <p:sldId id="968" r:id="rId42"/>
    <p:sldId id="765" r:id="rId43"/>
    <p:sldId id="766" r:id="rId44"/>
    <p:sldId id="778" r:id="rId45"/>
    <p:sldId id="779" r:id="rId46"/>
    <p:sldId id="768" r:id="rId47"/>
    <p:sldId id="770" r:id="rId48"/>
    <p:sldId id="771" r:id="rId49"/>
    <p:sldId id="776" r:id="rId50"/>
    <p:sldId id="772" r:id="rId51"/>
    <p:sldId id="773" r:id="rId52"/>
    <p:sldId id="774" r:id="rId53"/>
    <p:sldId id="775" r:id="rId54"/>
    <p:sldId id="777" r:id="rId55"/>
    <p:sldId id="780" r:id="rId56"/>
    <p:sldId id="781" r:id="rId57"/>
    <p:sldId id="790" r:id="rId58"/>
    <p:sldId id="782" r:id="rId59"/>
    <p:sldId id="784" r:id="rId60"/>
    <p:sldId id="785" r:id="rId61"/>
    <p:sldId id="786" r:id="rId62"/>
    <p:sldId id="787" r:id="rId63"/>
    <p:sldId id="788" r:id="rId64"/>
    <p:sldId id="791" r:id="rId65"/>
    <p:sldId id="792" r:id="rId66"/>
    <p:sldId id="789" r:id="rId67"/>
    <p:sldId id="793" r:id="rId68"/>
    <p:sldId id="969" r:id="rId69"/>
    <p:sldId id="970" r:id="rId70"/>
    <p:sldId id="971" r:id="rId71"/>
    <p:sldId id="972" r:id="rId72"/>
    <p:sldId id="976" r:id="rId73"/>
    <p:sldId id="973" r:id="rId74"/>
    <p:sldId id="978" r:id="rId75"/>
    <p:sldId id="974" r:id="rId76"/>
    <p:sldId id="975" r:id="rId77"/>
    <p:sldId id="977" r:id="rId78"/>
    <p:sldId id="979" r:id="rId79"/>
    <p:sldId id="1003" r:id="rId80"/>
    <p:sldId id="1004" r:id="rId81"/>
    <p:sldId id="1006" r:id="rId82"/>
    <p:sldId id="1005" r:id="rId83"/>
    <p:sldId id="1007" r:id="rId84"/>
    <p:sldId id="1008" r:id="rId85"/>
    <p:sldId id="1009" r:id="rId86"/>
    <p:sldId id="1010" r:id="rId87"/>
    <p:sldId id="1011" r:id="rId88"/>
    <p:sldId id="1012" r:id="rId89"/>
    <p:sldId id="751" r:id="rId90"/>
    <p:sldId id="752" r:id="rId91"/>
    <p:sldId id="764" r:id="rId92"/>
    <p:sldId id="753" r:id="rId93"/>
    <p:sldId id="754" r:id="rId94"/>
    <p:sldId id="755" r:id="rId95"/>
    <p:sldId id="757" r:id="rId96"/>
    <p:sldId id="758" r:id="rId97"/>
    <p:sldId id="759" r:id="rId98"/>
    <p:sldId id="760" r:id="rId99"/>
    <p:sldId id="762" r:id="rId100"/>
    <p:sldId id="761" r:id="rId101"/>
    <p:sldId id="763" r:id="rId102"/>
    <p:sldId id="818" r:id="rId103"/>
    <p:sldId id="819" r:id="rId104"/>
    <p:sldId id="820" r:id="rId105"/>
    <p:sldId id="826" r:id="rId106"/>
    <p:sldId id="821" r:id="rId107"/>
    <p:sldId id="822" r:id="rId108"/>
    <p:sldId id="825" r:id="rId109"/>
    <p:sldId id="823" r:id="rId110"/>
    <p:sldId id="824" r:id="rId111"/>
    <p:sldId id="827" r:id="rId112"/>
    <p:sldId id="828" r:id="rId113"/>
    <p:sldId id="927" r:id="rId114"/>
    <p:sldId id="928" r:id="rId115"/>
    <p:sldId id="929" r:id="rId116"/>
    <p:sldId id="935" r:id="rId117"/>
    <p:sldId id="930" r:id="rId118"/>
    <p:sldId id="933" r:id="rId119"/>
    <p:sldId id="932" r:id="rId120"/>
    <p:sldId id="934" r:id="rId121"/>
    <p:sldId id="937" r:id="rId122"/>
    <p:sldId id="936" r:id="rId123"/>
    <p:sldId id="931" r:id="rId124"/>
    <p:sldId id="993" r:id="rId125"/>
    <p:sldId id="994" r:id="rId126"/>
    <p:sldId id="995" r:id="rId127"/>
    <p:sldId id="1001" r:id="rId128"/>
    <p:sldId id="1000" r:id="rId129"/>
    <p:sldId id="996" r:id="rId130"/>
    <p:sldId id="997" r:id="rId131"/>
    <p:sldId id="999" r:id="rId132"/>
    <p:sldId id="998" r:id="rId133"/>
    <p:sldId id="1002" r:id="rId134"/>
    <p:sldId id="980" r:id="rId135"/>
    <p:sldId id="981" r:id="rId136"/>
    <p:sldId id="982" r:id="rId137"/>
    <p:sldId id="987" r:id="rId138"/>
    <p:sldId id="986" r:id="rId139"/>
    <p:sldId id="983" r:id="rId140"/>
    <p:sldId id="984" r:id="rId141"/>
    <p:sldId id="985" r:id="rId142"/>
    <p:sldId id="988" r:id="rId143"/>
    <p:sldId id="989" r:id="rId144"/>
    <p:sldId id="990" r:id="rId145"/>
    <p:sldId id="991" r:id="rId146"/>
    <p:sldId id="992" r:id="rId147"/>
    <p:sldId id="938" r:id="rId148"/>
    <p:sldId id="939" r:id="rId149"/>
    <p:sldId id="947" r:id="rId150"/>
    <p:sldId id="941" r:id="rId151"/>
    <p:sldId id="946" r:id="rId152"/>
    <p:sldId id="940" r:id="rId153"/>
    <p:sldId id="942" r:id="rId154"/>
    <p:sldId id="943" r:id="rId155"/>
    <p:sldId id="944" r:id="rId156"/>
    <p:sldId id="945" r:id="rId15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5D580E9-4191-4BEB-BC1C-BD9A97823E04}">
          <p14:sldIdLst>
            <p14:sldId id="256"/>
            <p14:sldId id="441"/>
            <p14:sldId id="457"/>
            <p14:sldId id="1029"/>
            <p14:sldId id="1013"/>
            <p14:sldId id="1014"/>
            <p14:sldId id="1015"/>
            <p14:sldId id="1016"/>
            <p14:sldId id="1017"/>
            <p14:sldId id="1018"/>
            <p14:sldId id="1019"/>
            <p14:sldId id="1020"/>
            <p14:sldId id="1021"/>
            <p14:sldId id="1022"/>
            <p14:sldId id="1023"/>
            <p14:sldId id="1024"/>
            <p14:sldId id="1025"/>
            <p14:sldId id="1026"/>
            <p14:sldId id="1027"/>
            <p14:sldId id="1028"/>
            <p14:sldId id="948"/>
            <p14:sldId id="949"/>
            <p14:sldId id="950"/>
            <p14:sldId id="951"/>
            <p14:sldId id="952"/>
            <p14:sldId id="953"/>
            <p14:sldId id="957"/>
            <p14:sldId id="954"/>
            <p14:sldId id="956"/>
            <p14:sldId id="955"/>
            <p14:sldId id="958"/>
            <p14:sldId id="959"/>
            <p14:sldId id="960"/>
            <p14:sldId id="961"/>
            <p14:sldId id="962"/>
            <p14:sldId id="963"/>
            <p14:sldId id="964"/>
            <p14:sldId id="965"/>
            <p14:sldId id="966"/>
            <p14:sldId id="967"/>
            <p14:sldId id="968"/>
            <p14:sldId id="765"/>
            <p14:sldId id="766"/>
            <p14:sldId id="778"/>
            <p14:sldId id="779"/>
            <p14:sldId id="768"/>
            <p14:sldId id="770"/>
            <p14:sldId id="771"/>
            <p14:sldId id="776"/>
            <p14:sldId id="772"/>
            <p14:sldId id="773"/>
            <p14:sldId id="774"/>
            <p14:sldId id="775"/>
            <p14:sldId id="777"/>
            <p14:sldId id="780"/>
            <p14:sldId id="781"/>
            <p14:sldId id="790"/>
            <p14:sldId id="782"/>
            <p14:sldId id="784"/>
            <p14:sldId id="785"/>
            <p14:sldId id="786"/>
            <p14:sldId id="787"/>
            <p14:sldId id="788"/>
            <p14:sldId id="791"/>
            <p14:sldId id="792"/>
            <p14:sldId id="789"/>
            <p14:sldId id="793"/>
            <p14:sldId id="969"/>
            <p14:sldId id="970"/>
            <p14:sldId id="971"/>
            <p14:sldId id="972"/>
            <p14:sldId id="976"/>
            <p14:sldId id="973"/>
            <p14:sldId id="978"/>
            <p14:sldId id="974"/>
            <p14:sldId id="975"/>
            <p14:sldId id="977"/>
            <p14:sldId id="979"/>
            <p14:sldId id="1003"/>
            <p14:sldId id="1004"/>
            <p14:sldId id="1006"/>
            <p14:sldId id="1005"/>
            <p14:sldId id="1007"/>
            <p14:sldId id="1008"/>
            <p14:sldId id="1009"/>
            <p14:sldId id="1010"/>
            <p14:sldId id="1011"/>
            <p14:sldId id="1012"/>
            <p14:sldId id="751"/>
            <p14:sldId id="752"/>
            <p14:sldId id="764"/>
            <p14:sldId id="753"/>
            <p14:sldId id="754"/>
            <p14:sldId id="755"/>
            <p14:sldId id="757"/>
            <p14:sldId id="758"/>
            <p14:sldId id="759"/>
            <p14:sldId id="760"/>
            <p14:sldId id="762"/>
            <p14:sldId id="761"/>
            <p14:sldId id="763"/>
            <p14:sldId id="818"/>
            <p14:sldId id="819"/>
            <p14:sldId id="820"/>
            <p14:sldId id="826"/>
            <p14:sldId id="821"/>
            <p14:sldId id="822"/>
            <p14:sldId id="825"/>
            <p14:sldId id="823"/>
            <p14:sldId id="824"/>
            <p14:sldId id="827"/>
            <p14:sldId id="828"/>
            <p14:sldId id="927"/>
            <p14:sldId id="928"/>
            <p14:sldId id="929"/>
            <p14:sldId id="935"/>
            <p14:sldId id="930"/>
            <p14:sldId id="933"/>
            <p14:sldId id="932"/>
            <p14:sldId id="934"/>
            <p14:sldId id="937"/>
            <p14:sldId id="936"/>
            <p14:sldId id="931"/>
            <p14:sldId id="993"/>
            <p14:sldId id="994"/>
            <p14:sldId id="995"/>
            <p14:sldId id="1001"/>
            <p14:sldId id="1000"/>
            <p14:sldId id="996"/>
            <p14:sldId id="997"/>
            <p14:sldId id="999"/>
            <p14:sldId id="998"/>
            <p14:sldId id="1002"/>
            <p14:sldId id="980"/>
            <p14:sldId id="981"/>
            <p14:sldId id="982"/>
            <p14:sldId id="987"/>
            <p14:sldId id="986"/>
            <p14:sldId id="983"/>
            <p14:sldId id="984"/>
            <p14:sldId id="985"/>
            <p14:sldId id="988"/>
            <p14:sldId id="989"/>
            <p14:sldId id="990"/>
            <p14:sldId id="991"/>
            <p14:sldId id="992"/>
            <p14:sldId id="938"/>
            <p14:sldId id="939"/>
            <p14:sldId id="947"/>
            <p14:sldId id="941"/>
            <p14:sldId id="946"/>
            <p14:sldId id="940"/>
            <p14:sldId id="942"/>
            <p14:sldId id="943"/>
            <p14:sldId id="944"/>
            <p14:sldId id="9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434" autoAdjust="0"/>
  </p:normalViewPr>
  <p:slideViewPr>
    <p:cSldViewPr snapToGrid="0">
      <p:cViewPr varScale="1">
        <p:scale>
          <a:sx n="89" d="100"/>
          <a:sy n="89" d="100"/>
        </p:scale>
        <p:origin x="1219" y="72"/>
      </p:cViewPr>
      <p:guideLst/>
    </p:cSldViewPr>
  </p:slideViewPr>
  <p:notesTextViewPr>
    <p:cViewPr>
      <p:scale>
        <a:sx n="1" d="1"/>
        <a:sy n="1" d="1"/>
      </p:scale>
      <p:origin x="0" y="0"/>
    </p:cViewPr>
  </p:notesTextViewPr>
  <p:sorterViewPr>
    <p:cViewPr varScale="1">
      <p:scale>
        <a:sx n="100" d="100"/>
        <a:sy n="100" d="100"/>
      </p:scale>
      <p:origin x="0" y="-25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17/07/2022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17/07/2022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17/07/2022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17/07/2022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17/07/2022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17/07/2022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17/07/2022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17/07/2022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17/07/2022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17/07/2022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17/07/2022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17/07/2022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17/07/2022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 Id="rId5" Type="http://schemas.openxmlformats.org/officeDocument/2006/relationships/image" Target="../media/image136.png"/><Relationship Id="rId4" Type="http://schemas.openxmlformats.org/officeDocument/2006/relationships/image" Target="../media/image13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xml"/><Relationship Id="rId4" Type="http://schemas.openxmlformats.org/officeDocument/2006/relationships/image" Target="../media/image145.jpeg"/></Relationships>
</file>

<file path=ppt/slides/_rels/slide12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image" Target="../media/image150.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g"/><Relationship Id="rId1" Type="http://schemas.openxmlformats.org/officeDocument/2006/relationships/slideLayout" Target="../slideLayouts/slideLayout6.xml"/><Relationship Id="rId4" Type="http://schemas.openxmlformats.org/officeDocument/2006/relationships/image" Target="../media/image16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eg"/></Relationships>
</file>

<file path=ppt/slides/_rels/slide140.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6.xml"/><Relationship Id="rId4" Type="http://schemas.openxmlformats.org/officeDocument/2006/relationships/image" Target="../media/image172.jpg"/></Relationships>
</file>

<file path=ppt/slides/_rels/slide145.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6.xml"/><Relationship Id="rId5" Type="http://schemas.openxmlformats.org/officeDocument/2006/relationships/image" Target="../media/image178.jpeg"/><Relationship Id="rId4" Type="http://schemas.openxmlformats.org/officeDocument/2006/relationships/image" Target="../media/image17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16.pn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6.xml"/><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9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9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solidFill>
                  <a:schemeClr val="bg1"/>
                </a:solidFill>
              </a:rPr>
              <a:t>US. Modernist Houses</a:t>
            </a:r>
            <a:endParaRPr lang="fr-FR" dirty="0">
              <a:solidFill>
                <a:schemeClr val="bg1"/>
              </a:solidFill>
            </a:endParaRPr>
          </a:p>
        </p:txBody>
      </p:sp>
      <p:sp>
        <p:nvSpPr>
          <p:cNvPr id="3" name="Sous-titre 2"/>
          <p:cNvSpPr>
            <a:spLocks noGrp="1"/>
          </p:cNvSpPr>
          <p:nvPr>
            <p:ph type="subTitle" idx="1"/>
          </p:nvPr>
        </p:nvSpPr>
        <p:spPr/>
        <p:txBody>
          <a:bodyPr/>
          <a:lstStyle/>
          <a:p>
            <a:r>
              <a:rPr lang="fr-FR" dirty="0" smtClean="0">
                <a:solidFill>
                  <a:schemeClr val="bg1"/>
                </a:solidFill>
              </a:rPr>
              <a:t>1960-1980</a:t>
            </a:r>
            <a:endParaRPr lang="fr-FR" dirty="0">
              <a:solidFill>
                <a:schemeClr val="bg1"/>
              </a:solidFill>
            </a:endParaRPr>
          </a:p>
        </p:txBody>
      </p:sp>
      <p:sp>
        <p:nvSpPr>
          <p:cNvPr id="5" name="Espace réservé du pied de page 4"/>
          <p:cNvSpPr>
            <a:spLocks noGrp="1"/>
          </p:cNvSpPr>
          <p:nvPr>
            <p:ph type="ftr" sz="quarter" idx="11"/>
          </p:nvPr>
        </p:nvSpPr>
        <p:spPr/>
        <p:txBody>
          <a:bodyPr/>
          <a:lstStyle/>
          <a:p>
            <a:r>
              <a:rPr lang="fr-FR" smtClean="0"/>
              <a:t>BONFILS Jean-Paul bonfilsjeanpaul@gmail.com</a:t>
            </a:r>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72298"/>
            <a:ext cx="7539536" cy="4934778"/>
          </a:xfrm>
          <a:prstGeom prst="rect">
            <a:avLst/>
          </a:prstGeom>
        </p:spPr>
      </p:pic>
      <p:sp>
        <p:nvSpPr>
          <p:cNvPr id="7" name="ZoneTexte 6"/>
          <p:cNvSpPr txBox="1"/>
          <p:nvPr/>
        </p:nvSpPr>
        <p:spPr>
          <a:xfrm>
            <a:off x="685799" y="1122363"/>
            <a:ext cx="7153507" cy="1200329"/>
          </a:xfrm>
          <a:prstGeom prst="rect">
            <a:avLst/>
          </a:prstGeom>
          <a:noFill/>
        </p:spPr>
        <p:txBody>
          <a:bodyPr wrap="square" rtlCol="0">
            <a:spAutoFit/>
          </a:bodyPr>
          <a:lstStyle/>
          <a:p>
            <a:pPr algn="ctr"/>
            <a:r>
              <a:rPr lang="fr-FR" sz="3600" dirty="0" smtClean="0"/>
              <a:t>World </a:t>
            </a:r>
            <a:r>
              <a:rPr lang="fr-FR" sz="3600" dirty="0" smtClean="0"/>
              <a:t>Railway </a:t>
            </a:r>
            <a:r>
              <a:rPr lang="fr-FR" sz="3600" dirty="0" smtClean="0"/>
              <a:t>Stations II</a:t>
            </a:r>
          </a:p>
          <a:p>
            <a:pPr algn="ctr"/>
            <a:r>
              <a:rPr lang="fr-FR" sz="3600" dirty="0" smtClean="0"/>
              <a:t>    (2014-2022)</a:t>
            </a:r>
            <a:endParaRPr lang="fr-FR" sz="3600" dirty="0"/>
          </a:p>
        </p:txBody>
      </p:sp>
    </p:spTree>
    <p:extLst>
      <p:ext uri="{BB962C8B-B14F-4D97-AF65-F5344CB8AC3E}">
        <p14:creationId xmlns:p14="http://schemas.microsoft.com/office/powerpoint/2010/main" val="36844418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South Station, TaiYuan, CN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3" y="1690690"/>
            <a:ext cx="4373656" cy="410051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0197" y="1690689"/>
            <a:ext cx="4572000" cy="4100512"/>
          </a:xfrm>
          <a:prstGeom prst="rect">
            <a:avLst/>
          </a:prstGeom>
        </p:spPr>
      </p:pic>
    </p:spTree>
    <p:extLst>
      <p:ext uri="{BB962C8B-B14F-4D97-AF65-F5344CB8AC3E}">
        <p14:creationId xmlns:p14="http://schemas.microsoft.com/office/powerpoint/2010/main" val="23468022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302" y="1690689"/>
            <a:ext cx="6061396" cy="3812319"/>
          </a:xfrm>
          <a:prstGeom prst="rect">
            <a:avLst/>
          </a:prstGeom>
        </p:spPr>
      </p:pic>
    </p:spTree>
    <p:extLst>
      <p:ext uri="{BB962C8B-B14F-4D97-AF65-F5344CB8AC3E}">
        <p14:creationId xmlns:p14="http://schemas.microsoft.com/office/powerpoint/2010/main" val="369859429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782" y="1690689"/>
            <a:ext cx="6460435" cy="4511328"/>
          </a:xfrm>
          <a:prstGeom prst="rect">
            <a:avLst/>
          </a:prstGeom>
        </p:spPr>
      </p:pic>
    </p:spTree>
    <p:extLst>
      <p:ext uri="{BB962C8B-B14F-4D97-AF65-F5344CB8AC3E}">
        <p14:creationId xmlns:p14="http://schemas.microsoft.com/office/powerpoint/2010/main" val="367176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    TGV Station, Montpellier, FR (2018)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253" y="1690689"/>
            <a:ext cx="3705225" cy="21526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887" y="4203701"/>
            <a:ext cx="3604591" cy="39052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4907046"/>
            <a:ext cx="1670720" cy="113648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219" y="1690689"/>
            <a:ext cx="5066886" cy="4638675"/>
          </a:xfrm>
          <a:prstGeom prst="rect">
            <a:avLst/>
          </a:prstGeom>
        </p:spPr>
      </p:pic>
      <p:sp>
        <p:nvSpPr>
          <p:cNvPr id="8" name="ZoneTexte 7"/>
          <p:cNvSpPr txBox="1"/>
          <p:nvPr/>
        </p:nvSpPr>
        <p:spPr>
          <a:xfrm>
            <a:off x="5406887" y="3452814"/>
            <a:ext cx="2597426" cy="369332"/>
          </a:xfrm>
          <a:prstGeom prst="rect">
            <a:avLst/>
          </a:prstGeom>
          <a:noFill/>
        </p:spPr>
        <p:txBody>
          <a:bodyPr wrap="square" rtlCol="0">
            <a:spAutoFit/>
          </a:bodyPr>
          <a:lstStyle/>
          <a:p>
            <a:r>
              <a:rPr lang="fr-FR" dirty="0" smtClean="0">
                <a:solidFill>
                  <a:schemeClr val="bg1"/>
                </a:solidFill>
              </a:rPr>
              <a:t>Marc Mimram</a:t>
            </a:r>
            <a:endParaRPr lang="fr-FR" dirty="0">
              <a:solidFill>
                <a:schemeClr val="bg1"/>
              </a:solidFill>
            </a:endParaRPr>
          </a:p>
        </p:txBody>
      </p:sp>
    </p:spTree>
    <p:extLst>
      <p:ext uri="{BB962C8B-B14F-4D97-AF65-F5344CB8AC3E}">
        <p14:creationId xmlns:p14="http://schemas.microsoft.com/office/powerpoint/2010/main" val="36925894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1061" y="365126"/>
            <a:ext cx="8547651" cy="1325563"/>
          </a:xfrm>
        </p:spPr>
        <p:txBody>
          <a:bodyPr/>
          <a:lstStyle/>
          <a:p>
            <a:r>
              <a:rPr lang="fr-FR" dirty="0"/>
              <a:t>TGV Station, Montpellier, FR (2018)</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Marc Mimram.</a:t>
            </a:r>
          </a:p>
          <a:p>
            <a:r>
              <a:rPr lang="en-US" dirty="0"/>
              <a:t>Marc Mimram </a:t>
            </a:r>
            <a:r>
              <a:rPr lang="en-US" dirty="0" smtClean="0"/>
              <a:t>drew </a:t>
            </a:r>
            <a:r>
              <a:rPr lang="en-US" dirty="0"/>
              <a:t>his inspiration from the Mediterranean landscapes to design his perforated roof in BFUP Ductal, which will filter direct light from the south into the station. </a:t>
            </a:r>
            <a:endParaRPr lang="en-US" dirty="0" smtClean="0"/>
          </a:p>
          <a:p>
            <a:r>
              <a:rPr lang="en-US" dirty="0" smtClean="0"/>
              <a:t>The </a:t>
            </a:r>
            <a:r>
              <a:rPr lang="en-US" dirty="0"/>
              <a:t>roof is composed of 115 prefabricated modular palms made of Ductal®. Each unit is five </a:t>
            </a:r>
            <a:r>
              <a:rPr lang="en-US" dirty="0" smtClean="0"/>
              <a:t>centimeters </a:t>
            </a:r>
            <a:r>
              <a:rPr lang="en-US" dirty="0"/>
              <a:t>thick with a remarkable reach of more than 18 </a:t>
            </a:r>
            <a:r>
              <a:rPr lang="en-US" dirty="0" smtClean="0"/>
              <a:t>meters, </a:t>
            </a:r>
            <a:r>
              <a:rPr lang="en-US" dirty="0"/>
              <a:t>made possible by the strength and durability of the BFUP Ductal®, even on very thin panels. The fins are randomly perforated, following the course of the sun throughout </a:t>
            </a:r>
            <a:r>
              <a:rPr lang="en-US" dirty="0" smtClean="0"/>
              <a:t>the day.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1444849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0574" y="365126"/>
            <a:ext cx="8401878" cy="1325563"/>
          </a:xfrm>
        </p:spPr>
        <p:txBody>
          <a:bodyPr/>
          <a:lstStyle/>
          <a:p>
            <a:r>
              <a:rPr lang="fr-FR" dirty="0"/>
              <a:t>TGV Station, Montpellier,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04" y="1690689"/>
            <a:ext cx="7116417" cy="4448471"/>
          </a:xfrm>
          <a:prstGeom prst="rect">
            <a:avLst/>
          </a:prstGeom>
        </p:spPr>
      </p:pic>
    </p:spTree>
    <p:extLst>
      <p:ext uri="{BB962C8B-B14F-4D97-AF65-F5344CB8AC3E}">
        <p14:creationId xmlns:p14="http://schemas.microsoft.com/office/powerpoint/2010/main" val="19226431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37054" cy="1325563"/>
          </a:xfrm>
        </p:spPr>
        <p:txBody>
          <a:bodyPr/>
          <a:lstStyle/>
          <a:p>
            <a:r>
              <a:rPr lang="fr-FR" dirty="0"/>
              <a:t>TGV Station, Montpellier,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148" y="1690689"/>
            <a:ext cx="7341704" cy="4309775"/>
          </a:xfrm>
          <a:prstGeom prst="rect">
            <a:avLst/>
          </a:prstGeom>
        </p:spPr>
      </p:pic>
    </p:spTree>
    <p:extLst>
      <p:ext uri="{BB962C8B-B14F-4D97-AF65-F5344CB8AC3E}">
        <p14:creationId xmlns:p14="http://schemas.microsoft.com/office/powerpoint/2010/main" val="12956213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82828" cy="1325563"/>
          </a:xfrm>
        </p:spPr>
        <p:txBody>
          <a:bodyPr/>
          <a:lstStyle/>
          <a:p>
            <a:r>
              <a:rPr lang="fr-FR" dirty="0"/>
              <a:t>TGV Station, Montpellier,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75" y="1690689"/>
            <a:ext cx="6953250" cy="4335944"/>
          </a:xfrm>
          <a:prstGeom prst="rect">
            <a:avLst/>
          </a:prstGeom>
        </p:spPr>
      </p:pic>
    </p:spTree>
    <p:extLst>
      <p:ext uri="{BB962C8B-B14F-4D97-AF65-F5344CB8AC3E}">
        <p14:creationId xmlns:p14="http://schemas.microsoft.com/office/powerpoint/2010/main" val="26014346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84046" cy="1325563"/>
          </a:xfrm>
        </p:spPr>
        <p:txBody>
          <a:bodyPr/>
          <a:lstStyle/>
          <a:p>
            <a:r>
              <a:rPr lang="fr-FR" dirty="0"/>
              <a:t>TGV Station, Montpellier,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348" y="1690689"/>
            <a:ext cx="5962650" cy="4638675"/>
          </a:xfrm>
          <a:prstGeom prst="rect">
            <a:avLst/>
          </a:prstGeom>
        </p:spPr>
      </p:pic>
    </p:spTree>
    <p:extLst>
      <p:ext uri="{BB962C8B-B14F-4D97-AF65-F5344CB8AC3E}">
        <p14:creationId xmlns:p14="http://schemas.microsoft.com/office/powerpoint/2010/main" val="16023387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23802" cy="1325563"/>
          </a:xfrm>
        </p:spPr>
        <p:txBody>
          <a:bodyPr/>
          <a:lstStyle/>
          <a:p>
            <a:r>
              <a:rPr lang="fr-FR" dirty="0"/>
              <a:t>TGV Station, Montpellier,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037" y="1690689"/>
            <a:ext cx="4733925" cy="4481718"/>
          </a:xfrm>
          <a:prstGeom prst="rect">
            <a:avLst/>
          </a:prstGeom>
        </p:spPr>
      </p:pic>
    </p:spTree>
    <p:extLst>
      <p:ext uri="{BB962C8B-B14F-4D97-AF65-F5344CB8AC3E}">
        <p14:creationId xmlns:p14="http://schemas.microsoft.com/office/powerpoint/2010/main" val="17202732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23802" cy="1325563"/>
          </a:xfrm>
        </p:spPr>
        <p:txBody>
          <a:bodyPr/>
          <a:lstStyle/>
          <a:p>
            <a:r>
              <a:rPr lang="fr-FR" dirty="0"/>
              <a:t>TGV Station, Montpellier,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837" y="1690689"/>
            <a:ext cx="6685427" cy="3777797"/>
          </a:xfrm>
          <a:prstGeom prst="rect">
            <a:avLst/>
          </a:prstGeom>
        </p:spPr>
      </p:pic>
    </p:spTree>
    <p:extLst>
      <p:ext uri="{BB962C8B-B14F-4D97-AF65-F5344CB8AC3E}">
        <p14:creationId xmlns:p14="http://schemas.microsoft.com/office/powerpoint/2010/main" val="40391405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South Station, TaiYuan, CN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12" y="1690689"/>
            <a:ext cx="6813176" cy="4468064"/>
          </a:xfrm>
          <a:prstGeom prst="rect">
            <a:avLst/>
          </a:prstGeom>
        </p:spPr>
      </p:pic>
    </p:spTree>
    <p:extLst>
      <p:ext uri="{BB962C8B-B14F-4D97-AF65-F5344CB8AC3E}">
        <p14:creationId xmlns:p14="http://schemas.microsoft.com/office/powerpoint/2010/main" val="164278451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43072" cy="1325563"/>
          </a:xfrm>
        </p:spPr>
        <p:txBody>
          <a:bodyPr/>
          <a:lstStyle/>
          <a:p>
            <a:r>
              <a:rPr lang="fr-FR" dirty="0"/>
              <a:t>TGV Station, Montpellier,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52" y="1690689"/>
            <a:ext cx="6983895" cy="4321491"/>
          </a:xfrm>
          <a:prstGeom prst="rect">
            <a:avLst/>
          </a:prstGeom>
        </p:spPr>
      </p:pic>
    </p:spTree>
    <p:extLst>
      <p:ext uri="{BB962C8B-B14F-4D97-AF65-F5344CB8AC3E}">
        <p14:creationId xmlns:p14="http://schemas.microsoft.com/office/powerpoint/2010/main" val="33391119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90063" cy="1325563"/>
          </a:xfrm>
        </p:spPr>
        <p:txBody>
          <a:bodyPr/>
          <a:lstStyle/>
          <a:p>
            <a:r>
              <a:rPr lang="fr-FR" dirty="0"/>
              <a:t>TGV Station, Montpellier, FR (2018)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1690689"/>
            <a:ext cx="7429500" cy="4181475"/>
          </a:xfrm>
          <a:prstGeom prst="rect">
            <a:avLst/>
          </a:prstGeom>
        </p:spPr>
      </p:pic>
    </p:spTree>
    <p:extLst>
      <p:ext uri="{BB962C8B-B14F-4D97-AF65-F5344CB8AC3E}">
        <p14:creationId xmlns:p14="http://schemas.microsoft.com/office/powerpoint/2010/main" val="13759043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10550" cy="1325563"/>
          </a:xfrm>
        </p:spPr>
        <p:txBody>
          <a:bodyPr/>
          <a:lstStyle/>
          <a:p>
            <a:r>
              <a:rPr lang="fr-FR" dirty="0"/>
              <a:t>TGV Station, Montpellier, FR (</a:t>
            </a:r>
            <a:r>
              <a:rPr lang="fr-FR" dirty="0" smtClean="0"/>
              <a:t>2018)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2186681"/>
            <a:ext cx="8515350" cy="3107562"/>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5790235"/>
            <a:ext cx="2209800" cy="590550"/>
          </a:xfrm>
          <a:prstGeom prst="rect">
            <a:avLst/>
          </a:prstGeom>
        </p:spPr>
      </p:pic>
    </p:spTree>
    <p:extLst>
      <p:ext uri="{BB962C8B-B14F-4D97-AF65-F5344CB8AC3E}">
        <p14:creationId xmlns:p14="http://schemas.microsoft.com/office/powerpoint/2010/main" val="6628668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Station, Kenitra, MA (2019)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05" y="1690687"/>
            <a:ext cx="2289718" cy="412045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437" y="1690688"/>
            <a:ext cx="2286000" cy="3429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372" y="1690688"/>
            <a:ext cx="4025069" cy="4120451"/>
          </a:xfrm>
          <a:prstGeom prst="rect">
            <a:avLst/>
          </a:prstGeom>
        </p:spPr>
      </p:pic>
      <p:pic>
        <p:nvPicPr>
          <p:cNvPr id="7" name="Image 6"/>
          <p:cNvPicPr>
            <a:picLocks noChangeAspect="1"/>
          </p:cNvPicPr>
          <p:nvPr/>
        </p:nvPicPr>
        <p:blipFill>
          <a:blip r:embed="rId5"/>
          <a:stretch>
            <a:fillRect/>
          </a:stretch>
        </p:blipFill>
        <p:spPr>
          <a:xfrm>
            <a:off x="6613611" y="5258987"/>
            <a:ext cx="2397651" cy="714523"/>
          </a:xfrm>
          <a:prstGeom prst="rect">
            <a:avLst/>
          </a:prstGeom>
        </p:spPr>
      </p:pic>
      <p:sp>
        <p:nvSpPr>
          <p:cNvPr id="8" name="ZoneTexte 7"/>
          <p:cNvSpPr txBox="1"/>
          <p:nvPr/>
        </p:nvSpPr>
        <p:spPr>
          <a:xfrm>
            <a:off x="7033188" y="4708733"/>
            <a:ext cx="1709159" cy="369332"/>
          </a:xfrm>
          <a:prstGeom prst="rect">
            <a:avLst/>
          </a:prstGeom>
          <a:noFill/>
        </p:spPr>
        <p:txBody>
          <a:bodyPr wrap="square" rtlCol="0">
            <a:spAutoFit/>
          </a:bodyPr>
          <a:lstStyle/>
          <a:p>
            <a:r>
              <a:rPr lang="fr-FR" dirty="0" smtClean="0">
                <a:solidFill>
                  <a:schemeClr val="bg1"/>
                </a:solidFill>
              </a:rPr>
              <a:t>   Silvio d’Ascia</a:t>
            </a:r>
            <a:endParaRPr lang="fr-FR" dirty="0">
              <a:solidFill>
                <a:schemeClr val="bg1"/>
              </a:solidFill>
            </a:endParaRPr>
          </a:p>
        </p:txBody>
      </p:sp>
    </p:spTree>
    <p:extLst>
      <p:ext uri="{BB962C8B-B14F-4D97-AF65-F5344CB8AC3E}">
        <p14:creationId xmlns:p14="http://schemas.microsoft.com/office/powerpoint/2010/main" val="23124629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TGV Station, Kenitra, MA (2019)</a:t>
            </a:r>
          </a:p>
        </p:txBody>
      </p:sp>
      <p:sp>
        <p:nvSpPr>
          <p:cNvPr id="3" name="Espace réservé du contenu 2"/>
          <p:cNvSpPr>
            <a:spLocks noGrp="1"/>
          </p:cNvSpPr>
          <p:nvPr>
            <p:ph idx="1"/>
          </p:nvPr>
        </p:nvSpPr>
        <p:spPr/>
        <p:txBody>
          <a:bodyPr>
            <a:normAutofit fontScale="77500" lnSpcReduction="20000"/>
          </a:bodyPr>
          <a:lstStyle/>
          <a:p>
            <a:r>
              <a:rPr lang="fr-FR" dirty="0" smtClean="0"/>
              <a:t>It is the work of the architect Silvio d’Ascia.</a:t>
            </a:r>
          </a:p>
          <a:p>
            <a:r>
              <a:rPr lang="en-US" dirty="0"/>
              <a:t>The facade of the station is an imposing screen on the cityscape, like </a:t>
            </a:r>
            <a:r>
              <a:rPr lang="en-US" dirty="0" smtClean="0"/>
              <a:t>an moucharabieh,</a:t>
            </a:r>
            <a:r>
              <a:rPr lang="en-US" dirty="0"/>
              <a:t> permeable to the flow of foot traffic crossing the plaza and the passenger building. 200 </a:t>
            </a:r>
            <a:r>
              <a:rPr lang="en-US" dirty="0" smtClean="0"/>
              <a:t>m </a:t>
            </a:r>
            <a:r>
              <a:rPr lang="en-US" dirty="0"/>
              <a:t>long – the length of a standard high-speed train (TGV) – and a height of 12 </a:t>
            </a:r>
            <a:r>
              <a:rPr lang="en-US" dirty="0" smtClean="0"/>
              <a:t>m, </a:t>
            </a:r>
            <a:r>
              <a:rPr lang="en-US" dirty="0"/>
              <a:t>it is composed of more than 800 triangular blocks of fiber-reinforced, ultra-high performing concrete overlooking the broad marble and concrete plaza, on the historic city side, thanks to 8 imposing arches of varying geometries. This enlargement of the </a:t>
            </a:r>
            <a:r>
              <a:rPr lang="en-US" dirty="0" smtClean="0"/>
              <a:t>moucharabieh </a:t>
            </a:r>
            <a:r>
              <a:rPr lang="en-US" dirty="0"/>
              <a:t>architectural element offers a way of dealing with the strong seasonal variations of the station’s outdoor temperatures. This active and porous skin naturally filters light and air to ensure comfortable interior temperatures. Shadows cast by the functional blocks onto the gray marble floor and the glazed surfaces of the facades, evolving with the season and the time of day, are the poetic result of the natural thermal regulation ensured by the moucharabieh feature.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3380306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a:t>
            </a:r>
            <a:r>
              <a:rPr lang="fr-FR" dirty="0"/>
              <a:t>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316" y="1690689"/>
            <a:ext cx="6973368" cy="4487921"/>
          </a:xfrm>
          <a:prstGeom prst="rect">
            <a:avLst/>
          </a:prstGeom>
        </p:spPr>
      </p:pic>
    </p:spTree>
    <p:extLst>
      <p:ext uri="{BB962C8B-B14F-4D97-AF65-F5344CB8AC3E}">
        <p14:creationId xmlns:p14="http://schemas.microsoft.com/office/powerpoint/2010/main" val="75600261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a:t>
            </a:r>
            <a:r>
              <a:rPr lang="fr-FR" dirty="0"/>
              <a:t>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045" y="1690689"/>
            <a:ext cx="6887910" cy="4539196"/>
          </a:xfrm>
          <a:prstGeom prst="rect">
            <a:avLst/>
          </a:prstGeom>
        </p:spPr>
      </p:pic>
    </p:spTree>
    <p:extLst>
      <p:ext uri="{BB962C8B-B14F-4D97-AF65-F5344CB8AC3E}">
        <p14:creationId xmlns:p14="http://schemas.microsoft.com/office/powerpoint/2010/main" val="40487135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a:t>
            </a:r>
            <a:r>
              <a:rPr lang="fr-FR" dirty="0"/>
              <a:t>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865" y="1690689"/>
            <a:ext cx="6768269" cy="4411009"/>
          </a:xfrm>
          <a:prstGeom prst="rect">
            <a:avLst/>
          </a:prstGeom>
        </p:spPr>
      </p:pic>
    </p:spTree>
    <p:extLst>
      <p:ext uri="{BB962C8B-B14F-4D97-AF65-F5344CB8AC3E}">
        <p14:creationId xmlns:p14="http://schemas.microsoft.com/office/powerpoint/2010/main" val="10616575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a:t>
            </a:r>
            <a:r>
              <a:rPr lang="fr-FR" dirty="0"/>
              <a:t>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585" y="1690689"/>
            <a:ext cx="7152830" cy="4573379"/>
          </a:xfrm>
          <a:prstGeom prst="rect">
            <a:avLst/>
          </a:prstGeom>
        </p:spPr>
      </p:pic>
    </p:spTree>
    <p:extLst>
      <p:ext uri="{BB962C8B-B14F-4D97-AF65-F5344CB8AC3E}">
        <p14:creationId xmlns:p14="http://schemas.microsoft.com/office/powerpoint/2010/main" val="37263747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a:t>
            </a:r>
            <a:r>
              <a:rPr lang="fr-FR" dirty="0"/>
              <a:t>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49" y="1690689"/>
            <a:ext cx="6905002" cy="4530650"/>
          </a:xfrm>
          <a:prstGeom prst="rect">
            <a:avLst/>
          </a:prstGeom>
        </p:spPr>
      </p:pic>
    </p:spTree>
    <p:extLst>
      <p:ext uri="{BB962C8B-B14F-4D97-AF65-F5344CB8AC3E}">
        <p14:creationId xmlns:p14="http://schemas.microsoft.com/office/powerpoint/2010/main" val="41921517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South Station, TaiYuan, CN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0564" y="1690689"/>
            <a:ext cx="6526307" cy="4261876"/>
          </a:xfrm>
          <a:prstGeom prst="rect">
            <a:avLst/>
          </a:prstGeom>
        </p:spPr>
      </p:pic>
    </p:spTree>
    <p:extLst>
      <p:ext uri="{BB962C8B-B14F-4D97-AF65-F5344CB8AC3E}">
        <p14:creationId xmlns:p14="http://schemas.microsoft.com/office/powerpoint/2010/main" val="29229126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a:t>
            </a:r>
            <a:r>
              <a:rPr lang="fr-FR" dirty="0"/>
              <a:t>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24" y="1690689"/>
            <a:ext cx="7007552" cy="4530650"/>
          </a:xfrm>
          <a:prstGeom prst="rect">
            <a:avLst/>
          </a:prstGeom>
        </p:spPr>
      </p:pic>
    </p:spTree>
    <p:extLst>
      <p:ext uri="{BB962C8B-B14F-4D97-AF65-F5344CB8AC3E}">
        <p14:creationId xmlns:p14="http://schemas.microsoft.com/office/powerpoint/2010/main" val="42763381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TGV 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016" y="1690689"/>
            <a:ext cx="2746619" cy="441955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226" y="1690689"/>
            <a:ext cx="2943492" cy="441955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69" y="1690689"/>
            <a:ext cx="2661481" cy="4419554"/>
          </a:xfrm>
          <a:prstGeom prst="rect">
            <a:avLst/>
          </a:prstGeom>
        </p:spPr>
      </p:pic>
    </p:spTree>
    <p:extLst>
      <p:ext uri="{BB962C8B-B14F-4D97-AF65-F5344CB8AC3E}">
        <p14:creationId xmlns:p14="http://schemas.microsoft.com/office/powerpoint/2010/main" val="341572283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a:t>
            </a:r>
            <a:r>
              <a:rPr lang="fr-FR" dirty="0"/>
              <a:t>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8009" y="1690689"/>
            <a:ext cx="6387982" cy="4274275"/>
          </a:xfrm>
          <a:prstGeom prst="rect">
            <a:avLst/>
          </a:prstGeom>
        </p:spPr>
      </p:pic>
    </p:spTree>
    <p:extLst>
      <p:ext uri="{BB962C8B-B14F-4D97-AF65-F5344CB8AC3E}">
        <p14:creationId xmlns:p14="http://schemas.microsoft.com/office/powerpoint/2010/main" val="29790506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TGV </a:t>
            </a:r>
            <a:r>
              <a:rPr lang="fr-FR" dirty="0"/>
              <a:t>Station, Kenitra, MA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33" y="1690689"/>
            <a:ext cx="7041734" cy="4268151"/>
          </a:xfrm>
          <a:prstGeom prst="rect">
            <a:avLst/>
          </a:prstGeom>
        </p:spPr>
      </p:pic>
    </p:spTree>
    <p:extLst>
      <p:ext uri="{BB962C8B-B14F-4D97-AF65-F5344CB8AC3E}">
        <p14:creationId xmlns:p14="http://schemas.microsoft.com/office/powerpoint/2010/main" val="25567545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92656" cy="1325563"/>
          </a:xfrm>
        </p:spPr>
        <p:txBody>
          <a:bodyPr/>
          <a:lstStyle/>
          <a:p>
            <a:r>
              <a:rPr lang="fr-FR" dirty="0" smtClean="0"/>
              <a:t>Matera Centrale, Matera, IT (2019)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73549" y="1690689"/>
            <a:ext cx="5910802" cy="4425439"/>
          </a:xfrm>
          <a:prstGeom prst="rect">
            <a:avLst/>
          </a:prstGeom>
        </p:spPr>
      </p:pic>
      <p:pic>
        <p:nvPicPr>
          <p:cNvPr id="5" name="Image 4"/>
          <p:cNvPicPr>
            <a:picLocks noChangeAspect="1"/>
          </p:cNvPicPr>
          <p:nvPr/>
        </p:nvPicPr>
        <p:blipFill>
          <a:blip r:embed="rId3"/>
          <a:stretch>
            <a:fillRect/>
          </a:stretch>
        </p:blipFill>
        <p:spPr>
          <a:xfrm>
            <a:off x="334072" y="5486402"/>
            <a:ext cx="1304925" cy="119062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1690689"/>
            <a:ext cx="2908181" cy="4986338"/>
          </a:xfrm>
          <a:prstGeom prst="rect">
            <a:avLst/>
          </a:prstGeom>
        </p:spPr>
      </p:pic>
      <p:sp>
        <p:nvSpPr>
          <p:cNvPr id="7" name="ZoneTexte 6"/>
          <p:cNvSpPr txBox="1"/>
          <p:nvPr/>
        </p:nvSpPr>
        <p:spPr>
          <a:xfrm>
            <a:off x="6244874" y="5814204"/>
            <a:ext cx="1700054" cy="369332"/>
          </a:xfrm>
          <a:prstGeom prst="rect">
            <a:avLst/>
          </a:prstGeom>
          <a:noFill/>
        </p:spPr>
        <p:txBody>
          <a:bodyPr wrap="square" rtlCol="0">
            <a:spAutoFit/>
          </a:bodyPr>
          <a:lstStyle/>
          <a:p>
            <a:r>
              <a:rPr lang="fr-FR" dirty="0" smtClean="0">
                <a:solidFill>
                  <a:schemeClr val="bg1"/>
                </a:solidFill>
              </a:rPr>
              <a:t>Stefano Boeri</a:t>
            </a:r>
            <a:endParaRPr lang="fr-FR" dirty="0">
              <a:solidFill>
                <a:schemeClr val="bg1"/>
              </a:solidFill>
            </a:endParaRPr>
          </a:p>
        </p:txBody>
      </p:sp>
    </p:spTree>
    <p:extLst>
      <p:ext uri="{BB962C8B-B14F-4D97-AF65-F5344CB8AC3E}">
        <p14:creationId xmlns:p14="http://schemas.microsoft.com/office/powerpoint/2010/main" val="11579083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6430" y="365126"/>
            <a:ext cx="8178920" cy="1325563"/>
          </a:xfrm>
        </p:spPr>
        <p:txBody>
          <a:bodyPr/>
          <a:lstStyle/>
          <a:p>
            <a:r>
              <a:rPr lang="fr-FR" dirty="0"/>
              <a:t>Matera Centrale, Matera, IT (2019)</a:t>
            </a:r>
          </a:p>
        </p:txBody>
      </p:sp>
      <p:sp>
        <p:nvSpPr>
          <p:cNvPr id="3" name="Espace réservé du contenu 2"/>
          <p:cNvSpPr>
            <a:spLocks noGrp="1"/>
          </p:cNvSpPr>
          <p:nvPr>
            <p:ph idx="1"/>
          </p:nvPr>
        </p:nvSpPr>
        <p:spPr/>
        <p:txBody>
          <a:bodyPr>
            <a:normAutofit fontScale="85000" lnSpcReduction="20000"/>
          </a:bodyPr>
          <a:lstStyle/>
          <a:p>
            <a:r>
              <a:rPr lang="fr-FR" dirty="0" smtClean="0"/>
              <a:t>It is the work of the architect Stefano Boeri.</a:t>
            </a:r>
          </a:p>
          <a:p>
            <a:r>
              <a:rPr lang="en-US" dirty="0"/>
              <a:t>On an aesthetic level, great attention has been paid to the main material used for the façades, in this case slabs of locally quarried stone. The construction system is based on multi-layer panels obtained by the coupling of a 12 mm stone covering with a layer of lightened material of the same thickness. </a:t>
            </a:r>
            <a:r>
              <a:rPr lang="en-US" dirty="0" smtClean="0"/>
              <a:t>The </a:t>
            </a:r>
            <a:r>
              <a:rPr lang="en-US" dirty="0"/>
              <a:t>roof shelter in the square is highly noticeable on account of its intrados, made using partially reflecting metal panels which thanks to the </a:t>
            </a:r>
            <a:r>
              <a:rPr lang="en-US" dirty="0" smtClean="0"/>
              <a:t>diamond-style </a:t>
            </a:r>
            <a:r>
              <a:rPr lang="en-US" dirty="0"/>
              <a:t>geometry provide a fragmented vision of the surrounding urban space, offering new perspectives, plays of lights and surprising reflections. The twelve thin steel columns will rise from the </a:t>
            </a:r>
            <a:r>
              <a:rPr lang="en-US" dirty="0" smtClean="0"/>
              <a:t>iron floor, </a:t>
            </a:r>
            <a:r>
              <a:rPr lang="en-US" dirty="0"/>
              <a:t>reach the height of the underground tunnel at about 6 </a:t>
            </a:r>
            <a:r>
              <a:rPr lang="en-US" dirty="0" smtClean="0"/>
              <a:t>m </a:t>
            </a:r>
            <a:r>
              <a:rPr lang="en-US" dirty="0"/>
              <a:t>and continue to a further 12 m above ground level, supporting the cover as if it were a large contemporary temple.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3778813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3298" y="365126"/>
            <a:ext cx="8222052" cy="1325563"/>
          </a:xfrm>
        </p:spPr>
        <p:txBody>
          <a:bodyPr/>
          <a:lstStyle/>
          <a:p>
            <a:r>
              <a:rPr lang="fr-FR" dirty="0"/>
              <a:t>Matera Centrale, Matera, IT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078" y="1690689"/>
            <a:ext cx="6577843" cy="4382307"/>
          </a:xfrm>
          <a:prstGeom prst="rect">
            <a:avLst/>
          </a:prstGeom>
        </p:spPr>
      </p:pic>
    </p:spTree>
    <p:extLst>
      <p:ext uri="{BB962C8B-B14F-4D97-AF65-F5344CB8AC3E}">
        <p14:creationId xmlns:p14="http://schemas.microsoft.com/office/powerpoint/2010/main" val="41617312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4068" y="365126"/>
            <a:ext cx="8101282" cy="1325563"/>
          </a:xfrm>
        </p:spPr>
        <p:txBody>
          <a:bodyPr/>
          <a:lstStyle/>
          <a:p>
            <a:r>
              <a:rPr lang="fr-FR" dirty="0"/>
              <a:t>Matera Centrale, Matera, IT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919252" y="1621677"/>
            <a:ext cx="7090914" cy="4546210"/>
          </a:xfrm>
          <a:prstGeom prst="rect">
            <a:avLst/>
          </a:prstGeom>
        </p:spPr>
      </p:pic>
    </p:spTree>
    <p:extLst>
      <p:ext uri="{BB962C8B-B14F-4D97-AF65-F5344CB8AC3E}">
        <p14:creationId xmlns:p14="http://schemas.microsoft.com/office/powerpoint/2010/main" val="372338476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2694" y="365126"/>
            <a:ext cx="8092656" cy="1325563"/>
          </a:xfrm>
        </p:spPr>
        <p:txBody>
          <a:bodyPr/>
          <a:lstStyle/>
          <a:p>
            <a:r>
              <a:rPr lang="fr-FR" dirty="0"/>
              <a:t>Matera Centrale, Matera, IT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614" y="1690689"/>
            <a:ext cx="7254815" cy="4235341"/>
          </a:xfrm>
          <a:prstGeom prst="rect">
            <a:avLst/>
          </a:prstGeom>
        </p:spPr>
      </p:pic>
    </p:spTree>
    <p:extLst>
      <p:ext uri="{BB962C8B-B14F-4D97-AF65-F5344CB8AC3E}">
        <p14:creationId xmlns:p14="http://schemas.microsoft.com/office/powerpoint/2010/main" val="42746085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562" y="365126"/>
            <a:ext cx="8135788" cy="1325563"/>
          </a:xfrm>
        </p:spPr>
        <p:txBody>
          <a:bodyPr/>
          <a:lstStyle/>
          <a:p>
            <a:r>
              <a:rPr lang="fr-FR" dirty="0"/>
              <a:t>Matera Centrale, Matera, IT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927" y="1690689"/>
            <a:ext cx="6613057" cy="4365054"/>
          </a:xfrm>
          <a:prstGeom prst="rect">
            <a:avLst/>
          </a:prstGeom>
        </p:spPr>
      </p:pic>
    </p:spTree>
    <p:extLst>
      <p:ext uri="{BB962C8B-B14F-4D97-AF65-F5344CB8AC3E}">
        <p14:creationId xmlns:p14="http://schemas.microsoft.com/office/powerpoint/2010/main" val="37792864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South Station, TaiYuan, CN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11" y="1690689"/>
            <a:ext cx="6813177" cy="4494958"/>
          </a:xfrm>
          <a:prstGeom prst="rect">
            <a:avLst/>
          </a:prstGeom>
        </p:spPr>
      </p:pic>
    </p:spTree>
    <p:extLst>
      <p:ext uri="{BB962C8B-B14F-4D97-AF65-F5344CB8AC3E}">
        <p14:creationId xmlns:p14="http://schemas.microsoft.com/office/powerpoint/2010/main" val="16701053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9177" y="365126"/>
            <a:ext cx="8196173" cy="1325563"/>
          </a:xfrm>
        </p:spPr>
        <p:txBody>
          <a:bodyPr/>
          <a:lstStyle/>
          <a:p>
            <a:r>
              <a:rPr lang="fr-FR" dirty="0"/>
              <a:t>Matera Centrale, Matera, IT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336" y="1690689"/>
            <a:ext cx="6573328" cy="4365054"/>
          </a:xfrm>
          <a:prstGeom prst="rect">
            <a:avLst/>
          </a:prstGeom>
        </p:spPr>
      </p:pic>
    </p:spTree>
    <p:extLst>
      <p:ext uri="{BB962C8B-B14F-4D97-AF65-F5344CB8AC3E}">
        <p14:creationId xmlns:p14="http://schemas.microsoft.com/office/powerpoint/2010/main" val="17702306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4068" y="365126"/>
            <a:ext cx="8101282" cy="1325563"/>
          </a:xfrm>
        </p:spPr>
        <p:txBody>
          <a:bodyPr/>
          <a:lstStyle/>
          <a:p>
            <a:r>
              <a:rPr lang="fr-FR" dirty="0"/>
              <a:t>Matera Centrale, Matera, IT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4443" y="1690689"/>
            <a:ext cx="6375114" cy="4252911"/>
          </a:xfrm>
          <a:prstGeom prst="rect">
            <a:avLst/>
          </a:prstGeom>
        </p:spPr>
      </p:pic>
    </p:spTree>
    <p:extLst>
      <p:ext uri="{BB962C8B-B14F-4D97-AF65-F5344CB8AC3E}">
        <p14:creationId xmlns:p14="http://schemas.microsoft.com/office/powerpoint/2010/main" val="22998515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057" y="365126"/>
            <a:ext cx="8170293" cy="1325563"/>
          </a:xfrm>
        </p:spPr>
        <p:txBody>
          <a:bodyPr/>
          <a:lstStyle/>
          <a:p>
            <a:r>
              <a:rPr lang="fr-FR" dirty="0"/>
              <a:t>Matera Centrale, Matera, IT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914" y="1690689"/>
            <a:ext cx="6326578" cy="4278790"/>
          </a:xfrm>
          <a:prstGeom prst="rect">
            <a:avLst/>
          </a:prstGeom>
        </p:spPr>
      </p:pic>
    </p:spTree>
    <p:extLst>
      <p:ext uri="{BB962C8B-B14F-4D97-AF65-F5344CB8AC3E}">
        <p14:creationId xmlns:p14="http://schemas.microsoft.com/office/powerpoint/2010/main" val="367609017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057" y="365126"/>
            <a:ext cx="8170293" cy="1325563"/>
          </a:xfrm>
        </p:spPr>
        <p:txBody>
          <a:bodyPr/>
          <a:lstStyle/>
          <a:p>
            <a:r>
              <a:rPr lang="fr-FR" dirty="0"/>
              <a:t>Matera Centrale, Matera, IT (2019)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43796" y="1690689"/>
            <a:ext cx="6694098" cy="4619623"/>
          </a:xfrm>
          <a:prstGeom prst="rect">
            <a:avLst/>
          </a:prstGeom>
        </p:spPr>
      </p:pic>
    </p:spTree>
    <p:extLst>
      <p:ext uri="{BB962C8B-B14F-4D97-AF65-F5344CB8AC3E}">
        <p14:creationId xmlns:p14="http://schemas.microsoft.com/office/powerpoint/2010/main" val="26875496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Station, Assen, NL (2020)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43" y="1621764"/>
            <a:ext cx="2813290" cy="4296043"/>
          </a:xfrm>
          <a:prstGeom prst="rect">
            <a:avLst/>
          </a:prstGeom>
        </p:spPr>
      </p:pic>
      <p:pic>
        <p:nvPicPr>
          <p:cNvPr id="6" name="Image 5"/>
          <p:cNvPicPr>
            <a:picLocks noChangeAspect="1"/>
          </p:cNvPicPr>
          <p:nvPr/>
        </p:nvPicPr>
        <p:blipFill>
          <a:blip r:embed="rId3"/>
          <a:stretch>
            <a:fillRect/>
          </a:stretch>
        </p:blipFill>
        <p:spPr>
          <a:xfrm>
            <a:off x="3058066" y="1621764"/>
            <a:ext cx="3172364" cy="4296043"/>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262" y="3869932"/>
            <a:ext cx="2749667" cy="2047875"/>
          </a:xfrm>
          <a:prstGeom prst="rect">
            <a:avLst/>
          </a:prstGeom>
        </p:spPr>
      </p:pic>
      <p:sp>
        <p:nvSpPr>
          <p:cNvPr id="8" name="ZoneTexte 7"/>
          <p:cNvSpPr txBox="1"/>
          <p:nvPr/>
        </p:nvSpPr>
        <p:spPr>
          <a:xfrm>
            <a:off x="3493698" y="5193102"/>
            <a:ext cx="2432649" cy="369332"/>
          </a:xfrm>
          <a:prstGeom prst="rect">
            <a:avLst/>
          </a:prstGeom>
          <a:noFill/>
        </p:spPr>
        <p:txBody>
          <a:bodyPr wrap="square" rtlCol="0">
            <a:spAutoFit/>
          </a:bodyPr>
          <a:lstStyle/>
          <a:p>
            <a:r>
              <a:rPr lang="fr-FR" dirty="0" smtClean="0"/>
              <a:t>     </a:t>
            </a:r>
            <a:r>
              <a:rPr lang="fr-FR" dirty="0" smtClean="0">
                <a:solidFill>
                  <a:schemeClr val="bg1"/>
                </a:solidFill>
              </a:rPr>
              <a:t>Nanne </a:t>
            </a:r>
            <a:r>
              <a:rPr lang="fr-FR" dirty="0">
                <a:solidFill>
                  <a:schemeClr val="bg1"/>
                </a:solidFill>
              </a:rPr>
              <a:t>de Ru</a:t>
            </a:r>
          </a:p>
        </p:txBody>
      </p:sp>
    </p:spTree>
    <p:extLst>
      <p:ext uri="{BB962C8B-B14F-4D97-AF65-F5344CB8AC3E}">
        <p14:creationId xmlns:p14="http://schemas.microsoft.com/office/powerpoint/2010/main" val="6637717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t>
            </a:r>
            <a:r>
              <a:rPr lang="fr-FR" dirty="0" smtClean="0"/>
              <a:t>Assen</a:t>
            </a:r>
            <a:r>
              <a:rPr lang="fr-FR" dirty="0"/>
              <a:t>, NL (2020)</a:t>
            </a:r>
          </a:p>
        </p:txBody>
      </p:sp>
      <p:sp>
        <p:nvSpPr>
          <p:cNvPr id="3" name="Espace réservé du contenu 2"/>
          <p:cNvSpPr>
            <a:spLocks noGrp="1"/>
          </p:cNvSpPr>
          <p:nvPr>
            <p:ph idx="1"/>
          </p:nvPr>
        </p:nvSpPr>
        <p:spPr/>
        <p:txBody>
          <a:bodyPr>
            <a:normAutofit fontScale="85000" lnSpcReduction="20000"/>
          </a:bodyPr>
          <a:lstStyle/>
          <a:p>
            <a:r>
              <a:rPr lang="fr-FR" dirty="0" smtClean="0"/>
              <a:t>It is the work of Powerhouse Company firm.</a:t>
            </a:r>
          </a:p>
          <a:p>
            <a:r>
              <a:rPr lang="en-US" dirty="0"/>
              <a:t>The impressive triangular geometry of the roof gives the building a strong identity, organizes the program and also makes a connection with the urban context. The wooden roof creates an inviting atmosphere for travelers. Windows in the middle of the roof allow a play of sunlight on the platforms and in the station hall. The wooden roof is 10 </a:t>
            </a:r>
            <a:r>
              <a:rPr lang="en-US" dirty="0" smtClean="0"/>
              <a:t>m </a:t>
            </a:r>
            <a:r>
              <a:rPr lang="en-US" dirty="0"/>
              <a:t>high and has three uneven sides with lengths of 78, 88, and 90 </a:t>
            </a:r>
            <a:r>
              <a:rPr lang="en-US" dirty="0" smtClean="0"/>
              <a:t>m. </a:t>
            </a:r>
            <a:r>
              <a:rPr lang="en-US" dirty="0"/>
              <a:t>A green sedum roof surface has been added along the edges for buffering rainwater. </a:t>
            </a:r>
            <a:r>
              <a:rPr lang="en-US" dirty="0" smtClean="0"/>
              <a:t>The </a:t>
            </a:r>
            <a:r>
              <a:rPr lang="en-US" dirty="0"/>
              <a:t>columns and roof edges are finished in a coated metal finish in a champagne color that harmonizes with the wooden beams. The buildings have brick facades with rounded corners. The purple-red toned facing bricks match the red carpet of brick pavers and the red porphyry of the station floor.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037264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t>
            </a:r>
            <a:r>
              <a:rPr lang="fr-FR" dirty="0" smtClean="0"/>
              <a:t>Assen</a:t>
            </a:r>
            <a:r>
              <a:rPr lang="fr-FR" dirty="0"/>
              <a:t>,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964" y="1690689"/>
            <a:ext cx="6692071" cy="4291730"/>
          </a:xfrm>
          <a:prstGeom prst="rect">
            <a:avLst/>
          </a:prstGeom>
        </p:spPr>
      </p:pic>
    </p:spTree>
    <p:extLst>
      <p:ext uri="{BB962C8B-B14F-4D97-AF65-F5344CB8AC3E}">
        <p14:creationId xmlns:p14="http://schemas.microsoft.com/office/powerpoint/2010/main" val="7912333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t>
            </a:r>
            <a:r>
              <a:rPr lang="fr-FR" dirty="0" smtClean="0"/>
              <a:t>Assen</a:t>
            </a:r>
            <a:r>
              <a:rPr lang="fr-FR" dirty="0"/>
              <a:t>,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629400" cy="4356428"/>
          </a:xfrm>
          <a:prstGeom prst="rect">
            <a:avLst/>
          </a:prstGeom>
        </p:spPr>
      </p:pic>
    </p:spTree>
    <p:extLst>
      <p:ext uri="{BB962C8B-B14F-4D97-AF65-F5344CB8AC3E}">
        <p14:creationId xmlns:p14="http://schemas.microsoft.com/office/powerpoint/2010/main" val="37472598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t>
            </a:r>
            <a:r>
              <a:rPr lang="fr-FR" dirty="0" smtClean="0"/>
              <a:t>Assen</a:t>
            </a:r>
            <a:r>
              <a:rPr lang="fr-FR" dirty="0"/>
              <a:t>,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34" y="1690689"/>
            <a:ext cx="6672532" cy="4416813"/>
          </a:xfrm>
          <a:prstGeom prst="rect">
            <a:avLst/>
          </a:prstGeom>
        </p:spPr>
      </p:pic>
    </p:spTree>
    <p:extLst>
      <p:ext uri="{BB962C8B-B14F-4D97-AF65-F5344CB8AC3E}">
        <p14:creationId xmlns:p14="http://schemas.microsoft.com/office/powerpoint/2010/main" val="16769690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t>
            </a:r>
            <a:r>
              <a:rPr lang="fr-FR" dirty="0" smtClean="0"/>
              <a:t>Assen</a:t>
            </a:r>
            <a:r>
              <a:rPr lang="fr-FR" dirty="0"/>
              <a:t>,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690689"/>
            <a:ext cx="6629400" cy="4239971"/>
          </a:xfrm>
          <a:prstGeom prst="rect">
            <a:avLst/>
          </a:prstGeom>
        </p:spPr>
      </p:pic>
    </p:spTree>
    <p:extLst>
      <p:ext uri="{BB962C8B-B14F-4D97-AF65-F5344CB8AC3E}">
        <p14:creationId xmlns:p14="http://schemas.microsoft.com/office/powerpoint/2010/main" val="19913340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Central Station, Rotterdam, NL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stretch>
            <a:fillRect/>
          </a:stretch>
        </p:blipFill>
        <p:spPr>
          <a:xfrm>
            <a:off x="6470809" y="6538913"/>
            <a:ext cx="1581150" cy="20955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84427"/>
            <a:ext cx="2258486" cy="2300199"/>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9233" y="4062413"/>
            <a:ext cx="2224303" cy="2216150"/>
          </a:xfrm>
          <a:prstGeom prst="rect">
            <a:avLst/>
          </a:prstGeom>
        </p:spPr>
      </p:pic>
      <p:sp>
        <p:nvSpPr>
          <p:cNvPr id="10" name="ZoneTexte 9"/>
          <p:cNvSpPr txBox="1"/>
          <p:nvPr/>
        </p:nvSpPr>
        <p:spPr>
          <a:xfrm>
            <a:off x="6306796" y="3503776"/>
            <a:ext cx="1745163" cy="369332"/>
          </a:xfrm>
          <a:prstGeom prst="rect">
            <a:avLst/>
          </a:prstGeom>
          <a:noFill/>
        </p:spPr>
        <p:txBody>
          <a:bodyPr wrap="square" rtlCol="0">
            <a:spAutoFit/>
          </a:bodyPr>
          <a:lstStyle/>
          <a:p>
            <a:r>
              <a:rPr lang="fr-FR" dirty="0" smtClean="0">
                <a:solidFill>
                  <a:schemeClr val="bg1"/>
                </a:solidFill>
              </a:rPr>
              <a:t>   Jan Benthem</a:t>
            </a:r>
            <a:endParaRPr lang="fr-FR" dirty="0">
              <a:solidFill>
                <a:schemeClr val="bg1"/>
              </a:solidFill>
            </a:endParaRPr>
          </a:p>
        </p:txBody>
      </p:sp>
      <p:sp>
        <p:nvSpPr>
          <p:cNvPr id="11" name="ZoneTexte 10"/>
          <p:cNvSpPr txBox="1"/>
          <p:nvPr/>
        </p:nvSpPr>
        <p:spPr>
          <a:xfrm>
            <a:off x="6383708" y="5819686"/>
            <a:ext cx="1734797" cy="369332"/>
          </a:xfrm>
          <a:prstGeom prst="rect">
            <a:avLst/>
          </a:prstGeom>
          <a:noFill/>
        </p:spPr>
        <p:txBody>
          <a:bodyPr wrap="square" rtlCol="0">
            <a:spAutoFit/>
          </a:bodyPr>
          <a:lstStyle/>
          <a:p>
            <a:r>
              <a:rPr lang="fr-FR" dirty="0" smtClean="0">
                <a:solidFill>
                  <a:schemeClr val="bg1"/>
                </a:solidFill>
              </a:rPr>
              <a:t>  Mels Crouwel</a:t>
            </a:r>
            <a:endParaRPr lang="fr-FR" dirty="0">
              <a:solidFill>
                <a:schemeClr val="bg1"/>
              </a:solidFill>
            </a:endParaRPr>
          </a:p>
        </p:txBody>
      </p:sp>
      <p:pic>
        <p:nvPicPr>
          <p:cNvPr id="5" name="Image 4"/>
          <p:cNvPicPr>
            <a:picLocks noChangeAspect="1"/>
          </p:cNvPicPr>
          <p:nvPr/>
        </p:nvPicPr>
        <p:blipFill>
          <a:blip r:embed="rId5"/>
          <a:stretch>
            <a:fillRect/>
          </a:stretch>
        </p:blipFill>
        <p:spPr>
          <a:xfrm>
            <a:off x="823910" y="6003926"/>
            <a:ext cx="904875" cy="35242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290" y="1696457"/>
            <a:ext cx="5570070" cy="3983970"/>
          </a:xfrm>
          <a:prstGeom prst="rect">
            <a:avLst/>
          </a:prstGeom>
        </p:spPr>
      </p:pic>
    </p:spTree>
    <p:extLst>
      <p:ext uri="{BB962C8B-B14F-4D97-AF65-F5344CB8AC3E}">
        <p14:creationId xmlns:p14="http://schemas.microsoft.com/office/powerpoint/2010/main" val="2844077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t>
            </a:r>
            <a:r>
              <a:rPr lang="fr-FR" dirty="0" smtClean="0"/>
              <a:t>Assen</a:t>
            </a:r>
            <a:r>
              <a:rPr lang="fr-FR" dirty="0"/>
              <a:t>,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858000" cy="4507390"/>
          </a:xfrm>
          <a:prstGeom prst="rect">
            <a:avLst/>
          </a:prstGeom>
        </p:spPr>
      </p:pic>
    </p:spTree>
    <p:extLst>
      <p:ext uri="{BB962C8B-B14F-4D97-AF65-F5344CB8AC3E}">
        <p14:creationId xmlns:p14="http://schemas.microsoft.com/office/powerpoint/2010/main" val="3493929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t>
            </a:r>
            <a:r>
              <a:rPr lang="fr-FR" dirty="0" smtClean="0"/>
              <a:t>Assen</a:t>
            </a:r>
            <a:r>
              <a:rPr lang="fr-FR" dirty="0"/>
              <a:t>,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602" y="1690689"/>
            <a:ext cx="6758796" cy="4477198"/>
          </a:xfrm>
          <a:prstGeom prst="rect">
            <a:avLst/>
          </a:prstGeom>
        </p:spPr>
      </p:pic>
    </p:spTree>
    <p:extLst>
      <p:ext uri="{BB962C8B-B14F-4D97-AF65-F5344CB8AC3E}">
        <p14:creationId xmlns:p14="http://schemas.microsoft.com/office/powerpoint/2010/main" val="29401831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t>
            </a:r>
            <a:r>
              <a:rPr lang="fr-FR" dirty="0" smtClean="0"/>
              <a:t>Assen</a:t>
            </a:r>
            <a:r>
              <a:rPr lang="fr-FR" dirty="0"/>
              <a:t>,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058" y="1690689"/>
            <a:ext cx="6525883" cy="4347803"/>
          </a:xfrm>
          <a:prstGeom prst="rect">
            <a:avLst/>
          </a:prstGeom>
        </p:spPr>
      </p:pic>
    </p:spTree>
    <p:extLst>
      <p:ext uri="{BB962C8B-B14F-4D97-AF65-F5344CB8AC3E}">
        <p14:creationId xmlns:p14="http://schemas.microsoft.com/office/powerpoint/2010/main" val="17081501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Assen,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858000" cy="4326235"/>
          </a:xfrm>
          <a:prstGeom prst="rect">
            <a:avLst/>
          </a:prstGeom>
        </p:spPr>
      </p:pic>
    </p:spTree>
    <p:extLst>
      <p:ext uri="{BB962C8B-B14F-4D97-AF65-F5344CB8AC3E}">
        <p14:creationId xmlns:p14="http://schemas.microsoft.com/office/powerpoint/2010/main" val="1948415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Assen,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4" y="1690689"/>
            <a:ext cx="2942686" cy="448582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571" y="1690689"/>
            <a:ext cx="3049524" cy="448582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716" y="1690689"/>
            <a:ext cx="2890020" cy="4485824"/>
          </a:xfrm>
          <a:prstGeom prst="rect">
            <a:avLst/>
          </a:prstGeom>
        </p:spPr>
      </p:pic>
    </p:spTree>
    <p:extLst>
      <p:ext uri="{BB962C8B-B14F-4D97-AF65-F5344CB8AC3E}">
        <p14:creationId xmlns:p14="http://schemas.microsoft.com/office/powerpoint/2010/main" val="30671923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Assen,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04513"/>
            <a:ext cx="6858000" cy="4248510"/>
          </a:xfrm>
          <a:prstGeom prst="rect">
            <a:avLst/>
          </a:prstGeom>
        </p:spPr>
      </p:pic>
    </p:spTree>
    <p:extLst>
      <p:ext uri="{BB962C8B-B14F-4D97-AF65-F5344CB8AC3E}">
        <p14:creationId xmlns:p14="http://schemas.microsoft.com/office/powerpoint/2010/main" val="28796995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Assen </a:t>
            </a:r>
            <a:r>
              <a:rPr lang="fr-FR" dirty="0"/>
              <a:t>Station, Assen, NL (2020)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858000" cy="4511703"/>
          </a:xfrm>
          <a:prstGeom prst="rect">
            <a:avLst/>
          </a:prstGeom>
        </p:spPr>
      </p:pic>
    </p:spTree>
    <p:extLst>
      <p:ext uri="{BB962C8B-B14F-4D97-AF65-F5344CB8AC3E}">
        <p14:creationId xmlns:p14="http://schemas.microsoft.com/office/powerpoint/2010/main" val="23561301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05306"/>
            <a:ext cx="9144000" cy="1325563"/>
          </a:xfrm>
        </p:spPr>
        <p:txBody>
          <a:bodyPr/>
          <a:lstStyle/>
          <a:p>
            <a:r>
              <a:rPr lang="fr-FR" dirty="0"/>
              <a:t>Kaohsiung </a:t>
            </a:r>
            <a:r>
              <a:rPr lang="fr-FR" dirty="0" smtClean="0"/>
              <a:t>Station, Sanmin, TW (2022)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65" y="1630869"/>
            <a:ext cx="2674393" cy="423154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6805" y="1630869"/>
            <a:ext cx="2669236" cy="4231546"/>
          </a:xfrm>
          <a:prstGeom prst="rect">
            <a:avLst/>
          </a:prstGeom>
        </p:spPr>
      </p:pic>
      <p:pic>
        <p:nvPicPr>
          <p:cNvPr id="6" name="Image 5"/>
          <p:cNvPicPr>
            <a:picLocks noChangeAspect="1"/>
          </p:cNvPicPr>
          <p:nvPr/>
        </p:nvPicPr>
        <p:blipFill>
          <a:blip r:embed="rId4"/>
          <a:stretch>
            <a:fillRect/>
          </a:stretch>
        </p:blipFill>
        <p:spPr>
          <a:xfrm>
            <a:off x="5937458" y="4839353"/>
            <a:ext cx="3028950" cy="466725"/>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188" y="1630869"/>
            <a:ext cx="3252220" cy="2624937"/>
          </a:xfrm>
          <a:prstGeom prst="rect">
            <a:avLst/>
          </a:prstGeom>
        </p:spPr>
      </p:pic>
      <p:sp>
        <p:nvSpPr>
          <p:cNvPr id="8" name="ZoneTexte 7"/>
          <p:cNvSpPr txBox="1"/>
          <p:nvPr/>
        </p:nvSpPr>
        <p:spPr>
          <a:xfrm>
            <a:off x="6221338" y="3746642"/>
            <a:ext cx="2247544" cy="369332"/>
          </a:xfrm>
          <a:prstGeom prst="rect">
            <a:avLst/>
          </a:prstGeom>
          <a:noFill/>
        </p:spPr>
        <p:txBody>
          <a:bodyPr wrap="square" rtlCol="0">
            <a:spAutoFit/>
          </a:bodyPr>
          <a:lstStyle/>
          <a:p>
            <a:r>
              <a:rPr lang="fr-FR" dirty="0" smtClean="0">
                <a:solidFill>
                  <a:schemeClr val="bg1"/>
                </a:solidFill>
              </a:rPr>
              <a:t>Francine Houben</a:t>
            </a:r>
            <a:endParaRPr lang="fr-FR" dirty="0">
              <a:solidFill>
                <a:schemeClr val="bg1"/>
              </a:solidFill>
            </a:endParaRPr>
          </a:p>
        </p:txBody>
      </p:sp>
    </p:spTree>
    <p:extLst>
      <p:ext uri="{BB962C8B-B14F-4D97-AF65-F5344CB8AC3E}">
        <p14:creationId xmlns:p14="http://schemas.microsoft.com/office/powerpoint/2010/main" val="29224292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57" y="365126"/>
            <a:ext cx="8921809" cy="1325563"/>
          </a:xfrm>
        </p:spPr>
        <p:txBody>
          <a:bodyPr/>
          <a:lstStyle/>
          <a:p>
            <a:r>
              <a:rPr lang="fr-FR" dirty="0"/>
              <a:t>Kaohsiung Station, Sanmin, TW (2022) </a:t>
            </a:r>
          </a:p>
        </p:txBody>
      </p:sp>
      <p:sp>
        <p:nvSpPr>
          <p:cNvPr id="3" name="Espace réservé du contenu 2"/>
          <p:cNvSpPr>
            <a:spLocks noGrp="1"/>
          </p:cNvSpPr>
          <p:nvPr>
            <p:ph idx="1"/>
          </p:nvPr>
        </p:nvSpPr>
        <p:spPr/>
        <p:txBody>
          <a:bodyPr/>
          <a:lstStyle/>
          <a:p>
            <a:r>
              <a:rPr lang="fr-FR" dirty="0" smtClean="0"/>
              <a:t>It is the work of Mecanoo architectural firm.</a:t>
            </a:r>
          </a:p>
          <a:p>
            <a:r>
              <a:rPr lang="en-US" dirty="0"/>
              <a:t>The station includes seven subterranean stations along a 9.75 km railway tunnel</a:t>
            </a:r>
            <a:r>
              <a:rPr lang="en-US" dirty="0" smtClean="0"/>
              <a:t>. The </a:t>
            </a:r>
            <a:r>
              <a:rPr lang="en-US" dirty="0"/>
              <a:t>station’s large curvilinear shaped canopy reaches out to the city in a powerful gesture. With a cycling path running east west on top, the station’s multi-layered landscape introduces a generous amount of public space into the city </a:t>
            </a:r>
            <a:r>
              <a:rPr lang="en-US" dirty="0" smtClean="0"/>
              <a:t>center.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3095841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916" y="365126"/>
            <a:ext cx="8742348" cy="1325563"/>
          </a:xfrm>
        </p:spPr>
        <p:txBody>
          <a:bodyPr/>
          <a:lstStyle/>
          <a:p>
            <a:r>
              <a:rPr lang="fr-FR" dirty="0"/>
              <a:t>Kaohsiung Station, Sanmin, TW (2022)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29" y="1690689"/>
            <a:ext cx="6913548" cy="4470830"/>
          </a:xfrm>
          <a:prstGeom prst="rect">
            <a:avLst/>
          </a:prstGeom>
        </p:spPr>
      </p:pic>
    </p:spTree>
    <p:extLst>
      <p:ext uri="{BB962C8B-B14F-4D97-AF65-F5344CB8AC3E}">
        <p14:creationId xmlns:p14="http://schemas.microsoft.com/office/powerpoint/2010/main" val="1670866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187" y="365126"/>
            <a:ext cx="8615083" cy="1325563"/>
          </a:xfrm>
        </p:spPr>
        <p:txBody>
          <a:bodyPr/>
          <a:lstStyle/>
          <a:p>
            <a:r>
              <a:rPr lang="fr-FR" dirty="0"/>
              <a:t>Central Station, Rotterdam, NL (2014)</a:t>
            </a:r>
          </a:p>
        </p:txBody>
      </p:sp>
      <p:sp>
        <p:nvSpPr>
          <p:cNvPr id="3" name="Espace réservé du contenu 2"/>
          <p:cNvSpPr>
            <a:spLocks noGrp="1"/>
          </p:cNvSpPr>
          <p:nvPr>
            <p:ph idx="1"/>
          </p:nvPr>
        </p:nvSpPr>
        <p:spPr/>
        <p:txBody>
          <a:bodyPr/>
          <a:lstStyle/>
          <a:p>
            <a:r>
              <a:rPr lang="fr-FR" dirty="0"/>
              <a:t>It is the work of Benthem Crouwel Architects</a:t>
            </a:r>
            <a:r>
              <a:rPr lang="fr-FR" dirty="0" smtClean="0"/>
              <a:t>.</a:t>
            </a:r>
          </a:p>
          <a:p>
            <a:r>
              <a:rPr lang="en-US" dirty="0" smtClean="0"/>
              <a:t>Together </a:t>
            </a:r>
            <a:r>
              <a:rPr lang="en-US" dirty="0"/>
              <a:t>with the front façade and station canopy, the station forecourt creates a fanciful triangle that merges seamlessly with station hall. Here, the station derives its new international, metropolitan identity from the entrance lined with glass and wood. On the outside, the fully titanium-clad, iconic roof of the hall points towards the heart of the city.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2978887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461" y="365126"/>
            <a:ext cx="8759439" cy="1325563"/>
          </a:xfrm>
        </p:spPr>
        <p:txBody>
          <a:bodyPr/>
          <a:lstStyle/>
          <a:p>
            <a:r>
              <a:rPr lang="fr-FR" dirty="0"/>
              <a:t>Kaohsiung Station, Sanmin, TW (2022)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05" y="1690689"/>
            <a:ext cx="6847750" cy="4188818"/>
          </a:xfrm>
          <a:prstGeom prst="rect">
            <a:avLst/>
          </a:prstGeom>
        </p:spPr>
      </p:pic>
    </p:spTree>
    <p:extLst>
      <p:ext uri="{BB962C8B-B14F-4D97-AF65-F5344CB8AC3E}">
        <p14:creationId xmlns:p14="http://schemas.microsoft.com/office/powerpoint/2010/main" val="19504607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099" y="365126"/>
            <a:ext cx="8793622" cy="1325563"/>
          </a:xfrm>
        </p:spPr>
        <p:txBody>
          <a:bodyPr/>
          <a:lstStyle/>
          <a:p>
            <a:r>
              <a:rPr lang="fr-FR" dirty="0"/>
              <a:t>Kaohsiung Station, Sanmin, TW (2022)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6620" y="1690688"/>
            <a:ext cx="6597881" cy="4034993"/>
          </a:xfrm>
          <a:prstGeom prst="rect">
            <a:avLst/>
          </a:prstGeom>
        </p:spPr>
      </p:pic>
    </p:spTree>
    <p:extLst>
      <p:ext uri="{BB962C8B-B14F-4D97-AF65-F5344CB8AC3E}">
        <p14:creationId xmlns:p14="http://schemas.microsoft.com/office/powerpoint/2010/main" val="8142039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370" y="365126"/>
            <a:ext cx="8802168" cy="1325563"/>
          </a:xfrm>
        </p:spPr>
        <p:txBody>
          <a:bodyPr/>
          <a:lstStyle/>
          <a:p>
            <a:r>
              <a:rPr lang="fr-FR" dirty="0"/>
              <a:t>Kaohsiung Station, Sanmin, TW (2022)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310" y="1690689"/>
            <a:ext cx="6780287" cy="4342642"/>
          </a:xfrm>
          <a:prstGeom prst="rect">
            <a:avLst/>
          </a:prstGeom>
        </p:spPr>
      </p:pic>
    </p:spTree>
    <p:extLst>
      <p:ext uri="{BB962C8B-B14F-4D97-AF65-F5344CB8AC3E}">
        <p14:creationId xmlns:p14="http://schemas.microsoft.com/office/powerpoint/2010/main" val="28583723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2" y="365126"/>
            <a:ext cx="8733802" cy="1325563"/>
          </a:xfrm>
        </p:spPr>
        <p:txBody>
          <a:bodyPr/>
          <a:lstStyle/>
          <a:p>
            <a:r>
              <a:rPr lang="fr-FR" dirty="0"/>
              <a:t>Kaohsiung Station, Sanmin, TW (2022)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590" y="1690689"/>
            <a:ext cx="6890819" cy="4137543"/>
          </a:xfrm>
          <a:prstGeom prst="rect">
            <a:avLst/>
          </a:prstGeom>
        </p:spPr>
      </p:pic>
    </p:spTree>
    <p:extLst>
      <p:ext uri="{BB962C8B-B14F-4D97-AF65-F5344CB8AC3E}">
        <p14:creationId xmlns:p14="http://schemas.microsoft.com/office/powerpoint/2010/main" val="165174069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557" y="365126"/>
            <a:ext cx="8733802" cy="1325563"/>
          </a:xfrm>
        </p:spPr>
        <p:txBody>
          <a:bodyPr/>
          <a:lstStyle/>
          <a:p>
            <a:r>
              <a:rPr lang="fr-FR" dirty="0"/>
              <a:t>Kaohsiung Station, Sanmin, TW (2022)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5615" y="1690689"/>
            <a:ext cx="6743686" cy="4317005"/>
          </a:xfrm>
          <a:prstGeom prst="rect">
            <a:avLst/>
          </a:prstGeom>
        </p:spPr>
      </p:pic>
    </p:spTree>
    <p:extLst>
      <p:ext uri="{BB962C8B-B14F-4D97-AF65-F5344CB8AC3E}">
        <p14:creationId xmlns:p14="http://schemas.microsoft.com/office/powerpoint/2010/main" val="13530278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8998721" cy="1325563"/>
          </a:xfrm>
        </p:spPr>
        <p:txBody>
          <a:bodyPr/>
          <a:lstStyle/>
          <a:p>
            <a:r>
              <a:rPr lang="fr-FR" dirty="0"/>
              <a:t>Kaohsiung Station, Sanmin, TW (2022)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3973" y="1690689"/>
            <a:ext cx="6508157" cy="4290701"/>
          </a:xfrm>
          <a:prstGeom prst="rect">
            <a:avLst/>
          </a:prstGeom>
        </p:spPr>
      </p:pic>
    </p:spTree>
    <p:extLst>
      <p:ext uri="{BB962C8B-B14F-4D97-AF65-F5344CB8AC3E}">
        <p14:creationId xmlns:p14="http://schemas.microsoft.com/office/powerpoint/2010/main" val="32731175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0915" y="365126"/>
            <a:ext cx="8776531" cy="1325563"/>
          </a:xfrm>
        </p:spPr>
        <p:txBody>
          <a:bodyPr/>
          <a:lstStyle/>
          <a:p>
            <a:r>
              <a:rPr lang="fr-FR" dirty="0"/>
              <a:t>Kaohsiung Station, Sanmin, TW (2022)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142" y="1690689"/>
            <a:ext cx="6464894" cy="4163180"/>
          </a:xfrm>
          <a:prstGeom prst="rect">
            <a:avLst/>
          </a:prstGeom>
        </p:spPr>
      </p:pic>
      <p:sp>
        <p:nvSpPr>
          <p:cNvPr id="5" name="ZoneTexte 4"/>
          <p:cNvSpPr txBox="1"/>
          <p:nvPr/>
        </p:nvSpPr>
        <p:spPr>
          <a:xfrm>
            <a:off x="1811547" y="3545457"/>
            <a:ext cx="2458528" cy="769441"/>
          </a:xfrm>
          <a:prstGeom prst="rect">
            <a:avLst/>
          </a:prstGeom>
          <a:noFill/>
        </p:spPr>
        <p:txBody>
          <a:bodyPr wrap="square" rtlCol="0">
            <a:spAutoFit/>
          </a:bodyPr>
          <a:lstStyle/>
          <a:p>
            <a:r>
              <a:rPr lang="fr-FR" sz="4400" dirty="0" smtClean="0"/>
              <a:t>THE END</a:t>
            </a:r>
            <a:endParaRPr lang="fr-FR" sz="4400" dirty="0"/>
          </a:p>
        </p:txBody>
      </p:sp>
    </p:spTree>
    <p:extLst>
      <p:ext uri="{BB962C8B-B14F-4D97-AF65-F5344CB8AC3E}">
        <p14:creationId xmlns:p14="http://schemas.microsoft.com/office/powerpoint/2010/main" val="10637992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188" y="365126"/>
            <a:ext cx="8633012" cy="1325563"/>
          </a:xfrm>
        </p:spPr>
        <p:txBody>
          <a:bodyPr/>
          <a:lstStyle/>
          <a:p>
            <a:r>
              <a:rPr lang="fr-FR" dirty="0"/>
              <a:t>Central Station, Rotterdam, NL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88" y="1690689"/>
            <a:ext cx="7055223" cy="4477029"/>
          </a:xfrm>
          <a:prstGeom prst="rect">
            <a:avLst/>
          </a:prstGeom>
        </p:spPr>
      </p:pic>
    </p:spTree>
    <p:extLst>
      <p:ext uri="{BB962C8B-B14F-4D97-AF65-F5344CB8AC3E}">
        <p14:creationId xmlns:p14="http://schemas.microsoft.com/office/powerpoint/2010/main" val="14137400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1693" y="365126"/>
            <a:ext cx="8695765" cy="1325563"/>
          </a:xfrm>
        </p:spPr>
        <p:txBody>
          <a:bodyPr/>
          <a:lstStyle/>
          <a:p>
            <a:r>
              <a:rPr lang="fr-FR" dirty="0"/>
              <a:t>Central Station, Rotterdam, NL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588" y="1690689"/>
            <a:ext cx="6902824" cy="4503923"/>
          </a:xfrm>
          <a:prstGeom prst="rect">
            <a:avLst/>
          </a:prstGeom>
        </p:spPr>
      </p:pic>
    </p:spTree>
    <p:extLst>
      <p:ext uri="{BB962C8B-B14F-4D97-AF65-F5344CB8AC3E}">
        <p14:creationId xmlns:p14="http://schemas.microsoft.com/office/powerpoint/2010/main" val="24695841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23" y="365126"/>
            <a:ext cx="8677835" cy="1325563"/>
          </a:xfrm>
        </p:spPr>
        <p:txBody>
          <a:bodyPr/>
          <a:lstStyle/>
          <a:p>
            <a:r>
              <a:rPr lang="fr-FR" dirty="0"/>
              <a:t>Central Station, Rotterdam, NL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690689"/>
            <a:ext cx="7297270" cy="4477029"/>
          </a:xfrm>
          <a:prstGeom prst="rect">
            <a:avLst/>
          </a:prstGeom>
        </p:spPr>
      </p:pic>
    </p:spTree>
    <p:extLst>
      <p:ext uri="{BB962C8B-B14F-4D97-AF65-F5344CB8AC3E}">
        <p14:creationId xmlns:p14="http://schemas.microsoft.com/office/powerpoint/2010/main" val="35451856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365126"/>
            <a:ext cx="8633012" cy="1325563"/>
          </a:xfrm>
        </p:spPr>
        <p:txBody>
          <a:bodyPr/>
          <a:lstStyle/>
          <a:p>
            <a:r>
              <a:rPr lang="fr-FR" dirty="0"/>
              <a:t>Central Station, Rotterdam, NL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690689"/>
            <a:ext cx="6804212" cy="4512887"/>
          </a:xfrm>
          <a:prstGeom prst="rect">
            <a:avLst/>
          </a:prstGeom>
        </p:spPr>
      </p:pic>
    </p:spTree>
    <p:extLst>
      <p:ext uri="{BB962C8B-B14F-4D97-AF65-F5344CB8AC3E}">
        <p14:creationId xmlns:p14="http://schemas.microsoft.com/office/powerpoint/2010/main" val="11317907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8862646" cy="1325563"/>
          </a:xfrm>
        </p:spPr>
        <p:txBody>
          <a:bodyPr/>
          <a:lstStyle/>
          <a:p>
            <a:r>
              <a:rPr lang="fr-FR" dirty="0" smtClean="0"/>
              <a:t>               World </a:t>
            </a:r>
            <a:r>
              <a:rPr lang="fr-FR" dirty="0" smtClean="0"/>
              <a:t>Railway </a:t>
            </a:r>
            <a:r>
              <a:rPr lang="fr-FR" dirty="0" smtClean="0"/>
              <a:t>Stations</a:t>
            </a:r>
            <a:endParaRPr lang="fr-FR" dirty="0"/>
          </a:p>
        </p:txBody>
      </p:sp>
      <p:sp>
        <p:nvSpPr>
          <p:cNvPr id="3" name="Espace réservé du contenu 2"/>
          <p:cNvSpPr>
            <a:spLocks noGrp="1"/>
          </p:cNvSpPr>
          <p:nvPr>
            <p:ph idx="1"/>
          </p:nvPr>
        </p:nvSpPr>
        <p:spPr/>
        <p:txBody>
          <a:bodyPr>
            <a:normAutofit/>
          </a:bodyPr>
          <a:lstStyle/>
          <a:p>
            <a:r>
              <a:rPr lang="fr-FR" dirty="0"/>
              <a:t>The purpose of this presentation is to show you </a:t>
            </a:r>
            <a:r>
              <a:rPr lang="fr-FR" dirty="0" smtClean="0"/>
              <a:t>Contemporary </a:t>
            </a:r>
            <a:r>
              <a:rPr lang="fr-FR" dirty="0"/>
              <a:t>Worldwide </a:t>
            </a:r>
            <a:r>
              <a:rPr lang="fr-FR" dirty="0" smtClean="0"/>
              <a:t>Railway </a:t>
            </a:r>
            <a:r>
              <a:rPr lang="fr-FR" dirty="0" smtClean="0"/>
              <a:t>Stations.</a:t>
            </a:r>
            <a:endParaRPr lang="fr-FR" dirty="0"/>
          </a:p>
          <a:p>
            <a:r>
              <a:rPr lang="fr-FR" dirty="0"/>
              <a:t>They were born from the imagination of the greatest architects </a:t>
            </a:r>
            <a:r>
              <a:rPr lang="fr-FR" dirty="0" smtClean="0"/>
              <a:t>and some of them have become an Iconic architecture of </a:t>
            </a:r>
            <a:r>
              <a:rPr lang="fr-FR" dirty="0"/>
              <a:t>the </a:t>
            </a:r>
            <a:r>
              <a:rPr lang="fr-FR" dirty="0" smtClean="0"/>
              <a:t>20th and 21th centuries.</a:t>
            </a:r>
          </a:p>
          <a:p>
            <a:r>
              <a:rPr lang="en-US" dirty="0"/>
              <a:t>In France, the introduction of the TGV has led to a revolution in rail transport and the construction of new futuristic </a:t>
            </a:r>
            <a:r>
              <a:rPr lang="en-US" dirty="0" smtClean="0"/>
              <a:t>stations not only in France, but in the world .</a:t>
            </a:r>
            <a:endParaRPr lang="en-US" dirty="0"/>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1340977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1" y="365126"/>
            <a:ext cx="8704728" cy="1325563"/>
          </a:xfrm>
        </p:spPr>
        <p:txBody>
          <a:bodyPr/>
          <a:lstStyle/>
          <a:p>
            <a:r>
              <a:rPr lang="fr-FR" dirty="0"/>
              <a:t>Central Station, Rotterdam, NL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976" y="1690689"/>
            <a:ext cx="7100047" cy="4494958"/>
          </a:xfrm>
          <a:prstGeom prst="rect">
            <a:avLst/>
          </a:prstGeom>
        </p:spPr>
      </p:pic>
    </p:spTree>
    <p:extLst>
      <p:ext uri="{BB962C8B-B14F-4D97-AF65-F5344CB8AC3E}">
        <p14:creationId xmlns:p14="http://schemas.microsoft.com/office/powerpoint/2010/main" val="20171505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549" y="365126"/>
            <a:ext cx="8896171" cy="1325563"/>
          </a:xfrm>
        </p:spPr>
        <p:txBody>
          <a:bodyPr/>
          <a:lstStyle/>
          <a:p>
            <a:r>
              <a:rPr lang="fr-FR" dirty="0" smtClean="0"/>
              <a:t>Grand Central, Birmingham, GB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1185" y="1690689"/>
            <a:ext cx="2438400" cy="3669792"/>
          </a:xfrm>
          <a:prstGeom prst="rect">
            <a:avLst/>
          </a:prstGeom>
        </p:spPr>
      </p:pic>
      <p:pic>
        <p:nvPicPr>
          <p:cNvPr id="6" name="Image 5"/>
          <p:cNvPicPr>
            <a:picLocks noChangeAspect="1"/>
          </p:cNvPicPr>
          <p:nvPr/>
        </p:nvPicPr>
        <p:blipFill>
          <a:blip r:embed="rId3"/>
          <a:stretch>
            <a:fillRect/>
          </a:stretch>
        </p:blipFill>
        <p:spPr>
          <a:xfrm>
            <a:off x="4387597" y="5551473"/>
            <a:ext cx="1343025" cy="43815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9" y="1690689"/>
            <a:ext cx="3560120" cy="4547741"/>
          </a:xfrm>
          <a:prstGeom prst="rect">
            <a:avLst/>
          </a:prstGeom>
        </p:spPr>
      </p:pic>
      <p:pic>
        <p:nvPicPr>
          <p:cNvPr id="8" name="Image 7"/>
          <p:cNvPicPr>
            <a:picLocks noChangeAspect="1"/>
          </p:cNvPicPr>
          <p:nvPr/>
        </p:nvPicPr>
        <p:blipFill>
          <a:blip r:embed="rId5"/>
          <a:stretch>
            <a:fillRect/>
          </a:stretch>
        </p:blipFill>
        <p:spPr>
          <a:xfrm>
            <a:off x="6427862" y="1690689"/>
            <a:ext cx="2603617" cy="3669792"/>
          </a:xfrm>
          <a:prstGeom prst="rect">
            <a:avLst/>
          </a:prstGeom>
        </p:spPr>
      </p:pic>
      <p:sp>
        <p:nvSpPr>
          <p:cNvPr id="9" name="ZoneTexte 8"/>
          <p:cNvSpPr txBox="1"/>
          <p:nvPr/>
        </p:nvSpPr>
        <p:spPr>
          <a:xfrm>
            <a:off x="4007978" y="4854011"/>
            <a:ext cx="2238998" cy="369332"/>
          </a:xfrm>
          <a:prstGeom prst="rect">
            <a:avLst/>
          </a:prstGeom>
          <a:noFill/>
        </p:spPr>
        <p:txBody>
          <a:bodyPr wrap="square" rtlCol="0">
            <a:spAutoFit/>
          </a:bodyPr>
          <a:lstStyle/>
          <a:p>
            <a:r>
              <a:rPr lang="fr-FR" dirty="0">
                <a:solidFill>
                  <a:schemeClr val="bg1"/>
                </a:solidFill>
              </a:rPr>
              <a:t>Alejandro </a:t>
            </a:r>
            <a:r>
              <a:rPr lang="fr-FR" dirty="0" smtClean="0">
                <a:solidFill>
                  <a:schemeClr val="bg1"/>
                </a:solidFill>
              </a:rPr>
              <a:t>Zaera-Polo </a:t>
            </a:r>
            <a:endParaRPr lang="fr-FR" dirty="0">
              <a:solidFill>
                <a:schemeClr val="bg1"/>
              </a:solidFill>
            </a:endParaRPr>
          </a:p>
        </p:txBody>
      </p:sp>
      <p:sp>
        <p:nvSpPr>
          <p:cNvPr id="10" name="ZoneTexte 9"/>
          <p:cNvSpPr txBox="1"/>
          <p:nvPr/>
        </p:nvSpPr>
        <p:spPr>
          <a:xfrm>
            <a:off x="6588807" y="4854011"/>
            <a:ext cx="2050991" cy="369332"/>
          </a:xfrm>
          <a:prstGeom prst="rect">
            <a:avLst/>
          </a:prstGeom>
          <a:noFill/>
        </p:spPr>
        <p:txBody>
          <a:bodyPr wrap="square" rtlCol="0">
            <a:spAutoFit/>
          </a:bodyPr>
          <a:lstStyle/>
          <a:p>
            <a:r>
              <a:rPr lang="fr-FR" dirty="0" smtClean="0">
                <a:solidFill>
                  <a:schemeClr val="bg1"/>
                </a:solidFill>
              </a:rPr>
              <a:t>  Maider </a:t>
            </a:r>
            <a:r>
              <a:rPr lang="fr-FR" dirty="0">
                <a:solidFill>
                  <a:schemeClr val="bg1"/>
                </a:solidFill>
              </a:rPr>
              <a:t>Llaguno</a:t>
            </a:r>
          </a:p>
        </p:txBody>
      </p:sp>
    </p:spTree>
    <p:extLst>
      <p:ext uri="{BB962C8B-B14F-4D97-AF65-F5344CB8AC3E}">
        <p14:creationId xmlns:p14="http://schemas.microsoft.com/office/powerpoint/2010/main" val="16427077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Grand </a:t>
            </a:r>
            <a:r>
              <a:rPr lang="fr-FR" dirty="0"/>
              <a:t>Central</a:t>
            </a:r>
            <a:r>
              <a:rPr lang="fr-FR" dirty="0" smtClean="0"/>
              <a:t>, </a:t>
            </a:r>
            <a:r>
              <a:rPr lang="fr-FR" dirty="0"/>
              <a:t>Birmingham, GB (2015)</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AZPML architectural firm.</a:t>
            </a:r>
          </a:p>
          <a:p>
            <a:r>
              <a:rPr lang="en-US" dirty="0"/>
              <a:t>The bifurcating, undulating, smooth forms of the track field have been transferred and embedded into the geometry of the building to ornate the city. By turning the external rain screen into a warping, reflective stainless steel surface, </a:t>
            </a:r>
            <a:r>
              <a:rPr lang="en-US" dirty="0" smtClean="0"/>
              <a:t>New </a:t>
            </a:r>
            <a:r>
              <a:rPr lang="en-US" dirty="0"/>
              <a:t>Street Station will be designed to produce controlled reflection of the surrounding urban field. To highlight the four main access points, large </a:t>
            </a:r>
            <a:r>
              <a:rPr lang="en-US" dirty="0" smtClean="0"/>
              <a:t>eye-shaped </a:t>
            </a:r>
            <a:r>
              <a:rPr lang="en-US" dirty="0"/>
              <a:t>media screens have been integrated in the façade. The field of reflections which constitutes the external envelope of the building, and produces a consistent identity, differentiates depending on the opportunities on each side of the building.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8324089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59" y="365126"/>
            <a:ext cx="8879080"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501" y="1690689"/>
            <a:ext cx="6810998" cy="4462284"/>
          </a:xfrm>
          <a:prstGeom prst="rect">
            <a:avLst/>
          </a:prstGeom>
        </p:spPr>
      </p:pic>
    </p:spTree>
    <p:extLst>
      <p:ext uri="{BB962C8B-B14F-4D97-AF65-F5344CB8AC3E}">
        <p14:creationId xmlns:p14="http://schemas.microsoft.com/office/powerpoint/2010/main" val="13997202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095" y="365126"/>
            <a:ext cx="8938901"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17" y="1690689"/>
            <a:ext cx="7383566" cy="4491564"/>
          </a:xfrm>
          <a:prstGeom prst="rect">
            <a:avLst/>
          </a:prstGeom>
        </p:spPr>
      </p:pic>
    </p:spTree>
    <p:extLst>
      <p:ext uri="{BB962C8B-B14F-4D97-AF65-F5344CB8AC3E}">
        <p14:creationId xmlns:p14="http://schemas.microsoft.com/office/powerpoint/2010/main" val="10890844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836352"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312" y="1690689"/>
            <a:ext cx="7229742" cy="4261292"/>
          </a:xfrm>
          <a:prstGeom prst="rect">
            <a:avLst/>
          </a:prstGeom>
        </p:spPr>
      </p:pic>
    </p:spTree>
    <p:extLst>
      <p:ext uri="{BB962C8B-B14F-4D97-AF65-F5344CB8AC3E}">
        <p14:creationId xmlns:p14="http://schemas.microsoft.com/office/powerpoint/2010/main" val="16531049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879080"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80" y="1690689"/>
            <a:ext cx="7195559" cy="4281522"/>
          </a:xfrm>
          <a:prstGeom prst="rect">
            <a:avLst/>
          </a:prstGeom>
        </p:spPr>
      </p:pic>
    </p:spTree>
    <p:extLst>
      <p:ext uri="{BB962C8B-B14F-4D97-AF65-F5344CB8AC3E}">
        <p14:creationId xmlns:p14="http://schemas.microsoft.com/office/powerpoint/2010/main" val="28202984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6553" y="365126"/>
            <a:ext cx="8870535"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046" y="1690689"/>
            <a:ext cx="7007551" cy="4535843"/>
          </a:xfrm>
          <a:prstGeom prst="rect">
            <a:avLst/>
          </a:prstGeom>
        </p:spPr>
      </p:pic>
    </p:spTree>
    <p:extLst>
      <p:ext uri="{BB962C8B-B14F-4D97-AF65-F5344CB8AC3E}">
        <p14:creationId xmlns:p14="http://schemas.microsoft.com/office/powerpoint/2010/main" val="14083794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59" y="365126"/>
            <a:ext cx="8981630"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80" y="1690689"/>
            <a:ext cx="4122976" cy="440246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625" y="1690689"/>
            <a:ext cx="4294631" cy="4402462"/>
          </a:xfrm>
          <a:prstGeom prst="rect">
            <a:avLst/>
          </a:prstGeom>
        </p:spPr>
      </p:pic>
    </p:spTree>
    <p:extLst>
      <p:ext uri="{BB962C8B-B14F-4D97-AF65-F5344CB8AC3E}">
        <p14:creationId xmlns:p14="http://schemas.microsoft.com/office/powerpoint/2010/main" val="34072736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645" y="365126"/>
            <a:ext cx="8819259"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58" y="1690690"/>
            <a:ext cx="7118647" cy="4385370"/>
          </a:xfrm>
          <a:prstGeom prst="rect">
            <a:avLst/>
          </a:prstGeom>
        </p:spPr>
      </p:pic>
    </p:spTree>
    <p:extLst>
      <p:ext uri="{BB962C8B-B14F-4D97-AF65-F5344CB8AC3E}">
        <p14:creationId xmlns:p14="http://schemas.microsoft.com/office/powerpoint/2010/main" val="881790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631" y="365126"/>
            <a:ext cx="8721969" cy="1325563"/>
          </a:xfrm>
        </p:spPr>
        <p:txBody>
          <a:bodyPr/>
          <a:lstStyle/>
          <a:p>
            <a:r>
              <a:rPr lang="fr-FR" dirty="0" smtClean="0"/>
              <a:t>               World </a:t>
            </a:r>
            <a:r>
              <a:rPr lang="fr-FR" dirty="0" smtClean="0"/>
              <a:t>Railway </a:t>
            </a:r>
            <a:r>
              <a:rPr lang="fr-FR" dirty="0" smtClean="0"/>
              <a:t>Stations </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a:t>Union Station, SOM, CO, US.</a:t>
            </a:r>
          </a:p>
          <a:p>
            <a:r>
              <a:rPr lang="fr-FR" dirty="0"/>
              <a:t>South Station, CSDI, CN.</a:t>
            </a:r>
          </a:p>
          <a:p>
            <a:r>
              <a:rPr lang="fr-FR" dirty="0"/>
              <a:t>Rotterdam Station, Benthem Crouwel Architects, NL</a:t>
            </a:r>
            <a:r>
              <a:rPr lang="fr-FR" dirty="0" smtClean="0"/>
              <a:t>.</a:t>
            </a:r>
          </a:p>
          <a:p>
            <a:r>
              <a:rPr lang="fr-FR" dirty="0" smtClean="0"/>
              <a:t>Grand Central, AZPML, GB.</a:t>
            </a:r>
          </a:p>
          <a:p>
            <a:r>
              <a:rPr lang="fr-FR" dirty="0" smtClean="0"/>
              <a:t>Den Haag Central </a:t>
            </a:r>
            <a:r>
              <a:rPr lang="fr-FR" dirty="0"/>
              <a:t>Station, Benthem Crouwel Architects, </a:t>
            </a:r>
            <a:r>
              <a:rPr lang="fr-FR" dirty="0" smtClean="0"/>
              <a:t>NL.</a:t>
            </a:r>
            <a:endParaRPr lang="fr-FR" dirty="0"/>
          </a:p>
          <a:p>
            <a:r>
              <a:rPr lang="fr-FR" dirty="0" smtClean="0"/>
              <a:t>Arnhem </a:t>
            </a:r>
            <a:r>
              <a:rPr lang="fr-FR" dirty="0"/>
              <a:t>Central Station, UNStudio, NL.</a:t>
            </a:r>
          </a:p>
          <a:p>
            <a:r>
              <a:rPr lang="fr-FR" dirty="0"/>
              <a:t>Onagawa Station, Shigeru Ban, JP</a:t>
            </a:r>
            <a:r>
              <a:rPr lang="fr-FR" dirty="0" smtClean="0"/>
              <a:t>.</a:t>
            </a:r>
          </a:p>
          <a:p>
            <a:r>
              <a:rPr lang="fr-FR" dirty="0"/>
              <a:t>Hub Station, Rafał Sieraczyński</a:t>
            </a:r>
            <a:r>
              <a:rPr lang="fr-FR" dirty="0" smtClean="0"/>
              <a:t>, PL.</a:t>
            </a:r>
          </a:p>
          <a:p>
            <a:r>
              <a:rPr lang="fr-FR" dirty="0" smtClean="0"/>
              <a:t>Utrecht Central </a:t>
            </a:r>
            <a:r>
              <a:rPr lang="fr-FR" dirty="0"/>
              <a:t>Station, Benthem Crouwel </a:t>
            </a:r>
            <a:r>
              <a:rPr lang="fr-FR" dirty="0" smtClean="0"/>
              <a:t>Architects, NL.</a:t>
            </a:r>
            <a:endParaRPr lang="fr-FR" dirty="0"/>
          </a:p>
          <a:p>
            <a:r>
              <a:rPr lang="fr-FR" dirty="0"/>
              <a:t>Napoli Afragola Station, Zaha Hadid, IT.</a:t>
            </a:r>
          </a:p>
          <a:p>
            <a:endParaRPr lang="fr-FR" dirty="0"/>
          </a:p>
          <a:p>
            <a:endParaRPr lang="fr-FR" dirty="0"/>
          </a:p>
          <a:p>
            <a:endParaRPr lang="fr-FR" dirty="0"/>
          </a:p>
          <a:p>
            <a:endParaRPr lang="fr-FR" dirty="0"/>
          </a:p>
          <a:p>
            <a:endParaRPr lang="fr-FR" dirty="0"/>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806986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645" y="365126"/>
            <a:ext cx="8819260"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037" y="1690689"/>
            <a:ext cx="7366475" cy="4496466"/>
          </a:xfrm>
          <a:prstGeom prst="rect">
            <a:avLst/>
          </a:prstGeom>
        </p:spPr>
      </p:pic>
    </p:spTree>
    <p:extLst>
      <p:ext uri="{BB962C8B-B14F-4D97-AF65-F5344CB8AC3E}">
        <p14:creationId xmlns:p14="http://schemas.microsoft.com/office/powerpoint/2010/main" val="206461059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825" y="365126"/>
            <a:ext cx="8853442"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864" y="1690689"/>
            <a:ext cx="6862272" cy="4428101"/>
          </a:xfrm>
          <a:prstGeom prst="rect">
            <a:avLst/>
          </a:prstGeom>
        </p:spPr>
      </p:pic>
    </p:spTree>
    <p:extLst>
      <p:ext uri="{BB962C8B-B14F-4D97-AF65-F5344CB8AC3E}">
        <p14:creationId xmlns:p14="http://schemas.microsoft.com/office/powerpoint/2010/main" val="41218591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279" y="365126"/>
            <a:ext cx="8861988" cy="1325563"/>
          </a:xfrm>
        </p:spPr>
        <p:txBody>
          <a:bodyPr/>
          <a:lstStyle/>
          <a:p>
            <a:r>
              <a:rPr lang="fr-FR" dirty="0"/>
              <a:t>Grand Central</a:t>
            </a:r>
            <a:r>
              <a:rPr lang="fr-FR" dirty="0" smtClean="0"/>
              <a:t>, </a:t>
            </a:r>
            <a:r>
              <a:rPr lang="fr-FR" dirty="0"/>
              <a:t>Birmingham, GB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49" y="1690689"/>
            <a:ext cx="7110101" cy="4479375"/>
          </a:xfrm>
          <a:prstGeom prst="rect">
            <a:avLst/>
          </a:prstGeom>
        </p:spPr>
      </p:pic>
    </p:spTree>
    <p:extLst>
      <p:ext uri="{BB962C8B-B14F-4D97-AF65-F5344CB8AC3E}">
        <p14:creationId xmlns:p14="http://schemas.microsoft.com/office/powerpoint/2010/main" val="295467915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648344" cy="1325563"/>
          </a:xfrm>
        </p:spPr>
        <p:txBody>
          <a:bodyPr/>
          <a:lstStyle/>
          <a:p>
            <a:r>
              <a:rPr lang="fr-FR" dirty="0" smtClean="0"/>
              <a:t>Central Station, Den Haag, NL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379" y="1690688"/>
            <a:ext cx="2614571" cy="427427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725" y="1690688"/>
            <a:ext cx="2760733" cy="4274275"/>
          </a:xfrm>
          <a:prstGeom prst="rect">
            <a:avLst/>
          </a:prstGeom>
        </p:spPr>
      </p:pic>
      <p:pic>
        <p:nvPicPr>
          <p:cNvPr id="7" name="Image 6"/>
          <p:cNvPicPr>
            <a:picLocks noChangeAspect="1"/>
          </p:cNvPicPr>
          <p:nvPr/>
        </p:nvPicPr>
        <p:blipFill>
          <a:blip r:embed="rId4"/>
          <a:stretch>
            <a:fillRect/>
          </a:stretch>
        </p:blipFill>
        <p:spPr>
          <a:xfrm>
            <a:off x="6470809" y="6538913"/>
            <a:ext cx="1581150" cy="20955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1684427"/>
            <a:ext cx="2258486" cy="2300199"/>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9233" y="4062413"/>
            <a:ext cx="2224303" cy="2216150"/>
          </a:xfrm>
          <a:prstGeom prst="rect">
            <a:avLst/>
          </a:prstGeom>
        </p:spPr>
      </p:pic>
      <p:sp>
        <p:nvSpPr>
          <p:cNvPr id="10" name="ZoneTexte 9"/>
          <p:cNvSpPr txBox="1"/>
          <p:nvPr/>
        </p:nvSpPr>
        <p:spPr>
          <a:xfrm>
            <a:off x="6306796" y="3503776"/>
            <a:ext cx="1745163" cy="369332"/>
          </a:xfrm>
          <a:prstGeom prst="rect">
            <a:avLst/>
          </a:prstGeom>
          <a:noFill/>
        </p:spPr>
        <p:txBody>
          <a:bodyPr wrap="square" rtlCol="0">
            <a:spAutoFit/>
          </a:bodyPr>
          <a:lstStyle/>
          <a:p>
            <a:r>
              <a:rPr lang="fr-FR" dirty="0" smtClean="0">
                <a:solidFill>
                  <a:schemeClr val="bg1"/>
                </a:solidFill>
              </a:rPr>
              <a:t>   Jan Benthem</a:t>
            </a:r>
            <a:endParaRPr lang="fr-FR" dirty="0">
              <a:solidFill>
                <a:schemeClr val="bg1"/>
              </a:solidFill>
            </a:endParaRPr>
          </a:p>
        </p:txBody>
      </p:sp>
      <p:sp>
        <p:nvSpPr>
          <p:cNvPr id="11" name="ZoneTexte 10"/>
          <p:cNvSpPr txBox="1"/>
          <p:nvPr/>
        </p:nvSpPr>
        <p:spPr>
          <a:xfrm>
            <a:off x="6383708" y="5819686"/>
            <a:ext cx="1734797" cy="369332"/>
          </a:xfrm>
          <a:prstGeom prst="rect">
            <a:avLst/>
          </a:prstGeom>
          <a:noFill/>
        </p:spPr>
        <p:txBody>
          <a:bodyPr wrap="square" rtlCol="0">
            <a:spAutoFit/>
          </a:bodyPr>
          <a:lstStyle/>
          <a:p>
            <a:r>
              <a:rPr lang="fr-FR" dirty="0" smtClean="0">
                <a:solidFill>
                  <a:schemeClr val="bg1"/>
                </a:solidFill>
              </a:rPr>
              <a:t>  Mels Crouwel</a:t>
            </a:r>
            <a:endParaRPr lang="fr-FR" dirty="0">
              <a:solidFill>
                <a:schemeClr val="bg1"/>
              </a:solidFill>
            </a:endParaRPr>
          </a:p>
        </p:txBody>
      </p:sp>
      <p:pic>
        <p:nvPicPr>
          <p:cNvPr id="5" name="Image 4"/>
          <p:cNvPicPr>
            <a:picLocks noChangeAspect="1"/>
          </p:cNvPicPr>
          <p:nvPr/>
        </p:nvPicPr>
        <p:blipFill>
          <a:blip r:embed="rId7"/>
          <a:stretch>
            <a:fillRect/>
          </a:stretch>
        </p:blipFill>
        <p:spPr>
          <a:xfrm>
            <a:off x="563933" y="6189018"/>
            <a:ext cx="904875" cy="352425"/>
          </a:xfrm>
          <a:prstGeom prst="rect">
            <a:avLst/>
          </a:prstGeom>
        </p:spPr>
      </p:pic>
    </p:spTree>
    <p:extLst>
      <p:ext uri="{BB962C8B-B14F-4D97-AF65-F5344CB8AC3E}">
        <p14:creationId xmlns:p14="http://schemas.microsoft.com/office/powerpoint/2010/main" val="29896217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2011" y="365126"/>
            <a:ext cx="8545795" cy="1325563"/>
          </a:xfrm>
        </p:spPr>
        <p:txBody>
          <a:bodyPr/>
          <a:lstStyle/>
          <a:p>
            <a:r>
              <a:rPr lang="fr-FR" dirty="0"/>
              <a:t>Central Station, Den Haag, NL (2015)</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a:t>
            </a:r>
            <a:r>
              <a:rPr lang="fr-FR" dirty="0"/>
              <a:t>Benthem Crouwel </a:t>
            </a:r>
            <a:r>
              <a:rPr lang="fr-FR" dirty="0" smtClean="0"/>
              <a:t>Architects.</a:t>
            </a:r>
          </a:p>
          <a:p>
            <a:r>
              <a:rPr lang="en-US" dirty="0"/>
              <a:t>The station building, which measures 120 by 96 m and is 22 m tall, is almost entirely of glass. </a:t>
            </a:r>
            <a:r>
              <a:rPr lang="en-US" dirty="0" smtClean="0"/>
              <a:t>Eight </a:t>
            </a:r>
            <a:r>
              <a:rPr lang="en-US" dirty="0"/>
              <a:t>elegant columns support the station roof, which is the size of two football pitches. The </a:t>
            </a:r>
            <a:r>
              <a:rPr lang="en-US" dirty="0" err="1"/>
              <a:t>diagrid</a:t>
            </a:r>
            <a:r>
              <a:rPr lang="en-US" dirty="0"/>
              <a:t> structure of the glass roof represents the four-sidedness of the building and the direction of the routing, while also stabilizing the rectangular hall volume. The canopy is composed of diamond-shaped roof cupolas on a web of </a:t>
            </a:r>
            <a:r>
              <a:rPr lang="en-US" dirty="0" err="1"/>
              <a:t>criss-crossing</a:t>
            </a:r>
            <a:r>
              <a:rPr lang="en-US" dirty="0"/>
              <a:t> eaves with integrated lighting. The patterned roof produces a spectacular play of shadows, resembling the effect of lush sycamore trees.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5802228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65" y="365126"/>
            <a:ext cx="8673982" cy="1325563"/>
          </a:xfrm>
        </p:spPr>
        <p:txBody>
          <a:bodyPr/>
          <a:lstStyle/>
          <a:p>
            <a:r>
              <a:rPr lang="fr-FR" dirty="0"/>
              <a:t>Central Station, Den Haag,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510" y="1690689"/>
            <a:ext cx="6638980" cy="4351188"/>
          </a:xfrm>
          <a:prstGeom prst="rect">
            <a:avLst/>
          </a:prstGeom>
        </p:spPr>
      </p:pic>
    </p:spTree>
    <p:extLst>
      <p:ext uri="{BB962C8B-B14F-4D97-AF65-F5344CB8AC3E}">
        <p14:creationId xmlns:p14="http://schemas.microsoft.com/office/powerpoint/2010/main" val="18644258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0736" y="365126"/>
            <a:ext cx="8673982" cy="1325563"/>
          </a:xfrm>
        </p:spPr>
        <p:txBody>
          <a:bodyPr/>
          <a:lstStyle/>
          <a:p>
            <a:r>
              <a:rPr lang="fr-FR" dirty="0"/>
              <a:t>Central Station, Den Haag,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62" y="1690690"/>
            <a:ext cx="6836635" cy="4411008"/>
          </a:xfrm>
          <a:prstGeom prst="rect">
            <a:avLst/>
          </a:prstGeom>
        </p:spPr>
      </p:pic>
    </p:spTree>
    <p:extLst>
      <p:ext uri="{BB962C8B-B14F-4D97-AF65-F5344CB8AC3E}">
        <p14:creationId xmlns:p14="http://schemas.microsoft.com/office/powerpoint/2010/main" val="23049469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645" y="365126"/>
            <a:ext cx="8588523" cy="1325563"/>
          </a:xfrm>
        </p:spPr>
        <p:txBody>
          <a:bodyPr/>
          <a:lstStyle/>
          <a:p>
            <a:r>
              <a:rPr lang="fr-FR" dirty="0"/>
              <a:t>Central Station, Den Haag,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046" y="1690689"/>
            <a:ext cx="6793907" cy="4291367"/>
          </a:xfrm>
          <a:prstGeom prst="rect">
            <a:avLst/>
          </a:prstGeom>
        </p:spPr>
      </p:pic>
    </p:spTree>
    <p:extLst>
      <p:ext uri="{BB962C8B-B14F-4D97-AF65-F5344CB8AC3E}">
        <p14:creationId xmlns:p14="http://schemas.microsoft.com/office/powerpoint/2010/main" val="18632078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7290" y="365126"/>
            <a:ext cx="8477428" cy="1325563"/>
          </a:xfrm>
        </p:spPr>
        <p:txBody>
          <a:bodyPr/>
          <a:lstStyle/>
          <a:p>
            <a:r>
              <a:rPr lang="fr-FR" dirty="0"/>
              <a:t>Central Station, Den Haag,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144" y="1690689"/>
            <a:ext cx="6665720" cy="4257184"/>
          </a:xfrm>
          <a:prstGeom prst="rect">
            <a:avLst/>
          </a:prstGeom>
        </p:spPr>
      </p:pic>
    </p:spTree>
    <p:extLst>
      <p:ext uri="{BB962C8B-B14F-4D97-AF65-F5344CB8AC3E}">
        <p14:creationId xmlns:p14="http://schemas.microsoft.com/office/powerpoint/2010/main" val="15849231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740" y="365126"/>
            <a:ext cx="8639798" cy="1325563"/>
          </a:xfrm>
        </p:spPr>
        <p:txBody>
          <a:bodyPr/>
          <a:lstStyle/>
          <a:p>
            <a:r>
              <a:rPr lang="fr-FR" dirty="0"/>
              <a:t>Central Station, Den Haag,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737" y="1690689"/>
            <a:ext cx="6447803" cy="4402462"/>
          </a:xfrm>
          <a:prstGeom prst="rect">
            <a:avLst/>
          </a:prstGeom>
        </p:spPr>
      </p:pic>
    </p:spTree>
    <p:extLst>
      <p:ext uri="{BB962C8B-B14F-4D97-AF65-F5344CB8AC3E}">
        <p14:creationId xmlns:p14="http://schemas.microsoft.com/office/powerpoint/2010/main" val="31301408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World </a:t>
            </a:r>
            <a:r>
              <a:rPr lang="fr-FR" dirty="0" smtClean="0"/>
              <a:t>Railway </a:t>
            </a:r>
            <a:r>
              <a:rPr lang="fr-FR" dirty="0"/>
              <a:t>Stations </a:t>
            </a:r>
            <a:r>
              <a:rPr lang="fr-FR" dirty="0" smtClean="0"/>
              <a:t> 2</a:t>
            </a:r>
            <a:endParaRPr lang="fr-FR" dirty="0"/>
          </a:p>
        </p:txBody>
      </p:sp>
      <p:sp>
        <p:nvSpPr>
          <p:cNvPr id="3" name="Espace réservé du contenu 2"/>
          <p:cNvSpPr>
            <a:spLocks noGrp="1"/>
          </p:cNvSpPr>
          <p:nvPr>
            <p:ph idx="1"/>
          </p:nvPr>
        </p:nvSpPr>
        <p:spPr/>
        <p:txBody>
          <a:bodyPr/>
          <a:lstStyle/>
          <a:p>
            <a:r>
              <a:rPr lang="fr-FR" dirty="0"/>
              <a:t>Montpellier TGV Station, Marc Mimram, FR</a:t>
            </a:r>
            <a:r>
              <a:rPr lang="fr-FR" dirty="0" smtClean="0"/>
              <a:t>.</a:t>
            </a:r>
          </a:p>
          <a:p>
            <a:r>
              <a:rPr lang="fr-FR" dirty="0" smtClean="0"/>
              <a:t>Kenitra </a:t>
            </a:r>
            <a:r>
              <a:rPr lang="fr-FR" dirty="0"/>
              <a:t>TGV Station, Silvio d’Ascia, MA.</a:t>
            </a:r>
          </a:p>
          <a:p>
            <a:r>
              <a:rPr lang="fr-FR" dirty="0"/>
              <a:t>Matera Centrale, Stefano Boeri, IT.</a:t>
            </a:r>
          </a:p>
          <a:p>
            <a:r>
              <a:rPr lang="fr-FR" dirty="0"/>
              <a:t>Assen Station, Powerhouse Company, NL.</a:t>
            </a:r>
          </a:p>
          <a:p>
            <a:r>
              <a:rPr lang="fr-FR" dirty="0"/>
              <a:t>Kaohsiung Station, Mecanoo, TW.</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0332358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6015" y="365126"/>
            <a:ext cx="8545794" cy="1325563"/>
          </a:xfrm>
        </p:spPr>
        <p:txBody>
          <a:bodyPr/>
          <a:lstStyle/>
          <a:p>
            <a:r>
              <a:rPr lang="fr-FR" dirty="0"/>
              <a:t>Central Station, Den Haag,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867" y="1690689"/>
            <a:ext cx="6828090" cy="4505012"/>
          </a:xfrm>
          <a:prstGeom prst="rect">
            <a:avLst/>
          </a:prstGeom>
        </p:spPr>
      </p:pic>
    </p:spTree>
    <p:extLst>
      <p:ext uri="{BB962C8B-B14F-4D97-AF65-F5344CB8AC3E}">
        <p14:creationId xmlns:p14="http://schemas.microsoft.com/office/powerpoint/2010/main" val="209639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740" y="365126"/>
            <a:ext cx="8485974" cy="1325563"/>
          </a:xfrm>
        </p:spPr>
        <p:txBody>
          <a:bodyPr/>
          <a:lstStyle/>
          <a:p>
            <a:r>
              <a:rPr lang="fr-FR" dirty="0"/>
              <a:t>Central Station, Den Haag,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768" y="1690689"/>
            <a:ext cx="7075918" cy="4470829"/>
          </a:xfrm>
          <a:prstGeom prst="rect">
            <a:avLst/>
          </a:prstGeom>
        </p:spPr>
      </p:pic>
    </p:spTree>
    <p:extLst>
      <p:ext uri="{BB962C8B-B14F-4D97-AF65-F5344CB8AC3E}">
        <p14:creationId xmlns:p14="http://schemas.microsoft.com/office/powerpoint/2010/main" val="40847167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37983" cy="1325563"/>
          </a:xfrm>
        </p:spPr>
        <p:txBody>
          <a:bodyPr/>
          <a:lstStyle/>
          <a:p>
            <a:r>
              <a:rPr lang="fr-FR" dirty="0" smtClean="0"/>
              <a:t>    Central Station, Arnhem, NL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209" y="1690689"/>
            <a:ext cx="2380519" cy="390121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209" y="5671894"/>
            <a:ext cx="1356946" cy="112956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18" y="1690689"/>
            <a:ext cx="6376172" cy="3901219"/>
          </a:xfrm>
          <a:prstGeom prst="rect">
            <a:avLst/>
          </a:prstGeom>
        </p:spPr>
      </p:pic>
      <p:sp>
        <p:nvSpPr>
          <p:cNvPr id="7" name="ZoneTexte 6"/>
          <p:cNvSpPr txBox="1"/>
          <p:nvPr/>
        </p:nvSpPr>
        <p:spPr>
          <a:xfrm>
            <a:off x="6616209" y="5115339"/>
            <a:ext cx="2329008" cy="369332"/>
          </a:xfrm>
          <a:prstGeom prst="rect">
            <a:avLst/>
          </a:prstGeom>
          <a:noFill/>
        </p:spPr>
        <p:txBody>
          <a:bodyPr wrap="square" rtlCol="0">
            <a:spAutoFit/>
          </a:bodyPr>
          <a:lstStyle/>
          <a:p>
            <a:r>
              <a:rPr lang="fr-FR" dirty="0" smtClean="0"/>
              <a:t>  </a:t>
            </a:r>
            <a:r>
              <a:rPr lang="fr-FR" dirty="0" smtClean="0">
                <a:solidFill>
                  <a:schemeClr val="bg1"/>
                </a:solidFill>
              </a:rPr>
              <a:t>Bert Van Berkel</a:t>
            </a:r>
            <a:endParaRPr lang="fr-FR" dirty="0">
              <a:solidFill>
                <a:schemeClr val="bg1"/>
              </a:solidFill>
            </a:endParaRP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39" y="5685795"/>
            <a:ext cx="3126765" cy="1115667"/>
          </a:xfrm>
          <a:prstGeom prst="rect">
            <a:avLst/>
          </a:prstGeom>
        </p:spPr>
      </p:pic>
    </p:spTree>
    <p:extLst>
      <p:ext uri="{BB962C8B-B14F-4D97-AF65-F5344CB8AC3E}">
        <p14:creationId xmlns:p14="http://schemas.microsoft.com/office/powerpoint/2010/main" val="21717259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026" y="365126"/>
            <a:ext cx="8984974" cy="1325563"/>
          </a:xfrm>
        </p:spPr>
        <p:txBody>
          <a:bodyPr/>
          <a:lstStyle/>
          <a:p>
            <a:r>
              <a:rPr lang="fr-FR" dirty="0" smtClean="0"/>
              <a:t> Central </a:t>
            </a:r>
            <a:r>
              <a:rPr lang="fr-FR" dirty="0"/>
              <a:t>Station, Arnhem, NL (2015)</a:t>
            </a:r>
          </a:p>
        </p:txBody>
      </p:sp>
      <p:sp>
        <p:nvSpPr>
          <p:cNvPr id="3" name="Espace réservé du contenu 2"/>
          <p:cNvSpPr>
            <a:spLocks noGrp="1"/>
          </p:cNvSpPr>
          <p:nvPr>
            <p:ph idx="1"/>
          </p:nvPr>
        </p:nvSpPr>
        <p:spPr/>
        <p:txBody>
          <a:bodyPr>
            <a:normAutofit lnSpcReduction="10000"/>
          </a:bodyPr>
          <a:lstStyle/>
          <a:p>
            <a:r>
              <a:rPr lang="fr-FR" dirty="0"/>
              <a:t>It was designed by UNStudio (Ben van Berkel).</a:t>
            </a:r>
          </a:p>
          <a:p>
            <a:r>
              <a:rPr lang="en-US" dirty="0" smtClean="0"/>
              <a:t>It is a </a:t>
            </a:r>
            <a:r>
              <a:rPr lang="en-US" dirty="0"/>
              <a:t>dramatic twisting structural roof geometry, which enables column-free spans of up to 60m in the transfer hall. </a:t>
            </a:r>
            <a:endParaRPr lang="en-US" dirty="0" smtClean="0"/>
          </a:p>
          <a:p>
            <a:r>
              <a:rPr lang="en-US" dirty="0" smtClean="0"/>
              <a:t>Taking </a:t>
            </a:r>
            <a:r>
              <a:rPr lang="en-US" dirty="0"/>
              <a:t>references from the continuous inside/outside surface of a Klein Bottle, UNStudio aimed to blur distinctions between the inside and outside of the terminal by continuing the urban landscape into the interior of the transfer hall, where ceilings, walls and floors all seamlessly transition into one another.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8607731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Central </a:t>
            </a:r>
            <a:r>
              <a:rPr lang="fr-FR" dirty="0"/>
              <a:t>Station, Arnhem, NL (2015)</a:t>
            </a:r>
          </a:p>
        </p:txBody>
      </p:sp>
      <p:sp>
        <p:nvSpPr>
          <p:cNvPr id="3" name="Espace réservé du contenu 2"/>
          <p:cNvSpPr>
            <a:spLocks noGrp="1"/>
          </p:cNvSpPr>
          <p:nvPr>
            <p:ph idx="1"/>
          </p:nvPr>
        </p:nvSpPr>
        <p:spPr/>
        <p:txBody>
          <a:bodyPr>
            <a:normAutofit fontScale="92500" lnSpcReduction="10000"/>
          </a:bodyPr>
          <a:lstStyle/>
          <a:p>
            <a:r>
              <a:rPr lang="en-US" dirty="0"/>
              <a:t>Integrating the naturally sloping landscape distinctive to </a:t>
            </a:r>
            <a:r>
              <a:rPr lang="en-US" dirty="0" smtClean="0"/>
              <a:t>Arnhem, </a:t>
            </a:r>
            <a:r>
              <a:rPr lang="en-US" dirty="0"/>
              <a:t>UNStudio conceived the </a:t>
            </a:r>
            <a:r>
              <a:rPr lang="en-US" dirty="0" smtClean="0"/>
              <a:t>Terminal Station as </a:t>
            </a:r>
            <a:r>
              <a:rPr lang="en-US" dirty="0"/>
              <a:t>a flowing, utilitarian landscape of different functions stacked up to four storeys above ground and two below. </a:t>
            </a:r>
            <a:endParaRPr lang="en-US" dirty="0" smtClean="0"/>
          </a:p>
          <a:p>
            <a:r>
              <a:rPr lang="en-US" dirty="0"/>
              <a:t>In the development of the design, the practice used a series of conceptual structural tools to mold the geometry of the terminal landscape to accommodate the different programme functions. These include the use of ‘V-walls’, a load-bearing concrete structure that absorbs the differences in the required grids and provides daylight to the below ground levels.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9896801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270" y="365126"/>
            <a:ext cx="9024730"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512" y="1707772"/>
            <a:ext cx="2964454" cy="453783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635" y="1690689"/>
            <a:ext cx="3049524" cy="4572000"/>
          </a:xfrm>
          <a:prstGeom prst="rect">
            <a:avLst/>
          </a:prstGeom>
        </p:spPr>
      </p:pic>
    </p:spTree>
    <p:extLst>
      <p:ext uri="{BB962C8B-B14F-4D97-AF65-F5344CB8AC3E}">
        <p14:creationId xmlns:p14="http://schemas.microsoft.com/office/powerpoint/2010/main" val="338546779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384" y="1690689"/>
            <a:ext cx="6441231" cy="4297019"/>
          </a:xfrm>
          <a:prstGeom prst="rect">
            <a:avLst/>
          </a:prstGeom>
        </p:spPr>
      </p:pic>
    </p:spTree>
    <p:extLst>
      <p:ext uri="{BB962C8B-B14F-4D97-AF65-F5344CB8AC3E}">
        <p14:creationId xmlns:p14="http://schemas.microsoft.com/office/powerpoint/2010/main" val="13389166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51234"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18" y="1690689"/>
            <a:ext cx="7010400" cy="4339050"/>
          </a:xfrm>
          <a:prstGeom prst="rect">
            <a:avLst/>
          </a:prstGeom>
        </p:spPr>
      </p:pic>
    </p:spTree>
    <p:extLst>
      <p:ext uri="{BB962C8B-B14F-4D97-AF65-F5344CB8AC3E}">
        <p14:creationId xmlns:p14="http://schemas.microsoft.com/office/powerpoint/2010/main" val="18498023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270" y="365126"/>
            <a:ext cx="9024730"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026" y="1690689"/>
            <a:ext cx="7301948" cy="4310061"/>
          </a:xfrm>
          <a:prstGeom prst="rect">
            <a:avLst/>
          </a:prstGeom>
        </p:spPr>
      </p:pic>
    </p:spTree>
    <p:extLst>
      <p:ext uri="{BB962C8B-B14F-4D97-AF65-F5344CB8AC3E}">
        <p14:creationId xmlns:p14="http://schemas.microsoft.com/office/powerpoint/2010/main" val="32123279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035" y="365126"/>
            <a:ext cx="9223513"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86" y="2094982"/>
            <a:ext cx="8078028" cy="3595688"/>
          </a:xfrm>
          <a:prstGeom prst="rect">
            <a:avLst/>
          </a:prstGeom>
        </p:spPr>
      </p:pic>
    </p:spTree>
    <p:extLst>
      <p:ext uri="{BB962C8B-B14F-4D97-AF65-F5344CB8AC3E}">
        <p14:creationId xmlns:p14="http://schemas.microsoft.com/office/powerpoint/2010/main" val="30558104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South Station, TaiYuan, CN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675344" y="5872163"/>
            <a:ext cx="1638300" cy="666750"/>
          </a:xfrm>
          <a:prstGeom prst="rect">
            <a:avLst/>
          </a:prstGeom>
        </p:spPr>
      </p:pic>
      <p:pic>
        <p:nvPicPr>
          <p:cNvPr id="5" name="Image 4"/>
          <p:cNvPicPr>
            <a:picLocks noChangeAspect="1"/>
          </p:cNvPicPr>
          <p:nvPr/>
        </p:nvPicPr>
        <p:blipFill>
          <a:blip r:embed="rId3"/>
          <a:stretch>
            <a:fillRect/>
          </a:stretch>
        </p:blipFill>
        <p:spPr>
          <a:xfrm>
            <a:off x="6115050" y="1690689"/>
            <a:ext cx="2939302" cy="400750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996" y="1690689"/>
            <a:ext cx="5791201" cy="4136370"/>
          </a:xfrm>
          <a:prstGeom prst="rect">
            <a:avLst/>
          </a:prstGeom>
        </p:spPr>
      </p:pic>
      <p:sp>
        <p:nvSpPr>
          <p:cNvPr id="8" name="ZoneTexte 7"/>
          <p:cNvSpPr txBox="1"/>
          <p:nvPr/>
        </p:nvSpPr>
        <p:spPr>
          <a:xfrm>
            <a:off x="6239435" y="5020235"/>
            <a:ext cx="1801906" cy="369332"/>
          </a:xfrm>
          <a:prstGeom prst="rect">
            <a:avLst/>
          </a:prstGeom>
          <a:noFill/>
        </p:spPr>
        <p:txBody>
          <a:bodyPr wrap="square" rtlCol="0">
            <a:spAutoFit/>
          </a:bodyPr>
          <a:lstStyle/>
          <a:p>
            <a:r>
              <a:rPr lang="fr-FR" dirty="0" smtClean="0">
                <a:solidFill>
                  <a:schemeClr val="bg1"/>
                </a:solidFill>
              </a:rPr>
              <a:t>Yuan Peihuang</a:t>
            </a:r>
            <a:endParaRPr lang="fr-FR" dirty="0">
              <a:solidFill>
                <a:schemeClr val="bg1"/>
              </a:solidFill>
            </a:endParaRPr>
          </a:p>
        </p:txBody>
      </p:sp>
    </p:spTree>
    <p:extLst>
      <p:ext uri="{BB962C8B-B14F-4D97-AF65-F5344CB8AC3E}">
        <p14:creationId xmlns:p14="http://schemas.microsoft.com/office/powerpoint/2010/main" val="38522015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522" y="365126"/>
            <a:ext cx="9011478"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56" y="1690689"/>
            <a:ext cx="6930887" cy="4365555"/>
          </a:xfrm>
          <a:prstGeom prst="rect">
            <a:avLst/>
          </a:prstGeom>
        </p:spPr>
      </p:pic>
    </p:spTree>
    <p:extLst>
      <p:ext uri="{BB962C8B-B14F-4D97-AF65-F5344CB8AC3E}">
        <p14:creationId xmlns:p14="http://schemas.microsoft.com/office/powerpoint/2010/main" val="1572014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37982"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39" y="1690689"/>
            <a:ext cx="6838121" cy="4458320"/>
          </a:xfrm>
          <a:prstGeom prst="rect">
            <a:avLst/>
          </a:prstGeom>
        </p:spPr>
      </p:pic>
    </p:spTree>
    <p:extLst>
      <p:ext uri="{BB962C8B-B14F-4D97-AF65-F5344CB8AC3E}">
        <p14:creationId xmlns:p14="http://schemas.microsoft.com/office/powerpoint/2010/main" val="18269421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4730"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81" y="1690689"/>
            <a:ext cx="2902989" cy="4572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028" y="1690689"/>
            <a:ext cx="2816021" cy="4572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808" y="1690689"/>
            <a:ext cx="2777921" cy="4572000"/>
          </a:xfrm>
          <a:prstGeom prst="rect">
            <a:avLst/>
          </a:prstGeom>
        </p:spPr>
      </p:pic>
    </p:spTree>
    <p:extLst>
      <p:ext uri="{BB962C8B-B14F-4D97-AF65-F5344CB8AC3E}">
        <p14:creationId xmlns:p14="http://schemas.microsoft.com/office/powerpoint/2010/main" val="4458405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8998226"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547" y="1690689"/>
            <a:ext cx="7036905" cy="4378808"/>
          </a:xfrm>
          <a:prstGeom prst="rect">
            <a:avLst/>
          </a:prstGeom>
        </p:spPr>
      </p:pic>
    </p:spTree>
    <p:extLst>
      <p:ext uri="{BB962C8B-B14F-4D97-AF65-F5344CB8AC3E}">
        <p14:creationId xmlns:p14="http://schemas.microsoft.com/office/powerpoint/2010/main" val="37502317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37982" cy="1325563"/>
          </a:xfrm>
        </p:spPr>
        <p:txBody>
          <a:bodyPr/>
          <a:lstStyle/>
          <a:p>
            <a:r>
              <a:rPr lang="fr-FR" dirty="0" smtClean="0"/>
              <a:t>   Central </a:t>
            </a:r>
            <a:r>
              <a:rPr lang="fr-FR" dirty="0"/>
              <a:t>Station, Arnhem,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87" y="1690689"/>
            <a:ext cx="6911009" cy="4205909"/>
          </a:xfrm>
          <a:prstGeom prst="rect">
            <a:avLst/>
          </a:prstGeom>
        </p:spPr>
      </p:pic>
    </p:spTree>
    <p:extLst>
      <p:ext uri="{BB962C8B-B14F-4D97-AF65-F5344CB8AC3E}">
        <p14:creationId xmlns:p14="http://schemas.microsoft.com/office/powerpoint/2010/main" val="18654863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725256" cy="1325563"/>
          </a:xfrm>
        </p:spPr>
        <p:txBody>
          <a:bodyPr/>
          <a:lstStyle/>
          <a:p>
            <a:r>
              <a:rPr lang="fr-FR" dirty="0" smtClean="0"/>
              <a:t>Onagawa </a:t>
            </a:r>
            <a:r>
              <a:rPr lang="fr-FR" dirty="0"/>
              <a:t>Station, </a:t>
            </a:r>
            <a:r>
              <a:rPr lang="fr-FR" dirty="0" smtClean="0"/>
              <a:t>Onagawa, JP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303" y="1714398"/>
            <a:ext cx="5655224" cy="376920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179" y="1690689"/>
            <a:ext cx="1800200" cy="208823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842" y="4121420"/>
            <a:ext cx="1786508" cy="1714500"/>
          </a:xfrm>
          <a:prstGeom prst="rect">
            <a:avLst/>
          </a:prstGeom>
        </p:spPr>
      </p:pic>
      <p:sp>
        <p:nvSpPr>
          <p:cNvPr id="7" name="ZoneTexte 6"/>
          <p:cNvSpPr txBox="1"/>
          <p:nvPr/>
        </p:nvSpPr>
        <p:spPr>
          <a:xfrm>
            <a:off x="6728842" y="3313043"/>
            <a:ext cx="1527262" cy="369332"/>
          </a:xfrm>
          <a:prstGeom prst="rect">
            <a:avLst/>
          </a:prstGeom>
          <a:noFill/>
        </p:spPr>
        <p:txBody>
          <a:bodyPr wrap="square" rtlCol="0">
            <a:spAutoFit/>
          </a:bodyPr>
          <a:lstStyle/>
          <a:p>
            <a:r>
              <a:rPr lang="fr-FR" dirty="0" smtClean="0">
                <a:solidFill>
                  <a:schemeClr val="bg1"/>
                </a:solidFill>
              </a:rPr>
              <a:t>Shigeru Ban</a:t>
            </a:r>
            <a:endParaRPr lang="fr-FR" dirty="0">
              <a:solidFill>
                <a:schemeClr val="bg1"/>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8334" y="5732342"/>
            <a:ext cx="1027770" cy="892153"/>
          </a:xfrm>
          <a:prstGeom prst="rect">
            <a:avLst/>
          </a:prstGeom>
        </p:spPr>
      </p:pic>
    </p:spTree>
    <p:extLst>
      <p:ext uri="{BB962C8B-B14F-4D97-AF65-F5344CB8AC3E}">
        <p14:creationId xmlns:p14="http://schemas.microsoft.com/office/powerpoint/2010/main" val="30742826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631252" cy="1325563"/>
          </a:xfrm>
        </p:spPr>
        <p:txBody>
          <a:bodyPr/>
          <a:lstStyle/>
          <a:p>
            <a:r>
              <a:rPr lang="fr-FR" dirty="0"/>
              <a:t>Onagawa Station, Onagawa, JP (2015)</a:t>
            </a:r>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Shigeru Ban.</a:t>
            </a:r>
          </a:p>
          <a:p>
            <a:r>
              <a:rPr lang="en-US" dirty="0"/>
              <a:t>This new station building is relocated and built approximately 150m inland from the old station building which was destroyed by the tsunami on March 11th, 2011. </a:t>
            </a:r>
            <a:endParaRPr lang="en-US" dirty="0" smtClean="0"/>
          </a:p>
          <a:p>
            <a:r>
              <a:rPr lang="en-US" dirty="0" smtClean="0"/>
              <a:t>The </a:t>
            </a:r>
            <a:r>
              <a:rPr lang="en-US" dirty="0"/>
              <a:t>3-story station building consists of the station, retail shops, and waiting areas on the 1st floor, a municipal hot spring facility on the 2nd floor, and a viewing deck on the 3rd floor. As a symbol of our thoughts and prayers towards the rebuilding efforts of this disaster-stricken area, the design of the roof is based on an image of a bird with its wings spread soaring towards a bright future.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5976563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2011" y="365126"/>
            <a:ext cx="8648344"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382" y="1690689"/>
            <a:ext cx="4280452" cy="4524582"/>
          </a:xfrm>
          <a:prstGeom prst="rect">
            <a:avLst/>
          </a:prstGeom>
        </p:spPr>
      </p:pic>
    </p:spTree>
    <p:extLst>
      <p:ext uri="{BB962C8B-B14F-4D97-AF65-F5344CB8AC3E}">
        <p14:creationId xmlns:p14="http://schemas.microsoft.com/office/powerpoint/2010/main" val="6847236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832" y="365126"/>
            <a:ext cx="8802168"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8434" y="1690689"/>
            <a:ext cx="6327131" cy="4339050"/>
          </a:xfrm>
          <a:prstGeom prst="rect">
            <a:avLst/>
          </a:prstGeom>
        </p:spPr>
      </p:pic>
    </p:spTree>
    <p:extLst>
      <p:ext uri="{BB962C8B-B14F-4D97-AF65-F5344CB8AC3E}">
        <p14:creationId xmlns:p14="http://schemas.microsoft.com/office/powerpoint/2010/main" val="39472126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94" y="365126"/>
            <a:ext cx="8725256"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896" y="1690689"/>
            <a:ext cx="6688207" cy="4484824"/>
          </a:xfrm>
          <a:prstGeom prst="rect">
            <a:avLst/>
          </a:prstGeom>
        </p:spPr>
      </p:pic>
    </p:spTree>
    <p:extLst>
      <p:ext uri="{BB962C8B-B14F-4D97-AF65-F5344CB8AC3E}">
        <p14:creationId xmlns:p14="http://schemas.microsoft.com/office/powerpoint/2010/main" val="35462942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South Station, TaiYuan, CN (2014)</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CSADI architectural firm.</a:t>
            </a:r>
          </a:p>
          <a:p>
            <a:r>
              <a:rPr lang="en-US" dirty="0"/>
              <a:t>Steel structure is used for the roof of the main station building, which has absorbed the image of bracket sets and overhanging eaves for palaces in Tang Dynasty, thus expressing the beauty of forms of traditional buildings by modern structures. The ancient-style double-layer black brick curtain on the main façade of the station building manages to evoke the architectural details of Shanxi traditional </a:t>
            </a:r>
            <a:r>
              <a:rPr lang="en-US" dirty="0" smtClean="0"/>
              <a:t>residences. </a:t>
            </a:r>
            <a:r>
              <a:rPr lang="en-US" dirty="0"/>
              <a:t>Natural lighting-in combination of the layout of the structural unit, the X-shaped translucent high-strength Makrolon skylight filters the direct sunlight to be even and soft indoor </a:t>
            </a:r>
            <a:r>
              <a:rPr lang="en-US" dirty="0" smtClean="0"/>
              <a:t>light.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1978865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65" y="365126"/>
            <a:ext cx="8776531"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36" y="1690689"/>
            <a:ext cx="7196328" cy="4498848"/>
          </a:xfrm>
          <a:prstGeom prst="rect">
            <a:avLst/>
          </a:prstGeom>
        </p:spPr>
      </p:pic>
    </p:spTree>
    <p:extLst>
      <p:ext uri="{BB962C8B-B14F-4D97-AF65-F5344CB8AC3E}">
        <p14:creationId xmlns:p14="http://schemas.microsoft.com/office/powerpoint/2010/main" val="37688985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9282" y="365126"/>
            <a:ext cx="8639798"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115" y="1690689"/>
            <a:ext cx="6037458" cy="4023966"/>
          </a:xfrm>
          <a:prstGeom prst="rect">
            <a:avLst/>
          </a:prstGeom>
        </p:spPr>
      </p:pic>
    </p:spTree>
    <p:extLst>
      <p:ext uri="{BB962C8B-B14F-4D97-AF65-F5344CB8AC3E}">
        <p14:creationId xmlns:p14="http://schemas.microsoft.com/office/powerpoint/2010/main" val="36282186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708165"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854" y="1690689"/>
            <a:ext cx="6136874" cy="4090227"/>
          </a:xfrm>
          <a:prstGeom prst="rect">
            <a:avLst/>
          </a:prstGeom>
        </p:spPr>
      </p:pic>
    </p:spTree>
    <p:extLst>
      <p:ext uri="{BB962C8B-B14F-4D97-AF65-F5344CB8AC3E}">
        <p14:creationId xmlns:p14="http://schemas.microsoft.com/office/powerpoint/2010/main" val="27171816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2011" y="365126"/>
            <a:ext cx="8648344"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39" y="1690689"/>
            <a:ext cx="6685921" cy="4394475"/>
          </a:xfrm>
          <a:prstGeom prst="rect">
            <a:avLst/>
          </a:prstGeom>
        </p:spPr>
      </p:pic>
    </p:spTree>
    <p:extLst>
      <p:ext uri="{BB962C8B-B14F-4D97-AF65-F5344CB8AC3E}">
        <p14:creationId xmlns:p14="http://schemas.microsoft.com/office/powerpoint/2010/main" val="4884165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557" y="365126"/>
            <a:ext cx="8622707"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979" y="1690689"/>
            <a:ext cx="5938042" cy="3957705"/>
          </a:xfrm>
          <a:prstGeom prst="rect">
            <a:avLst/>
          </a:prstGeom>
        </p:spPr>
      </p:pic>
    </p:spTree>
    <p:extLst>
      <p:ext uri="{BB962C8B-B14F-4D97-AF65-F5344CB8AC3E}">
        <p14:creationId xmlns:p14="http://schemas.microsoft.com/office/powerpoint/2010/main" val="18653353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8923" y="365126"/>
            <a:ext cx="8639798"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329" y="1690689"/>
            <a:ext cx="6057341" cy="4037218"/>
          </a:xfrm>
          <a:prstGeom prst="rect">
            <a:avLst/>
          </a:prstGeom>
        </p:spPr>
      </p:pic>
    </p:spTree>
    <p:extLst>
      <p:ext uri="{BB962C8B-B14F-4D97-AF65-F5344CB8AC3E}">
        <p14:creationId xmlns:p14="http://schemas.microsoft.com/office/powerpoint/2010/main" val="35280915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648344" cy="1325563"/>
          </a:xfrm>
        </p:spPr>
        <p:txBody>
          <a:bodyPr/>
          <a:lstStyle/>
          <a:p>
            <a:r>
              <a:rPr lang="fr-FR" dirty="0"/>
              <a:t>Onagawa </a:t>
            </a:r>
            <a:r>
              <a:rPr lang="fr-FR" dirty="0" smtClean="0"/>
              <a:t>Station, Onagawa</a:t>
            </a:r>
            <a:r>
              <a:rPr lang="fr-FR" dirty="0"/>
              <a:t>,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17" y="1690689"/>
            <a:ext cx="3114261" cy="4551086"/>
          </a:xfrm>
          <a:prstGeom prst="rect">
            <a:avLst/>
          </a:prstGeom>
        </p:spPr>
      </p:pic>
    </p:spTree>
    <p:extLst>
      <p:ext uri="{BB962C8B-B14F-4D97-AF65-F5344CB8AC3E}">
        <p14:creationId xmlns:p14="http://schemas.microsoft.com/office/powerpoint/2010/main" val="13691114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194" y="365126"/>
            <a:ext cx="8665436" cy="1325563"/>
          </a:xfrm>
        </p:spPr>
        <p:txBody>
          <a:bodyPr/>
          <a:lstStyle/>
          <a:p>
            <a:r>
              <a:rPr lang="fr-FR" dirty="0"/>
              <a:t>Onagawa Station, Onagawa, JP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4146" y="1690689"/>
            <a:ext cx="6335707" cy="4222749"/>
          </a:xfrm>
          <a:prstGeom prst="rect">
            <a:avLst/>
          </a:prstGeom>
        </p:spPr>
      </p:pic>
    </p:spTree>
    <p:extLst>
      <p:ext uri="{BB962C8B-B14F-4D97-AF65-F5344CB8AC3E}">
        <p14:creationId xmlns:p14="http://schemas.microsoft.com/office/powerpoint/2010/main" val="13874692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Hub Station, Solec Kujowski, PL (2016)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293" y="1690075"/>
            <a:ext cx="2573484" cy="4223001"/>
          </a:xfrm>
          <a:prstGeom prst="rect">
            <a:avLst/>
          </a:prstGeom>
        </p:spPr>
      </p:pic>
      <p:pic>
        <p:nvPicPr>
          <p:cNvPr id="5" name="Image 4"/>
          <p:cNvPicPr>
            <a:picLocks noChangeAspect="1"/>
          </p:cNvPicPr>
          <p:nvPr/>
        </p:nvPicPr>
        <p:blipFill>
          <a:blip r:embed="rId3"/>
          <a:stretch>
            <a:fillRect/>
          </a:stretch>
        </p:blipFill>
        <p:spPr>
          <a:xfrm>
            <a:off x="5616193" y="6084014"/>
            <a:ext cx="3343275" cy="3048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8585" y="1690687"/>
            <a:ext cx="2618489" cy="4222389"/>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133" y="1690075"/>
            <a:ext cx="2671095" cy="4223001"/>
          </a:xfrm>
          <a:prstGeom prst="rect">
            <a:avLst/>
          </a:prstGeom>
        </p:spPr>
      </p:pic>
      <p:sp>
        <p:nvSpPr>
          <p:cNvPr id="8" name="ZoneTexte 7"/>
          <p:cNvSpPr txBox="1"/>
          <p:nvPr/>
        </p:nvSpPr>
        <p:spPr>
          <a:xfrm>
            <a:off x="6115050" y="5588950"/>
            <a:ext cx="2054729" cy="369332"/>
          </a:xfrm>
          <a:prstGeom prst="rect">
            <a:avLst/>
          </a:prstGeom>
          <a:noFill/>
        </p:spPr>
        <p:txBody>
          <a:bodyPr wrap="square" rtlCol="0">
            <a:spAutoFit/>
          </a:bodyPr>
          <a:lstStyle/>
          <a:p>
            <a:r>
              <a:rPr lang="fr-FR" dirty="0"/>
              <a:t>Rafał Sieraczyński</a:t>
            </a:r>
          </a:p>
        </p:txBody>
      </p:sp>
    </p:spTree>
    <p:extLst>
      <p:ext uri="{BB962C8B-B14F-4D97-AF65-F5344CB8AC3E}">
        <p14:creationId xmlns:p14="http://schemas.microsoft.com/office/powerpoint/2010/main" val="22493381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373" y="365126"/>
            <a:ext cx="8776531" cy="1325563"/>
          </a:xfrm>
        </p:spPr>
        <p:txBody>
          <a:bodyPr/>
          <a:lstStyle/>
          <a:p>
            <a:r>
              <a:rPr lang="fr-FR" dirty="0"/>
              <a:t>Hub Station, Solec Kujowski, PL (2016)</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a:t>
            </a:r>
            <a:r>
              <a:rPr lang="fr-FR" dirty="0"/>
              <a:t>Rafał </a:t>
            </a:r>
            <a:r>
              <a:rPr lang="fr-FR" dirty="0" smtClean="0"/>
              <a:t>Sieraczyński.</a:t>
            </a:r>
          </a:p>
          <a:p>
            <a:r>
              <a:rPr lang="fr-FR" dirty="0"/>
              <a:t>The transport </a:t>
            </a:r>
            <a:r>
              <a:rPr lang="fr-FR" dirty="0" smtClean="0"/>
              <a:t>hub </a:t>
            </a:r>
            <a:r>
              <a:rPr lang="en-US" dirty="0"/>
              <a:t>is part of BiT City - the modern high-speed rail network connecting the two capital cities of Kujawsko-Pomorskie region in Poland: Bydgoszcz and Toruń. The hub is located, more or less, in the middle of the distance between the two cities, was the last stage in the construction of the „BiT City” network. The main idea of the project was to cover the place and it's functions (a bus station, railway platforms, a service point for travelers) under one, uniformed roof.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2345538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South Station, TaiYuan, CN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376" y="1690689"/>
            <a:ext cx="6795247" cy="4449761"/>
          </a:xfrm>
          <a:prstGeom prst="rect">
            <a:avLst/>
          </a:prstGeom>
        </p:spPr>
      </p:pic>
    </p:spTree>
    <p:extLst>
      <p:ext uri="{BB962C8B-B14F-4D97-AF65-F5344CB8AC3E}">
        <p14:creationId xmlns:p14="http://schemas.microsoft.com/office/powerpoint/2010/main" val="29012937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2011" y="365126"/>
            <a:ext cx="8725256"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949" y="1690689"/>
            <a:ext cx="7255379" cy="4310525"/>
          </a:xfrm>
          <a:prstGeom prst="rect">
            <a:avLst/>
          </a:prstGeom>
        </p:spPr>
      </p:pic>
    </p:spTree>
    <p:extLst>
      <p:ext uri="{BB962C8B-B14F-4D97-AF65-F5344CB8AC3E}">
        <p14:creationId xmlns:p14="http://schemas.microsoft.com/office/powerpoint/2010/main" val="29482888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785077"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96" y="1690689"/>
            <a:ext cx="7016097" cy="4310525"/>
          </a:xfrm>
          <a:prstGeom prst="rect">
            <a:avLst/>
          </a:prstGeom>
        </p:spPr>
      </p:pic>
    </p:spTree>
    <p:extLst>
      <p:ext uri="{BB962C8B-B14F-4D97-AF65-F5344CB8AC3E}">
        <p14:creationId xmlns:p14="http://schemas.microsoft.com/office/powerpoint/2010/main" val="11956832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2191" y="365126"/>
            <a:ext cx="8742347"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595" y="1690689"/>
            <a:ext cx="6755451" cy="4214455"/>
          </a:xfrm>
          <a:prstGeom prst="rect">
            <a:avLst/>
          </a:prstGeom>
        </p:spPr>
      </p:pic>
    </p:spTree>
    <p:extLst>
      <p:ext uri="{BB962C8B-B14F-4D97-AF65-F5344CB8AC3E}">
        <p14:creationId xmlns:p14="http://schemas.microsoft.com/office/powerpoint/2010/main" val="39766636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810714"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363" y="1690689"/>
            <a:ext cx="6909274" cy="4411008"/>
          </a:xfrm>
          <a:prstGeom prst="rect">
            <a:avLst/>
          </a:prstGeom>
        </p:spPr>
      </p:pic>
    </p:spTree>
    <p:extLst>
      <p:ext uri="{BB962C8B-B14F-4D97-AF65-F5344CB8AC3E}">
        <p14:creationId xmlns:p14="http://schemas.microsoft.com/office/powerpoint/2010/main" val="26114651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0557" y="365126"/>
            <a:ext cx="8759439"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817" y="1690689"/>
            <a:ext cx="6926366" cy="4257184"/>
          </a:xfrm>
          <a:prstGeom prst="rect">
            <a:avLst/>
          </a:prstGeom>
        </p:spPr>
      </p:pic>
    </p:spTree>
    <p:extLst>
      <p:ext uri="{BB962C8B-B14F-4D97-AF65-F5344CB8AC3E}">
        <p14:creationId xmlns:p14="http://schemas.microsoft.com/office/powerpoint/2010/main" val="25533664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007" y="365126"/>
            <a:ext cx="8759440"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186" y="1690689"/>
            <a:ext cx="6593081" cy="4257184"/>
          </a:xfrm>
          <a:prstGeom prst="rect">
            <a:avLst/>
          </a:prstGeom>
        </p:spPr>
      </p:pic>
    </p:spTree>
    <p:extLst>
      <p:ext uri="{BB962C8B-B14F-4D97-AF65-F5344CB8AC3E}">
        <p14:creationId xmlns:p14="http://schemas.microsoft.com/office/powerpoint/2010/main" val="31201016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461" y="365126"/>
            <a:ext cx="8836351"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866" y="1690689"/>
            <a:ext cx="6488325" cy="4325550"/>
          </a:xfrm>
          <a:prstGeom prst="rect">
            <a:avLst/>
          </a:prstGeom>
        </p:spPr>
      </p:pic>
    </p:spTree>
    <p:extLst>
      <p:ext uri="{BB962C8B-B14F-4D97-AF65-F5344CB8AC3E}">
        <p14:creationId xmlns:p14="http://schemas.microsoft.com/office/powerpoint/2010/main" val="2458759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725256"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236" y="1690689"/>
            <a:ext cx="6601628" cy="4248638"/>
          </a:xfrm>
          <a:prstGeom prst="rect">
            <a:avLst/>
          </a:prstGeom>
        </p:spPr>
      </p:pic>
    </p:spTree>
    <p:extLst>
      <p:ext uri="{BB962C8B-B14F-4D97-AF65-F5344CB8AC3E}">
        <p14:creationId xmlns:p14="http://schemas.microsoft.com/office/powerpoint/2010/main" val="7017378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7649" y="365126"/>
            <a:ext cx="8725256" cy="1325563"/>
          </a:xfrm>
        </p:spPr>
        <p:txBody>
          <a:bodyPr/>
          <a:lstStyle/>
          <a:p>
            <a:r>
              <a:rPr lang="fr-FR" dirty="0"/>
              <a:t>Hub Station, Solec Kujowski, PL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091" y="1690689"/>
            <a:ext cx="6823818" cy="4308459"/>
          </a:xfrm>
          <a:prstGeom prst="rect">
            <a:avLst/>
          </a:prstGeom>
        </p:spPr>
      </p:pic>
    </p:spTree>
    <p:extLst>
      <p:ext uri="{BB962C8B-B14F-4D97-AF65-F5344CB8AC3E}">
        <p14:creationId xmlns:p14="http://schemas.microsoft.com/office/powerpoint/2010/main" val="10650202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920" y="365126"/>
            <a:ext cx="8648344" cy="1325563"/>
          </a:xfrm>
        </p:spPr>
        <p:txBody>
          <a:bodyPr/>
          <a:lstStyle/>
          <a:p>
            <a:r>
              <a:rPr lang="fr-FR" dirty="0" smtClean="0"/>
              <a:t> Central Station, Utrecht, NL (2016)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7" name="Image 6"/>
          <p:cNvPicPr>
            <a:picLocks noChangeAspect="1"/>
          </p:cNvPicPr>
          <p:nvPr/>
        </p:nvPicPr>
        <p:blipFill>
          <a:blip r:embed="rId2"/>
          <a:stretch>
            <a:fillRect/>
          </a:stretch>
        </p:blipFill>
        <p:spPr>
          <a:xfrm>
            <a:off x="6470809" y="6538913"/>
            <a:ext cx="1581150" cy="20955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84427"/>
            <a:ext cx="2258486" cy="2300199"/>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9233" y="4062413"/>
            <a:ext cx="2224303" cy="2216150"/>
          </a:xfrm>
          <a:prstGeom prst="rect">
            <a:avLst/>
          </a:prstGeom>
        </p:spPr>
      </p:pic>
      <p:sp>
        <p:nvSpPr>
          <p:cNvPr id="10" name="ZoneTexte 9"/>
          <p:cNvSpPr txBox="1"/>
          <p:nvPr/>
        </p:nvSpPr>
        <p:spPr>
          <a:xfrm>
            <a:off x="6306796" y="3503776"/>
            <a:ext cx="1745163" cy="369332"/>
          </a:xfrm>
          <a:prstGeom prst="rect">
            <a:avLst/>
          </a:prstGeom>
          <a:noFill/>
        </p:spPr>
        <p:txBody>
          <a:bodyPr wrap="square" rtlCol="0">
            <a:spAutoFit/>
          </a:bodyPr>
          <a:lstStyle/>
          <a:p>
            <a:r>
              <a:rPr lang="fr-FR" dirty="0" smtClean="0">
                <a:solidFill>
                  <a:schemeClr val="bg1"/>
                </a:solidFill>
              </a:rPr>
              <a:t>   Jan Benthem</a:t>
            </a:r>
            <a:endParaRPr lang="fr-FR" dirty="0">
              <a:solidFill>
                <a:schemeClr val="bg1"/>
              </a:solidFill>
            </a:endParaRPr>
          </a:p>
        </p:txBody>
      </p:sp>
      <p:sp>
        <p:nvSpPr>
          <p:cNvPr id="11" name="ZoneTexte 10"/>
          <p:cNvSpPr txBox="1"/>
          <p:nvPr/>
        </p:nvSpPr>
        <p:spPr>
          <a:xfrm>
            <a:off x="6383708" y="5819686"/>
            <a:ext cx="1734797" cy="369332"/>
          </a:xfrm>
          <a:prstGeom prst="rect">
            <a:avLst/>
          </a:prstGeom>
          <a:noFill/>
        </p:spPr>
        <p:txBody>
          <a:bodyPr wrap="square" rtlCol="0">
            <a:spAutoFit/>
          </a:bodyPr>
          <a:lstStyle/>
          <a:p>
            <a:r>
              <a:rPr lang="fr-FR" dirty="0" smtClean="0">
                <a:solidFill>
                  <a:schemeClr val="bg1"/>
                </a:solidFill>
              </a:rPr>
              <a:t>  Mels Crouwel</a:t>
            </a:r>
            <a:endParaRPr lang="fr-FR" dirty="0">
              <a:solidFill>
                <a:schemeClr val="bg1"/>
              </a:solidFill>
            </a:endParaRP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103" y="1686267"/>
            <a:ext cx="5754257" cy="4502751"/>
          </a:xfrm>
          <a:prstGeom prst="rect">
            <a:avLst/>
          </a:prstGeom>
        </p:spPr>
      </p:pic>
      <p:pic>
        <p:nvPicPr>
          <p:cNvPr id="4" name="Image 3"/>
          <p:cNvPicPr>
            <a:picLocks noChangeAspect="1"/>
          </p:cNvPicPr>
          <p:nvPr/>
        </p:nvPicPr>
        <p:blipFill>
          <a:blip r:embed="rId6"/>
          <a:stretch>
            <a:fillRect/>
          </a:stretch>
        </p:blipFill>
        <p:spPr>
          <a:xfrm>
            <a:off x="299103" y="6356351"/>
            <a:ext cx="904875" cy="352425"/>
          </a:xfrm>
          <a:prstGeom prst="rect">
            <a:avLst/>
          </a:prstGeom>
        </p:spPr>
      </p:pic>
    </p:spTree>
    <p:extLst>
      <p:ext uri="{BB962C8B-B14F-4D97-AF65-F5344CB8AC3E}">
        <p14:creationId xmlns:p14="http://schemas.microsoft.com/office/powerpoint/2010/main" val="282866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South Station, TaiYuan, CN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588" y="1690689"/>
            <a:ext cx="6902823" cy="4243386"/>
          </a:xfrm>
          <a:prstGeom prst="rect">
            <a:avLst/>
          </a:prstGeom>
        </p:spPr>
      </p:pic>
    </p:spTree>
    <p:extLst>
      <p:ext uri="{BB962C8B-B14F-4D97-AF65-F5344CB8AC3E}">
        <p14:creationId xmlns:p14="http://schemas.microsoft.com/office/powerpoint/2010/main" val="252631899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27161" cy="1325563"/>
          </a:xfrm>
        </p:spPr>
        <p:txBody>
          <a:bodyPr/>
          <a:lstStyle/>
          <a:p>
            <a:r>
              <a:rPr lang="fr-FR" dirty="0"/>
              <a:t>Central Station, Utrecht, NL (2016)</a:t>
            </a:r>
          </a:p>
        </p:txBody>
      </p:sp>
      <p:sp>
        <p:nvSpPr>
          <p:cNvPr id="3" name="Espace réservé du contenu 2"/>
          <p:cNvSpPr>
            <a:spLocks noGrp="1"/>
          </p:cNvSpPr>
          <p:nvPr>
            <p:ph idx="1"/>
          </p:nvPr>
        </p:nvSpPr>
        <p:spPr/>
        <p:txBody>
          <a:bodyPr>
            <a:normAutofit fontScale="92500" lnSpcReduction="10000"/>
          </a:bodyPr>
          <a:lstStyle/>
          <a:p>
            <a:r>
              <a:rPr lang="fr-FR" dirty="0"/>
              <a:t>It is the work of Benthem Crouwel Architects.</a:t>
            </a:r>
          </a:p>
          <a:p>
            <a:r>
              <a:rPr lang="en-US" dirty="0" smtClean="0"/>
              <a:t>The </a:t>
            </a:r>
            <a:r>
              <a:rPr lang="en-US" dirty="0"/>
              <a:t>original flat roof of </a:t>
            </a:r>
            <a:r>
              <a:rPr lang="en-US" dirty="0" smtClean="0"/>
              <a:t>Central </a:t>
            </a:r>
            <a:r>
              <a:rPr lang="en-US" dirty="0"/>
              <a:t>Station as a wave that radiates a dynamic movement and also functions as a natural way finder. Transverse to the tracks, in the longitudinal direction of the hall, the wave refers to the entrances and exits. The wave has </a:t>
            </a:r>
            <a:r>
              <a:rPr lang="en-US" dirty="0" smtClean="0"/>
              <a:t>3 undulations: </a:t>
            </a:r>
            <a:r>
              <a:rPr lang="en-US" dirty="0"/>
              <a:t>the highest above the train station, the lower ones on each side contain the tram and bus stations. The undulating movement is emphasized by the continuous LED lights on the ceiling. Thanks to the significant wavy shape of the steel roof - and a relative low-rise building (18 </a:t>
            </a:r>
            <a:r>
              <a:rPr lang="en-US" dirty="0" smtClean="0"/>
              <a:t>m </a:t>
            </a:r>
            <a:r>
              <a:rPr lang="en-US" dirty="0"/>
              <a:t>high) - the station is clearly recognizable among the </a:t>
            </a:r>
            <a:r>
              <a:rPr lang="en-US" dirty="0" smtClean="0"/>
              <a:t>neighboring </a:t>
            </a:r>
            <a:r>
              <a:rPr lang="en-US" dirty="0"/>
              <a:t>buildings and offices.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5007263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27161" cy="1325563"/>
          </a:xfrm>
        </p:spPr>
        <p:txBody>
          <a:bodyPr/>
          <a:lstStyle/>
          <a:p>
            <a:r>
              <a:rPr lang="fr-FR" dirty="0"/>
              <a:t>Central Station, Utrecht, NL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758" y="1690689"/>
            <a:ext cx="6754483" cy="4313297"/>
          </a:xfrm>
          <a:prstGeom prst="rect">
            <a:avLst/>
          </a:prstGeom>
        </p:spPr>
      </p:pic>
    </p:spTree>
    <p:extLst>
      <p:ext uri="{BB962C8B-B14F-4D97-AF65-F5344CB8AC3E}">
        <p14:creationId xmlns:p14="http://schemas.microsoft.com/office/powerpoint/2010/main" val="4225920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1282" cy="1325563"/>
          </a:xfrm>
        </p:spPr>
        <p:txBody>
          <a:bodyPr/>
          <a:lstStyle/>
          <a:p>
            <a:r>
              <a:rPr lang="fr-FR" dirty="0"/>
              <a:t>Central Station, Utrecht, NL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828" y="1690689"/>
            <a:ext cx="6824343" cy="4313296"/>
          </a:xfrm>
          <a:prstGeom prst="rect">
            <a:avLst/>
          </a:prstGeom>
        </p:spPr>
      </p:pic>
    </p:spTree>
    <p:extLst>
      <p:ext uri="{BB962C8B-B14F-4D97-AF65-F5344CB8AC3E}">
        <p14:creationId xmlns:p14="http://schemas.microsoft.com/office/powerpoint/2010/main" val="35960643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032271" cy="1325563"/>
          </a:xfrm>
        </p:spPr>
        <p:txBody>
          <a:bodyPr/>
          <a:lstStyle/>
          <a:p>
            <a:r>
              <a:rPr lang="fr-FR" dirty="0"/>
              <a:t>Central Station, Utrecht, NL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091241" y="1690689"/>
            <a:ext cx="6961517" cy="4419598"/>
          </a:xfrm>
          <a:prstGeom prst="rect">
            <a:avLst/>
          </a:prstGeom>
        </p:spPr>
      </p:pic>
    </p:spTree>
    <p:extLst>
      <p:ext uri="{BB962C8B-B14F-4D97-AF65-F5344CB8AC3E}">
        <p14:creationId xmlns:p14="http://schemas.microsoft.com/office/powerpoint/2010/main" val="396969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49524" cy="1325563"/>
          </a:xfrm>
        </p:spPr>
        <p:txBody>
          <a:bodyPr/>
          <a:lstStyle/>
          <a:p>
            <a:r>
              <a:rPr lang="fr-FR" dirty="0"/>
              <a:t>Central Station, Utrecht, NL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558" y="1690689"/>
            <a:ext cx="6482883" cy="4287417"/>
          </a:xfrm>
          <a:prstGeom prst="rect">
            <a:avLst/>
          </a:prstGeom>
        </p:spPr>
      </p:pic>
    </p:spTree>
    <p:extLst>
      <p:ext uri="{BB962C8B-B14F-4D97-AF65-F5344CB8AC3E}">
        <p14:creationId xmlns:p14="http://schemas.microsoft.com/office/powerpoint/2010/main" val="19632743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58150" cy="1325563"/>
          </a:xfrm>
        </p:spPr>
        <p:txBody>
          <a:bodyPr/>
          <a:lstStyle/>
          <a:p>
            <a:r>
              <a:rPr lang="fr-FR" dirty="0"/>
              <a:t>Central Station, Utrecht, NL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0995" y="1690689"/>
            <a:ext cx="6582010" cy="4390934"/>
          </a:xfrm>
          <a:prstGeom prst="rect">
            <a:avLst/>
          </a:prstGeom>
        </p:spPr>
      </p:pic>
    </p:spTree>
    <p:extLst>
      <p:ext uri="{BB962C8B-B14F-4D97-AF65-F5344CB8AC3E}">
        <p14:creationId xmlns:p14="http://schemas.microsoft.com/office/powerpoint/2010/main" val="307806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61667" cy="1325563"/>
          </a:xfrm>
        </p:spPr>
        <p:txBody>
          <a:bodyPr/>
          <a:lstStyle/>
          <a:p>
            <a:r>
              <a:rPr lang="fr-FR" dirty="0"/>
              <a:t>Central Station, Utrecht, NL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715" y="1690689"/>
            <a:ext cx="6620803" cy="4416813"/>
          </a:xfrm>
          <a:prstGeom prst="rect">
            <a:avLst/>
          </a:prstGeom>
        </p:spPr>
      </p:pic>
    </p:spTree>
    <p:extLst>
      <p:ext uri="{BB962C8B-B14F-4D97-AF65-F5344CB8AC3E}">
        <p14:creationId xmlns:p14="http://schemas.microsoft.com/office/powerpoint/2010/main" val="7925839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01282" cy="1325563"/>
          </a:xfrm>
        </p:spPr>
        <p:txBody>
          <a:bodyPr/>
          <a:lstStyle/>
          <a:p>
            <a:r>
              <a:rPr lang="fr-FR" dirty="0"/>
              <a:t>Central Station, Utrecht, NL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487" y="1690644"/>
            <a:ext cx="4089538" cy="432192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7861" y="1690644"/>
            <a:ext cx="3050934" cy="4382307"/>
          </a:xfrm>
          <a:prstGeom prst="rect">
            <a:avLst/>
          </a:prstGeom>
        </p:spPr>
      </p:pic>
    </p:spTree>
    <p:extLst>
      <p:ext uri="{BB962C8B-B14F-4D97-AF65-F5344CB8AC3E}">
        <p14:creationId xmlns:p14="http://schemas.microsoft.com/office/powerpoint/2010/main" val="23089028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58150" cy="1325563"/>
          </a:xfrm>
        </p:spPr>
        <p:txBody>
          <a:bodyPr/>
          <a:lstStyle/>
          <a:p>
            <a:r>
              <a:rPr lang="fr-FR" dirty="0"/>
              <a:t>Central Station, Utrecht, NL (2016)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1451" y="1690689"/>
            <a:ext cx="6692548" cy="4183900"/>
          </a:xfrm>
          <a:prstGeom prst="rect">
            <a:avLst/>
          </a:prstGeom>
        </p:spPr>
      </p:pic>
    </p:spTree>
    <p:extLst>
      <p:ext uri="{BB962C8B-B14F-4D97-AF65-F5344CB8AC3E}">
        <p14:creationId xmlns:p14="http://schemas.microsoft.com/office/powerpoint/2010/main" val="8437701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Afragola Station, Napoli, IT (2017)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050" y="1690689"/>
            <a:ext cx="2736304" cy="302433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4844183"/>
            <a:ext cx="2736304" cy="1512168"/>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993" y="1690689"/>
            <a:ext cx="5474906" cy="3649937"/>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78" y="5773763"/>
            <a:ext cx="1985845" cy="597779"/>
          </a:xfrm>
          <a:prstGeom prst="rect">
            <a:avLst/>
          </a:prstGeom>
        </p:spPr>
      </p:pic>
      <p:sp>
        <p:nvSpPr>
          <p:cNvPr id="9" name="ZoneTexte 8"/>
          <p:cNvSpPr txBox="1"/>
          <p:nvPr/>
        </p:nvSpPr>
        <p:spPr>
          <a:xfrm>
            <a:off x="6308035" y="4041913"/>
            <a:ext cx="1948069" cy="369332"/>
          </a:xfrm>
          <a:prstGeom prst="rect">
            <a:avLst/>
          </a:prstGeom>
          <a:noFill/>
        </p:spPr>
        <p:txBody>
          <a:bodyPr wrap="square" rtlCol="0">
            <a:spAutoFit/>
          </a:bodyPr>
          <a:lstStyle/>
          <a:p>
            <a:r>
              <a:rPr lang="fr-FR" dirty="0" smtClean="0">
                <a:solidFill>
                  <a:schemeClr val="bg1"/>
                </a:solidFill>
              </a:rPr>
              <a:t>Zaha Hadid</a:t>
            </a:r>
            <a:endParaRPr lang="fr-FR" dirty="0">
              <a:solidFill>
                <a:schemeClr val="bg1"/>
              </a:solidFill>
            </a:endParaRPr>
          </a:p>
        </p:txBody>
      </p:sp>
    </p:spTree>
    <p:extLst>
      <p:ext uri="{BB962C8B-B14F-4D97-AF65-F5344CB8AC3E}">
        <p14:creationId xmlns:p14="http://schemas.microsoft.com/office/powerpoint/2010/main" val="12286609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South Station, TaiYuan, CN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341" y="1690689"/>
            <a:ext cx="6777318" cy="4423240"/>
          </a:xfrm>
          <a:prstGeom prst="rect">
            <a:avLst/>
          </a:prstGeom>
        </p:spPr>
      </p:pic>
    </p:spTree>
    <p:extLst>
      <p:ext uri="{BB962C8B-B14F-4D97-AF65-F5344CB8AC3E}">
        <p14:creationId xmlns:p14="http://schemas.microsoft.com/office/powerpoint/2010/main" val="2220179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contenu 2"/>
          <p:cNvSpPr>
            <a:spLocks noGrp="1"/>
          </p:cNvSpPr>
          <p:nvPr>
            <p:ph idx="1"/>
          </p:nvPr>
        </p:nvSpPr>
        <p:spPr/>
        <p:txBody>
          <a:bodyPr>
            <a:normAutofit lnSpcReduction="10000"/>
          </a:bodyPr>
          <a:lstStyle/>
          <a:p>
            <a:r>
              <a:rPr lang="fr-FR" dirty="0" smtClean="0"/>
              <a:t>It is the work of Zaha Hadid Architects.</a:t>
            </a:r>
          </a:p>
          <a:p>
            <a:r>
              <a:rPr lang="en-US" dirty="0"/>
              <a:t>The station has been constructed as a reinforced concrete base that supports an elevated concourse of steel ribs clad in Corian with a glazed roof</a:t>
            </a:r>
            <a:r>
              <a:rPr lang="en-US" dirty="0" smtClean="0"/>
              <a:t>.</a:t>
            </a:r>
          </a:p>
          <a:p>
            <a:r>
              <a:rPr lang="en-US" dirty="0"/>
              <a:t>The concrete used within the station is a specific composition that provides optimum performance, with curved structural concrete elements built using technologies like wooden formwork replaced by prefabricated steel units, and double-curves </a:t>
            </a:r>
            <a:r>
              <a:rPr lang="en-US" dirty="0" smtClean="0"/>
              <a:t>realized </a:t>
            </a:r>
            <a:r>
              <a:rPr lang="en-US" dirty="0"/>
              <a:t>with formwork created from CNC milled polystyrene models.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0971910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contenu 2"/>
          <p:cNvSpPr>
            <a:spLocks noGrp="1"/>
          </p:cNvSpPr>
          <p:nvPr>
            <p:ph idx="1"/>
          </p:nvPr>
        </p:nvSpPr>
        <p:spPr/>
        <p:txBody>
          <a:bodyPr>
            <a:normAutofit lnSpcReduction="10000"/>
          </a:bodyPr>
          <a:lstStyle/>
          <a:p>
            <a:r>
              <a:rPr lang="en-US" dirty="0"/>
              <a:t>Designed as an extrusion of a trapezoid along a 450m curved path, the elevated concourse is made of 200 differently shaped steel ribs that are clad in Corian with a glazed roof</a:t>
            </a:r>
            <a:r>
              <a:rPr lang="en-US" dirty="0" smtClean="0"/>
              <a:t>.</a:t>
            </a:r>
          </a:p>
          <a:p>
            <a:r>
              <a:rPr lang="en-US" dirty="0"/>
              <a:t>The design enlarges the public walkway over the eight railway tracks to such a degree that this walkway becomes the station’s main passenger concourse – a bridge housing all the services and facilities for departing, arriving and connecting passengers, with direct access to all platforms below.</a:t>
            </a:r>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0408604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298" y="1690689"/>
            <a:ext cx="6271404" cy="4392059"/>
          </a:xfrm>
          <a:prstGeom prst="rect">
            <a:avLst/>
          </a:prstGeom>
        </p:spPr>
      </p:pic>
    </p:spTree>
    <p:extLst>
      <p:ext uri="{BB962C8B-B14F-4D97-AF65-F5344CB8AC3E}">
        <p14:creationId xmlns:p14="http://schemas.microsoft.com/office/powerpoint/2010/main" val="40816721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0419" y="1690689"/>
            <a:ext cx="6323162" cy="4299294"/>
          </a:xfrm>
          <a:prstGeom prst="rect">
            <a:avLst/>
          </a:prstGeom>
        </p:spPr>
      </p:pic>
    </p:spTree>
    <p:extLst>
      <p:ext uri="{BB962C8B-B14F-4D97-AF65-F5344CB8AC3E}">
        <p14:creationId xmlns:p14="http://schemas.microsoft.com/office/powerpoint/2010/main" val="30112829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34" y="1690689"/>
            <a:ext cx="4469866" cy="4037251"/>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8348" y="1690689"/>
            <a:ext cx="4363518" cy="4037251"/>
          </a:xfrm>
          <a:prstGeom prst="rect">
            <a:avLst/>
          </a:prstGeom>
        </p:spPr>
      </p:pic>
    </p:spTree>
    <p:extLst>
      <p:ext uri="{BB962C8B-B14F-4D97-AF65-F5344CB8AC3E}">
        <p14:creationId xmlns:p14="http://schemas.microsoft.com/office/powerpoint/2010/main" val="10624953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087" y="1690689"/>
            <a:ext cx="6559826" cy="4498077"/>
          </a:xfrm>
          <a:prstGeom prst="rect">
            <a:avLst/>
          </a:prstGeom>
        </p:spPr>
      </p:pic>
    </p:spTree>
    <p:extLst>
      <p:ext uri="{BB962C8B-B14F-4D97-AF65-F5344CB8AC3E}">
        <p14:creationId xmlns:p14="http://schemas.microsoft.com/office/powerpoint/2010/main" val="11221222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8141" y="1690689"/>
            <a:ext cx="6087717" cy="4058478"/>
          </a:xfrm>
          <a:prstGeom prst="rect">
            <a:avLst/>
          </a:prstGeom>
        </p:spPr>
      </p:pic>
    </p:spTree>
    <p:extLst>
      <p:ext uri="{BB962C8B-B14F-4D97-AF65-F5344CB8AC3E}">
        <p14:creationId xmlns:p14="http://schemas.microsoft.com/office/powerpoint/2010/main" val="19970369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874" y="1690689"/>
            <a:ext cx="2788076" cy="418002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7962" y="1690689"/>
            <a:ext cx="2788076" cy="418002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1690689"/>
            <a:ext cx="2821516" cy="4180024"/>
          </a:xfrm>
          <a:prstGeom prst="rect">
            <a:avLst/>
          </a:prstGeom>
        </p:spPr>
      </p:pic>
    </p:spTree>
    <p:extLst>
      <p:ext uri="{BB962C8B-B14F-4D97-AF65-F5344CB8AC3E}">
        <p14:creationId xmlns:p14="http://schemas.microsoft.com/office/powerpoint/2010/main" val="830427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504" y="1690689"/>
            <a:ext cx="5118992" cy="4312546"/>
          </a:xfrm>
          <a:prstGeom prst="rect">
            <a:avLst/>
          </a:prstGeom>
        </p:spPr>
      </p:pic>
    </p:spTree>
    <p:extLst>
      <p:ext uri="{BB962C8B-B14F-4D97-AF65-F5344CB8AC3E}">
        <p14:creationId xmlns:p14="http://schemas.microsoft.com/office/powerpoint/2010/main" val="20664449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Afragola Station, Napoli, IT (2017)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69" y="1690689"/>
            <a:ext cx="7076662" cy="4240696"/>
          </a:xfrm>
          <a:prstGeom prst="rect">
            <a:avLst/>
          </a:prstGeom>
        </p:spPr>
      </p:pic>
    </p:spTree>
    <p:extLst>
      <p:ext uri="{BB962C8B-B14F-4D97-AF65-F5344CB8AC3E}">
        <p14:creationId xmlns:p14="http://schemas.microsoft.com/office/powerpoint/2010/main" val="187473596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54197</TotalTime>
  <Words>3782</Words>
  <Application>Microsoft Office PowerPoint</Application>
  <PresentationFormat>Affichage à l'écran (4:3)</PresentationFormat>
  <Paragraphs>392</Paragraphs>
  <Slides>156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156</vt:i4>
      </vt:variant>
    </vt:vector>
  </HeadingPairs>
  <TitlesOfParts>
    <vt:vector size="160" baseType="lpstr">
      <vt:lpstr>Arial</vt:lpstr>
      <vt:lpstr>Calibri</vt:lpstr>
      <vt:lpstr>Calibri Light</vt:lpstr>
      <vt:lpstr>Thème Office</vt:lpstr>
      <vt:lpstr>US. Modernist Houses</vt:lpstr>
      <vt:lpstr>               World Railway Stations</vt:lpstr>
      <vt:lpstr>               World Railway Stations </vt:lpstr>
      <vt:lpstr>         World Railway Stations  2</vt:lpstr>
      <vt:lpstr>South Station, TaiYuan, CN (2014)</vt:lpstr>
      <vt:lpstr>South Station, TaiYuan, CN (2014)</vt:lpstr>
      <vt:lpstr>South Station, TaiYuan, CN (2014)</vt:lpstr>
      <vt:lpstr>South Station, TaiYuan, CN (2014)</vt:lpstr>
      <vt:lpstr>South Station, TaiYuan, CN (2014)</vt:lpstr>
      <vt:lpstr>South Station, TaiYuan, CN (2014)</vt:lpstr>
      <vt:lpstr>South Station, TaiYuan, CN (2014)</vt:lpstr>
      <vt:lpstr>South Station, TaiYuan, CN (2014)</vt:lpstr>
      <vt:lpstr>South Station, TaiYuan, CN (2014)</vt:lpstr>
      <vt:lpstr> Central Station, Rotterdam, NL (2014)</vt:lpstr>
      <vt:lpstr>Central Station, Rotterdam, NL (2014)</vt:lpstr>
      <vt:lpstr>Central Station, Rotterdam, NL (2014)</vt:lpstr>
      <vt:lpstr>Central Station, Rotterdam, NL (2014)</vt:lpstr>
      <vt:lpstr>Central Station, Rotterdam, NL (2014)</vt:lpstr>
      <vt:lpstr>Central Station, Rotterdam, NL (2014)</vt:lpstr>
      <vt:lpstr>Central Station, Rotterdam, NL (2014)</vt:lpstr>
      <vt:lpstr>Grand Central, Birmingham, GB (2015)</vt:lpstr>
      <vt:lpstr> Grand Central, Birmingham, GB (2015)</vt:lpstr>
      <vt:lpstr>Grand Central, Birmingham, GB (2015)</vt:lpstr>
      <vt:lpstr>Grand Central, Birmingham, GB (2015)</vt:lpstr>
      <vt:lpstr>Grand Central, Birmingham, GB (2015)</vt:lpstr>
      <vt:lpstr>Grand Central, Birmingham, GB (2015)</vt:lpstr>
      <vt:lpstr>Grand Central, Birmingham, GB (2015)</vt:lpstr>
      <vt:lpstr>Grand Central, Birmingham, GB (2015)</vt:lpstr>
      <vt:lpstr>Grand Central, Birmingham, GB (2015)</vt:lpstr>
      <vt:lpstr>Grand Central, Birmingham, GB (2015)</vt:lpstr>
      <vt:lpstr>Grand Central, Birmingham, GB (2015)</vt:lpstr>
      <vt:lpstr>Grand Central, Birmingham, GB (2015)</vt:lpstr>
      <vt:lpstr>Central Station, Den Haag, NL (2015)</vt:lpstr>
      <vt:lpstr>Central Station, Den Haag, NL (2015)</vt:lpstr>
      <vt:lpstr>Central Station, Den Haag, NL (2015)</vt:lpstr>
      <vt:lpstr>Central Station, Den Haag, NL (2015)</vt:lpstr>
      <vt:lpstr>Central Station, Den Haag, NL (2015)</vt:lpstr>
      <vt:lpstr>Central Station, Den Haag, NL (2015)</vt:lpstr>
      <vt:lpstr>Central Station, Den Haag, NL (2015)</vt:lpstr>
      <vt:lpstr>Central Station, Den Haag, NL (2015)</vt:lpstr>
      <vt:lpstr>Central Station, Den Haag, NL (2015)</vt:lpstr>
      <vt:lpstr>    Central Station, Arnhem, NL (2015)</vt:lpstr>
      <vt:lpstr> Central Station, Arnhem, NL (2015)</vt:lpstr>
      <vt:lpstr>  Central Station, Arnhem, NL (2015)</vt:lpstr>
      <vt:lpstr>   Central Station, Arnhem, NL (2015)</vt:lpstr>
      <vt:lpstr>  Central Station, Arnhem, NL (2015)</vt:lpstr>
      <vt:lpstr>   Central Station, Arnhem, NL (2015)</vt:lpstr>
      <vt:lpstr>  Central Station, Arnhem, NL (2015)</vt:lpstr>
      <vt:lpstr> Central Station, Arnhem, NL (2015)</vt:lpstr>
      <vt:lpstr> Central Station, Arnhem, NL (2015)</vt:lpstr>
      <vt:lpstr>  Central Station, Arnhem, NL (2015)</vt:lpstr>
      <vt:lpstr>   Central Station, Arnhem, NL (2015)</vt:lpstr>
      <vt:lpstr>   Central Station, Arnhem, NL (2015)</vt:lpstr>
      <vt:lpstr>   Central Station, Arnhem, NL (2015)</vt:lpstr>
      <vt:lpstr>Onagawa Station, Onagawa, JP (2015)</vt:lpstr>
      <vt:lpstr>Onagawa Station, Onagawa, JP (2015)</vt:lpstr>
      <vt:lpstr>Onagawa Station, Onagawa, JP (2015)</vt:lpstr>
      <vt:lpstr>Onagawa Station, Onagawa, JP (2015)</vt:lpstr>
      <vt:lpstr>Onagawa Station, Onagawa, JP (2015)</vt:lpstr>
      <vt:lpstr>Onagawa Station, Onagawa, JP (2015)</vt:lpstr>
      <vt:lpstr>Onagawa Station, Onagawa, JP (2015)</vt:lpstr>
      <vt:lpstr>Onagawa Station, Onagawa, JP (2015)</vt:lpstr>
      <vt:lpstr>Onagawa Station, Onagawa, JP (2015)</vt:lpstr>
      <vt:lpstr>Onagawa Station, Onagawa, JP (2015)</vt:lpstr>
      <vt:lpstr>Onagawa Station, Onagawa, JP (2015)</vt:lpstr>
      <vt:lpstr>Onagawa Station, Onagawa, JP (2015)</vt:lpstr>
      <vt:lpstr>Onagawa Station, Onagawa, JP (2015)</vt:lpstr>
      <vt:lpstr> Hub Station, Solec Kujowski, PL (2016)</vt:lpstr>
      <vt:lpstr>Hub Station, Solec Kujowski, PL (2016)</vt:lpstr>
      <vt:lpstr>Hub Station, Solec Kujowski, PL (2016)</vt:lpstr>
      <vt:lpstr>Hub Station, Solec Kujowski, PL (2016)</vt:lpstr>
      <vt:lpstr>Hub Station, Solec Kujowski, PL (2016)</vt:lpstr>
      <vt:lpstr>Hub Station, Solec Kujowski, PL (2016)</vt:lpstr>
      <vt:lpstr>Hub Station, Solec Kujowski, PL (2016)</vt:lpstr>
      <vt:lpstr>Hub Station, Solec Kujowski, PL (2016)</vt:lpstr>
      <vt:lpstr>Hub Station, Solec Kujowski, PL (2016)</vt:lpstr>
      <vt:lpstr>Hub Station, Solec Kujowski, PL (2016)</vt:lpstr>
      <vt:lpstr>Hub Station, Solec Kujowski, PL (2016)</vt:lpstr>
      <vt:lpstr> Central Station, Utrecht, NL (2016)</vt:lpstr>
      <vt:lpstr>Central Station, Utrecht, NL (2016)</vt:lpstr>
      <vt:lpstr>Central Station, Utrecht, NL (2016)</vt:lpstr>
      <vt:lpstr>Central Station, Utrecht, NL (2016)</vt:lpstr>
      <vt:lpstr>Central Station, Utrecht, NL (2016)</vt:lpstr>
      <vt:lpstr>Central Station, Utrecht, NL (2016)</vt:lpstr>
      <vt:lpstr>Central Station, Utrecht, NL (2016)</vt:lpstr>
      <vt:lpstr>Central Station, Utrecht, NL (2016)</vt:lpstr>
      <vt:lpstr>Central Station, Utrecht, NL (2016)</vt:lpstr>
      <vt:lpstr>Central Station, Utrecht, NL (2016)</vt:lpstr>
      <vt:lpstr>Afragola Station, Napoli, IT (2017)</vt:lpstr>
      <vt:lpstr>Afragola Station, Napoli, IT (2017)</vt:lpstr>
      <vt:lpstr>Afragola Station, Napoli, IT (2017)</vt:lpstr>
      <vt:lpstr>Afragola Station, Napoli, IT (2017)</vt:lpstr>
      <vt:lpstr>Afragola Station, Napoli, IT (2017)</vt:lpstr>
      <vt:lpstr>Afragola Station, Napoli, IT (2017)</vt:lpstr>
      <vt:lpstr>Afragola Station, Napoli, IT (2017)</vt:lpstr>
      <vt:lpstr>Afragola Station, Napoli, IT (2017)</vt:lpstr>
      <vt:lpstr>Afragola Station, Napoli, IT (2017)</vt:lpstr>
      <vt:lpstr>Afragola Station, Napoli, IT (2017)</vt:lpstr>
      <vt:lpstr>Afragola Station, Napoli, IT (2017)</vt:lpstr>
      <vt:lpstr>Afragola Station, Napoli, IT (2017)</vt:lpstr>
      <vt:lpstr>Afragola Station, Napoli, IT (2017)</vt:lpstr>
      <vt:lpstr>    TGV Station, Montpellier, FR (2018)</vt:lpstr>
      <vt:lpstr>TGV Station, Montpellier, FR (2018)</vt:lpstr>
      <vt:lpstr>TGV Station, Montpellier, FR (2018)</vt:lpstr>
      <vt:lpstr>TGV Station, Montpellier, FR (2018)</vt:lpstr>
      <vt:lpstr>TGV Station, Montpellier, FR (2018)</vt:lpstr>
      <vt:lpstr>TGV Station, Montpellier, FR (2018)</vt:lpstr>
      <vt:lpstr>TGV Station, Montpellier, FR (2018)</vt:lpstr>
      <vt:lpstr>TGV Station, Montpellier, FR (2018)</vt:lpstr>
      <vt:lpstr>TGV Station, Montpellier, FR (2018)</vt:lpstr>
      <vt:lpstr>TGV Station, Montpellier, FR (2018)</vt:lpstr>
      <vt:lpstr>TGV Station, Montpellier, FR (2018)</vt:lpstr>
      <vt:lpstr> TGV Station, Kenitra, MA (2019)</vt:lpstr>
      <vt:lpstr>TGV Station, Kenitra, MA (2019)</vt:lpstr>
      <vt:lpstr> TGV Station, Kenitra, MA (2019)</vt:lpstr>
      <vt:lpstr> TGV Station, Kenitra, MA (2019)</vt:lpstr>
      <vt:lpstr> TGV Station, Kenitra, MA (2019)</vt:lpstr>
      <vt:lpstr> TGV Station, Kenitra, MA (2019)</vt:lpstr>
      <vt:lpstr> TGV Station, Kenitra, MA (2019)</vt:lpstr>
      <vt:lpstr> TGV Station, Kenitra, MA (2019)</vt:lpstr>
      <vt:lpstr>TGV Station, Kenitra, MA (2019)</vt:lpstr>
      <vt:lpstr> TGV Station, Kenitra, MA (2019)</vt:lpstr>
      <vt:lpstr> TGV Station, Kenitra, MA (2019)</vt:lpstr>
      <vt:lpstr>Matera Centrale, Matera, IT (2019)</vt:lpstr>
      <vt:lpstr>Matera Centrale, Matera, IT (2019)</vt:lpstr>
      <vt:lpstr>Matera Centrale, Matera, IT (2019)</vt:lpstr>
      <vt:lpstr>Matera Centrale, Matera, IT (2019)</vt:lpstr>
      <vt:lpstr>Matera Centrale, Matera, IT (2019)</vt:lpstr>
      <vt:lpstr>Matera Centrale, Matera, IT (2019)</vt:lpstr>
      <vt:lpstr>Matera Centrale, Matera, IT (2019)</vt:lpstr>
      <vt:lpstr>Matera Centrale, Matera, IT (2019)</vt:lpstr>
      <vt:lpstr>Matera Centrale, Matera, IT (2019)</vt:lpstr>
      <vt:lpstr>Matera Centrale, Matera, IT (2019)</vt:lpstr>
      <vt:lpstr> Assen Station, Assen, NL (2020)</vt:lpstr>
      <vt:lpstr> Assen Station, Assen, NL (2020)</vt:lpstr>
      <vt:lpstr> Assen Station, Assen, NL (2020)</vt:lpstr>
      <vt:lpstr> Assen Station, Assen, NL (2020)</vt:lpstr>
      <vt:lpstr> Assen Station, Assen, NL (2020)</vt:lpstr>
      <vt:lpstr> Assen Station, Assen, NL (2020)</vt:lpstr>
      <vt:lpstr>  Assen Station, Assen, NL (2020)</vt:lpstr>
      <vt:lpstr> Assen Station, Assen, NL (2020)</vt:lpstr>
      <vt:lpstr> Assen Station, Assen, NL (2020)</vt:lpstr>
      <vt:lpstr>  Assen Station, Assen, NL (2020)</vt:lpstr>
      <vt:lpstr>   Assen Station, Assen, NL (2020)</vt:lpstr>
      <vt:lpstr>  Assen Station, Assen, NL (2020)</vt:lpstr>
      <vt:lpstr>  Assen Station, Assen, NL (2020)</vt:lpstr>
      <vt:lpstr>Kaohsiung Station, Sanmin, TW (2022) </vt:lpstr>
      <vt:lpstr>Kaohsiung Station, Sanmin, TW (2022) </vt:lpstr>
      <vt:lpstr>Kaohsiung Station, Sanmin, TW (2022)</vt:lpstr>
      <vt:lpstr>Kaohsiung Station, Sanmin, TW (2022) </vt:lpstr>
      <vt:lpstr>Kaohsiung Station, Sanmin, TW (2022)</vt:lpstr>
      <vt:lpstr>Kaohsiung Station, Sanmin, TW (2022) </vt:lpstr>
      <vt:lpstr>Kaohsiung Station, Sanmin, TW (2022) </vt:lpstr>
      <vt:lpstr>Kaohsiung Station, Sanmin, TW (2022) </vt:lpstr>
      <vt:lpstr>Kaohsiung Station, Sanmin, TW (2022)</vt:lpstr>
      <vt:lpstr>Kaohsiung Station, Sanmin, TW (2022)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905</cp:revision>
  <cp:lastPrinted>2018-09-05T09:49:26Z</cp:lastPrinted>
  <dcterms:created xsi:type="dcterms:W3CDTF">2017-12-25T13:11:09Z</dcterms:created>
  <dcterms:modified xsi:type="dcterms:W3CDTF">2022-07-17T04:12:54Z</dcterms:modified>
</cp:coreProperties>
</file>