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2"/>
  </p:notesMasterIdLst>
  <p:sldIdLst>
    <p:sldId id="934" r:id="rId2"/>
    <p:sldId id="797" r:id="rId3"/>
    <p:sldId id="1742" r:id="rId4"/>
    <p:sldId id="1906" r:id="rId5"/>
    <p:sldId id="2238" r:id="rId6"/>
    <p:sldId id="2239" r:id="rId7"/>
    <p:sldId id="2240" r:id="rId8"/>
    <p:sldId id="2241" r:id="rId9"/>
    <p:sldId id="2242" r:id="rId10"/>
    <p:sldId id="2243" r:id="rId11"/>
    <p:sldId id="2244" r:id="rId12"/>
    <p:sldId id="2245" r:id="rId13"/>
    <p:sldId id="1687" r:id="rId14"/>
    <p:sldId id="1705" r:id="rId15"/>
    <p:sldId id="1706" r:id="rId16"/>
    <p:sldId id="1707" r:id="rId17"/>
    <p:sldId id="1699" r:id="rId18"/>
    <p:sldId id="1708" r:id="rId19"/>
    <p:sldId id="1700" r:id="rId20"/>
    <p:sldId id="1689" r:id="rId21"/>
    <p:sldId id="1690" r:id="rId22"/>
    <p:sldId id="1697" r:id="rId23"/>
    <p:sldId id="1698" r:id="rId24"/>
    <p:sldId id="1692" r:id="rId25"/>
    <p:sldId id="1702" r:id="rId26"/>
    <p:sldId id="1693" r:id="rId27"/>
    <p:sldId id="1701" r:id="rId28"/>
    <p:sldId id="1694" r:id="rId29"/>
    <p:sldId id="1695" r:id="rId30"/>
    <p:sldId id="1691" r:id="rId31"/>
    <p:sldId id="1696" r:id="rId32"/>
    <p:sldId id="1704" r:id="rId33"/>
    <p:sldId id="1703" r:id="rId34"/>
    <p:sldId id="1769" r:id="rId35"/>
    <p:sldId id="1770" r:id="rId36"/>
    <p:sldId id="1782" r:id="rId37"/>
    <p:sldId id="1778" r:id="rId38"/>
    <p:sldId id="1771" r:id="rId39"/>
    <p:sldId id="1772" r:id="rId40"/>
    <p:sldId id="1773" r:id="rId41"/>
    <p:sldId id="1777" r:id="rId42"/>
    <p:sldId id="1774" r:id="rId43"/>
    <p:sldId id="1776" r:id="rId44"/>
    <p:sldId id="1775" r:id="rId45"/>
    <p:sldId id="1780" r:id="rId46"/>
    <p:sldId id="1781" r:id="rId47"/>
    <p:sldId id="1779" r:id="rId48"/>
    <p:sldId id="1752" r:id="rId49"/>
    <p:sldId id="1753" r:id="rId50"/>
    <p:sldId id="1754" r:id="rId51"/>
    <p:sldId id="1764" r:id="rId52"/>
    <p:sldId id="1765" r:id="rId53"/>
    <p:sldId id="1767" r:id="rId54"/>
    <p:sldId id="1759" r:id="rId55"/>
    <p:sldId id="1757" r:id="rId56"/>
    <p:sldId id="1760" r:id="rId57"/>
    <p:sldId id="1758" r:id="rId58"/>
    <p:sldId id="1761" r:id="rId59"/>
    <p:sldId id="1762" r:id="rId60"/>
    <p:sldId id="1763" r:id="rId61"/>
    <p:sldId id="1768" r:id="rId62"/>
    <p:sldId id="1766" r:id="rId63"/>
    <p:sldId id="1783" r:id="rId64"/>
    <p:sldId id="1784" r:id="rId65"/>
    <p:sldId id="1797" r:id="rId66"/>
    <p:sldId id="1785" r:id="rId67"/>
    <p:sldId id="1786" r:id="rId68"/>
    <p:sldId id="1787" r:id="rId69"/>
    <p:sldId id="1788" r:id="rId70"/>
    <p:sldId id="1789" r:id="rId71"/>
    <p:sldId id="1790" r:id="rId72"/>
    <p:sldId id="1796" r:id="rId73"/>
    <p:sldId id="1791" r:id="rId74"/>
    <p:sldId id="1792" r:id="rId75"/>
    <p:sldId id="1795" r:id="rId76"/>
    <p:sldId id="1798" r:id="rId77"/>
    <p:sldId id="1799" r:id="rId78"/>
    <p:sldId id="1793" r:id="rId79"/>
    <p:sldId id="1794" r:id="rId80"/>
    <p:sldId id="1800" r:id="rId81"/>
    <p:sldId id="1810" r:id="rId82"/>
    <p:sldId id="1801" r:id="rId83"/>
    <p:sldId id="1816" r:id="rId84"/>
    <p:sldId id="1802" r:id="rId85"/>
    <p:sldId id="1804" r:id="rId86"/>
    <p:sldId id="1803" r:id="rId87"/>
    <p:sldId id="1814" r:id="rId88"/>
    <p:sldId id="1815" r:id="rId89"/>
    <p:sldId id="1806" r:id="rId90"/>
    <p:sldId id="1808" r:id="rId91"/>
    <p:sldId id="1811" r:id="rId92"/>
    <p:sldId id="1828" r:id="rId93"/>
    <p:sldId id="1829" r:id="rId94"/>
    <p:sldId id="1813" r:id="rId95"/>
    <p:sldId id="1830" r:id="rId96"/>
    <p:sldId id="1807" r:id="rId97"/>
    <p:sldId id="1812" r:id="rId98"/>
    <p:sldId id="1852" r:id="rId99"/>
    <p:sldId id="1853" r:id="rId100"/>
    <p:sldId id="1854" r:id="rId101"/>
    <p:sldId id="1855" r:id="rId102"/>
    <p:sldId id="1856" r:id="rId103"/>
    <p:sldId id="1857" r:id="rId104"/>
    <p:sldId id="1866" r:id="rId105"/>
    <p:sldId id="1858" r:id="rId106"/>
    <p:sldId id="1859" r:id="rId107"/>
    <p:sldId id="1862" r:id="rId108"/>
    <p:sldId id="1863" r:id="rId109"/>
    <p:sldId id="1864" r:id="rId110"/>
    <p:sldId id="1860" r:id="rId111"/>
    <p:sldId id="1861" r:id="rId112"/>
    <p:sldId id="1865" r:id="rId113"/>
    <p:sldId id="2058" r:id="rId114"/>
    <p:sldId id="2059" r:id="rId115"/>
    <p:sldId id="2069" r:id="rId116"/>
    <p:sldId id="2060" r:id="rId117"/>
    <p:sldId id="2061" r:id="rId118"/>
    <p:sldId id="2062" r:id="rId119"/>
    <p:sldId id="2066" r:id="rId120"/>
    <p:sldId id="2063" r:id="rId121"/>
    <p:sldId id="2064" r:id="rId122"/>
    <p:sldId id="2065" r:id="rId123"/>
    <p:sldId id="2068" r:id="rId124"/>
    <p:sldId id="2067" r:id="rId125"/>
    <p:sldId id="2070" r:id="rId126"/>
    <p:sldId id="1892" r:id="rId127"/>
    <p:sldId id="1882" r:id="rId128"/>
    <p:sldId id="1883" r:id="rId129"/>
    <p:sldId id="1884" r:id="rId130"/>
    <p:sldId id="1885" r:id="rId131"/>
    <p:sldId id="1886" r:id="rId132"/>
    <p:sldId id="1887" r:id="rId133"/>
    <p:sldId id="1894" r:id="rId134"/>
    <p:sldId id="1888" r:id="rId135"/>
    <p:sldId id="1889" r:id="rId136"/>
    <p:sldId id="1890" r:id="rId137"/>
    <p:sldId id="1891" r:id="rId138"/>
    <p:sldId id="1893" r:id="rId139"/>
    <p:sldId id="1917" r:id="rId140"/>
    <p:sldId id="1918" r:id="rId141"/>
    <p:sldId id="1919" r:id="rId142"/>
    <p:sldId id="1920" r:id="rId143"/>
    <p:sldId id="1921" r:id="rId144"/>
    <p:sldId id="1922" r:id="rId145"/>
    <p:sldId id="1923" r:id="rId146"/>
    <p:sldId id="1924" r:id="rId147"/>
    <p:sldId id="1925" r:id="rId148"/>
    <p:sldId id="1926" r:id="rId149"/>
    <p:sldId id="1930" r:id="rId150"/>
    <p:sldId id="1927" r:id="rId151"/>
    <p:sldId id="2304" r:id="rId152"/>
    <p:sldId id="1929" r:id="rId153"/>
    <p:sldId id="2281" r:id="rId154"/>
    <p:sldId id="2282" r:id="rId155"/>
    <p:sldId id="2283" r:id="rId156"/>
    <p:sldId id="2286" r:id="rId157"/>
    <p:sldId id="2291" r:id="rId158"/>
    <p:sldId id="2285" r:id="rId159"/>
    <p:sldId id="2293" r:id="rId160"/>
    <p:sldId id="2287" r:id="rId161"/>
    <p:sldId id="2288" r:id="rId162"/>
    <p:sldId id="2292" r:id="rId163"/>
    <p:sldId id="2289" r:id="rId164"/>
    <p:sldId id="2284" r:id="rId165"/>
    <p:sldId id="2290" r:id="rId166"/>
    <p:sldId id="2305" r:id="rId167"/>
    <p:sldId id="2306" r:id="rId168"/>
    <p:sldId id="2308" r:id="rId169"/>
    <p:sldId id="2307" r:id="rId170"/>
    <p:sldId id="2313" r:id="rId171"/>
    <p:sldId id="2317" r:id="rId172"/>
    <p:sldId id="2319" r:id="rId173"/>
    <p:sldId id="2316" r:id="rId174"/>
    <p:sldId id="2309" r:id="rId175"/>
    <p:sldId id="2310" r:id="rId176"/>
    <p:sldId id="2311" r:id="rId177"/>
    <p:sldId id="2312" r:id="rId178"/>
    <p:sldId id="2315" r:id="rId179"/>
    <p:sldId id="2314" r:id="rId180"/>
    <p:sldId id="2318" r:id="rId181"/>
    <p:sldId id="2294" r:id="rId182"/>
    <p:sldId id="2295" r:id="rId183"/>
    <p:sldId id="2296" r:id="rId184"/>
    <p:sldId id="2297" r:id="rId185"/>
    <p:sldId id="2298" r:id="rId186"/>
    <p:sldId id="2299" r:id="rId187"/>
    <p:sldId id="2300" r:id="rId188"/>
    <p:sldId id="2301" r:id="rId189"/>
    <p:sldId id="2302" r:id="rId190"/>
    <p:sldId id="2303" r:id="rId19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E9B2CBF-A491-48E9-BD2A-3526B36D4672}">
          <p14:sldIdLst>
            <p14:sldId id="934"/>
            <p14:sldId id="797"/>
            <p14:sldId id="1742"/>
            <p14:sldId id="1906"/>
            <p14:sldId id="2238"/>
            <p14:sldId id="2239"/>
            <p14:sldId id="2240"/>
            <p14:sldId id="2241"/>
            <p14:sldId id="2242"/>
            <p14:sldId id="2243"/>
            <p14:sldId id="2244"/>
            <p14:sldId id="2245"/>
            <p14:sldId id="1687"/>
            <p14:sldId id="1705"/>
            <p14:sldId id="1706"/>
            <p14:sldId id="1707"/>
            <p14:sldId id="1699"/>
            <p14:sldId id="1708"/>
            <p14:sldId id="1700"/>
            <p14:sldId id="1689"/>
            <p14:sldId id="1690"/>
            <p14:sldId id="1697"/>
            <p14:sldId id="1698"/>
            <p14:sldId id="1692"/>
            <p14:sldId id="1702"/>
            <p14:sldId id="1693"/>
            <p14:sldId id="1701"/>
            <p14:sldId id="1694"/>
            <p14:sldId id="1695"/>
            <p14:sldId id="1691"/>
            <p14:sldId id="1696"/>
            <p14:sldId id="1704"/>
            <p14:sldId id="1703"/>
            <p14:sldId id="1769"/>
            <p14:sldId id="1770"/>
            <p14:sldId id="1782"/>
            <p14:sldId id="1778"/>
            <p14:sldId id="1771"/>
            <p14:sldId id="1772"/>
            <p14:sldId id="1773"/>
            <p14:sldId id="1777"/>
            <p14:sldId id="1774"/>
            <p14:sldId id="1776"/>
            <p14:sldId id="1775"/>
            <p14:sldId id="1780"/>
            <p14:sldId id="1781"/>
            <p14:sldId id="1779"/>
            <p14:sldId id="1752"/>
            <p14:sldId id="1753"/>
            <p14:sldId id="1754"/>
            <p14:sldId id="1764"/>
            <p14:sldId id="1765"/>
            <p14:sldId id="1767"/>
            <p14:sldId id="1759"/>
            <p14:sldId id="1757"/>
            <p14:sldId id="1760"/>
            <p14:sldId id="1758"/>
            <p14:sldId id="1761"/>
            <p14:sldId id="1762"/>
            <p14:sldId id="1763"/>
            <p14:sldId id="1768"/>
            <p14:sldId id="1766"/>
            <p14:sldId id="1783"/>
            <p14:sldId id="1784"/>
            <p14:sldId id="1797"/>
            <p14:sldId id="1785"/>
            <p14:sldId id="1786"/>
            <p14:sldId id="1787"/>
            <p14:sldId id="1788"/>
            <p14:sldId id="1789"/>
            <p14:sldId id="1790"/>
            <p14:sldId id="1796"/>
            <p14:sldId id="1791"/>
            <p14:sldId id="1792"/>
            <p14:sldId id="1795"/>
            <p14:sldId id="1798"/>
            <p14:sldId id="1799"/>
            <p14:sldId id="1793"/>
            <p14:sldId id="1794"/>
            <p14:sldId id="1800"/>
            <p14:sldId id="1810"/>
            <p14:sldId id="1801"/>
            <p14:sldId id="1816"/>
            <p14:sldId id="1802"/>
            <p14:sldId id="1804"/>
            <p14:sldId id="1803"/>
            <p14:sldId id="1814"/>
            <p14:sldId id="1815"/>
            <p14:sldId id="1806"/>
            <p14:sldId id="1808"/>
            <p14:sldId id="1811"/>
            <p14:sldId id="1828"/>
            <p14:sldId id="1829"/>
            <p14:sldId id="1813"/>
            <p14:sldId id="1830"/>
            <p14:sldId id="1807"/>
            <p14:sldId id="1812"/>
            <p14:sldId id="1852"/>
            <p14:sldId id="1853"/>
            <p14:sldId id="1854"/>
            <p14:sldId id="1855"/>
            <p14:sldId id="1856"/>
            <p14:sldId id="1857"/>
            <p14:sldId id="1866"/>
            <p14:sldId id="1858"/>
            <p14:sldId id="1859"/>
            <p14:sldId id="1862"/>
            <p14:sldId id="1863"/>
            <p14:sldId id="1864"/>
            <p14:sldId id="1860"/>
            <p14:sldId id="1861"/>
            <p14:sldId id="1865"/>
            <p14:sldId id="2058"/>
            <p14:sldId id="2059"/>
            <p14:sldId id="2069"/>
            <p14:sldId id="2060"/>
            <p14:sldId id="2061"/>
            <p14:sldId id="2062"/>
            <p14:sldId id="2066"/>
            <p14:sldId id="2063"/>
            <p14:sldId id="2064"/>
            <p14:sldId id="2065"/>
            <p14:sldId id="2068"/>
            <p14:sldId id="2067"/>
            <p14:sldId id="2070"/>
            <p14:sldId id="1892"/>
            <p14:sldId id="1882"/>
            <p14:sldId id="1883"/>
            <p14:sldId id="1884"/>
            <p14:sldId id="1885"/>
            <p14:sldId id="1886"/>
            <p14:sldId id="1887"/>
            <p14:sldId id="1894"/>
            <p14:sldId id="1888"/>
            <p14:sldId id="1889"/>
            <p14:sldId id="1890"/>
            <p14:sldId id="1891"/>
            <p14:sldId id="1893"/>
            <p14:sldId id="1917"/>
            <p14:sldId id="1918"/>
            <p14:sldId id="1919"/>
            <p14:sldId id="1920"/>
            <p14:sldId id="1921"/>
            <p14:sldId id="1922"/>
            <p14:sldId id="1923"/>
            <p14:sldId id="1924"/>
            <p14:sldId id="1925"/>
            <p14:sldId id="1926"/>
            <p14:sldId id="1930"/>
            <p14:sldId id="1927"/>
            <p14:sldId id="2304"/>
            <p14:sldId id="1929"/>
            <p14:sldId id="2281"/>
            <p14:sldId id="2282"/>
            <p14:sldId id="2283"/>
            <p14:sldId id="2286"/>
            <p14:sldId id="2291"/>
            <p14:sldId id="2285"/>
            <p14:sldId id="2293"/>
            <p14:sldId id="2287"/>
            <p14:sldId id="2288"/>
            <p14:sldId id="2292"/>
            <p14:sldId id="2289"/>
            <p14:sldId id="2284"/>
            <p14:sldId id="2290"/>
            <p14:sldId id="2305"/>
            <p14:sldId id="2306"/>
            <p14:sldId id="2308"/>
            <p14:sldId id="2307"/>
            <p14:sldId id="2313"/>
            <p14:sldId id="2317"/>
            <p14:sldId id="2319"/>
            <p14:sldId id="2316"/>
            <p14:sldId id="2309"/>
            <p14:sldId id="2310"/>
            <p14:sldId id="2311"/>
            <p14:sldId id="2312"/>
            <p14:sldId id="2315"/>
            <p14:sldId id="2314"/>
            <p14:sldId id="2318"/>
            <p14:sldId id="2294"/>
            <p14:sldId id="2295"/>
            <p14:sldId id="2296"/>
            <p14:sldId id="2297"/>
            <p14:sldId id="2298"/>
            <p14:sldId id="2299"/>
            <p14:sldId id="2300"/>
            <p14:sldId id="2301"/>
            <p14:sldId id="2302"/>
            <p14:sldId id="23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5" autoAdjust="0"/>
    <p:restoredTop sz="94434" autoAdjust="0"/>
  </p:normalViewPr>
  <p:slideViewPr>
    <p:cSldViewPr snapToGrid="0">
      <p:cViewPr varScale="1">
        <p:scale>
          <a:sx n="84" d="100"/>
          <a:sy n="84" d="100"/>
        </p:scale>
        <p:origin x="1339" y="53"/>
      </p:cViewPr>
      <p:guideLst/>
    </p:cSldViewPr>
  </p:slideViewPr>
  <p:notesTextViewPr>
    <p:cViewPr>
      <p:scale>
        <a:sx n="1" d="1"/>
        <a:sy n="1" d="1"/>
      </p:scale>
      <p:origin x="0" y="0"/>
    </p:cViewPr>
  </p:notesTextViewPr>
  <p:sorterViewPr>
    <p:cViewPr varScale="1">
      <p:scale>
        <a:sx n="100" d="100"/>
        <a:sy n="100" d="100"/>
      </p:scale>
      <p:origin x="0" y="-46397"/>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22/06/2022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22/06/2022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22/06/2022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22/06/2022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22/06/2022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22/06/2022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22/06/2022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22/06/2022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22/06/2022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22/06/2022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22/06/2022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22/06/2022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22/06/2022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6.xml"/><Relationship Id="rId5" Type="http://schemas.openxmlformats.org/officeDocument/2006/relationships/image" Target="../media/image141.png"/><Relationship Id="rId4" Type="http://schemas.openxmlformats.org/officeDocument/2006/relationships/image" Target="../media/image14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g"/></Relationships>
</file>

<file path=ppt/slides/_rels/slide130.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6.xml"/><Relationship Id="rId5" Type="http://schemas.openxmlformats.org/officeDocument/2006/relationships/image" Target="../media/image170.png"/><Relationship Id="rId4" Type="http://schemas.openxmlformats.org/officeDocument/2006/relationships/image" Target="../media/image1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6.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203.jpeg"/><Relationship Id="rId4" Type="http://schemas.openxmlformats.org/officeDocument/2006/relationships/image" Target="../media/image20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6.xml"/><Relationship Id="rId4" Type="http://schemas.openxmlformats.org/officeDocument/2006/relationships/image" Target="../media/image217.jpeg"/></Relationships>
</file>

<file path=ppt/slides/_rels/slide17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jpg"/><Relationship Id="rId1" Type="http://schemas.openxmlformats.org/officeDocument/2006/relationships/slideLayout" Target="../slideLayouts/slideLayout6.xml"/><Relationship Id="rId5" Type="http://schemas.openxmlformats.org/officeDocument/2006/relationships/image" Target="../media/image223.png"/><Relationship Id="rId4" Type="http://schemas.openxmlformats.org/officeDocument/2006/relationships/image" Target="../media/image222.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jp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image" Target="../media/image73.jp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6.xml"/><Relationship Id="rId4" Type="http://schemas.openxmlformats.org/officeDocument/2006/relationships/image" Target="../media/image81.jpg"/></Relationships>
</file>

<file path=ppt/slides/_rels/slide6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6.xml"/><Relationship Id="rId4" Type="http://schemas.openxmlformats.org/officeDocument/2006/relationships/image" Target="../media/image84.jpg"/></Relationships>
</file>

<file path=ppt/slides/_rels/slide6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gif"/><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2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18" y="972589"/>
            <a:ext cx="7412163" cy="4932911"/>
          </a:xfrm>
          <a:prstGeom prst="rect">
            <a:avLst/>
          </a:prstGeom>
        </p:spPr>
      </p:pic>
      <p:sp>
        <p:nvSpPr>
          <p:cNvPr id="5" name="ZoneTexte 4"/>
          <p:cNvSpPr txBox="1"/>
          <p:nvPr/>
        </p:nvSpPr>
        <p:spPr>
          <a:xfrm>
            <a:off x="1228299" y="1333500"/>
            <a:ext cx="6782937" cy="1754326"/>
          </a:xfrm>
          <a:prstGeom prst="rect">
            <a:avLst/>
          </a:prstGeom>
          <a:noFill/>
        </p:spPr>
        <p:txBody>
          <a:bodyPr wrap="square" rtlCol="0">
            <a:spAutoFit/>
          </a:bodyPr>
          <a:lstStyle/>
          <a:p>
            <a:pPr algn="ctr"/>
            <a:r>
              <a:rPr lang="fr-FR" sz="5400" dirty="0" smtClean="0"/>
              <a:t>World Museums </a:t>
            </a:r>
            <a:r>
              <a:rPr lang="fr-FR" sz="5400" dirty="0" smtClean="0"/>
              <a:t>XIX</a:t>
            </a:r>
            <a:endParaRPr lang="fr-FR" sz="5400" dirty="0" smtClean="0"/>
          </a:p>
          <a:p>
            <a:pPr algn="ctr"/>
            <a:r>
              <a:rPr lang="fr-FR" sz="5400" dirty="0" smtClean="0"/>
              <a:t>2018</a:t>
            </a:r>
            <a:endParaRPr lang="fr-FR" sz="5400" dirty="0"/>
          </a:p>
        </p:txBody>
      </p:sp>
    </p:spTree>
    <p:extLst>
      <p:ext uri="{BB962C8B-B14F-4D97-AF65-F5344CB8AC3E}">
        <p14:creationId xmlns:p14="http://schemas.microsoft.com/office/powerpoint/2010/main" val="510400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2" y="365126"/>
            <a:ext cx="8816454" cy="1325563"/>
          </a:xfrm>
        </p:spPr>
        <p:txBody>
          <a:bodyPr/>
          <a:lstStyle/>
          <a:p>
            <a:r>
              <a:rPr lang="fr-FR" dirty="0"/>
              <a:t>Museum of Troy, Canakkale, TR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872" y="1690689"/>
            <a:ext cx="7410734" cy="4380932"/>
          </a:xfrm>
          <a:prstGeom prst="rect">
            <a:avLst/>
          </a:prstGeom>
        </p:spPr>
      </p:pic>
    </p:spTree>
    <p:extLst>
      <p:ext uri="{BB962C8B-B14F-4D97-AF65-F5344CB8AC3E}">
        <p14:creationId xmlns:p14="http://schemas.microsoft.com/office/powerpoint/2010/main" val="22159755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9943" y="365126"/>
            <a:ext cx="8519885"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414" y="1690689"/>
            <a:ext cx="6581172" cy="4390797"/>
          </a:xfrm>
          <a:prstGeom prst="rect">
            <a:avLst/>
          </a:prstGeom>
        </p:spPr>
      </p:pic>
    </p:spTree>
    <p:extLst>
      <p:ext uri="{BB962C8B-B14F-4D97-AF65-F5344CB8AC3E}">
        <p14:creationId xmlns:p14="http://schemas.microsoft.com/office/powerpoint/2010/main" val="5053489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68607"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723" y="1690688"/>
            <a:ext cx="7068457" cy="4405311"/>
          </a:xfrm>
          <a:prstGeom prst="rect">
            <a:avLst/>
          </a:prstGeom>
        </p:spPr>
      </p:pic>
    </p:spTree>
    <p:extLst>
      <p:ext uri="{BB962C8B-B14F-4D97-AF65-F5344CB8AC3E}">
        <p14:creationId xmlns:p14="http://schemas.microsoft.com/office/powerpoint/2010/main" val="41650018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52493"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514" y="1690689"/>
            <a:ext cx="6574971" cy="4463368"/>
          </a:xfrm>
          <a:prstGeom prst="rect">
            <a:avLst/>
          </a:prstGeom>
        </p:spPr>
      </p:pic>
    </p:spTree>
    <p:extLst>
      <p:ext uri="{BB962C8B-B14F-4D97-AF65-F5344CB8AC3E}">
        <p14:creationId xmlns:p14="http://schemas.microsoft.com/office/powerpoint/2010/main" val="16601807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10550"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286" y="1690689"/>
            <a:ext cx="6531428" cy="4332740"/>
          </a:xfrm>
          <a:prstGeom prst="rect">
            <a:avLst/>
          </a:prstGeom>
        </p:spPr>
      </p:pic>
    </p:spTree>
    <p:extLst>
      <p:ext uri="{BB962C8B-B14F-4D97-AF65-F5344CB8AC3E}">
        <p14:creationId xmlns:p14="http://schemas.microsoft.com/office/powerpoint/2010/main" val="13085197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83121"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1143" y="1690689"/>
            <a:ext cx="6821713" cy="4144054"/>
          </a:xfrm>
          <a:prstGeom prst="rect">
            <a:avLst/>
          </a:prstGeom>
        </p:spPr>
      </p:pic>
    </p:spTree>
    <p:extLst>
      <p:ext uri="{BB962C8B-B14F-4D97-AF65-F5344CB8AC3E}">
        <p14:creationId xmlns:p14="http://schemas.microsoft.com/office/powerpoint/2010/main" val="25416025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67007"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6266" y="1690689"/>
            <a:ext cx="6371771" cy="4347254"/>
          </a:xfrm>
          <a:prstGeom prst="rect">
            <a:avLst/>
          </a:prstGeom>
        </p:spPr>
      </p:pic>
    </p:spTree>
    <p:extLst>
      <p:ext uri="{BB962C8B-B14F-4D97-AF65-F5344CB8AC3E}">
        <p14:creationId xmlns:p14="http://schemas.microsoft.com/office/powerpoint/2010/main" val="21795149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39579"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302" y="1690689"/>
            <a:ext cx="6095396" cy="4202111"/>
          </a:xfrm>
          <a:prstGeom prst="rect">
            <a:avLst/>
          </a:prstGeom>
        </p:spPr>
      </p:pic>
    </p:spTree>
    <p:extLst>
      <p:ext uri="{BB962C8B-B14F-4D97-AF65-F5344CB8AC3E}">
        <p14:creationId xmlns:p14="http://schemas.microsoft.com/office/powerpoint/2010/main" val="27868611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8001" y="365126"/>
            <a:ext cx="8374742"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690689"/>
            <a:ext cx="6647543" cy="4419825"/>
          </a:xfrm>
          <a:prstGeom prst="rect">
            <a:avLst/>
          </a:prstGeom>
        </p:spPr>
      </p:pic>
    </p:spTree>
    <p:extLst>
      <p:ext uri="{BB962C8B-B14F-4D97-AF65-F5344CB8AC3E}">
        <p14:creationId xmlns:p14="http://schemas.microsoft.com/office/powerpoint/2010/main" val="5060034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9943" y="365126"/>
            <a:ext cx="8389257"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178" y="2108199"/>
            <a:ext cx="4324822" cy="349431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108199"/>
            <a:ext cx="4114800" cy="3494314"/>
          </a:xfrm>
          <a:prstGeom prst="rect">
            <a:avLst/>
          </a:prstGeom>
        </p:spPr>
      </p:pic>
    </p:spTree>
    <p:extLst>
      <p:ext uri="{BB962C8B-B14F-4D97-AF65-F5344CB8AC3E}">
        <p14:creationId xmlns:p14="http://schemas.microsoft.com/office/powerpoint/2010/main" val="1425918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543" y="365126"/>
            <a:ext cx="8345713"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457" y="1690689"/>
            <a:ext cx="6691086" cy="4521425"/>
          </a:xfrm>
          <a:prstGeom prst="rect">
            <a:avLst/>
          </a:prstGeom>
        </p:spPr>
      </p:pic>
    </p:spTree>
    <p:extLst>
      <p:ext uri="{BB962C8B-B14F-4D97-AF65-F5344CB8AC3E}">
        <p14:creationId xmlns:p14="http://schemas.microsoft.com/office/powerpoint/2010/main" val="65397013"/>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2" y="365126"/>
            <a:ext cx="8775510" cy="1325563"/>
          </a:xfrm>
        </p:spPr>
        <p:txBody>
          <a:bodyPr/>
          <a:lstStyle/>
          <a:p>
            <a:r>
              <a:rPr lang="fr-FR" dirty="0"/>
              <a:t>Museum of Troy, Canakkale, TR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456" y="1690689"/>
            <a:ext cx="7397087" cy="4532691"/>
          </a:xfrm>
          <a:prstGeom prst="rect">
            <a:avLst/>
          </a:prstGeom>
        </p:spPr>
      </p:pic>
    </p:spTree>
    <p:extLst>
      <p:ext uri="{BB962C8B-B14F-4D97-AF65-F5344CB8AC3E}">
        <p14:creationId xmlns:p14="http://schemas.microsoft.com/office/powerpoint/2010/main" val="24296172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1521"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914" y="1690689"/>
            <a:ext cx="6524171" cy="4318225"/>
          </a:xfrm>
          <a:prstGeom prst="rect">
            <a:avLst/>
          </a:prstGeom>
        </p:spPr>
      </p:pic>
    </p:spTree>
    <p:extLst>
      <p:ext uri="{BB962C8B-B14F-4D97-AF65-F5344CB8AC3E}">
        <p14:creationId xmlns:p14="http://schemas.microsoft.com/office/powerpoint/2010/main" val="773252469"/>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486" y="365126"/>
            <a:ext cx="8360228"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971" y="1690689"/>
            <a:ext cx="6154057" cy="4260168"/>
          </a:xfrm>
          <a:prstGeom prst="rect">
            <a:avLst/>
          </a:prstGeom>
        </p:spPr>
      </p:pic>
    </p:spTree>
    <p:extLst>
      <p:ext uri="{BB962C8B-B14F-4D97-AF65-F5344CB8AC3E}">
        <p14:creationId xmlns:p14="http://schemas.microsoft.com/office/powerpoint/2010/main" val="1672735501"/>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7029" y="365126"/>
            <a:ext cx="8331199" cy="1325563"/>
          </a:xfrm>
        </p:spPr>
        <p:txBody>
          <a:bodyPr/>
          <a:lstStyle/>
          <a:p>
            <a:r>
              <a:rPr lang="fr-FR" dirty="0"/>
              <a:t>Lumen Museum, Bolzano, IT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57" y="2269920"/>
            <a:ext cx="8505372" cy="3276101"/>
          </a:xfrm>
          <a:prstGeom prst="rect">
            <a:avLst/>
          </a:prstGeom>
        </p:spPr>
      </p:pic>
    </p:spTree>
    <p:extLst>
      <p:ext uri="{BB962C8B-B14F-4D97-AF65-F5344CB8AC3E}">
        <p14:creationId xmlns:p14="http://schemas.microsoft.com/office/powerpoint/2010/main" val="1608477290"/>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97909" cy="1325563"/>
          </a:xfrm>
        </p:spPr>
        <p:txBody>
          <a:bodyPr/>
          <a:lstStyle/>
          <a:p>
            <a:r>
              <a:rPr lang="fr-FR" dirty="0" smtClean="0"/>
              <a:t>Zhejiang </a:t>
            </a:r>
            <a:r>
              <a:rPr lang="fr-FR" dirty="0" smtClean="0"/>
              <a:t>Museum, </a:t>
            </a:r>
            <a:r>
              <a:rPr lang="fr-FR" dirty="0" smtClean="0"/>
              <a:t>Hangzhou, CN (2018)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354" y="1690689"/>
            <a:ext cx="2942411" cy="4259735"/>
          </a:xfrm>
          <a:prstGeom prst="rect">
            <a:avLst/>
          </a:prstGeom>
        </p:spPr>
      </p:pic>
      <p:pic>
        <p:nvPicPr>
          <p:cNvPr id="5" name="Image 4"/>
          <p:cNvPicPr>
            <a:picLocks noChangeAspect="1"/>
          </p:cNvPicPr>
          <p:nvPr/>
        </p:nvPicPr>
        <p:blipFill>
          <a:blip r:embed="rId3"/>
          <a:stretch>
            <a:fillRect/>
          </a:stretch>
        </p:blipFill>
        <p:spPr>
          <a:xfrm>
            <a:off x="6044354" y="6264930"/>
            <a:ext cx="2942411" cy="261890"/>
          </a:xfrm>
          <a:prstGeom prst="rect">
            <a:avLst/>
          </a:prstGeom>
        </p:spPr>
      </p:pic>
      <p:pic>
        <p:nvPicPr>
          <p:cNvPr id="6" name="Image 5"/>
          <p:cNvPicPr>
            <a:picLocks noChangeAspect="1"/>
          </p:cNvPicPr>
          <p:nvPr/>
        </p:nvPicPr>
        <p:blipFill>
          <a:blip r:embed="rId4"/>
          <a:stretch>
            <a:fillRect/>
          </a:stretch>
        </p:blipFill>
        <p:spPr>
          <a:xfrm>
            <a:off x="176568" y="2015568"/>
            <a:ext cx="5704764" cy="3609975"/>
          </a:xfrm>
          <a:prstGeom prst="rect">
            <a:avLst/>
          </a:prstGeom>
        </p:spPr>
      </p:pic>
      <p:sp>
        <p:nvSpPr>
          <p:cNvPr id="7" name="ZoneTexte 6"/>
          <p:cNvSpPr txBox="1"/>
          <p:nvPr/>
        </p:nvSpPr>
        <p:spPr>
          <a:xfrm>
            <a:off x="6291618" y="5240740"/>
            <a:ext cx="2388358" cy="369332"/>
          </a:xfrm>
          <a:prstGeom prst="rect">
            <a:avLst/>
          </a:prstGeom>
          <a:noFill/>
        </p:spPr>
        <p:txBody>
          <a:bodyPr wrap="square" rtlCol="0">
            <a:spAutoFit/>
          </a:bodyPr>
          <a:lstStyle/>
          <a:p>
            <a:r>
              <a:rPr lang="fr-FR" dirty="0" smtClean="0">
                <a:solidFill>
                  <a:schemeClr val="bg1"/>
                </a:solidFill>
              </a:rPr>
              <a:t>David Chipperfield</a:t>
            </a:r>
            <a:endParaRPr lang="fr-FR" dirty="0">
              <a:solidFill>
                <a:schemeClr val="bg1"/>
              </a:solidFill>
            </a:endParaRPr>
          </a:p>
        </p:txBody>
      </p:sp>
      <p:pic>
        <p:nvPicPr>
          <p:cNvPr id="8" name="Image 7"/>
          <p:cNvPicPr>
            <a:picLocks noChangeAspect="1"/>
          </p:cNvPicPr>
          <p:nvPr/>
        </p:nvPicPr>
        <p:blipFill>
          <a:blip r:embed="rId5"/>
          <a:stretch>
            <a:fillRect/>
          </a:stretch>
        </p:blipFill>
        <p:spPr>
          <a:xfrm>
            <a:off x="2613423" y="5800299"/>
            <a:ext cx="831053" cy="921177"/>
          </a:xfrm>
          <a:prstGeom prst="rect">
            <a:avLst/>
          </a:prstGeom>
        </p:spPr>
      </p:pic>
    </p:spTree>
    <p:extLst>
      <p:ext uri="{BB962C8B-B14F-4D97-AF65-F5344CB8AC3E}">
        <p14:creationId xmlns:p14="http://schemas.microsoft.com/office/powerpoint/2010/main" val="27034785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79802" cy="1325563"/>
          </a:xfrm>
        </p:spPr>
        <p:txBody>
          <a:bodyPr/>
          <a:lstStyle/>
          <a:p>
            <a:r>
              <a:rPr lang="fr-FR" dirty="0"/>
              <a:t>Zhejiang </a:t>
            </a:r>
            <a:r>
              <a:rPr lang="fr-FR" dirty="0"/>
              <a:t>Museum, </a:t>
            </a:r>
            <a:r>
              <a:rPr lang="fr-FR" dirty="0"/>
              <a:t>Hangzhou, CN (2018)</a:t>
            </a:r>
          </a:p>
        </p:txBody>
      </p:sp>
      <p:sp>
        <p:nvSpPr>
          <p:cNvPr id="3" name="Espace réservé du contenu 2"/>
          <p:cNvSpPr>
            <a:spLocks noGrp="1"/>
          </p:cNvSpPr>
          <p:nvPr>
            <p:ph idx="1"/>
          </p:nvPr>
        </p:nvSpPr>
        <p:spPr/>
        <p:txBody>
          <a:bodyPr>
            <a:normAutofit lnSpcReduction="10000"/>
          </a:bodyPr>
          <a:lstStyle/>
          <a:p>
            <a:r>
              <a:rPr lang="en-US" dirty="0" smtClean="0"/>
              <a:t>It is the work of the architect David Chipperfield.</a:t>
            </a:r>
          </a:p>
          <a:p>
            <a:r>
              <a:rPr lang="en-US" dirty="0" smtClean="0"/>
              <a:t>The </a:t>
            </a:r>
            <a:r>
              <a:rPr lang="en-US" dirty="0"/>
              <a:t>new museum is set on a sloping site in a large natural park surrounded by bamboo forests and overlooking rice fields in the valley below. A staggered composition of eight, single-storey, bar-shaped pavilions step down the hillside. </a:t>
            </a:r>
            <a:endParaRPr lang="en-US" dirty="0" smtClean="0"/>
          </a:p>
          <a:p>
            <a:r>
              <a:rPr lang="en-US" dirty="0" smtClean="0"/>
              <a:t>They </a:t>
            </a:r>
            <a:r>
              <a:rPr lang="en-US" dirty="0"/>
              <a:t>follow the natural topography, </a:t>
            </a:r>
            <a:r>
              <a:rPr lang="en-US" dirty="0" smtClean="0"/>
              <a:t>minimizing </a:t>
            </a:r>
            <a:r>
              <a:rPr lang="en-US" dirty="0"/>
              <a:t>the visual impact on the landscape, and frame an open garden. A loggia, or covered walkway, loops around this central space, mediating between the external and internal areas of the museum.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38056719"/>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lstStyle/>
          <a:p>
            <a:r>
              <a:rPr lang="fr-FR" dirty="0"/>
              <a:t>Zhejiang </a:t>
            </a:r>
            <a:r>
              <a:rPr lang="fr-FR" dirty="0"/>
              <a:t>Museum, </a:t>
            </a:r>
            <a:r>
              <a:rPr lang="fr-FR" dirty="0"/>
              <a:t>Hangzhou, CN (2018)</a:t>
            </a:r>
          </a:p>
        </p:txBody>
      </p:sp>
      <p:sp>
        <p:nvSpPr>
          <p:cNvPr id="3" name="Espace réservé du contenu 2"/>
          <p:cNvSpPr>
            <a:spLocks noGrp="1"/>
          </p:cNvSpPr>
          <p:nvPr>
            <p:ph idx="1"/>
          </p:nvPr>
        </p:nvSpPr>
        <p:spPr/>
        <p:txBody>
          <a:bodyPr>
            <a:normAutofit fontScale="92500" lnSpcReduction="20000"/>
          </a:bodyPr>
          <a:lstStyle/>
          <a:p>
            <a:r>
              <a:rPr lang="en-US" dirty="0"/>
              <a:t>At the northernmost point, an entrance pavilion welcomes visitors and offers views over the central garden and landscape beyond. Located on either side of the garden, each exhibition hall can be accessed directly or in sequence following the stepped loggia. The southernmost pavilion, housing education facilities, faces out towards a lake at the lowest end of the site.</a:t>
            </a:r>
          </a:p>
          <a:p>
            <a:r>
              <a:rPr lang="en-US" dirty="0" smtClean="0"/>
              <a:t>The </a:t>
            </a:r>
            <a:r>
              <a:rPr lang="en-US" dirty="0"/>
              <a:t>solid forms of the pavilions are embedded within the dense landscaping of the central garden and the surrounding parkland. The planting extends onto the green roofs of the building complex which is rendered in red ochre to match the clay earth of the hillside site, reinforcing the relationship between the museum and the landscape.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069416046"/>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79802"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22" y="1690689"/>
            <a:ext cx="7438030" cy="3810000"/>
          </a:xfrm>
          <a:prstGeom prst="rect">
            <a:avLst/>
          </a:prstGeom>
        </p:spPr>
      </p:pic>
    </p:spTree>
    <p:extLst>
      <p:ext uri="{BB962C8B-B14F-4D97-AF65-F5344CB8AC3E}">
        <p14:creationId xmlns:p14="http://schemas.microsoft.com/office/powerpoint/2010/main" val="34472119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306962"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309" y="1690689"/>
            <a:ext cx="6553381" cy="4096899"/>
          </a:xfrm>
          <a:prstGeom prst="rect">
            <a:avLst/>
          </a:prstGeom>
        </p:spPr>
      </p:pic>
    </p:spTree>
    <p:extLst>
      <p:ext uri="{BB962C8B-B14F-4D97-AF65-F5344CB8AC3E}">
        <p14:creationId xmlns:p14="http://schemas.microsoft.com/office/powerpoint/2010/main" val="25254585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3835" y="1690689"/>
            <a:ext cx="5436330" cy="4263788"/>
          </a:xfrm>
          <a:prstGeom prst="rect">
            <a:avLst/>
          </a:prstGeom>
        </p:spPr>
      </p:pic>
    </p:spTree>
    <p:extLst>
      <p:ext uri="{BB962C8B-B14F-4D97-AF65-F5344CB8AC3E}">
        <p14:creationId xmlns:p14="http://schemas.microsoft.com/office/powerpoint/2010/main" val="19953753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9091" y="1690689"/>
            <a:ext cx="5366726" cy="4209197"/>
          </a:xfrm>
          <a:prstGeom prst="rect">
            <a:avLst/>
          </a:prstGeom>
        </p:spPr>
      </p:pic>
    </p:spTree>
    <p:extLst>
      <p:ext uri="{BB962C8B-B14F-4D97-AF65-F5344CB8AC3E}">
        <p14:creationId xmlns:p14="http://schemas.microsoft.com/office/powerpoint/2010/main" val="26087728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898340" cy="1325563"/>
          </a:xfrm>
        </p:spPr>
        <p:txBody>
          <a:bodyPr/>
          <a:lstStyle/>
          <a:p>
            <a:r>
              <a:rPr lang="fr-FR" dirty="0"/>
              <a:t>Museum of Troy, Canakkale, TR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90689"/>
            <a:ext cx="7315200" cy="4505396"/>
          </a:xfrm>
          <a:prstGeom prst="rect">
            <a:avLst/>
          </a:prstGeom>
        </p:spPr>
      </p:pic>
    </p:spTree>
    <p:extLst>
      <p:ext uri="{BB962C8B-B14F-4D97-AF65-F5344CB8AC3E}">
        <p14:creationId xmlns:p14="http://schemas.microsoft.com/office/powerpoint/2010/main" val="9175407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140" y="1690689"/>
            <a:ext cx="6509719" cy="4069603"/>
          </a:xfrm>
          <a:prstGeom prst="rect">
            <a:avLst/>
          </a:prstGeom>
        </p:spPr>
      </p:pic>
    </p:spTree>
    <p:extLst>
      <p:ext uri="{BB962C8B-B14F-4D97-AF65-F5344CB8AC3E}">
        <p14:creationId xmlns:p14="http://schemas.microsoft.com/office/powerpoint/2010/main" val="10181611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070" y="1690689"/>
            <a:ext cx="6749860" cy="4219729"/>
          </a:xfrm>
          <a:prstGeom prst="rect">
            <a:avLst/>
          </a:prstGeom>
        </p:spPr>
      </p:pic>
    </p:spTree>
    <p:extLst>
      <p:ext uri="{BB962C8B-B14F-4D97-AF65-F5344CB8AC3E}">
        <p14:creationId xmlns:p14="http://schemas.microsoft.com/office/powerpoint/2010/main" val="9234477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61283"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936" y="1690689"/>
            <a:ext cx="5384127" cy="4222845"/>
          </a:xfrm>
          <a:prstGeom prst="rect">
            <a:avLst/>
          </a:prstGeom>
        </p:spPr>
      </p:pic>
    </p:spTree>
    <p:extLst>
      <p:ext uri="{BB962C8B-B14F-4D97-AF65-F5344CB8AC3E}">
        <p14:creationId xmlns:p14="http://schemas.microsoft.com/office/powerpoint/2010/main" val="11520656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557337" y="1690689"/>
            <a:ext cx="6029325" cy="4368917"/>
          </a:xfrm>
          <a:prstGeom prst="rect">
            <a:avLst/>
          </a:prstGeom>
        </p:spPr>
      </p:pic>
    </p:spTree>
    <p:extLst>
      <p:ext uri="{BB962C8B-B14F-4D97-AF65-F5344CB8AC3E}">
        <p14:creationId xmlns:p14="http://schemas.microsoft.com/office/powerpoint/2010/main" val="27490516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533525" y="1690689"/>
            <a:ext cx="6076950" cy="4629150"/>
          </a:xfrm>
          <a:prstGeom prst="rect">
            <a:avLst/>
          </a:prstGeom>
        </p:spPr>
      </p:pic>
    </p:spTree>
    <p:extLst>
      <p:ext uri="{BB962C8B-B14F-4D97-AF65-F5344CB8AC3E}">
        <p14:creationId xmlns:p14="http://schemas.microsoft.com/office/powerpoint/2010/main" val="31518582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lstStyle/>
          <a:p>
            <a:r>
              <a:rPr lang="fr-FR" dirty="0"/>
              <a:t>Zhejiang </a:t>
            </a:r>
            <a:r>
              <a:rPr lang="fr-FR" dirty="0"/>
              <a:t>Museum, </a:t>
            </a:r>
            <a:r>
              <a:rPr lang="fr-FR" dirty="0"/>
              <a:t>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600200" y="1690689"/>
            <a:ext cx="5943600" cy="4524375"/>
          </a:xfrm>
          <a:prstGeom prst="rect">
            <a:avLst/>
          </a:prstGeom>
        </p:spPr>
      </p:pic>
    </p:spTree>
    <p:extLst>
      <p:ext uri="{BB962C8B-B14F-4D97-AF65-F5344CB8AC3E}">
        <p14:creationId xmlns:p14="http://schemas.microsoft.com/office/powerpoint/2010/main" val="5504348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4000" dirty="0" smtClean="0"/>
              <a:t> Tibet Heritage </a:t>
            </a:r>
            <a:r>
              <a:rPr lang="fr-FR" sz="4000" dirty="0"/>
              <a:t>Museum, </a:t>
            </a:r>
            <a:r>
              <a:rPr lang="fr-FR" sz="4000" dirty="0" smtClean="0"/>
              <a:t>Lhasa, CN (2018)</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09" y="1820296"/>
            <a:ext cx="3335957" cy="490118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597" y="5323882"/>
            <a:ext cx="4708906" cy="71731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597" y="1820296"/>
            <a:ext cx="2135239" cy="3188432"/>
          </a:xfrm>
          <a:prstGeom prst="rect">
            <a:avLst/>
          </a:prstGeom>
        </p:spPr>
      </p:pic>
      <p:sp>
        <p:nvSpPr>
          <p:cNvPr id="7" name="ZoneTexte 6"/>
          <p:cNvSpPr txBox="1"/>
          <p:nvPr/>
        </p:nvSpPr>
        <p:spPr>
          <a:xfrm>
            <a:off x="3985146" y="4394579"/>
            <a:ext cx="1583141" cy="369332"/>
          </a:xfrm>
          <a:prstGeom prst="rect">
            <a:avLst/>
          </a:prstGeom>
          <a:noFill/>
        </p:spPr>
        <p:txBody>
          <a:bodyPr wrap="square" rtlCol="0">
            <a:spAutoFit/>
          </a:bodyPr>
          <a:lstStyle/>
          <a:p>
            <a:r>
              <a:rPr lang="fr-FR" dirty="0" smtClean="0">
                <a:solidFill>
                  <a:schemeClr val="bg1"/>
                </a:solidFill>
              </a:rPr>
              <a:t>Cheng Xiao</a:t>
            </a:r>
            <a:endParaRPr lang="fr-FR" dirty="0">
              <a:solidFill>
                <a:schemeClr val="bg1"/>
              </a:solidFill>
            </a:endParaRPr>
          </a:p>
        </p:txBody>
      </p:sp>
    </p:spTree>
    <p:extLst>
      <p:ext uri="{BB962C8B-B14F-4D97-AF65-F5344CB8AC3E}">
        <p14:creationId xmlns:p14="http://schemas.microsoft.com/office/powerpoint/2010/main" val="623207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Tibet </a:t>
            </a:r>
            <a:r>
              <a:rPr lang="fr-FR" sz="4000" dirty="0"/>
              <a:t>Heritage Museum, </a:t>
            </a:r>
            <a:r>
              <a:rPr lang="fr-FR" sz="4000" dirty="0" smtClean="0"/>
              <a:t>Lhasa</a:t>
            </a:r>
            <a:r>
              <a:rPr lang="fr-FR" sz="4000" dirty="0"/>
              <a:t>, CN (2018)</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Shenzhen Huahui Design firm.</a:t>
            </a:r>
          </a:p>
          <a:p>
            <a:r>
              <a:rPr lang="en-US" dirty="0" smtClean="0"/>
              <a:t>The </a:t>
            </a:r>
            <a:r>
              <a:rPr lang="en-US" dirty="0"/>
              <a:t>site of the building is on a slight </a:t>
            </a:r>
            <a:r>
              <a:rPr lang="en-US" dirty="0" smtClean="0"/>
              <a:t>slope facing </a:t>
            </a:r>
            <a:r>
              <a:rPr lang="en-US" dirty="0"/>
              <a:t>the old city proper </a:t>
            </a:r>
            <a:r>
              <a:rPr lang="en-US" dirty="0" smtClean="0"/>
              <a:t>of Lhasa.</a:t>
            </a:r>
          </a:p>
          <a:p>
            <a:r>
              <a:rPr lang="en-US" dirty="0"/>
              <a:t>Inspired by the prototype of zigzag footpath of Potala Palace, it is transformed into a spatial circulation rising from the entrance of the site to the building and spiraling up inside the </a:t>
            </a:r>
            <a:r>
              <a:rPr lang="en-US" dirty="0" smtClean="0"/>
              <a:t>museum (concept of Heavenly Road).</a:t>
            </a:r>
          </a:p>
          <a:p>
            <a:r>
              <a:rPr lang="en-US" dirty="0"/>
              <a:t>After appreciating the rich intangible cultural heritage of Tibet through a hard climb, visitors will finally reach the ending point where they can overlook the Potala Palace across both time and </a:t>
            </a:r>
            <a:r>
              <a:rPr lang="en-US" dirty="0" smtClean="0"/>
              <a:t>space.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58153242"/>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sz="4000" dirty="0"/>
              <a:t>Tibet 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878471" cy="4519043"/>
          </a:xfrm>
          <a:prstGeom prst="rect">
            <a:avLst/>
          </a:prstGeom>
        </p:spPr>
      </p:pic>
    </p:spTree>
    <p:extLst>
      <p:ext uri="{BB962C8B-B14F-4D97-AF65-F5344CB8AC3E}">
        <p14:creationId xmlns:p14="http://schemas.microsoft.com/office/powerpoint/2010/main" val="29389475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5" cy="4519042"/>
          </a:xfrm>
          <a:prstGeom prst="rect">
            <a:avLst/>
          </a:prstGeom>
        </p:spPr>
      </p:pic>
    </p:spTree>
    <p:extLst>
      <p:ext uri="{BB962C8B-B14F-4D97-AF65-F5344CB8AC3E}">
        <p14:creationId xmlns:p14="http://schemas.microsoft.com/office/powerpoint/2010/main" val="39855196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 </a:t>
            </a:r>
            <a:r>
              <a:rPr lang="fr-FR" dirty="0"/>
              <a:t>Abu </a:t>
            </a:r>
            <a:r>
              <a:rPr lang="fr-FR" dirty="0" smtClean="0"/>
              <a:t>Dhabi, AE   </a:t>
            </a:r>
            <a:r>
              <a:rPr lang="fr-FR" dirty="0"/>
              <a:t>(2018</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94" y="1690689"/>
            <a:ext cx="6192688" cy="41764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203" y="1690689"/>
            <a:ext cx="2396877" cy="307846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078" y="4857172"/>
            <a:ext cx="2143125" cy="193115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12" y="6071394"/>
            <a:ext cx="2743535" cy="569913"/>
          </a:xfrm>
          <a:prstGeom prst="rect">
            <a:avLst/>
          </a:prstGeom>
        </p:spPr>
      </p:pic>
      <p:sp>
        <p:nvSpPr>
          <p:cNvPr id="8" name="ZoneTexte 7"/>
          <p:cNvSpPr txBox="1"/>
          <p:nvPr/>
        </p:nvSpPr>
        <p:spPr>
          <a:xfrm>
            <a:off x="6749078" y="4326340"/>
            <a:ext cx="2143125" cy="369332"/>
          </a:xfrm>
          <a:prstGeom prst="rect">
            <a:avLst/>
          </a:prstGeom>
          <a:noFill/>
        </p:spPr>
        <p:txBody>
          <a:bodyPr wrap="square" rtlCol="0">
            <a:spAutoFit/>
          </a:bodyPr>
          <a:lstStyle/>
          <a:p>
            <a:r>
              <a:rPr lang="fr-FR" dirty="0" smtClean="0">
                <a:solidFill>
                  <a:schemeClr val="bg1"/>
                </a:solidFill>
              </a:rPr>
              <a:t>Jean Nouvel</a:t>
            </a:r>
            <a:endParaRPr lang="fr-FR" dirty="0">
              <a:solidFill>
                <a:schemeClr val="bg1"/>
              </a:solidFill>
            </a:endParaRPr>
          </a:p>
        </p:txBody>
      </p:sp>
    </p:spTree>
    <p:extLst>
      <p:ext uri="{BB962C8B-B14F-4D97-AF65-F5344CB8AC3E}">
        <p14:creationId xmlns:p14="http://schemas.microsoft.com/office/powerpoint/2010/main" val="1588216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61" y="1690689"/>
            <a:ext cx="7519916" cy="4486713"/>
          </a:xfrm>
          <a:prstGeom prst="rect">
            <a:avLst/>
          </a:prstGeom>
        </p:spPr>
      </p:pic>
    </p:spTree>
    <p:extLst>
      <p:ext uri="{BB962C8B-B14F-4D97-AF65-F5344CB8AC3E}">
        <p14:creationId xmlns:p14="http://schemas.microsoft.com/office/powerpoint/2010/main" val="3144774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9" y="1690689"/>
            <a:ext cx="7001302" cy="4409861"/>
          </a:xfrm>
          <a:prstGeom prst="rect">
            <a:avLst/>
          </a:prstGeom>
        </p:spPr>
      </p:pic>
    </p:spTree>
    <p:extLst>
      <p:ext uri="{BB962C8B-B14F-4D97-AF65-F5344CB8AC3E}">
        <p14:creationId xmlns:p14="http://schemas.microsoft.com/office/powerpoint/2010/main" val="33197876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892120" cy="4505396"/>
          </a:xfrm>
          <a:prstGeom prst="rect">
            <a:avLst/>
          </a:prstGeom>
        </p:spPr>
      </p:pic>
    </p:spTree>
    <p:extLst>
      <p:ext uri="{BB962C8B-B14F-4D97-AF65-F5344CB8AC3E}">
        <p14:creationId xmlns:p14="http://schemas.microsoft.com/office/powerpoint/2010/main" val="9359616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4" y="1690689"/>
            <a:ext cx="7124131" cy="4491748"/>
          </a:xfrm>
          <a:prstGeom prst="rect">
            <a:avLst/>
          </a:prstGeom>
        </p:spPr>
      </p:pic>
    </p:spTree>
    <p:extLst>
      <p:ext uri="{BB962C8B-B14F-4D97-AF65-F5344CB8AC3E}">
        <p14:creationId xmlns:p14="http://schemas.microsoft.com/office/powerpoint/2010/main" val="17175272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42" y="1690689"/>
            <a:ext cx="7069540" cy="3978071"/>
          </a:xfrm>
          <a:prstGeom prst="rect">
            <a:avLst/>
          </a:prstGeom>
        </p:spPr>
      </p:pic>
    </p:spTree>
    <p:extLst>
      <p:ext uri="{BB962C8B-B14F-4D97-AF65-F5344CB8AC3E}">
        <p14:creationId xmlns:p14="http://schemas.microsoft.com/office/powerpoint/2010/main" val="161948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61" y="1690689"/>
            <a:ext cx="7438030" cy="3966510"/>
          </a:xfrm>
          <a:prstGeom prst="rect">
            <a:avLst/>
          </a:prstGeom>
        </p:spPr>
      </p:pic>
    </p:spTree>
    <p:extLst>
      <p:ext uri="{BB962C8B-B14F-4D97-AF65-F5344CB8AC3E}">
        <p14:creationId xmlns:p14="http://schemas.microsoft.com/office/powerpoint/2010/main" val="19948559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25" y="1690688"/>
            <a:ext cx="4541191" cy="412325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658" y="1690689"/>
            <a:ext cx="4160077" cy="4123257"/>
          </a:xfrm>
          <a:prstGeom prst="rect">
            <a:avLst/>
          </a:prstGeom>
        </p:spPr>
      </p:pic>
    </p:spTree>
    <p:extLst>
      <p:ext uri="{BB962C8B-B14F-4D97-AF65-F5344CB8AC3E}">
        <p14:creationId xmlns:p14="http://schemas.microsoft.com/office/powerpoint/2010/main" val="8016341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17" y="1690689"/>
            <a:ext cx="7424382" cy="4376892"/>
          </a:xfrm>
          <a:prstGeom prst="rect">
            <a:avLst/>
          </a:prstGeom>
        </p:spPr>
      </p:pic>
    </p:spTree>
    <p:extLst>
      <p:ext uri="{BB962C8B-B14F-4D97-AF65-F5344CB8AC3E}">
        <p14:creationId xmlns:p14="http://schemas.microsoft.com/office/powerpoint/2010/main" val="22530736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Tibet </a:t>
            </a:r>
            <a:r>
              <a:rPr lang="fr-FR" sz="4000" dirty="0"/>
              <a:t>Heritage Museum, </a:t>
            </a:r>
            <a:r>
              <a:rPr lang="fr-FR" sz="4000" dirty="0"/>
              <a:t>Lhassa,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209" y="2088929"/>
            <a:ext cx="7395581" cy="3869181"/>
          </a:xfrm>
          <a:prstGeom prst="rect">
            <a:avLst/>
          </a:prstGeom>
        </p:spPr>
      </p:pic>
    </p:spTree>
    <p:extLst>
      <p:ext uri="{BB962C8B-B14F-4D97-AF65-F5344CB8AC3E}">
        <p14:creationId xmlns:p14="http://schemas.microsoft.com/office/powerpoint/2010/main" val="18246038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t>
            </a:r>
            <a:r>
              <a:rPr lang="fr-FR" sz="4000" dirty="0"/>
              <a:t> Museum </a:t>
            </a:r>
            <a:r>
              <a:rPr lang="fr-FR" sz="4000" dirty="0" smtClean="0"/>
              <a:t>of Prehistory, Tainan, TW (2018)</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6118" y="1690688"/>
            <a:ext cx="2497540" cy="263565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990" y="1690688"/>
            <a:ext cx="5760207" cy="356369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613" y="4517409"/>
            <a:ext cx="1880549" cy="2204067"/>
          </a:xfrm>
          <a:prstGeom prst="rect">
            <a:avLst/>
          </a:prstGeom>
        </p:spPr>
      </p:pic>
      <p:sp>
        <p:nvSpPr>
          <p:cNvPr id="7" name="ZoneTexte 6"/>
          <p:cNvSpPr txBox="1"/>
          <p:nvPr/>
        </p:nvSpPr>
        <p:spPr>
          <a:xfrm>
            <a:off x="6714699" y="3766782"/>
            <a:ext cx="1433014" cy="369332"/>
          </a:xfrm>
          <a:prstGeom prst="rect">
            <a:avLst/>
          </a:prstGeom>
          <a:noFill/>
        </p:spPr>
        <p:txBody>
          <a:bodyPr wrap="square" rtlCol="0">
            <a:spAutoFit/>
          </a:bodyPr>
          <a:lstStyle/>
          <a:p>
            <a:r>
              <a:rPr lang="fr-FR" dirty="0" smtClean="0">
                <a:solidFill>
                  <a:schemeClr val="bg1"/>
                </a:solidFill>
              </a:rPr>
              <a:t>    Kris Yao</a:t>
            </a:r>
            <a:endParaRPr lang="fr-FR" dirty="0">
              <a:solidFill>
                <a:schemeClr val="bg1"/>
              </a:solidFill>
            </a:endParaRPr>
          </a:p>
        </p:txBody>
      </p:sp>
      <p:pic>
        <p:nvPicPr>
          <p:cNvPr id="8" name="Image 7"/>
          <p:cNvPicPr>
            <a:picLocks noChangeAspect="1"/>
          </p:cNvPicPr>
          <p:nvPr/>
        </p:nvPicPr>
        <p:blipFill>
          <a:blip r:embed="rId5"/>
          <a:stretch>
            <a:fillRect/>
          </a:stretch>
        </p:blipFill>
        <p:spPr>
          <a:xfrm>
            <a:off x="163773" y="5727701"/>
            <a:ext cx="3439236" cy="628650"/>
          </a:xfrm>
          <a:prstGeom prst="rect">
            <a:avLst/>
          </a:prstGeom>
        </p:spPr>
      </p:pic>
    </p:spTree>
    <p:extLst>
      <p:ext uri="{BB962C8B-B14F-4D97-AF65-F5344CB8AC3E}">
        <p14:creationId xmlns:p14="http://schemas.microsoft.com/office/powerpoint/2010/main" val="41348666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contenu 2"/>
          <p:cNvSpPr>
            <a:spLocks noGrp="1"/>
          </p:cNvSpPr>
          <p:nvPr>
            <p:ph idx="1"/>
          </p:nvPr>
        </p:nvSpPr>
        <p:spPr/>
        <p:txBody>
          <a:bodyPr>
            <a:normAutofit fontScale="92500" lnSpcReduction="20000"/>
          </a:bodyPr>
          <a:lstStyle/>
          <a:p>
            <a:r>
              <a:rPr lang="en-US" dirty="0"/>
              <a:t>It is the work of the architect Jean Nouvel</a:t>
            </a:r>
            <a:r>
              <a:rPr lang="en-US" dirty="0" smtClean="0"/>
              <a:t>.</a:t>
            </a:r>
          </a:p>
          <a:p>
            <a:r>
              <a:rPr lang="en-US" dirty="0" smtClean="0"/>
              <a:t>The centerpiece is a huge silvery dome that appears to float above the entire museum city.</a:t>
            </a:r>
          </a:p>
          <a:p>
            <a:r>
              <a:rPr lang="en-US" dirty="0" smtClean="0"/>
              <a:t>A dome </a:t>
            </a:r>
            <a:r>
              <a:rPr lang="en-US" dirty="0"/>
              <a:t>180 </a:t>
            </a:r>
            <a:r>
              <a:rPr lang="en-US" dirty="0" smtClean="0"/>
              <a:t>meters </a:t>
            </a:r>
            <a:r>
              <a:rPr lang="en-US" dirty="0"/>
              <a:t>in diameter, offering horizontal, perfectly radiating geometry, a randomly perforated woven material, providing shade punctuated by bursts of sun. The dome gleams in the </a:t>
            </a:r>
            <a:r>
              <a:rPr lang="en-US" dirty="0" smtClean="0"/>
              <a:t>Abu Dhabi </a:t>
            </a:r>
            <a:r>
              <a:rPr lang="en-US" dirty="0"/>
              <a:t>sunshine. At night, this protected landscape is an oasis of light under a starry dome</a:t>
            </a:r>
            <a:r>
              <a:rPr lang="en-US" dirty="0" smtClean="0"/>
              <a:t>.</a:t>
            </a:r>
          </a:p>
          <a:p>
            <a:r>
              <a:rPr lang="en-US" dirty="0"/>
              <a:t>In total, 55 individual buildings, including 23 galleries, make up this museum city. The façades of the buildings are made up of 3,900 panels of ultra-high performance </a:t>
            </a:r>
            <a:r>
              <a:rPr lang="en-US" dirty="0" smtClean="0"/>
              <a:t>fiber </a:t>
            </a:r>
            <a:r>
              <a:rPr lang="en-US" dirty="0"/>
              <a:t>concrete (UHPC).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4843137"/>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1" y="365126"/>
            <a:ext cx="8720919" cy="1325563"/>
          </a:xfrm>
        </p:spPr>
        <p:txBody>
          <a:bodyPr>
            <a:normAutofit/>
          </a:bodyPr>
          <a:lstStyle/>
          <a:p>
            <a:r>
              <a:rPr lang="fr-FR" sz="4000" dirty="0" smtClean="0"/>
              <a:t> </a:t>
            </a:r>
            <a:r>
              <a:rPr lang="fr-FR" sz="4000" dirty="0"/>
              <a:t>Museum </a:t>
            </a:r>
            <a:r>
              <a:rPr lang="fr-FR" sz="4000" dirty="0"/>
              <a:t>of Prehistory, Tainan, TW (2018)</a:t>
            </a:r>
          </a:p>
        </p:txBody>
      </p:sp>
      <p:sp>
        <p:nvSpPr>
          <p:cNvPr id="3" name="Espace réservé du contenu 2"/>
          <p:cNvSpPr>
            <a:spLocks noGrp="1"/>
          </p:cNvSpPr>
          <p:nvPr>
            <p:ph idx="1"/>
          </p:nvPr>
        </p:nvSpPr>
        <p:spPr/>
        <p:txBody>
          <a:bodyPr>
            <a:normAutofit fontScale="92500"/>
          </a:bodyPr>
          <a:lstStyle/>
          <a:p>
            <a:r>
              <a:rPr lang="fr-FR" dirty="0" smtClean="0"/>
              <a:t>It is the work of the architect Kris Yao.</a:t>
            </a:r>
          </a:p>
          <a:p>
            <a:r>
              <a:rPr lang="en-US" dirty="0"/>
              <a:t>The building geometry follows two sets of axes. One points due north, cohering to the direction of ancient burials, is the order of the past. The other axis, rotating 19° from the main axis, follows the present-day city grid, is the order we have now on hand</a:t>
            </a:r>
            <a:r>
              <a:rPr lang="en-US" dirty="0" smtClean="0"/>
              <a:t>.</a:t>
            </a:r>
          </a:p>
          <a:p>
            <a:r>
              <a:rPr lang="en-US" dirty="0"/>
              <a:t>The building’s external wall is covered mostly with rough surface basalt, and at nighttime the contrast of faint light filtering through them creates a mysterious, poetic contrast with the coarse texture of the stone.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93767870"/>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625386" cy="1325563"/>
          </a:xfrm>
        </p:spPr>
        <p:txBody>
          <a:bodyPr>
            <a:normAutofit/>
          </a:bodyPr>
          <a:lstStyle/>
          <a:p>
            <a:r>
              <a:rPr lang="fr-FR" sz="4000" dirty="0"/>
              <a:t>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90689"/>
            <a:ext cx="6858000" cy="4339989"/>
          </a:xfrm>
          <a:prstGeom prst="rect">
            <a:avLst/>
          </a:prstGeom>
        </p:spPr>
      </p:pic>
    </p:spTree>
    <p:extLst>
      <p:ext uri="{BB962C8B-B14F-4D97-AF65-F5344CB8AC3E}">
        <p14:creationId xmlns:p14="http://schemas.microsoft.com/office/powerpoint/2010/main" val="30321016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2" y="365126"/>
            <a:ext cx="8789158" cy="1325563"/>
          </a:xfrm>
        </p:spPr>
        <p:txBody>
          <a:bodyPr>
            <a:normAutofit/>
          </a:bodyPr>
          <a:lstStyle/>
          <a:p>
            <a:r>
              <a:rPr lang="fr-FR" sz="4000" dirty="0"/>
              <a:t>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578" y="1690689"/>
            <a:ext cx="6880844" cy="4301615"/>
          </a:xfrm>
          <a:prstGeom prst="rect">
            <a:avLst/>
          </a:prstGeom>
        </p:spPr>
      </p:pic>
    </p:spTree>
    <p:extLst>
      <p:ext uri="{BB962C8B-B14F-4D97-AF65-F5344CB8AC3E}">
        <p14:creationId xmlns:p14="http://schemas.microsoft.com/office/powerpoint/2010/main" val="35599428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390" y="365126"/>
            <a:ext cx="8809022" cy="1325563"/>
          </a:xfrm>
        </p:spPr>
        <p:txBody>
          <a:bodyPr>
            <a:normAutofit/>
          </a:bodyPr>
          <a:lstStyle/>
          <a:p>
            <a:r>
              <a:rPr lang="fr-FR" sz="4000" dirty="0"/>
              <a:t>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9469" y="1690689"/>
            <a:ext cx="6644369" cy="4232439"/>
          </a:xfrm>
          <a:prstGeom prst="rect">
            <a:avLst/>
          </a:prstGeom>
        </p:spPr>
      </p:pic>
    </p:spTree>
    <p:extLst>
      <p:ext uri="{BB962C8B-B14F-4D97-AF65-F5344CB8AC3E}">
        <p14:creationId xmlns:p14="http://schemas.microsoft.com/office/powerpoint/2010/main" val="24019359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 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339" y="1690689"/>
            <a:ext cx="6969321" cy="4559986"/>
          </a:xfrm>
          <a:prstGeom prst="rect">
            <a:avLst/>
          </a:prstGeom>
        </p:spPr>
      </p:pic>
    </p:spTree>
    <p:extLst>
      <p:ext uri="{BB962C8B-B14F-4D97-AF65-F5344CB8AC3E}">
        <p14:creationId xmlns:p14="http://schemas.microsoft.com/office/powerpoint/2010/main" val="16364451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 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882" y="1690689"/>
            <a:ext cx="6864824" cy="4368917"/>
          </a:xfrm>
          <a:prstGeom prst="rect">
            <a:avLst/>
          </a:prstGeom>
        </p:spPr>
      </p:pic>
    </p:spTree>
    <p:extLst>
      <p:ext uri="{BB962C8B-B14F-4D97-AF65-F5344CB8AC3E}">
        <p14:creationId xmlns:p14="http://schemas.microsoft.com/office/powerpoint/2010/main" val="7514613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695" y="365126"/>
            <a:ext cx="8890503" cy="1325563"/>
          </a:xfrm>
        </p:spPr>
        <p:txBody>
          <a:bodyPr>
            <a:normAutofit/>
          </a:bodyPr>
          <a:lstStyle/>
          <a:p>
            <a:r>
              <a:rPr lang="fr-FR" sz="4000" dirty="0" smtClean="0"/>
              <a:t> 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584" y="1690690"/>
            <a:ext cx="6679310" cy="4409860"/>
          </a:xfrm>
          <a:prstGeom prst="rect">
            <a:avLst/>
          </a:prstGeom>
        </p:spPr>
      </p:pic>
    </p:spTree>
    <p:extLst>
      <p:ext uri="{BB962C8B-B14F-4D97-AF65-F5344CB8AC3E}">
        <p14:creationId xmlns:p14="http://schemas.microsoft.com/office/powerpoint/2010/main" val="13245600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230" y="365126"/>
            <a:ext cx="8717406" cy="1325563"/>
          </a:xfrm>
        </p:spPr>
        <p:txBody>
          <a:bodyPr>
            <a:normAutofit/>
          </a:bodyPr>
          <a:lstStyle/>
          <a:p>
            <a:r>
              <a:rPr lang="fr-FR" sz="4000" dirty="0"/>
              <a:t>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055" y="1690689"/>
            <a:ext cx="6559889" cy="4191496"/>
          </a:xfrm>
          <a:prstGeom prst="rect">
            <a:avLst/>
          </a:prstGeom>
        </p:spPr>
      </p:pic>
    </p:spTree>
    <p:extLst>
      <p:ext uri="{BB962C8B-B14F-4D97-AF65-F5344CB8AC3E}">
        <p14:creationId xmlns:p14="http://schemas.microsoft.com/office/powerpoint/2010/main" val="11455348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909" y="365126"/>
            <a:ext cx="8648897" cy="1325563"/>
          </a:xfrm>
        </p:spPr>
        <p:txBody>
          <a:bodyPr>
            <a:normAutofit/>
          </a:bodyPr>
          <a:lstStyle/>
          <a:p>
            <a:r>
              <a:rPr lang="fr-FR" sz="4000" dirty="0"/>
              <a:t>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235" y="1690689"/>
            <a:ext cx="6782937" cy="4355269"/>
          </a:xfrm>
          <a:prstGeom prst="rect">
            <a:avLst/>
          </a:prstGeom>
        </p:spPr>
      </p:pic>
    </p:spTree>
    <p:extLst>
      <p:ext uri="{BB962C8B-B14F-4D97-AF65-F5344CB8AC3E}">
        <p14:creationId xmlns:p14="http://schemas.microsoft.com/office/powerpoint/2010/main" val="10848137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767403" cy="1325563"/>
          </a:xfrm>
        </p:spPr>
        <p:txBody>
          <a:bodyPr>
            <a:normAutofit/>
          </a:bodyPr>
          <a:lstStyle/>
          <a:p>
            <a:r>
              <a:rPr lang="fr-FR" sz="4000" dirty="0"/>
              <a:t>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03" y="1690689"/>
            <a:ext cx="6741994" cy="4341622"/>
          </a:xfrm>
          <a:prstGeom prst="rect">
            <a:avLst/>
          </a:prstGeom>
        </p:spPr>
      </p:pic>
    </p:spTree>
    <p:extLst>
      <p:ext uri="{BB962C8B-B14F-4D97-AF65-F5344CB8AC3E}">
        <p14:creationId xmlns:p14="http://schemas.microsoft.com/office/powerpoint/2010/main" val="1279675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contenu 2"/>
          <p:cNvSpPr>
            <a:spLocks noGrp="1"/>
          </p:cNvSpPr>
          <p:nvPr>
            <p:ph idx="1"/>
          </p:nvPr>
        </p:nvSpPr>
        <p:spPr>
          <a:xfrm>
            <a:off x="628650" y="1825625"/>
            <a:ext cx="7983087" cy="4351338"/>
          </a:xfrm>
        </p:spPr>
        <p:txBody>
          <a:bodyPr>
            <a:normAutofit lnSpcReduction="10000"/>
          </a:bodyPr>
          <a:lstStyle/>
          <a:p>
            <a:r>
              <a:rPr lang="en-US" dirty="0"/>
              <a:t>The dome consists of eight different layers: four outer layers clad in stainless steel and four inner layers clad in aluminium separated by a steel frame five </a:t>
            </a:r>
            <a:r>
              <a:rPr lang="en-US" dirty="0" smtClean="0"/>
              <a:t>meters </a:t>
            </a:r>
            <a:r>
              <a:rPr lang="en-US" dirty="0"/>
              <a:t>high. The frame is made of 10,000 structural components pre-assembled into 85 super-sized elements, each weighing up to 50 </a:t>
            </a:r>
            <a:r>
              <a:rPr lang="en-US" dirty="0" smtClean="0"/>
              <a:t>tones. </a:t>
            </a:r>
          </a:p>
          <a:p>
            <a:r>
              <a:rPr lang="en-US" dirty="0"/>
              <a:t>Each ray of light must penetrate the eight layers before appearing then disappearing. The result is a cinematic effect as the sun’s path progresses throughout the day. At night, it forms 7,850 stars visible from both inside and out. </a:t>
            </a:r>
            <a:endParaRPr lang="en-US"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12969497"/>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717677" cy="1325563"/>
          </a:xfrm>
        </p:spPr>
        <p:txBody>
          <a:bodyPr>
            <a:normAutofit/>
          </a:bodyPr>
          <a:lstStyle/>
          <a:p>
            <a:r>
              <a:rPr lang="fr-FR" sz="4000" dirty="0"/>
              <a:t>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6538" y="1690689"/>
            <a:ext cx="6550924" cy="4314326"/>
          </a:xfrm>
          <a:prstGeom prst="rect">
            <a:avLst/>
          </a:prstGeom>
        </p:spPr>
      </p:pic>
    </p:spTree>
    <p:extLst>
      <p:ext uri="{BB962C8B-B14F-4D97-AF65-F5344CB8AC3E}">
        <p14:creationId xmlns:p14="http://schemas.microsoft.com/office/powerpoint/2010/main" val="21787357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4031" y="365126"/>
            <a:ext cx="8673219" cy="1325563"/>
          </a:xfrm>
        </p:spPr>
        <p:txBody>
          <a:bodyPr>
            <a:normAutofit/>
          </a:bodyPr>
          <a:lstStyle/>
          <a:p>
            <a:r>
              <a:rPr lang="fr-FR" sz="4000" dirty="0"/>
              <a:t>Museum 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820" y="1690689"/>
            <a:ext cx="6467639" cy="4311759"/>
          </a:xfrm>
          <a:prstGeom prst="rect">
            <a:avLst/>
          </a:prstGeom>
        </p:spPr>
      </p:pic>
    </p:spTree>
    <p:extLst>
      <p:ext uri="{BB962C8B-B14F-4D97-AF65-F5344CB8AC3E}">
        <p14:creationId xmlns:p14="http://schemas.microsoft.com/office/powerpoint/2010/main" val="1444703005"/>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693624" cy="1325563"/>
          </a:xfrm>
        </p:spPr>
        <p:txBody>
          <a:bodyPr>
            <a:normAutofit/>
          </a:bodyPr>
          <a:lstStyle/>
          <a:p>
            <a:r>
              <a:rPr lang="fr-FR" sz="4000" dirty="0"/>
              <a:t>Museum </a:t>
            </a:r>
            <a:r>
              <a:rPr lang="fr-FR" sz="4000" dirty="0"/>
              <a:t>of Prehistory, Tainan, TW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355" y="1690689"/>
            <a:ext cx="6769289" cy="4544513"/>
          </a:xfrm>
          <a:prstGeom prst="rect">
            <a:avLst/>
          </a:prstGeom>
        </p:spPr>
      </p:pic>
    </p:spTree>
    <p:extLst>
      <p:ext uri="{BB962C8B-B14F-4D97-AF65-F5344CB8AC3E}">
        <p14:creationId xmlns:p14="http://schemas.microsoft.com/office/powerpoint/2010/main" val="26277708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78774"/>
            <a:ext cx="9143999" cy="1325563"/>
          </a:xfrm>
        </p:spPr>
        <p:txBody>
          <a:bodyPr/>
          <a:lstStyle/>
          <a:p>
            <a:r>
              <a:rPr lang="fr-FR" dirty="0" smtClean="0"/>
              <a:t>Museo Cais do Sertão, Recife, BR (2018)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723" y="1704337"/>
            <a:ext cx="2893327" cy="296319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1618" y="1704336"/>
            <a:ext cx="2661313" cy="2963199"/>
          </a:xfrm>
          <a:prstGeom prst="rect">
            <a:avLst/>
          </a:prstGeom>
        </p:spPr>
      </p:pic>
      <p:pic>
        <p:nvPicPr>
          <p:cNvPr id="6" name="Image 5"/>
          <p:cNvPicPr>
            <a:picLocks noChangeAspect="1"/>
          </p:cNvPicPr>
          <p:nvPr/>
        </p:nvPicPr>
        <p:blipFill>
          <a:blip r:embed="rId4"/>
          <a:stretch>
            <a:fillRect/>
          </a:stretch>
        </p:blipFill>
        <p:spPr>
          <a:xfrm>
            <a:off x="5319712" y="4979445"/>
            <a:ext cx="1590675" cy="333375"/>
          </a:xfrm>
          <a:prstGeom prst="rect">
            <a:avLst/>
          </a:prstGeom>
        </p:spPr>
      </p:pic>
      <p:sp>
        <p:nvSpPr>
          <p:cNvPr id="7" name="ZoneTexte 6"/>
          <p:cNvSpPr txBox="1"/>
          <p:nvPr/>
        </p:nvSpPr>
        <p:spPr>
          <a:xfrm>
            <a:off x="3684896" y="3935914"/>
            <a:ext cx="2156346" cy="369332"/>
          </a:xfrm>
          <a:prstGeom prst="rect">
            <a:avLst/>
          </a:prstGeom>
          <a:noFill/>
        </p:spPr>
        <p:txBody>
          <a:bodyPr wrap="square" rtlCol="0">
            <a:spAutoFit/>
          </a:bodyPr>
          <a:lstStyle/>
          <a:p>
            <a:r>
              <a:rPr lang="fr-FR" dirty="0" smtClean="0"/>
              <a:t>     </a:t>
            </a:r>
            <a:r>
              <a:rPr lang="fr-FR" dirty="0" smtClean="0">
                <a:solidFill>
                  <a:schemeClr val="bg1"/>
                </a:solidFill>
              </a:rPr>
              <a:t>Marcelo Ferraz</a:t>
            </a:r>
            <a:endParaRPr lang="fr-FR" dirty="0">
              <a:solidFill>
                <a:schemeClr val="bg1"/>
              </a:solidFill>
            </a:endParaRPr>
          </a:p>
        </p:txBody>
      </p:sp>
      <p:sp>
        <p:nvSpPr>
          <p:cNvPr id="8" name="ZoneTexte 7"/>
          <p:cNvSpPr txBox="1"/>
          <p:nvPr/>
        </p:nvSpPr>
        <p:spPr>
          <a:xfrm>
            <a:off x="6714699" y="3935914"/>
            <a:ext cx="1924334" cy="369332"/>
          </a:xfrm>
          <a:prstGeom prst="rect">
            <a:avLst/>
          </a:prstGeom>
          <a:noFill/>
        </p:spPr>
        <p:txBody>
          <a:bodyPr wrap="square" rtlCol="0">
            <a:spAutoFit/>
          </a:bodyPr>
          <a:lstStyle/>
          <a:p>
            <a:r>
              <a:rPr lang="fr-FR" dirty="0" smtClean="0">
                <a:solidFill>
                  <a:schemeClr val="bg1"/>
                </a:solidFill>
              </a:rPr>
              <a:t>Francisco Fanucci</a:t>
            </a:r>
            <a:endParaRPr lang="fr-FR" dirty="0">
              <a:solidFill>
                <a:schemeClr val="bg1"/>
              </a:solidFill>
            </a:endParaRP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125" y="1704335"/>
            <a:ext cx="2948384" cy="4532692"/>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242" y="5624730"/>
            <a:ext cx="2813592" cy="856303"/>
          </a:xfrm>
          <a:prstGeom prst="rect">
            <a:avLst/>
          </a:prstGeom>
        </p:spPr>
      </p:pic>
    </p:spTree>
    <p:extLst>
      <p:ext uri="{BB962C8B-B14F-4D97-AF65-F5344CB8AC3E}">
        <p14:creationId xmlns:p14="http://schemas.microsoft.com/office/powerpoint/2010/main" val="34822339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Brasil Arquitetura firm.</a:t>
            </a:r>
          </a:p>
          <a:p>
            <a:r>
              <a:rPr lang="en-US" dirty="0" smtClean="0"/>
              <a:t>The </a:t>
            </a:r>
            <a:r>
              <a:rPr lang="en-US" dirty="0"/>
              <a:t>architectural project was developed re-adapting one of the warehouses (2.500m²) and creating a new building (5.000m²) connected to it, reinforcing the elongated layout of the constructions of the </a:t>
            </a:r>
            <a:r>
              <a:rPr lang="en-US" dirty="0" smtClean="0"/>
              <a:t>port.</a:t>
            </a:r>
            <a:endParaRPr lang="fr-FR" dirty="0" smtClean="0"/>
          </a:p>
          <a:p>
            <a:r>
              <a:rPr lang="en-US" dirty="0" smtClean="0"/>
              <a:t>The </a:t>
            </a:r>
            <a:r>
              <a:rPr lang="en-US" dirty="0"/>
              <a:t>most important architectural element is the giant </a:t>
            </a:r>
            <a:r>
              <a:rPr lang="en-US" dirty="0" smtClean="0"/>
              <a:t>Cobogo </a:t>
            </a:r>
            <a:r>
              <a:rPr lang="en-US" dirty="0"/>
              <a:t>facade, made of precast brise-soleil components, designed especially for the project. </a:t>
            </a:r>
            <a:r>
              <a:rPr lang="en-US" dirty="0" smtClean="0"/>
              <a:t>The Cobogo </a:t>
            </a:r>
            <a:r>
              <a:rPr lang="en-US" dirty="0"/>
              <a:t>is made of geopolymer concrete and works as a large white lace, pale in contrast to the structural yellow </a:t>
            </a:r>
            <a:r>
              <a:rPr lang="en-US" dirty="0" smtClean="0"/>
              <a:t>concrete </a:t>
            </a:r>
            <a:r>
              <a:rPr lang="fr-FR" dirty="0" smtClean="0"/>
              <a:t>with </a:t>
            </a:r>
            <a:r>
              <a:rPr lang="fr-FR" dirty="0"/>
              <a:t>ochre </a:t>
            </a:r>
            <a:r>
              <a:rPr lang="fr-FR" dirty="0" smtClean="0"/>
              <a:t>pigments</a:t>
            </a:r>
            <a:r>
              <a:rPr lang="en-US" dirty="0" smtClean="0"/>
              <a:t> </a:t>
            </a:r>
            <a:r>
              <a:rPr lang="en-US" dirty="0"/>
              <a:t>or the cracked patterns of dry soil.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83146014"/>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486" y="1690689"/>
            <a:ext cx="6677027" cy="4451351"/>
          </a:xfrm>
          <a:prstGeom prst="rect">
            <a:avLst/>
          </a:prstGeom>
        </p:spPr>
      </p:pic>
    </p:spTree>
    <p:extLst>
      <p:ext uri="{BB962C8B-B14F-4D97-AF65-F5344CB8AC3E}">
        <p14:creationId xmlns:p14="http://schemas.microsoft.com/office/powerpoint/2010/main" val="21838537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656" y="1690689"/>
            <a:ext cx="6677027" cy="4451351"/>
          </a:xfrm>
          <a:prstGeom prst="rect">
            <a:avLst/>
          </a:prstGeom>
        </p:spPr>
      </p:pic>
    </p:spTree>
    <p:extLst>
      <p:ext uri="{BB962C8B-B14F-4D97-AF65-F5344CB8AC3E}">
        <p14:creationId xmlns:p14="http://schemas.microsoft.com/office/powerpoint/2010/main" val="3576718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1690689"/>
            <a:ext cx="6667500" cy="4286250"/>
          </a:xfrm>
          <a:prstGeom prst="rect">
            <a:avLst/>
          </a:prstGeom>
        </p:spPr>
      </p:pic>
    </p:spTree>
    <p:extLst>
      <p:ext uri="{BB962C8B-B14F-4D97-AF65-F5344CB8AC3E}">
        <p14:creationId xmlns:p14="http://schemas.microsoft.com/office/powerpoint/2010/main" val="32990240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9020" y="1690689"/>
            <a:ext cx="6448567" cy="4222845"/>
          </a:xfrm>
          <a:prstGeom prst="rect">
            <a:avLst/>
          </a:prstGeom>
        </p:spPr>
      </p:pic>
    </p:spTree>
    <p:extLst>
      <p:ext uri="{BB962C8B-B14F-4D97-AF65-F5344CB8AC3E}">
        <p14:creationId xmlns:p14="http://schemas.microsoft.com/office/powerpoint/2010/main" val="32168386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350" y="1690689"/>
            <a:ext cx="7001300" cy="4478099"/>
          </a:xfrm>
          <a:prstGeom prst="rect">
            <a:avLst/>
          </a:prstGeom>
        </p:spPr>
      </p:pic>
    </p:spTree>
    <p:extLst>
      <p:ext uri="{BB962C8B-B14F-4D97-AF65-F5344CB8AC3E}">
        <p14:creationId xmlns:p14="http://schemas.microsoft.com/office/powerpoint/2010/main" val="179144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contenu 2"/>
          <p:cNvSpPr>
            <a:spLocks noGrp="1"/>
          </p:cNvSpPr>
          <p:nvPr>
            <p:ph idx="1"/>
          </p:nvPr>
        </p:nvSpPr>
        <p:spPr/>
        <p:txBody>
          <a:bodyPr/>
          <a:lstStyle/>
          <a:p>
            <a:r>
              <a:rPr lang="en-US" dirty="0"/>
              <a:t>The dome is supported by only four permanent piers, each 110 </a:t>
            </a:r>
            <a:r>
              <a:rPr lang="en-US" dirty="0" smtClean="0"/>
              <a:t>meters </a:t>
            </a:r>
            <a:r>
              <a:rPr lang="en-US" dirty="0"/>
              <a:t>apart. These are hidden within the museum buildings to give the impression that the dome is floating. The interior dome elevation is 29 </a:t>
            </a:r>
            <a:r>
              <a:rPr lang="en-US" dirty="0" smtClean="0"/>
              <a:t>meters </a:t>
            </a:r>
            <a:r>
              <a:rPr lang="en-US" dirty="0"/>
              <a:t>from the ground floor to the underside of the cladding. </a:t>
            </a:r>
          </a:p>
          <a:p>
            <a:r>
              <a:rPr lang="en-US" dirty="0" smtClean="0"/>
              <a:t>The </a:t>
            </a:r>
            <a:r>
              <a:rPr lang="en-US" dirty="0"/>
              <a:t>sea enters under the dome to provide freshness and allows thanks to the filtration of the sun to obtain a temperate microclimate necessary in this region.</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277928507"/>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486" y="1690689"/>
            <a:ext cx="6677027" cy="4451351"/>
          </a:xfrm>
          <a:prstGeom prst="rect">
            <a:avLst/>
          </a:prstGeom>
        </p:spPr>
      </p:pic>
    </p:spTree>
    <p:extLst>
      <p:ext uri="{BB962C8B-B14F-4D97-AF65-F5344CB8AC3E}">
        <p14:creationId xmlns:p14="http://schemas.microsoft.com/office/powerpoint/2010/main" val="27992427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0689"/>
            <a:ext cx="4341621" cy="4341621"/>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6810" y="1690688"/>
            <a:ext cx="4572000" cy="4341621"/>
          </a:xfrm>
          <a:prstGeom prst="rect">
            <a:avLst/>
          </a:prstGeom>
        </p:spPr>
      </p:pic>
    </p:spTree>
    <p:extLst>
      <p:ext uri="{BB962C8B-B14F-4D97-AF65-F5344CB8AC3E}">
        <p14:creationId xmlns:p14="http://schemas.microsoft.com/office/powerpoint/2010/main" val="34452523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003" y="1690689"/>
            <a:ext cx="6359857" cy="4341621"/>
          </a:xfrm>
          <a:prstGeom prst="rect">
            <a:avLst/>
          </a:prstGeom>
        </p:spPr>
      </p:pic>
    </p:spTree>
    <p:extLst>
      <p:ext uri="{BB962C8B-B14F-4D97-AF65-F5344CB8AC3E}">
        <p14:creationId xmlns:p14="http://schemas.microsoft.com/office/powerpoint/2010/main" val="36016003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0185" y="1690689"/>
            <a:ext cx="6172201" cy="4218792"/>
          </a:xfrm>
          <a:prstGeom prst="rect">
            <a:avLst/>
          </a:prstGeom>
        </p:spPr>
      </p:pic>
    </p:spTree>
    <p:extLst>
      <p:ext uri="{BB962C8B-B14F-4D97-AF65-F5344CB8AC3E}">
        <p14:creationId xmlns:p14="http://schemas.microsoft.com/office/powerpoint/2010/main" val="27886167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930" y="1690689"/>
            <a:ext cx="6712140" cy="4396212"/>
          </a:xfrm>
          <a:prstGeom prst="rect">
            <a:avLst/>
          </a:prstGeom>
        </p:spPr>
      </p:pic>
    </p:spTree>
    <p:extLst>
      <p:ext uri="{BB962C8B-B14F-4D97-AF65-F5344CB8AC3E}">
        <p14:creationId xmlns:p14="http://schemas.microsoft.com/office/powerpoint/2010/main" val="29384672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Museo Cais do Sertão, Recife, BR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486" y="1690689"/>
            <a:ext cx="6677027" cy="4451351"/>
          </a:xfrm>
          <a:prstGeom prst="rect">
            <a:avLst/>
          </a:prstGeom>
        </p:spPr>
      </p:pic>
    </p:spTree>
    <p:extLst>
      <p:ext uri="{BB962C8B-B14F-4D97-AF65-F5344CB8AC3E}">
        <p14:creationId xmlns:p14="http://schemas.microsoft.com/office/powerpoint/2010/main" val="5603375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Bihar Museum, Patna, IN (2018)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31" y="1690689"/>
            <a:ext cx="2913519" cy="425135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555" y="1690689"/>
            <a:ext cx="3225297" cy="4251356"/>
          </a:xfrm>
          <a:prstGeom prst="rect">
            <a:avLst/>
          </a:prstGeom>
        </p:spPr>
      </p:pic>
      <p:pic>
        <p:nvPicPr>
          <p:cNvPr id="6" name="Image 5"/>
          <p:cNvPicPr>
            <a:picLocks noChangeAspect="1"/>
          </p:cNvPicPr>
          <p:nvPr/>
        </p:nvPicPr>
        <p:blipFill>
          <a:blip r:embed="rId4"/>
          <a:stretch>
            <a:fillRect/>
          </a:stretch>
        </p:blipFill>
        <p:spPr>
          <a:xfrm>
            <a:off x="6673782" y="5454651"/>
            <a:ext cx="2290527" cy="1266825"/>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5457" y="1690690"/>
            <a:ext cx="2398852" cy="3506000"/>
          </a:xfrm>
          <a:prstGeom prst="rect">
            <a:avLst/>
          </a:prstGeom>
        </p:spPr>
      </p:pic>
      <p:sp>
        <p:nvSpPr>
          <p:cNvPr id="8" name="ZoneTexte 7"/>
          <p:cNvSpPr txBox="1"/>
          <p:nvPr/>
        </p:nvSpPr>
        <p:spPr>
          <a:xfrm>
            <a:off x="6673782" y="4590107"/>
            <a:ext cx="2189561" cy="369332"/>
          </a:xfrm>
          <a:prstGeom prst="rect">
            <a:avLst/>
          </a:prstGeom>
          <a:noFill/>
        </p:spPr>
        <p:txBody>
          <a:bodyPr wrap="square" rtlCol="0">
            <a:spAutoFit/>
          </a:bodyPr>
          <a:lstStyle/>
          <a:p>
            <a:r>
              <a:rPr lang="fr-FR" dirty="0" smtClean="0">
                <a:solidFill>
                  <a:schemeClr val="bg1"/>
                </a:solidFill>
              </a:rPr>
              <a:t>      Fumihiko Maki</a:t>
            </a:r>
            <a:endParaRPr lang="fr-FR" dirty="0">
              <a:solidFill>
                <a:schemeClr val="bg1"/>
              </a:solidFill>
            </a:endParaRPr>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4" y="6057478"/>
            <a:ext cx="742778" cy="719137"/>
          </a:xfrm>
          <a:prstGeom prst="rect">
            <a:avLst/>
          </a:prstGeom>
        </p:spPr>
      </p:pic>
    </p:spTree>
    <p:extLst>
      <p:ext uri="{BB962C8B-B14F-4D97-AF65-F5344CB8AC3E}">
        <p14:creationId xmlns:p14="http://schemas.microsoft.com/office/powerpoint/2010/main" val="215479946"/>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Bihar Museum, Patna, IN (2018)</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Fumihiko Maki.</a:t>
            </a:r>
          </a:p>
          <a:p>
            <a:r>
              <a:rPr lang="en-US" dirty="0"/>
              <a:t>The Museum’s exterior is characterized by extensive use of weathering steel, a durable material that complements its context and creates a dignified contrast to the surrounding greenery. It is supplemented with stone, terracotta, and glass finishes - a modern material palette with clear connections to Bihar’s past and future. The pillar’s mix of metals has retained it rust-free. Hence, Maki and Associates sought to use </a:t>
            </a:r>
            <a:r>
              <a:rPr lang="en-US" dirty="0" err="1" smtClean="0"/>
              <a:t>Corten</a:t>
            </a:r>
            <a:r>
              <a:rPr lang="en-US" dirty="0" smtClean="0"/>
              <a:t> </a:t>
            </a:r>
            <a:r>
              <a:rPr lang="en-US" dirty="0"/>
              <a:t>steel plates as cladding to enhance my building in a permanent way, reminding people of the origins of metallurgy in this region.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46111371"/>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Bihar 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115" y="2087729"/>
            <a:ext cx="8269735" cy="3606901"/>
          </a:xfrm>
          <a:prstGeom prst="rect">
            <a:avLst/>
          </a:prstGeom>
        </p:spPr>
      </p:pic>
    </p:spTree>
    <p:extLst>
      <p:ext uri="{BB962C8B-B14F-4D97-AF65-F5344CB8AC3E}">
        <p14:creationId xmlns:p14="http://schemas.microsoft.com/office/powerpoint/2010/main" val="1045223781"/>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609" y="1690689"/>
            <a:ext cx="6994782" cy="4329865"/>
          </a:xfrm>
          <a:prstGeom prst="rect">
            <a:avLst/>
          </a:prstGeom>
        </p:spPr>
      </p:pic>
    </p:spTree>
    <p:extLst>
      <p:ext uri="{BB962C8B-B14F-4D97-AF65-F5344CB8AC3E}">
        <p14:creationId xmlns:p14="http://schemas.microsoft.com/office/powerpoint/2010/main" val="487136068"/>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6" y="1690689"/>
            <a:ext cx="6332561" cy="4368918"/>
          </a:xfrm>
          <a:prstGeom prst="rect">
            <a:avLst/>
          </a:prstGeom>
        </p:spPr>
      </p:pic>
    </p:spTree>
    <p:extLst>
      <p:ext uri="{BB962C8B-B14F-4D97-AF65-F5344CB8AC3E}">
        <p14:creationId xmlns:p14="http://schemas.microsoft.com/office/powerpoint/2010/main" val="9204404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Bihar 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25" y="1690689"/>
            <a:ext cx="2931625" cy="429365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066" y="1690689"/>
            <a:ext cx="5871609" cy="4293652"/>
          </a:xfrm>
          <a:prstGeom prst="rect">
            <a:avLst/>
          </a:prstGeom>
        </p:spPr>
      </p:pic>
    </p:spTree>
    <p:extLst>
      <p:ext uri="{BB962C8B-B14F-4D97-AF65-F5344CB8AC3E}">
        <p14:creationId xmlns:p14="http://schemas.microsoft.com/office/powerpoint/2010/main" val="3184143331"/>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Bihar 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985" y="1690689"/>
            <a:ext cx="6768030" cy="4402293"/>
          </a:xfrm>
          <a:prstGeom prst="rect">
            <a:avLst/>
          </a:prstGeom>
        </p:spPr>
      </p:pic>
    </p:spTree>
    <p:extLst>
      <p:ext uri="{BB962C8B-B14F-4D97-AF65-F5344CB8AC3E}">
        <p14:creationId xmlns:p14="http://schemas.microsoft.com/office/powerpoint/2010/main" val="2704372300"/>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613" y="1690689"/>
            <a:ext cx="7130773" cy="4293652"/>
          </a:xfrm>
          <a:prstGeom prst="rect">
            <a:avLst/>
          </a:prstGeom>
        </p:spPr>
      </p:pic>
    </p:spTree>
    <p:extLst>
      <p:ext uri="{BB962C8B-B14F-4D97-AF65-F5344CB8AC3E}">
        <p14:creationId xmlns:p14="http://schemas.microsoft.com/office/powerpoint/2010/main" val="3899588430"/>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958" y="1690689"/>
            <a:ext cx="6618083" cy="4402294"/>
          </a:xfrm>
          <a:prstGeom prst="rect">
            <a:avLst/>
          </a:prstGeom>
        </p:spPr>
      </p:pic>
    </p:spTree>
    <p:extLst>
      <p:ext uri="{BB962C8B-B14F-4D97-AF65-F5344CB8AC3E}">
        <p14:creationId xmlns:p14="http://schemas.microsoft.com/office/powerpoint/2010/main" val="1164177286"/>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093" y="1690689"/>
            <a:ext cx="6657813" cy="4357026"/>
          </a:xfrm>
          <a:prstGeom prst="rect">
            <a:avLst/>
          </a:prstGeom>
        </p:spPr>
      </p:pic>
    </p:spTree>
    <p:extLst>
      <p:ext uri="{BB962C8B-B14F-4D97-AF65-F5344CB8AC3E}">
        <p14:creationId xmlns:p14="http://schemas.microsoft.com/office/powerpoint/2010/main" val="3203644405"/>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272" y="1690689"/>
            <a:ext cx="6556972" cy="4393240"/>
          </a:xfrm>
          <a:prstGeom prst="rect">
            <a:avLst/>
          </a:prstGeom>
        </p:spPr>
      </p:pic>
    </p:spTree>
    <p:extLst>
      <p:ext uri="{BB962C8B-B14F-4D97-AF65-F5344CB8AC3E}">
        <p14:creationId xmlns:p14="http://schemas.microsoft.com/office/powerpoint/2010/main" val="3228292040"/>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047" y="1690689"/>
            <a:ext cx="6503905" cy="4420400"/>
          </a:xfrm>
          <a:prstGeom prst="rect">
            <a:avLst/>
          </a:prstGeom>
        </p:spPr>
      </p:pic>
    </p:spTree>
    <p:extLst>
      <p:ext uri="{BB962C8B-B14F-4D97-AF65-F5344CB8AC3E}">
        <p14:creationId xmlns:p14="http://schemas.microsoft.com/office/powerpoint/2010/main" val="544934123"/>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618" y="1690689"/>
            <a:ext cx="6352764" cy="4438507"/>
          </a:xfrm>
          <a:prstGeom prst="rect">
            <a:avLst/>
          </a:prstGeom>
        </p:spPr>
      </p:pic>
    </p:spTree>
    <p:extLst>
      <p:ext uri="{BB962C8B-B14F-4D97-AF65-F5344CB8AC3E}">
        <p14:creationId xmlns:p14="http://schemas.microsoft.com/office/powerpoint/2010/main" val="1994668474"/>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1690689"/>
            <a:ext cx="2989908" cy="428459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90689"/>
            <a:ext cx="2897109" cy="428459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40" y="1690689"/>
            <a:ext cx="2800917" cy="4284598"/>
          </a:xfrm>
          <a:prstGeom prst="rect">
            <a:avLst/>
          </a:prstGeom>
        </p:spPr>
      </p:pic>
    </p:spTree>
    <p:extLst>
      <p:ext uri="{BB962C8B-B14F-4D97-AF65-F5344CB8AC3E}">
        <p14:creationId xmlns:p14="http://schemas.microsoft.com/office/powerpoint/2010/main" val="3646504132"/>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039" y="1690689"/>
            <a:ext cx="6675921" cy="4393240"/>
          </a:xfrm>
          <a:prstGeom prst="rect">
            <a:avLst/>
          </a:prstGeom>
        </p:spPr>
      </p:pic>
    </p:spTree>
    <p:extLst>
      <p:ext uri="{BB962C8B-B14F-4D97-AF65-F5344CB8AC3E}">
        <p14:creationId xmlns:p14="http://schemas.microsoft.com/office/powerpoint/2010/main" val="2083321717"/>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4996" y="2173019"/>
            <a:ext cx="6514734" cy="3504449"/>
          </a:xfrm>
          <a:prstGeom prst="rect">
            <a:avLst/>
          </a:prstGeom>
        </p:spPr>
      </p:pic>
    </p:spTree>
    <p:extLst>
      <p:ext uri="{BB962C8B-B14F-4D97-AF65-F5344CB8AC3E}">
        <p14:creationId xmlns:p14="http://schemas.microsoft.com/office/powerpoint/2010/main" val="1778681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Bihar </a:t>
            </a:r>
            <a:r>
              <a:rPr lang="fr-FR" dirty="0"/>
              <a:t>Museum, Patna, IN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1690688"/>
            <a:ext cx="7429500" cy="4214811"/>
          </a:xfrm>
          <a:prstGeom prst="rect">
            <a:avLst/>
          </a:prstGeom>
        </p:spPr>
      </p:pic>
    </p:spTree>
    <p:extLst>
      <p:ext uri="{BB962C8B-B14F-4D97-AF65-F5344CB8AC3E}">
        <p14:creationId xmlns:p14="http://schemas.microsoft.com/office/powerpoint/2010/main" val="1332863787"/>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43746" cy="1325563"/>
          </a:xfrm>
        </p:spPr>
        <p:txBody>
          <a:bodyPr/>
          <a:lstStyle/>
          <a:p>
            <a:r>
              <a:rPr lang="fr-FR" dirty="0" smtClean="0"/>
              <a:t>Lisser Art Museum, Lisse, NL (2018)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27" y="1687121"/>
            <a:ext cx="6128133" cy="4085422"/>
          </a:xfrm>
          <a:prstGeom prst="rect">
            <a:avLst/>
          </a:prstGeom>
        </p:spPr>
      </p:pic>
      <p:pic>
        <p:nvPicPr>
          <p:cNvPr id="5" name="Image 4"/>
          <p:cNvPicPr>
            <a:picLocks noChangeAspect="1"/>
          </p:cNvPicPr>
          <p:nvPr/>
        </p:nvPicPr>
        <p:blipFill>
          <a:blip r:embed="rId3"/>
          <a:stretch>
            <a:fillRect/>
          </a:stretch>
        </p:blipFill>
        <p:spPr>
          <a:xfrm>
            <a:off x="466253" y="6062663"/>
            <a:ext cx="1304925" cy="476250"/>
          </a:xfrm>
          <a:prstGeom prst="rect">
            <a:avLst/>
          </a:prstGeom>
        </p:spPr>
      </p:pic>
      <p:pic>
        <p:nvPicPr>
          <p:cNvPr id="6" name="Image 5"/>
          <p:cNvPicPr>
            <a:picLocks noChangeAspect="1"/>
          </p:cNvPicPr>
          <p:nvPr/>
        </p:nvPicPr>
        <p:blipFill>
          <a:blip r:embed="rId4"/>
          <a:stretch>
            <a:fillRect/>
          </a:stretch>
        </p:blipFill>
        <p:spPr>
          <a:xfrm>
            <a:off x="7167106" y="4907418"/>
            <a:ext cx="1201531" cy="865125"/>
          </a:xfrm>
          <a:prstGeom prst="rect">
            <a:avLst/>
          </a:prstGeom>
        </p:spPr>
      </p:pic>
      <p:pic>
        <p:nvPicPr>
          <p:cNvPr id="9" name="Image 8"/>
          <p:cNvPicPr>
            <a:picLocks noChangeAspect="1"/>
          </p:cNvPicPr>
          <p:nvPr/>
        </p:nvPicPr>
        <p:blipFill>
          <a:blip r:embed="rId5"/>
          <a:stretch>
            <a:fillRect/>
          </a:stretch>
        </p:blipFill>
        <p:spPr>
          <a:xfrm>
            <a:off x="6496285" y="1780515"/>
            <a:ext cx="2543175" cy="2590800"/>
          </a:xfrm>
          <a:prstGeom prst="rect">
            <a:avLst/>
          </a:prstGeom>
        </p:spPr>
      </p:pic>
      <p:sp>
        <p:nvSpPr>
          <p:cNvPr id="10" name="ZoneTexte 9"/>
          <p:cNvSpPr txBox="1"/>
          <p:nvPr/>
        </p:nvSpPr>
        <p:spPr>
          <a:xfrm>
            <a:off x="6699564" y="3892990"/>
            <a:ext cx="2339896" cy="369332"/>
          </a:xfrm>
          <a:prstGeom prst="rect">
            <a:avLst/>
          </a:prstGeom>
          <a:noFill/>
        </p:spPr>
        <p:txBody>
          <a:bodyPr wrap="square" rtlCol="0">
            <a:spAutoFit/>
          </a:bodyPr>
          <a:lstStyle/>
          <a:p>
            <a:r>
              <a:rPr lang="fr-FR" dirty="0" smtClean="0"/>
              <a:t>                  Arie </a:t>
            </a:r>
            <a:r>
              <a:rPr lang="fr-FR" dirty="0"/>
              <a:t>Korbee</a:t>
            </a:r>
            <a:r>
              <a:rPr lang="fr-FR" dirty="0">
                <a:solidFill>
                  <a:schemeClr val="bg1"/>
                </a:solidFill>
              </a:rPr>
              <a:t> </a:t>
            </a:r>
          </a:p>
        </p:txBody>
      </p:sp>
    </p:spTree>
    <p:extLst>
      <p:ext uri="{BB962C8B-B14F-4D97-AF65-F5344CB8AC3E}">
        <p14:creationId xmlns:p14="http://schemas.microsoft.com/office/powerpoint/2010/main" val="3644878043"/>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52800" cy="1325563"/>
          </a:xfrm>
        </p:spPr>
        <p:txBody>
          <a:bodyPr/>
          <a:lstStyle/>
          <a:p>
            <a:r>
              <a:rPr lang="fr-FR" dirty="0"/>
              <a:t>Lisser Art Museum, Lisse, NL (2018)</a:t>
            </a:r>
          </a:p>
        </p:txBody>
      </p:sp>
      <p:sp>
        <p:nvSpPr>
          <p:cNvPr id="3" name="Espace réservé du contenu 2"/>
          <p:cNvSpPr>
            <a:spLocks noGrp="1"/>
          </p:cNvSpPr>
          <p:nvPr>
            <p:ph idx="1"/>
          </p:nvPr>
        </p:nvSpPr>
        <p:spPr/>
        <p:txBody>
          <a:bodyPr>
            <a:normAutofit fontScale="85000" lnSpcReduction="20000"/>
          </a:bodyPr>
          <a:lstStyle/>
          <a:p>
            <a:r>
              <a:rPr lang="fr-FR" dirty="0" smtClean="0"/>
              <a:t>It is the work of KVDK architecten.</a:t>
            </a:r>
          </a:p>
          <a:p>
            <a:r>
              <a:rPr lang="en-US" dirty="0" smtClean="0"/>
              <a:t>The </a:t>
            </a:r>
            <a:r>
              <a:rPr lang="en-US" dirty="0"/>
              <a:t>building consists of two main volumes. One volume is embedded in the dike and supports the upper, </a:t>
            </a:r>
            <a:r>
              <a:rPr lang="en-US" dirty="0" smtClean="0"/>
              <a:t>floating </a:t>
            </a:r>
            <a:r>
              <a:rPr lang="en-US" dirty="0"/>
              <a:t>volume. The cantilever is borne aloft by just four, tree-like columns. The understated, monolithic materialization of the exterior, which is attuned to the surrounding wood, consists of elongated, </a:t>
            </a:r>
            <a:r>
              <a:rPr lang="en-US" dirty="0" smtClean="0"/>
              <a:t>earth colored </a:t>
            </a:r>
            <a:r>
              <a:rPr lang="en-US" dirty="0"/>
              <a:t>Petersen bricks. The acute-angled long elevation runs parallel to the road to the south of the museum. At the entrance, the dike core opens up in a generous welcoming gesture via a glass curtain wall placed between the huge awning and the cutaway dike. The experience of being inside a dike is reinforced upon entering where a floor of </a:t>
            </a:r>
            <a:r>
              <a:rPr lang="en-US" dirty="0" smtClean="0"/>
              <a:t>terracotta colored </a:t>
            </a:r>
            <a:r>
              <a:rPr lang="en-US" dirty="0"/>
              <a:t>bricks leads the visitor between two rough dark stone walls towards the daylight and the lighter materialization of the upper floors.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37452498"/>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34693" cy="1325563"/>
          </a:xfrm>
        </p:spPr>
        <p:txBody>
          <a:bodyPr/>
          <a:lstStyle/>
          <a:p>
            <a:r>
              <a:rPr lang="fr-FR" dirty="0"/>
              <a:t>Lisser Art Museum, Lisse, NL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796" y="1690689"/>
            <a:ext cx="6498408" cy="4206089"/>
          </a:xfrm>
          <a:prstGeom prst="rect">
            <a:avLst/>
          </a:prstGeom>
        </p:spPr>
      </p:pic>
    </p:spTree>
    <p:extLst>
      <p:ext uri="{BB962C8B-B14F-4D97-AF65-F5344CB8AC3E}">
        <p14:creationId xmlns:p14="http://schemas.microsoft.com/office/powerpoint/2010/main" val="2941842951"/>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1318" cy="1325563"/>
          </a:xfrm>
        </p:spPr>
        <p:txBody>
          <a:bodyPr/>
          <a:lstStyle/>
          <a:p>
            <a:r>
              <a:rPr lang="fr-FR" dirty="0"/>
              <a:t>Lisser Art Museum, Lisse, NL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714" y="1690689"/>
            <a:ext cx="6477189" cy="4242303"/>
          </a:xfrm>
          <a:prstGeom prst="rect">
            <a:avLst/>
          </a:prstGeom>
        </p:spPr>
      </p:pic>
    </p:spTree>
    <p:extLst>
      <p:ext uri="{BB962C8B-B14F-4D97-AF65-F5344CB8AC3E}">
        <p14:creationId xmlns:p14="http://schemas.microsoft.com/office/powerpoint/2010/main" val="2895617866"/>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98067" cy="1325563"/>
          </a:xfrm>
        </p:spPr>
        <p:txBody>
          <a:bodyPr/>
          <a:lstStyle/>
          <a:p>
            <a:r>
              <a:rPr lang="fr-FR" dirty="0"/>
              <a:t>Lisser Art Museum, Lisse, NL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5872" y="1690688"/>
            <a:ext cx="5576934" cy="4221224"/>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03" y="1690688"/>
            <a:ext cx="2493747" cy="4221224"/>
          </a:xfrm>
          <a:prstGeom prst="rect">
            <a:avLst/>
          </a:prstGeom>
        </p:spPr>
      </p:pic>
    </p:spTree>
    <p:extLst>
      <p:ext uri="{BB962C8B-B14F-4D97-AF65-F5344CB8AC3E}">
        <p14:creationId xmlns:p14="http://schemas.microsoft.com/office/powerpoint/2010/main" val="1565244292"/>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0372" cy="1325563"/>
          </a:xfrm>
        </p:spPr>
        <p:txBody>
          <a:bodyPr/>
          <a:lstStyle/>
          <a:p>
            <a:r>
              <a:rPr lang="fr-FR" dirty="0"/>
              <a:t>Lisser Art Museum, Lisse, NL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3029" y="1690689"/>
            <a:ext cx="6378167" cy="439324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88" y="1690689"/>
            <a:ext cx="2669512" cy="4393240"/>
          </a:xfrm>
          <a:prstGeom prst="rect">
            <a:avLst/>
          </a:prstGeom>
        </p:spPr>
      </p:pic>
    </p:spTree>
    <p:extLst>
      <p:ext uri="{BB962C8B-B14F-4D97-AF65-F5344CB8AC3E}">
        <p14:creationId xmlns:p14="http://schemas.microsoft.com/office/powerpoint/2010/main" val="115566148"/>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0372" cy="1325563"/>
          </a:xfrm>
        </p:spPr>
        <p:txBody>
          <a:bodyPr/>
          <a:lstStyle/>
          <a:p>
            <a:r>
              <a:rPr lang="fr-FR" dirty="0"/>
              <a:t>Lisser Art Museum, Lisse, NL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172" y="1690689"/>
            <a:ext cx="6545656" cy="4375133"/>
          </a:xfrm>
          <a:prstGeom prst="rect">
            <a:avLst/>
          </a:prstGeom>
        </p:spPr>
      </p:pic>
    </p:spTree>
    <p:extLst>
      <p:ext uri="{BB962C8B-B14F-4D97-AF65-F5344CB8AC3E}">
        <p14:creationId xmlns:p14="http://schemas.microsoft.com/office/powerpoint/2010/main" val="2110056704"/>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0372" cy="1325563"/>
          </a:xfrm>
        </p:spPr>
        <p:txBody>
          <a:bodyPr/>
          <a:lstStyle/>
          <a:p>
            <a:r>
              <a:rPr lang="fr-FR" dirty="0"/>
              <a:t>Lisser Art Museum, Lisse, NL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548" y="1690689"/>
            <a:ext cx="6672575" cy="4411347"/>
          </a:xfrm>
          <a:prstGeom prst="rect">
            <a:avLst/>
          </a:prstGeom>
        </p:spPr>
      </p:pic>
    </p:spTree>
    <p:extLst>
      <p:ext uri="{BB962C8B-B14F-4D97-AF65-F5344CB8AC3E}">
        <p14:creationId xmlns:p14="http://schemas.microsoft.com/office/powerpoint/2010/main" val="1485649089"/>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07532" cy="1325563"/>
          </a:xfrm>
        </p:spPr>
        <p:txBody>
          <a:bodyPr/>
          <a:lstStyle/>
          <a:p>
            <a:r>
              <a:rPr lang="fr-FR" dirty="0"/>
              <a:t>Lisser Art Museum, Lisse, NL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5857" y="1690687"/>
            <a:ext cx="5986185" cy="403110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79" y="1690688"/>
            <a:ext cx="2463539" cy="4031101"/>
          </a:xfrm>
          <a:prstGeom prst="rect">
            <a:avLst/>
          </a:prstGeom>
        </p:spPr>
      </p:pic>
    </p:spTree>
    <p:extLst>
      <p:ext uri="{BB962C8B-B14F-4D97-AF65-F5344CB8AC3E}">
        <p14:creationId xmlns:p14="http://schemas.microsoft.com/office/powerpoint/2010/main" val="2047524185"/>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67" y="1690689"/>
            <a:ext cx="7219666" cy="4491747"/>
          </a:xfrm>
          <a:prstGeom prst="rect">
            <a:avLst/>
          </a:prstGeom>
        </p:spPr>
      </p:pic>
    </p:spTree>
    <p:extLst>
      <p:ext uri="{BB962C8B-B14F-4D97-AF65-F5344CB8AC3E}">
        <p14:creationId xmlns:p14="http://schemas.microsoft.com/office/powerpoint/2010/main" val="16278291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9425" cy="1325563"/>
          </a:xfrm>
        </p:spPr>
        <p:txBody>
          <a:bodyPr/>
          <a:lstStyle/>
          <a:p>
            <a:r>
              <a:rPr lang="fr-FR" dirty="0"/>
              <a:t>Lisser Art Museum, Lisse, NL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169" y="1690689"/>
            <a:ext cx="6458383" cy="4357026"/>
          </a:xfrm>
          <a:prstGeom prst="rect">
            <a:avLst/>
          </a:prstGeom>
        </p:spPr>
      </p:pic>
      <p:sp>
        <p:nvSpPr>
          <p:cNvPr id="6" name="ZoneTexte 5"/>
          <p:cNvSpPr txBox="1"/>
          <p:nvPr/>
        </p:nvSpPr>
        <p:spPr>
          <a:xfrm>
            <a:off x="1973655" y="4961299"/>
            <a:ext cx="2326741"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1966846470"/>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World Contemporary Museums </a:t>
            </a:r>
            <a:r>
              <a:rPr lang="fr-FR" dirty="0" smtClean="0"/>
              <a:t>XIX</a:t>
            </a:r>
            <a:endParaRPr lang="fr-FR" dirty="0"/>
          </a:p>
        </p:txBody>
      </p:sp>
      <p:sp>
        <p:nvSpPr>
          <p:cNvPr id="3" name="Espace réservé du contenu 2"/>
          <p:cNvSpPr>
            <a:spLocks noGrp="1"/>
          </p:cNvSpPr>
          <p:nvPr>
            <p:ph idx="1"/>
          </p:nvPr>
        </p:nvSpPr>
        <p:spPr/>
        <p:txBody>
          <a:bodyPr/>
          <a:lstStyle/>
          <a:p>
            <a:r>
              <a:rPr lang="en-US" dirty="0"/>
              <a:t>The objective is to show you different museums of contemporary architecture around the </a:t>
            </a:r>
            <a:r>
              <a:rPr lang="en-US" dirty="0" smtClean="0"/>
              <a:t>world except U.S. : </a:t>
            </a:r>
            <a:r>
              <a:rPr lang="en-US" dirty="0"/>
              <a:t>these do not only house contemporary art but also art </a:t>
            </a:r>
            <a:r>
              <a:rPr lang="en-US" dirty="0" smtClean="0"/>
              <a:t>or history since </a:t>
            </a:r>
            <a:r>
              <a:rPr lang="en-US" dirty="0"/>
              <a:t>prehistoric times.</a:t>
            </a:r>
          </a:p>
          <a:p>
            <a:r>
              <a:rPr lang="en-US" dirty="0"/>
              <a:t>The greatest architects of the </a:t>
            </a:r>
            <a:r>
              <a:rPr lang="en-US" dirty="0" smtClean="0"/>
              <a:t>last </a:t>
            </a:r>
            <a:r>
              <a:rPr lang="en-US" smtClean="0"/>
              <a:t>five years </a:t>
            </a:r>
            <a:r>
              <a:rPr lang="en-US" dirty="0"/>
              <a:t>contributed to the construction of these museums with architectures that were certainly different but also adapted to the place and sometimes to the works they contain.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6090697"/>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18" y="1690689"/>
            <a:ext cx="7533564" cy="4559987"/>
          </a:xfrm>
          <a:prstGeom prst="rect">
            <a:avLst/>
          </a:prstGeom>
        </p:spPr>
      </p:pic>
    </p:spTree>
    <p:extLst>
      <p:ext uri="{BB962C8B-B14F-4D97-AF65-F5344CB8AC3E}">
        <p14:creationId xmlns:p14="http://schemas.microsoft.com/office/powerpoint/2010/main" val="27644875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243" y="1690689"/>
            <a:ext cx="7344816" cy="3806595"/>
          </a:xfrm>
          <a:prstGeom prst="rect">
            <a:avLst/>
          </a:prstGeom>
        </p:spPr>
      </p:pic>
    </p:spTree>
    <p:extLst>
      <p:ext uri="{BB962C8B-B14F-4D97-AF65-F5344CB8AC3E}">
        <p14:creationId xmlns:p14="http://schemas.microsoft.com/office/powerpoint/2010/main" val="14435355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0" y="1690690"/>
            <a:ext cx="7233313" cy="4423508"/>
          </a:xfrm>
          <a:prstGeom prst="rect">
            <a:avLst/>
          </a:prstGeom>
        </p:spPr>
      </p:pic>
    </p:spTree>
    <p:extLst>
      <p:ext uri="{BB962C8B-B14F-4D97-AF65-F5344CB8AC3E}">
        <p14:creationId xmlns:p14="http://schemas.microsoft.com/office/powerpoint/2010/main" val="20237380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1" y="1690689"/>
            <a:ext cx="7096836" cy="4450804"/>
          </a:xfrm>
          <a:prstGeom prst="rect">
            <a:avLst/>
          </a:prstGeom>
        </p:spPr>
      </p:pic>
    </p:spTree>
    <p:extLst>
      <p:ext uri="{BB962C8B-B14F-4D97-AF65-F5344CB8AC3E}">
        <p14:creationId xmlns:p14="http://schemas.microsoft.com/office/powerpoint/2010/main" val="41132116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720" y="1690689"/>
            <a:ext cx="6776559" cy="4382565"/>
          </a:xfrm>
          <a:prstGeom prst="rect">
            <a:avLst/>
          </a:prstGeom>
        </p:spPr>
      </p:pic>
    </p:spTree>
    <p:extLst>
      <p:ext uri="{BB962C8B-B14F-4D97-AF65-F5344CB8AC3E}">
        <p14:creationId xmlns:p14="http://schemas.microsoft.com/office/powerpoint/2010/main" val="15172733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946" y="1690689"/>
            <a:ext cx="6660107" cy="4355269"/>
          </a:xfrm>
          <a:prstGeom prst="rect">
            <a:avLst/>
          </a:prstGeom>
        </p:spPr>
      </p:pic>
    </p:spTree>
    <p:extLst>
      <p:ext uri="{BB962C8B-B14F-4D97-AF65-F5344CB8AC3E}">
        <p14:creationId xmlns:p14="http://schemas.microsoft.com/office/powerpoint/2010/main" val="16362853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75" y="1690689"/>
            <a:ext cx="6953250" cy="4171950"/>
          </a:xfrm>
          <a:prstGeom prst="rect">
            <a:avLst/>
          </a:prstGeom>
        </p:spPr>
      </p:pic>
    </p:spTree>
    <p:extLst>
      <p:ext uri="{BB962C8B-B14F-4D97-AF65-F5344CB8AC3E}">
        <p14:creationId xmlns:p14="http://schemas.microsoft.com/office/powerpoint/2010/main" val="3414030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30" y="1690688"/>
            <a:ext cx="7083188" cy="4595811"/>
          </a:xfrm>
          <a:prstGeom prst="rect">
            <a:avLst/>
          </a:prstGeom>
        </p:spPr>
      </p:pic>
    </p:spTree>
    <p:extLst>
      <p:ext uri="{BB962C8B-B14F-4D97-AF65-F5344CB8AC3E}">
        <p14:creationId xmlns:p14="http://schemas.microsoft.com/office/powerpoint/2010/main" val="38609991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991" y="1690689"/>
            <a:ext cx="7206018" cy="4478100"/>
          </a:xfrm>
          <a:prstGeom prst="rect">
            <a:avLst/>
          </a:prstGeom>
        </p:spPr>
      </p:pic>
    </p:spTree>
    <p:extLst>
      <p:ext uri="{BB962C8B-B14F-4D97-AF65-F5344CB8AC3E}">
        <p14:creationId xmlns:p14="http://schemas.microsoft.com/office/powerpoint/2010/main" val="13245638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95" y="1690689"/>
            <a:ext cx="7260609" cy="4519043"/>
          </a:xfrm>
          <a:prstGeom prst="rect">
            <a:avLst/>
          </a:prstGeom>
        </p:spPr>
      </p:pic>
    </p:spTree>
    <p:extLst>
      <p:ext uri="{BB962C8B-B14F-4D97-AF65-F5344CB8AC3E}">
        <p14:creationId xmlns:p14="http://schemas.microsoft.com/office/powerpoint/2010/main" val="34541224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21170" cy="1325563"/>
          </a:xfrm>
        </p:spPr>
        <p:txBody>
          <a:bodyPr/>
          <a:lstStyle/>
          <a:p>
            <a:r>
              <a:rPr lang="fr-FR" dirty="0" smtClean="0"/>
              <a:t>     World </a:t>
            </a:r>
            <a:r>
              <a:rPr lang="fr-FR" dirty="0"/>
              <a:t>Contemporary </a:t>
            </a:r>
            <a:r>
              <a:rPr lang="fr-FR" dirty="0" smtClean="0"/>
              <a:t>Museums </a:t>
            </a:r>
            <a:endParaRPr lang="fr-FR" dirty="0"/>
          </a:p>
        </p:txBody>
      </p:sp>
      <p:sp>
        <p:nvSpPr>
          <p:cNvPr id="3" name="Espace réservé du contenu 2"/>
          <p:cNvSpPr>
            <a:spLocks noGrp="1"/>
          </p:cNvSpPr>
          <p:nvPr>
            <p:ph idx="1"/>
          </p:nvPr>
        </p:nvSpPr>
        <p:spPr>
          <a:xfrm>
            <a:off x="628649" y="1825625"/>
            <a:ext cx="8105917" cy="4351338"/>
          </a:xfrm>
        </p:spPr>
        <p:txBody>
          <a:bodyPr>
            <a:normAutofit fontScale="92500" lnSpcReduction="20000"/>
          </a:bodyPr>
          <a:lstStyle/>
          <a:p>
            <a:r>
              <a:rPr lang="fr-FR" dirty="0" smtClean="0"/>
              <a:t>Museum </a:t>
            </a:r>
            <a:r>
              <a:rPr lang="fr-FR" dirty="0"/>
              <a:t>of Troy, Canakkale, </a:t>
            </a:r>
            <a:r>
              <a:rPr lang="fr-FR" dirty="0" smtClean="0"/>
              <a:t>TR 2018</a:t>
            </a:r>
            <a:r>
              <a:rPr lang="fr-FR" dirty="0"/>
              <a:t>. </a:t>
            </a:r>
            <a:endParaRPr lang="fr-FR" dirty="0" smtClean="0"/>
          </a:p>
          <a:p>
            <a:r>
              <a:rPr lang="fr-FR" dirty="0" smtClean="0"/>
              <a:t>Louvre</a:t>
            </a:r>
            <a:r>
              <a:rPr lang="fr-FR" dirty="0"/>
              <a:t>, Abu Dhabi, </a:t>
            </a:r>
            <a:r>
              <a:rPr lang="fr-FR" dirty="0" smtClean="0"/>
              <a:t>AE 2018</a:t>
            </a:r>
            <a:r>
              <a:rPr lang="fr-FR" dirty="0"/>
              <a:t>. </a:t>
            </a:r>
            <a:endParaRPr lang="fr-FR" dirty="0" smtClean="0"/>
          </a:p>
          <a:p>
            <a:r>
              <a:rPr lang="fr-FR" dirty="0" smtClean="0"/>
              <a:t>Museum of Modern Art, Vilnius, LT 2018.</a:t>
            </a:r>
          </a:p>
          <a:p>
            <a:r>
              <a:rPr lang="fr-FR" dirty="0" smtClean="0"/>
              <a:t>Victoria &amp; Albert Museum, Dundee, GB 2018.</a:t>
            </a:r>
          </a:p>
          <a:p>
            <a:r>
              <a:rPr lang="fr-FR" dirty="0"/>
              <a:t>China Design Museum, Hangzhou, CN </a:t>
            </a:r>
            <a:r>
              <a:rPr lang="fr-FR" dirty="0" smtClean="0"/>
              <a:t>2018.</a:t>
            </a:r>
          </a:p>
          <a:p>
            <a:r>
              <a:rPr lang="fr-FR" dirty="0" smtClean="0"/>
              <a:t>Musée de la Romanité, Nîmes, FR 2018.</a:t>
            </a:r>
          </a:p>
          <a:p>
            <a:r>
              <a:rPr lang="fr-FR" dirty="0" smtClean="0"/>
              <a:t>Lumen Museum, Bolzano, IT  2018.</a:t>
            </a:r>
          </a:p>
          <a:p>
            <a:r>
              <a:rPr lang="fr-FR" dirty="0"/>
              <a:t>Zhejiang </a:t>
            </a:r>
            <a:r>
              <a:rPr lang="fr-FR" dirty="0" smtClean="0"/>
              <a:t>Museum Natural History, </a:t>
            </a:r>
            <a:r>
              <a:rPr lang="fr-FR" dirty="0"/>
              <a:t>Hangzhou, CN </a:t>
            </a:r>
            <a:r>
              <a:rPr lang="fr-FR" dirty="0" smtClean="0"/>
              <a:t>2018.</a:t>
            </a:r>
          </a:p>
          <a:p>
            <a:r>
              <a:rPr lang="fr-FR" dirty="0" smtClean="0"/>
              <a:t>Tibet Intangible Cultural Heritage M., Lhasa, CN 2018.</a:t>
            </a:r>
          </a:p>
          <a:p>
            <a:r>
              <a:rPr lang="fr-FR" dirty="0"/>
              <a:t>National Museum of Prehistory, Tainan, TW 2018.</a:t>
            </a:r>
          </a:p>
          <a:p>
            <a:endParaRPr lang="fr-FR" dirty="0" smtClean="0"/>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79889498"/>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652" y="1690689"/>
            <a:ext cx="6264696" cy="4032448"/>
          </a:xfrm>
          <a:prstGeom prst="rect">
            <a:avLst/>
          </a:prstGeom>
        </p:spPr>
      </p:pic>
    </p:spTree>
    <p:extLst>
      <p:ext uri="{BB962C8B-B14F-4D97-AF65-F5344CB8AC3E}">
        <p14:creationId xmlns:p14="http://schemas.microsoft.com/office/powerpoint/2010/main" val="3257777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932" y="1690689"/>
            <a:ext cx="6276136" cy="4320480"/>
          </a:xfrm>
          <a:prstGeom prst="rect">
            <a:avLst/>
          </a:prstGeom>
        </p:spPr>
      </p:pic>
    </p:spTree>
    <p:extLst>
      <p:ext uri="{BB962C8B-B14F-4D97-AF65-F5344CB8AC3E}">
        <p14:creationId xmlns:p14="http://schemas.microsoft.com/office/powerpoint/2010/main" val="4957316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689" y="1690689"/>
            <a:ext cx="7492621" cy="4519043"/>
          </a:xfrm>
          <a:prstGeom prst="rect">
            <a:avLst/>
          </a:prstGeom>
        </p:spPr>
      </p:pic>
    </p:spTree>
    <p:extLst>
      <p:ext uri="{BB962C8B-B14F-4D97-AF65-F5344CB8AC3E}">
        <p14:creationId xmlns:p14="http://schemas.microsoft.com/office/powerpoint/2010/main" val="37544229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Louvre</a:t>
            </a:r>
            <a:r>
              <a:rPr lang="fr-FR" dirty="0"/>
              <a:t>, Abu Dhabi, AE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62" y="1690689"/>
            <a:ext cx="7165075" cy="4505396"/>
          </a:xfrm>
          <a:prstGeom prst="rect">
            <a:avLst/>
          </a:prstGeom>
        </p:spPr>
      </p:pic>
    </p:spTree>
    <p:extLst>
      <p:ext uri="{BB962C8B-B14F-4D97-AF65-F5344CB8AC3E}">
        <p14:creationId xmlns:p14="http://schemas.microsoft.com/office/powerpoint/2010/main" val="23446241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Museum Modern Art, Vilnius, LT (2018)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9003" y="1690689"/>
            <a:ext cx="2105472" cy="288032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401" y="4728997"/>
            <a:ext cx="2352675" cy="2476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138" y="5372697"/>
            <a:ext cx="1981200" cy="104775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229" y="1690688"/>
            <a:ext cx="5923128" cy="4363729"/>
          </a:xfrm>
          <a:prstGeom prst="rect">
            <a:avLst/>
          </a:prstGeom>
        </p:spPr>
      </p:pic>
      <p:sp>
        <p:nvSpPr>
          <p:cNvPr id="8" name="ZoneTexte 7"/>
          <p:cNvSpPr txBox="1"/>
          <p:nvPr/>
        </p:nvSpPr>
        <p:spPr>
          <a:xfrm>
            <a:off x="7065105" y="4148281"/>
            <a:ext cx="1733265" cy="369332"/>
          </a:xfrm>
          <a:prstGeom prst="rect">
            <a:avLst/>
          </a:prstGeom>
          <a:noFill/>
        </p:spPr>
        <p:txBody>
          <a:bodyPr wrap="square" rtlCol="0">
            <a:spAutoFit/>
          </a:bodyPr>
          <a:lstStyle/>
          <a:p>
            <a:r>
              <a:rPr lang="fr-FR" dirty="0" smtClean="0">
                <a:solidFill>
                  <a:schemeClr val="bg1"/>
                </a:solidFill>
              </a:rPr>
              <a:t>Daniel Libeskind</a:t>
            </a:r>
            <a:endParaRPr lang="fr-FR" dirty="0">
              <a:solidFill>
                <a:schemeClr val="bg1"/>
              </a:solidFill>
            </a:endParaRPr>
          </a:p>
        </p:txBody>
      </p:sp>
    </p:spTree>
    <p:extLst>
      <p:ext uri="{BB962C8B-B14F-4D97-AF65-F5344CB8AC3E}">
        <p14:creationId xmlns:p14="http://schemas.microsoft.com/office/powerpoint/2010/main" val="5484270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Museum Modern Art, Vilnius, LT (2018)</a:t>
            </a:r>
          </a:p>
        </p:txBody>
      </p:sp>
      <p:sp>
        <p:nvSpPr>
          <p:cNvPr id="3" name="Espace réservé du contenu 2"/>
          <p:cNvSpPr>
            <a:spLocks noGrp="1"/>
          </p:cNvSpPr>
          <p:nvPr>
            <p:ph idx="1"/>
          </p:nvPr>
        </p:nvSpPr>
        <p:spPr/>
        <p:txBody>
          <a:bodyPr>
            <a:normAutofit/>
          </a:bodyPr>
          <a:lstStyle/>
          <a:p>
            <a:r>
              <a:rPr lang="fr-FR" dirty="0" smtClean="0"/>
              <a:t>It is the work of the architect Daniel Libeskind.</a:t>
            </a:r>
          </a:p>
          <a:p>
            <a:r>
              <a:rPr lang="en-US" dirty="0"/>
              <a:t>The MO Museum is conceived as a cultural “gateway” connecting the 18th century grid to the medieval walled city. </a:t>
            </a:r>
            <a:endParaRPr lang="fr-FR" dirty="0" smtClean="0"/>
          </a:p>
          <a:p>
            <a:r>
              <a:rPr lang="en-US" dirty="0" smtClean="0"/>
              <a:t>The </a:t>
            </a:r>
            <a:r>
              <a:rPr lang="en-US" dirty="0"/>
              <a:t>rectilinear exterior façade is clad in luminous, white plaster that references the local materials of the city.  As visitors approach the museum, they encounter a dramatic open stair that intersects the museum on a diagonal axis creating an expressive counterpoint to the minimalist façade. </a:t>
            </a:r>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10614208"/>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9021170" cy="1325563"/>
          </a:xfrm>
        </p:spPr>
        <p:txBody>
          <a:bodyPr/>
          <a:lstStyle/>
          <a:p>
            <a:r>
              <a:rPr lang="fr-FR" dirty="0"/>
              <a:t>Museum Modern Art, Vilnius, LT (2018)</a:t>
            </a:r>
          </a:p>
        </p:txBody>
      </p:sp>
      <p:sp>
        <p:nvSpPr>
          <p:cNvPr id="3" name="Espace réservé du contenu 2"/>
          <p:cNvSpPr>
            <a:spLocks noGrp="1"/>
          </p:cNvSpPr>
          <p:nvPr>
            <p:ph idx="1"/>
          </p:nvPr>
        </p:nvSpPr>
        <p:spPr>
          <a:xfrm>
            <a:off x="628650" y="1825625"/>
            <a:ext cx="8064974" cy="4351338"/>
          </a:xfrm>
        </p:spPr>
        <p:txBody>
          <a:bodyPr>
            <a:normAutofit fontScale="92500" lnSpcReduction="20000"/>
          </a:bodyPr>
          <a:lstStyle/>
          <a:p>
            <a:r>
              <a:rPr lang="en-US" dirty="0"/>
              <a:t>The stair cuts the façade open connecting the street with the upper levels of the museum giving way to an openness that flows between inside and </a:t>
            </a:r>
            <a:r>
              <a:rPr lang="en-US" dirty="0" smtClean="0"/>
              <a:t>out.</a:t>
            </a:r>
          </a:p>
          <a:p>
            <a:r>
              <a:rPr lang="en-US" dirty="0" smtClean="0"/>
              <a:t>At </a:t>
            </a:r>
            <a:r>
              <a:rPr lang="en-US" dirty="0"/>
              <a:t>the top of the exterior stair is a stepped open air terraced roof that serves as a gathering area and place for public performances and talks. A five meter cantilevered fully glazed wall allows views from the galleries to the public terrace. </a:t>
            </a:r>
            <a:endParaRPr lang="en-US" dirty="0" smtClean="0"/>
          </a:p>
          <a:p>
            <a:r>
              <a:rPr lang="en-US" dirty="0"/>
              <a:t>On the northern side of the building, visitors will enter though a two-story (8 meter tall) glazed entrance into a light filled lobby.  </a:t>
            </a:r>
            <a:r>
              <a:rPr lang="en-US" dirty="0" smtClean="0"/>
              <a:t>Geometric </a:t>
            </a:r>
            <a:r>
              <a:rPr lang="en-US" dirty="0"/>
              <a:t>interior skylights </a:t>
            </a:r>
            <a:r>
              <a:rPr lang="en-US" dirty="0" smtClean="0"/>
              <a:t>cut </a:t>
            </a:r>
            <a:r>
              <a:rPr lang="en-US" dirty="0"/>
              <a:t>through the building ushering in daylight to the lower floors and allowing views to the upper </a:t>
            </a:r>
            <a:r>
              <a:rPr lang="en-US" dirty="0" smtClean="0"/>
              <a:t>floors.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5806664"/>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97" y="1690689"/>
            <a:ext cx="7888406" cy="4413784"/>
          </a:xfrm>
          <a:prstGeom prst="rect">
            <a:avLst/>
          </a:prstGeom>
        </p:spPr>
      </p:pic>
    </p:spTree>
    <p:extLst>
      <p:ext uri="{BB962C8B-B14F-4D97-AF65-F5344CB8AC3E}">
        <p14:creationId xmlns:p14="http://schemas.microsoft.com/office/powerpoint/2010/main" val="22563358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48466"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337" y="1690689"/>
            <a:ext cx="7465326" cy="4345153"/>
          </a:xfrm>
          <a:prstGeom prst="rect">
            <a:avLst/>
          </a:prstGeom>
        </p:spPr>
      </p:pic>
    </p:spTree>
    <p:extLst>
      <p:ext uri="{BB962C8B-B14F-4D97-AF65-F5344CB8AC3E}">
        <p14:creationId xmlns:p14="http://schemas.microsoft.com/office/powerpoint/2010/main" val="5409059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9021170"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52" y="1690688"/>
            <a:ext cx="7274257" cy="4546339"/>
          </a:xfrm>
          <a:prstGeom prst="rect">
            <a:avLst/>
          </a:prstGeom>
        </p:spPr>
      </p:pic>
    </p:spTree>
    <p:extLst>
      <p:ext uri="{BB962C8B-B14F-4D97-AF65-F5344CB8AC3E}">
        <p14:creationId xmlns:p14="http://schemas.microsoft.com/office/powerpoint/2010/main" val="5144502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9021170" cy="1325563"/>
          </a:xfrm>
        </p:spPr>
        <p:txBody>
          <a:bodyPr/>
          <a:lstStyle/>
          <a:p>
            <a:r>
              <a:rPr lang="fr-FR" dirty="0" smtClean="0"/>
              <a:t>    World </a:t>
            </a:r>
            <a:r>
              <a:rPr lang="fr-FR" dirty="0"/>
              <a:t>Contemporary Museums </a:t>
            </a:r>
            <a:r>
              <a:rPr lang="fr-FR" dirty="0" smtClean="0"/>
              <a:t>2</a:t>
            </a:r>
            <a:endParaRPr lang="fr-FR" dirty="0"/>
          </a:p>
        </p:txBody>
      </p:sp>
      <p:sp>
        <p:nvSpPr>
          <p:cNvPr id="3" name="Espace réservé du contenu 2"/>
          <p:cNvSpPr>
            <a:spLocks noGrp="1"/>
          </p:cNvSpPr>
          <p:nvPr>
            <p:ph idx="1"/>
          </p:nvPr>
        </p:nvSpPr>
        <p:spPr/>
        <p:txBody>
          <a:bodyPr>
            <a:normAutofit/>
          </a:bodyPr>
          <a:lstStyle/>
          <a:p>
            <a:r>
              <a:rPr lang="fr-FR" dirty="0" smtClean="0"/>
              <a:t>National </a:t>
            </a:r>
            <a:r>
              <a:rPr lang="fr-FR" dirty="0"/>
              <a:t>Museum of Qatar, Doha, </a:t>
            </a:r>
            <a:r>
              <a:rPr lang="fr-FR" dirty="0" smtClean="0"/>
              <a:t>QA 2018.</a:t>
            </a:r>
          </a:p>
          <a:p>
            <a:r>
              <a:rPr lang="fr-FR" dirty="0"/>
              <a:t>Museo Cais do Sertão, Recife, BR </a:t>
            </a:r>
            <a:r>
              <a:rPr lang="fr-FR" dirty="0" smtClean="0"/>
              <a:t>2018</a:t>
            </a:r>
            <a:r>
              <a:rPr lang="fr-FR" dirty="0" smtClean="0"/>
              <a:t>.</a:t>
            </a:r>
          </a:p>
          <a:p>
            <a:r>
              <a:rPr lang="fr-FR" dirty="0"/>
              <a:t>Bihar Museum, Patna, IN </a:t>
            </a:r>
            <a:r>
              <a:rPr lang="fr-FR" dirty="0" smtClean="0"/>
              <a:t>2018.</a:t>
            </a:r>
            <a:endParaRPr lang="fr-FR" dirty="0" smtClean="0"/>
          </a:p>
          <a:p>
            <a:r>
              <a:rPr lang="fr-FR" dirty="0"/>
              <a:t>Lisser Art Museum, Lisse, NL </a:t>
            </a:r>
            <a:r>
              <a:rPr lang="fr-FR" dirty="0" smtClean="0"/>
              <a:t>2018.</a:t>
            </a:r>
            <a:endParaRPr lang="fr-FR" dirty="0" smtClean="0"/>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28011886"/>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93874"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15" y="1690689"/>
            <a:ext cx="7192370" cy="4345153"/>
          </a:xfrm>
          <a:prstGeom prst="rect">
            <a:avLst/>
          </a:prstGeom>
        </p:spPr>
      </p:pic>
    </p:spTree>
    <p:extLst>
      <p:ext uri="{BB962C8B-B14F-4D97-AF65-F5344CB8AC3E}">
        <p14:creationId xmlns:p14="http://schemas.microsoft.com/office/powerpoint/2010/main" val="14798842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9048466"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187" y="1690689"/>
            <a:ext cx="6747626" cy="3732094"/>
          </a:xfrm>
          <a:prstGeom prst="rect">
            <a:avLst/>
          </a:prstGeom>
        </p:spPr>
      </p:pic>
    </p:spTree>
    <p:extLst>
      <p:ext uri="{BB962C8B-B14F-4D97-AF65-F5344CB8AC3E}">
        <p14:creationId xmlns:p14="http://schemas.microsoft.com/office/powerpoint/2010/main" val="40973248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993875"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500" y="1823114"/>
            <a:ext cx="3902981" cy="392259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850" y="1823114"/>
            <a:ext cx="3836297" cy="3922594"/>
          </a:xfrm>
          <a:prstGeom prst="rect">
            <a:avLst/>
          </a:prstGeom>
        </p:spPr>
      </p:pic>
    </p:spTree>
    <p:extLst>
      <p:ext uri="{BB962C8B-B14F-4D97-AF65-F5344CB8AC3E}">
        <p14:creationId xmlns:p14="http://schemas.microsoft.com/office/powerpoint/2010/main" val="41587087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034818"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80" y="1690689"/>
            <a:ext cx="7383439" cy="4345153"/>
          </a:xfrm>
          <a:prstGeom prst="rect">
            <a:avLst/>
          </a:prstGeom>
        </p:spPr>
      </p:pic>
    </p:spTree>
    <p:extLst>
      <p:ext uri="{BB962C8B-B14F-4D97-AF65-F5344CB8AC3E}">
        <p14:creationId xmlns:p14="http://schemas.microsoft.com/office/powerpoint/2010/main" val="9958059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034818"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00" y="1690689"/>
            <a:ext cx="3691691" cy="409596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6847" y="1690688"/>
            <a:ext cx="3690124" cy="4095963"/>
          </a:xfrm>
          <a:prstGeom prst="rect">
            <a:avLst/>
          </a:prstGeom>
        </p:spPr>
      </p:pic>
    </p:spTree>
    <p:extLst>
      <p:ext uri="{BB962C8B-B14F-4D97-AF65-F5344CB8AC3E}">
        <p14:creationId xmlns:p14="http://schemas.microsoft.com/office/powerpoint/2010/main" val="38067715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034818"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833" y="1690689"/>
            <a:ext cx="6455391" cy="4338636"/>
          </a:xfrm>
          <a:prstGeom prst="rect">
            <a:avLst/>
          </a:prstGeom>
        </p:spPr>
      </p:pic>
    </p:spTree>
    <p:extLst>
      <p:ext uri="{BB962C8B-B14F-4D97-AF65-F5344CB8AC3E}">
        <p14:creationId xmlns:p14="http://schemas.microsoft.com/office/powerpoint/2010/main" val="36459817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5162" y="1690688"/>
            <a:ext cx="3261816" cy="446445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69" y="1690688"/>
            <a:ext cx="2606722" cy="4464453"/>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4349" y="1690687"/>
            <a:ext cx="2798232" cy="4464453"/>
          </a:xfrm>
          <a:prstGeom prst="rect">
            <a:avLst/>
          </a:prstGeom>
        </p:spPr>
      </p:pic>
    </p:spTree>
    <p:extLst>
      <p:ext uri="{BB962C8B-B14F-4D97-AF65-F5344CB8AC3E}">
        <p14:creationId xmlns:p14="http://schemas.microsoft.com/office/powerpoint/2010/main" val="36609875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034818" cy="1325563"/>
          </a:xfrm>
        </p:spPr>
        <p:txBody>
          <a:bodyPr/>
          <a:lstStyle/>
          <a:p>
            <a:r>
              <a:rPr lang="fr-FR" dirty="0"/>
              <a:t>Museum Modern Art, Vilnius, LT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3523" y="1690689"/>
            <a:ext cx="5206135" cy="3977185"/>
          </a:xfrm>
          <a:prstGeom prst="rect">
            <a:avLst/>
          </a:prstGeom>
        </p:spPr>
      </p:pic>
    </p:spTree>
    <p:extLst>
      <p:ext uri="{BB962C8B-B14F-4D97-AF65-F5344CB8AC3E}">
        <p14:creationId xmlns:p14="http://schemas.microsoft.com/office/powerpoint/2010/main" val="17600228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594376" cy="1325563"/>
          </a:xfrm>
        </p:spPr>
        <p:txBody>
          <a:bodyPr>
            <a:normAutofit/>
          </a:bodyPr>
          <a:lstStyle/>
          <a:p>
            <a:r>
              <a:rPr lang="fr-FR" sz="4000" dirty="0" smtClean="0"/>
              <a:t> Victoria &amp; Albert Museum,Dundee,GB(2018)</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438" y="5846430"/>
            <a:ext cx="1647797" cy="101157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749" y="1669084"/>
            <a:ext cx="3297141" cy="255774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4363350"/>
            <a:ext cx="2088232" cy="2175563"/>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30" y="1669084"/>
            <a:ext cx="5418162" cy="4040822"/>
          </a:xfrm>
          <a:prstGeom prst="rect">
            <a:avLst/>
          </a:prstGeom>
        </p:spPr>
      </p:pic>
      <p:sp>
        <p:nvSpPr>
          <p:cNvPr id="8" name="ZoneTexte 7"/>
          <p:cNvSpPr txBox="1"/>
          <p:nvPr/>
        </p:nvSpPr>
        <p:spPr>
          <a:xfrm>
            <a:off x="5773003" y="3820214"/>
            <a:ext cx="1460309" cy="369332"/>
          </a:xfrm>
          <a:prstGeom prst="rect">
            <a:avLst/>
          </a:prstGeom>
          <a:noFill/>
        </p:spPr>
        <p:txBody>
          <a:bodyPr wrap="square" rtlCol="0">
            <a:spAutoFit/>
          </a:bodyPr>
          <a:lstStyle/>
          <a:p>
            <a:r>
              <a:rPr lang="fr-FR" dirty="0" smtClean="0"/>
              <a:t>Kengo Kuma</a:t>
            </a:r>
            <a:endParaRPr lang="fr-FR" dirty="0"/>
          </a:p>
        </p:txBody>
      </p:sp>
    </p:spTree>
    <p:extLst>
      <p:ext uri="{BB962C8B-B14F-4D97-AF65-F5344CB8AC3E}">
        <p14:creationId xmlns:p14="http://schemas.microsoft.com/office/powerpoint/2010/main" val="15577477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410368"/>
            <a:ext cx="9294125" cy="1325563"/>
          </a:xfrm>
        </p:spPr>
        <p:txBody>
          <a:bodyPr>
            <a:normAutofit/>
          </a:bodyPr>
          <a:lstStyle/>
          <a:p>
            <a:r>
              <a:rPr lang="fr-FR" sz="4000" dirty="0"/>
              <a:t>Victoria &amp; Albert Museum,Dundee,GB(2018)</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Kengo Kuma.</a:t>
            </a:r>
          </a:p>
          <a:p>
            <a:r>
              <a:rPr lang="en-US" dirty="0"/>
              <a:t>Curving concrete walls (there are no straight external walls) hold 2,500 pre-cast rough stone panels, weighing up to 3000 kg each and spanning up to 4m wide, to create the appearance of a Scottish cliff face. There are 21 separate wall sections. V&amp;A Dundee is an impressive 8,000m² building, with 1,650m² of gallery space.</a:t>
            </a:r>
            <a:endParaRPr lang="fr-FR" dirty="0" smtClean="0"/>
          </a:p>
          <a:p>
            <a:r>
              <a:rPr lang="en-US" dirty="0" smtClean="0"/>
              <a:t>A </a:t>
            </a:r>
            <a:r>
              <a:rPr lang="en-US" dirty="0"/>
              <a:t>large horizontal “hole” was provided in the centre of the building. This “hole” represents an attempt to connect Union Street which runs through the centre of </a:t>
            </a:r>
            <a:r>
              <a:rPr lang="en-US" dirty="0" smtClean="0"/>
              <a:t>Dundee </a:t>
            </a:r>
            <a:r>
              <a:rPr lang="en-US" dirty="0"/>
              <a:t>with the beautiful natural scenery of the River Tay.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44410003"/>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Museum of Troy, Canakkale, TR (2018)</a:t>
            </a:r>
            <a:endParaRPr lang="fr-FR" dirty="0"/>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843" y="1690689"/>
            <a:ext cx="6115050" cy="416420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5791" y="1690689"/>
            <a:ext cx="2107833" cy="211703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791" y="3930700"/>
            <a:ext cx="2107833" cy="192419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499" y="5941588"/>
            <a:ext cx="2905125" cy="829525"/>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320" y="1781273"/>
            <a:ext cx="1583140" cy="1234979"/>
          </a:xfrm>
          <a:prstGeom prst="rect">
            <a:avLst/>
          </a:prstGeom>
        </p:spPr>
      </p:pic>
      <p:sp>
        <p:nvSpPr>
          <p:cNvPr id="9" name="ZoneTexte 8"/>
          <p:cNvSpPr txBox="1"/>
          <p:nvPr/>
        </p:nvSpPr>
        <p:spPr>
          <a:xfrm>
            <a:off x="6753030" y="3220872"/>
            <a:ext cx="1804116" cy="369332"/>
          </a:xfrm>
          <a:prstGeom prst="rect">
            <a:avLst/>
          </a:prstGeom>
          <a:noFill/>
        </p:spPr>
        <p:txBody>
          <a:bodyPr wrap="square" rtlCol="0">
            <a:spAutoFit/>
          </a:bodyPr>
          <a:lstStyle/>
          <a:p>
            <a:r>
              <a:rPr lang="fr-FR" dirty="0" smtClean="0">
                <a:solidFill>
                  <a:schemeClr val="bg1"/>
                </a:solidFill>
              </a:rPr>
              <a:t>Omer Selçuk Baz</a:t>
            </a:r>
            <a:endParaRPr lang="fr-FR" dirty="0">
              <a:solidFill>
                <a:schemeClr val="bg1"/>
              </a:solidFill>
            </a:endParaRPr>
          </a:p>
        </p:txBody>
      </p:sp>
      <p:sp>
        <p:nvSpPr>
          <p:cNvPr id="10" name="ZoneTexte 9"/>
          <p:cNvSpPr txBox="1"/>
          <p:nvPr/>
        </p:nvSpPr>
        <p:spPr>
          <a:xfrm>
            <a:off x="6824736" y="5337908"/>
            <a:ext cx="1541342" cy="369332"/>
          </a:xfrm>
          <a:prstGeom prst="rect">
            <a:avLst/>
          </a:prstGeom>
          <a:noFill/>
        </p:spPr>
        <p:txBody>
          <a:bodyPr wrap="square" rtlCol="0">
            <a:spAutoFit/>
          </a:bodyPr>
          <a:lstStyle/>
          <a:p>
            <a:r>
              <a:rPr lang="fr-FR" dirty="0" smtClean="0">
                <a:solidFill>
                  <a:schemeClr val="bg1"/>
                </a:solidFill>
              </a:rPr>
              <a:t>Okan Bal</a:t>
            </a:r>
            <a:endParaRPr lang="fr-FR" dirty="0">
              <a:solidFill>
                <a:schemeClr val="bg1"/>
              </a:solidFill>
            </a:endParaRPr>
          </a:p>
        </p:txBody>
      </p:sp>
    </p:spTree>
    <p:extLst>
      <p:ext uri="{BB962C8B-B14F-4D97-AF65-F5344CB8AC3E}">
        <p14:creationId xmlns:p14="http://schemas.microsoft.com/office/powerpoint/2010/main" val="20064457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935569"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18" y="1889398"/>
            <a:ext cx="8475259" cy="4268244"/>
          </a:xfrm>
          <a:prstGeom prst="rect">
            <a:avLst/>
          </a:prstGeom>
        </p:spPr>
      </p:pic>
    </p:spTree>
    <p:extLst>
      <p:ext uri="{BB962C8B-B14F-4D97-AF65-F5344CB8AC3E}">
        <p14:creationId xmlns:p14="http://schemas.microsoft.com/office/powerpoint/2010/main" val="15667638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07773"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271" y="2382671"/>
            <a:ext cx="7879079" cy="2939955"/>
          </a:xfrm>
          <a:prstGeom prst="rect">
            <a:avLst/>
          </a:prstGeom>
        </p:spPr>
      </p:pic>
    </p:spTree>
    <p:extLst>
      <p:ext uri="{BB962C8B-B14F-4D97-AF65-F5344CB8AC3E}">
        <p14:creationId xmlns:p14="http://schemas.microsoft.com/office/powerpoint/2010/main" val="30715729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348716"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645" y="2057345"/>
            <a:ext cx="7733425" cy="2830773"/>
          </a:xfrm>
          <a:prstGeom prst="rect">
            <a:avLst/>
          </a:prstGeom>
        </p:spPr>
      </p:pic>
    </p:spTree>
    <p:extLst>
      <p:ext uri="{BB962C8B-B14F-4D97-AF65-F5344CB8AC3E}">
        <p14:creationId xmlns:p14="http://schemas.microsoft.com/office/powerpoint/2010/main" val="30118242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66830"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64" y="2016479"/>
            <a:ext cx="5022377" cy="401407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866" y="2016479"/>
            <a:ext cx="3612108" cy="4014075"/>
          </a:xfrm>
          <a:prstGeom prst="rect">
            <a:avLst/>
          </a:prstGeom>
        </p:spPr>
      </p:pic>
    </p:spTree>
    <p:extLst>
      <p:ext uri="{BB962C8B-B14F-4D97-AF65-F5344CB8AC3E}">
        <p14:creationId xmlns:p14="http://schemas.microsoft.com/office/powerpoint/2010/main" val="2191382186"/>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389660"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962" y="1690689"/>
            <a:ext cx="6410075" cy="4273383"/>
          </a:xfrm>
          <a:prstGeom prst="rect">
            <a:avLst/>
          </a:prstGeom>
        </p:spPr>
      </p:pic>
    </p:spTree>
    <p:extLst>
      <p:ext uri="{BB962C8B-B14F-4D97-AF65-F5344CB8AC3E}">
        <p14:creationId xmlns:p14="http://schemas.microsoft.com/office/powerpoint/2010/main" val="21458189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94124"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675" y="1813518"/>
            <a:ext cx="6568649" cy="3379823"/>
          </a:xfrm>
          <a:prstGeom prst="rect">
            <a:avLst/>
          </a:prstGeom>
        </p:spPr>
      </p:pic>
    </p:spTree>
    <p:extLst>
      <p:ext uri="{BB962C8B-B14F-4D97-AF65-F5344CB8AC3E}">
        <p14:creationId xmlns:p14="http://schemas.microsoft.com/office/powerpoint/2010/main" val="18992272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307772"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263" y="1690689"/>
            <a:ext cx="7219474" cy="3888111"/>
          </a:xfrm>
          <a:prstGeom prst="rect">
            <a:avLst/>
          </a:prstGeom>
        </p:spPr>
      </p:pic>
    </p:spTree>
    <p:extLst>
      <p:ext uri="{BB962C8B-B14F-4D97-AF65-F5344CB8AC3E}">
        <p14:creationId xmlns:p14="http://schemas.microsoft.com/office/powerpoint/2010/main" val="20900313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21421"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64" y="1959590"/>
            <a:ext cx="2833810" cy="381341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8950" y="1959588"/>
            <a:ext cx="2757701" cy="3813413"/>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627" y="1959588"/>
            <a:ext cx="3079652" cy="3813413"/>
          </a:xfrm>
          <a:prstGeom prst="rect">
            <a:avLst/>
          </a:prstGeom>
        </p:spPr>
      </p:pic>
    </p:spTree>
    <p:extLst>
      <p:ext uri="{BB962C8B-B14F-4D97-AF65-F5344CB8AC3E}">
        <p14:creationId xmlns:p14="http://schemas.microsoft.com/office/powerpoint/2010/main" val="37365795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07773"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924" y="1690689"/>
            <a:ext cx="6354151" cy="3249373"/>
          </a:xfrm>
          <a:prstGeom prst="rect">
            <a:avLst/>
          </a:prstGeom>
        </p:spPr>
      </p:pic>
    </p:spTree>
    <p:extLst>
      <p:ext uri="{BB962C8B-B14F-4D97-AF65-F5344CB8AC3E}">
        <p14:creationId xmlns:p14="http://schemas.microsoft.com/office/powerpoint/2010/main" val="26993365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94125"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1255" y="1690689"/>
            <a:ext cx="6264322" cy="4409860"/>
          </a:xfrm>
          <a:prstGeom prst="rect">
            <a:avLst/>
          </a:prstGeom>
        </p:spPr>
      </p:pic>
    </p:spTree>
    <p:extLst>
      <p:ext uri="{BB962C8B-B14F-4D97-AF65-F5344CB8AC3E}">
        <p14:creationId xmlns:p14="http://schemas.microsoft.com/office/powerpoint/2010/main" val="23716855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871045" cy="1325563"/>
          </a:xfrm>
        </p:spPr>
        <p:txBody>
          <a:bodyPr/>
          <a:lstStyle/>
          <a:p>
            <a:r>
              <a:rPr lang="fr-FR" dirty="0"/>
              <a:t>Museum of Troy, Canakkale, TR (2018)</a:t>
            </a:r>
          </a:p>
        </p:txBody>
      </p:sp>
      <p:sp>
        <p:nvSpPr>
          <p:cNvPr id="3" name="Espace réservé du contenu 2"/>
          <p:cNvSpPr>
            <a:spLocks noGrp="1"/>
          </p:cNvSpPr>
          <p:nvPr>
            <p:ph idx="1"/>
          </p:nvPr>
        </p:nvSpPr>
        <p:spPr/>
        <p:txBody>
          <a:bodyPr>
            <a:normAutofit fontScale="85000" lnSpcReduction="10000"/>
          </a:bodyPr>
          <a:lstStyle/>
          <a:p>
            <a:r>
              <a:rPr lang="fr-FR" dirty="0" smtClean="0"/>
              <a:t>It is the work of Yalin Architectural Design firm.</a:t>
            </a:r>
          </a:p>
          <a:p>
            <a:r>
              <a:rPr lang="fr-FR" dirty="0" smtClean="0"/>
              <a:t>The museum is a </a:t>
            </a:r>
            <a:r>
              <a:rPr lang="en-US" dirty="0"/>
              <a:t>robust cubic form of 32 by 32 meters, wrapped it in a metal (corten) coated shell that rusts in time evoking the connection between past and present</a:t>
            </a:r>
            <a:r>
              <a:rPr lang="en-US" dirty="0" smtClean="0"/>
              <a:t>.</a:t>
            </a:r>
          </a:p>
          <a:p>
            <a:r>
              <a:rPr lang="en-US" dirty="0"/>
              <a:t>The 2000 sqm exhibition space is located within the cube and divided into </a:t>
            </a:r>
            <a:r>
              <a:rPr lang="en-US" dirty="0" smtClean="0"/>
              <a:t>4 </a:t>
            </a:r>
            <a:r>
              <a:rPr lang="en-US" dirty="0"/>
              <a:t>floors and a terrace accessible by ramps. The visitor descends in the cube along a wide ramp, leaving the Trojan landscape behind, and arrives at an underground band encircling the rust red, earth-colored exhibition cube rising through the transparent roof. </a:t>
            </a:r>
            <a:endParaRPr lang="en-US" dirty="0" smtClean="0"/>
          </a:p>
          <a:p>
            <a:r>
              <a:rPr lang="en-US" dirty="0" smtClean="0"/>
              <a:t>The </a:t>
            </a:r>
            <a:r>
              <a:rPr lang="en-US" dirty="0"/>
              <a:t>exhibition is divided into 4 floors: Troad and its Cultures, Bronze Age Troy, Iliad and the Troad in the Classical Age, History of Archeology at Troy. 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15611527"/>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21421"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588" y="1690689"/>
            <a:ext cx="6864824" cy="4314326"/>
          </a:xfrm>
          <a:prstGeom prst="rect">
            <a:avLst/>
          </a:prstGeom>
        </p:spPr>
      </p:pic>
    </p:spTree>
    <p:extLst>
      <p:ext uri="{BB962C8B-B14F-4D97-AF65-F5344CB8AC3E}">
        <p14:creationId xmlns:p14="http://schemas.microsoft.com/office/powerpoint/2010/main" val="571160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66830"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417" y="1690689"/>
            <a:ext cx="6619165" cy="4409860"/>
          </a:xfrm>
          <a:prstGeom prst="rect">
            <a:avLst/>
          </a:prstGeom>
        </p:spPr>
      </p:pic>
    </p:spTree>
    <p:extLst>
      <p:ext uri="{BB962C8B-B14F-4D97-AF65-F5344CB8AC3E}">
        <p14:creationId xmlns:p14="http://schemas.microsoft.com/office/powerpoint/2010/main" val="1520962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94125" cy="1325563"/>
          </a:xfrm>
        </p:spPr>
        <p:txBody>
          <a:bodyPr>
            <a:normAutofit/>
          </a:bodyPr>
          <a:lstStyle/>
          <a:p>
            <a:r>
              <a:rPr lang="fr-FR" sz="4000" dirty="0"/>
              <a:t>Victoria &amp; Albert Museum,Dundee,GB(2018)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2" y="1690690"/>
            <a:ext cx="7137779" cy="4519042"/>
          </a:xfrm>
          <a:prstGeom prst="rect">
            <a:avLst/>
          </a:prstGeom>
        </p:spPr>
      </p:pic>
    </p:spTree>
    <p:extLst>
      <p:ext uri="{BB962C8B-B14F-4D97-AF65-F5344CB8AC3E}">
        <p14:creationId xmlns:p14="http://schemas.microsoft.com/office/powerpoint/2010/main" val="4820696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3" y="365126"/>
            <a:ext cx="9403306" cy="1325563"/>
          </a:xfrm>
        </p:spPr>
        <p:txBody>
          <a:bodyPr>
            <a:normAutofit/>
          </a:bodyPr>
          <a:lstStyle/>
          <a:p>
            <a:r>
              <a:rPr lang="fr-FR" sz="4000" dirty="0" smtClean="0"/>
              <a:t>China Design Museum, Hangzhou, CN (2018)</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306" y="1554015"/>
            <a:ext cx="3008449" cy="238254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12" y="1554015"/>
            <a:ext cx="5199797" cy="449174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9718" y="4010613"/>
            <a:ext cx="3005038" cy="2291763"/>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6306" y="6356351"/>
            <a:ext cx="3357122" cy="4191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733" y="1707776"/>
            <a:ext cx="1482487" cy="1543829"/>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8896" y="3139328"/>
            <a:ext cx="720388" cy="728897"/>
          </a:xfrm>
          <a:prstGeom prst="rect">
            <a:avLst/>
          </a:prstGeom>
        </p:spPr>
      </p:pic>
      <p:sp>
        <p:nvSpPr>
          <p:cNvPr id="10" name="ZoneTexte 9"/>
          <p:cNvSpPr txBox="1"/>
          <p:nvPr/>
        </p:nvSpPr>
        <p:spPr>
          <a:xfrm>
            <a:off x="5723530" y="3503776"/>
            <a:ext cx="1837330" cy="369332"/>
          </a:xfrm>
          <a:prstGeom prst="rect">
            <a:avLst/>
          </a:prstGeom>
          <a:noFill/>
        </p:spPr>
        <p:txBody>
          <a:bodyPr wrap="square" rtlCol="0">
            <a:spAutoFit/>
          </a:bodyPr>
          <a:lstStyle/>
          <a:p>
            <a:r>
              <a:rPr lang="fr-FR" dirty="0" smtClean="0"/>
              <a:t>Alvaro Siza</a:t>
            </a:r>
            <a:endParaRPr lang="fr-FR" dirty="0"/>
          </a:p>
        </p:txBody>
      </p:sp>
      <p:sp>
        <p:nvSpPr>
          <p:cNvPr id="11" name="ZoneTexte 10"/>
          <p:cNvSpPr txBox="1"/>
          <p:nvPr/>
        </p:nvSpPr>
        <p:spPr>
          <a:xfrm>
            <a:off x="5723530" y="5749649"/>
            <a:ext cx="2560661" cy="369332"/>
          </a:xfrm>
          <a:prstGeom prst="rect">
            <a:avLst/>
          </a:prstGeom>
          <a:noFill/>
        </p:spPr>
        <p:txBody>
          <a:bodyPr wrap="square" rtlCol="0">
            <a:spAutoFit/>
          </a:bodyPr>
          <a:lstStyle/>
          <a:p>
            <a:r>
              <a:rPr lang="fr-FR" dirty="0" smtClean="0">
                <a:solidFill>
                  <a:schemeClr val="bg1"/>
                </a:solidFill>
              </a:rPr>
              <a:t>Carlos Castanheira</a:t>
            </a:r>
            <a:endParaRPr lang="fr-FR" dirty="0">
              <a:solidFill>
                <a:schemeClr val="bg1"/>
              </a:solidFill>
            </a:endParaRPr>
          </a:p>
        </p:txBody>
      </p:sp>
    </p:spTree>
    <p:extLst>
      <p:ext uri="{BB962C8B-B14F-4D97-AF65-F5344CB8AC3E}">
        <p14:creationId xmlns:p14="http://schemas.microsoft.com/office/powerpoint/2010/main" val="18284519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3" y="365126"/>
            <a:ext cx="9430602" cy="1325563"/>
          </a:xfrm>
        </p:spPr>
        <p:txBody>
          <a:bodyPr>
            <a:normAutofit/>
          </a:bodyPr>
          <a:lstStyle/>
          <a:p>
            <a:r>
              <a:rPr lang="fr-FR" sz="4000" dirty="0"/>
              <a:t>China Design Museum, Hangzhou, CN (2018)</a:t>
            </a:r>
          </a:p>
        </p:txBody>
      </p:sp>
      <p:sp>
        <p:nvSpPr>
          <p:cNvPr id="3" name="Espace réservé du contenu 2"/>
          <p:cNvSpPr>
            <a:spLocks noGrp="1"/>
          </p:cNvSpPr>
          <p:nvPr>
            <p:ph idx="1"/>
          </p:nvPr>
        </p:nvSpPr>
        <p:spPr/>
        <p:txBody>
          <a:bodyPr>
            <a:normAutofit lnSpcReduction="10000"/>
          </a:bodyPr>
          <a:lstStyle/>
          <a:p>
            <a:r>
              <a:rPr lang="fr-FR" dirty="0" smtClean="0"/>
              <a:t>It is the work of Alvaro Siza &amp; Carlos Castanheira.</a:t>
            </a:r>
          </a:p>
          <a:p>
            <a:r>
              <a:rPr lang="en-US" dirty="0" smtClean="0"/>
              <a:t>The </a:t>
            </a:r>
            <a:r>
              <a:rPr lang="en-US" dirty="0"/>
              <a:t>ground floor contains the entrance, public and rest areas, distributions, temporary exhibition halls, and auditoriums. The top floor of this volume is for the permanent exhibition of the Bauhaus collection. </a:t>
            </a:r>
            <a:endParaRPr lang="fr-FR" dirty="0" smtClean="0"/>
          </a:p>
          <a:p>
            <a:r>
              <a:rPr lang="en-US" dirty="0"/>
              <a:t>Red Agra sandstone from India will define the volumes and the exterior cladding. Some of the planes, especially inside the triangular volume, will be clad with white marble. The frames will be in be aluminum/wood.  </a:t>
            </a:r>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41832941"/>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1" y="365126"/>
            <a:ext cx="9416954"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0012"/>
            <a:ext cx="2921593" cy="42837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217" y="1796415"/>
            <a:ext cx="2961565" cy="443552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525" y="1734133"/>
            <a:ext cx="2895475" cy="4435523"/>
          </a:xfrm>
          <a:prstGeom prst="rect">
            <a:avLst/>
          </a:prstGeom>
        </p:spPr>
      </p:pic>
    </p:spTree>
    <p:extLst>
      <p:ext uri="{BB962C8B-B14F-4D97-AF65-F5344CB8AC3E}">
        <p14:creationId xmlns:p14="http://schemas.microsoft.com/office/powerpoint/2010/main" val="30392705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95534"/>
            <a:ext cx="9567080" cy="1296537"/>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779" y="2126162"/>
            <a:ext cx="4271864" cy="355410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955" y="1255594"/>
            <a:ext cx="4183266" cy="285124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838" y="3903214"/>
            <a:ext cx="4135499" cy="2656763"/>
          </a:xfrm>
          <a:prstGeom prst="rect">
            <a:avLst/>
          </a:prstGeom>
        </p:spPr>
      </p:pic>
    </p:spTree>
    <p:extLst>
      <p:ext uri="{BB962C8B-B14F-4D97-AF65-F5344CB8AC3E}">
        <p14:creationId xmlns:p14="http://schemas.microsoft.com/office/powerpoint/2010/main" val="821657480"/>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949" y="365126"/>
            <a:ext cx="9457898" cy="1325563"/>
          </a:xfrm>
        </p:spPr>
        <p:txBody>
          <a:bodyPr>
            <a:normAutofit/>
          </a:bodyPr>
          <a:lstStyle/>
          <a:p>
            <a:r>
              <a:rPr lang="fr-FR" sz="4000" dirty="0" smtClean="0"/>
              <a:t> China </a:t>
            </a:r>
            <a:r>
              <a:rPr lang="fr-FR" sz="4000" dirty="0"/>
              <a:t>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12" y="1690689"/>
            <a:ext cx="7765576" cy="4371973"/>
          </a:xfrm>
          <a:prstGeom prst="rect">
            <a:avLst/>
          </a:prstGeom>
        </p:spPr>
      </p:pic>
    </p:spTree>
    <p:extLst>
      <p:ext uri="{BB962C8B-B14F-4D97-AF65-F5344CB8AC3E}">
        <p14:creationId xmlns:p14="http://schemas.microsoft.com/office/powerpoint/2010/main" val="11266590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3" y="365126"/>
            <a:ext cx="9416954"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759" y="1690689"/>
            <a:ext cx="7192370" cy="4437157"/>
          </a:xfrm>
          <a:prstGeom prst="rect">
            <a:avLst/>
          </a:prstGeom>
        </p:spPr>
      </p:pic>
    </p:spTree>
    <p:extLst>
      <p:ext uri="{BB962C8B-B14F-4D97-AF65-F5344CB8AC3E}">
        <p14:creationId xmlns:p14="http://schemas.microsoft.com/office/powerpoint/2010/main" val="11121778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9471546"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928" y="1690689"/>
            <a:ext cx="7492621" cy="4396212"/>
          </a:xfrm>
          <a:prstGeom prst="rect">
            <a:avLst/>
          </a:prstGeom>
        </p:spPr>
      </p:pic>
    </p:spTree>
    <p:extLst>
      <p:ext uri="{BB962C8B-B14F-4D97-AF65-F5344CB8AC3E}">
        <p14:creationId xmlns:p14="http://schemas.microsoft.com/office/powerpoint/2010/main" val="8257162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4" y="365126"/>
            <a:ext cx="8830102" cy="1325563"/>
          </a:xfrm>
        </p:spPr>
        <p:txBody>
          <a:bodyPr/>
          <a:lstStyle/>
          <a:p>
            <a:r>
              <a:rPr lang="fr-FR" dirty="0"/>
              <a:t>Museum of Troy, Canakkale, TR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39" y="1690689"/>
            <a:ext cx="7301552" cy="4310422"/>
          </a:xfrm>
          <a:prstGeom prst="rect">
            <a:avLst/>
          </a:prstGeom>
        </p:spPr>
      </p:pic>
    </p:spTree>
    <p:extLst>
      <p:ext uri="{BB962C8B-B14F-4D97-AF65-F5344CB8AC3E}">
        <p14:creationId xmlns:p14="http://schemas.microsoft.com/office/powerpoint/2010/main" val="5400427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3" y="365126"/>
            <a:ext cx="9403306"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7527" y="1690689"/>
            <a:ext cx="6937185" cy="4559987"/>
          </a:xfrm>
          <a:prstGeom prst="rect">
            <a:avLst/>
          </a:prstGeom>
        </p:spPr>
      </p:pic>
    </p:spTree>
    <p:extLst>
      <p:ext uri="{BB962C8B-B14F-4D97-AF65-F5344CB8AC3E}">
        <p14:creationId xmlns:p14="http://schemas.microsoft.com/office/powerpoint/2010/main" val="1230456852"/>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539784"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871" y="1690689"/>
            <a:ext cx="7451678" cy="4559987"/>
          </a:xfrm>
          <a:prstGeom prst="rect">
            <a:avLst/>
          </a:prstGeom>
        </p:spPr>
      </p:pic>
    </p:spTree>
    <p:extLst>
      <p:ext uri="{BB962C8B-B14F-4D97-AF65-F5344CB8AC3E}">
        <p14:creationId xmlns:p14="http://schemas.microsoft.com/office/powerpoint/2010/main" val="2726999497"/>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9444250" cy="1325563"/>
          </a:xfrm>
        </p:spPr>
        <p:txBody>
          <a:bodyPr>
            <a:normAutofit/>
          </a:bodyPr>
          <a:lstStyle/>
          <a:p>
            <a:r>
              <a:rPr lang="fr-FR" sz="4000" dirty="0"/>
              <a:t>China Design Museum, Hangzhou, CN (</a:t>
            </a:r>
            <a:r>
              <a:rPr lang="fr-FR" sz="4000" dirty="0" smtClean="0"/>
              <a:t>2018)</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3" y="1690688"/>
            <a:ext cx="6974006" cy="4546339"/>
          </a:xfrm>
          <a:prstGeom prst="rect">
            <a:avLst/>
          </a:prstGeom>
        </p:spPr>
      </p:pic>
    </p:spTree>
    <p:extLst>
      <p:ext uri="{BB962C8B-B14F-4D97-AF65-F5344CB8AC3E}">
        <p14:creationId xmlns:p14="http://schemas.microsoft.com/office/powerpoint/2010/main" val="32560079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1" y="365126"/>
            <a:ext cx="9430602"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5353" y="1690689"/>
            <a:ext cx="5713294" cy="4491748"/>
          </a:xfrm>
          <a:prstGeom prst="rect">
            <a:avLst/>
          </a:prstGeom>
        </p:spPr>
      </p:pic>
    </p:spTree>
    <p:extLst>
      <p:ext uri="{BB962C8B-B14F-4D97-AF65-F5344CB8AC3E}">
        <p14:creationId xmlns:p14="http://schemas.microsoft.com/office/powerpoint/2010/main" val="39567060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1" y="365126"/>
            <a:ext cx="9416954"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293" y="1690689"/>
            <a:ext cx="6974006" cy="4532690"/>
          </a:xfrm>
          <a:prstGeom prst="rect">
            <a:avLst/>
          </a:prstGeom>
        </p:spPr>
      </p:pic>
    </p:spTree>
    <p:extLst>
      <p:ext uri="{BB962C8B-B14F-4D97-AF65-F5344CB8AC3E}">
        <p14:creationId xmlns:p14="http://schemas.microsoft.com/office/powerpoint/2010/main" val="2386121838"/>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9457898"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650" y="1690689"/>
            <a:ext cx="7055892" cy="4559987"/>
          </a:xfrm>
          <a:prstGeom prst="rect">
            <a:avLst/>
          </a:prstGeom>
        </p:spPr>
      </p:pic>
    </p:spTree>
    <p:extLst>
      <p:ext uri="{BB962C8B-B14F-4D97-AF65-F5344CB8AC3E}">
        <p14:creationId xmlns:p14="http://schemas.microsoft.com/office/powerpoint/2010/main" val="3509238364"/>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1" y="365126"/>
            <a:ext cx="9635318"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983179"/>
            <a:ext cx="3888759" cy="408068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124" y="1983178"/>
            <a:ext cx="3793226" cy="4080682"/>
          </a:xfrm>
          <a:prstGeom prst="rect">
            <a:avLst/>
          </a:prstGeom>
        </p:spPr>
      </p:pic>
    </p:spTree>
    <p:extLst>
      <p:ext uri="{BB962C8B-B14F-4D97-AF65-F5344CB8AC3E}">
        <p14:creationId xmlns:p14="http://schemas.microsoft.com/office/powerpoint/2010/main" val="1453593422"/>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9485194"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20" y="1811765"/>
            <a:ext cx="4095702" cy="442350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11765"/>
            <a:ext cx="3987672" cy="4423509"/>
          </a:xfrm>
          <a:prstGeom prst="rect">
            <a:avLst/>
          </a:prstGeom>
        </p:spPr>
      </p:pic>
    </p:spTree>
    <p:extLst>
      <p:ext uri="{BB962C8B-B14F-4D97-AF65-F5344CB8AC3E}">
        <p14:creationId xmlns:p14="http://schemas.microsoft.com/office/powerpoint/2010/main" val="33925814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1" y="365126"/>
            <a:ext cx="9444250"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991" y="1690689"/>
            <a:ext cx="7083188" cy="4478100"/>
          </a:xfrm>
          <a:prstGeom prst="rect">
            <a:avLst/>
          </a:prstGeom>
        </p:spPr>
      </p:pic>
    </p:spTree>
    <p:extLst>
      <p:ext uri="{BB962C8B-B14F-4D97-AF65-F5344CB8AC3E}">
        <p14:creationId xmlns:p14="http://schemas.microsoft.com/office/powerpoint/2010/main" val="8681933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416954" cy="1325563"/>
          </a:xfrm>
        </p:spPr>
        <p:txBody>
          <a:bodyPr>
            <a:normAutofit/>
          </a:bodyPr>
          <a:lstStyle/>
          <a:p>
            <a:r>
              <a:rPr lang="fr-FR" sz="4000" dirty="0"/>
              <a:t>China Design Museum, Hangzhou, CN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060" y="1690688"/>
            <a:ext cx="6933062" cy="4787113"/>
          </a:xfrm>
          <a:prstGeom prst="rect">
            <a:avLst/>
          </a:prstGeom>
        </p:spPr>
      </p:pic>
    </p:spTree>
    <p:extLst>
      <p:ext uri="{BB962C8B-B14F-4D97-AF65-F5344CB8AC3E}">
        <p14:creationId xmlns:p14="http://schemas.microsoft.com/office/powerpoint/2010/main" val="11390901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4" y="365126"/>
            <a:ext cx="8789158" cy="1325563"/>
          </a:xfrm>
        </p:spPr>
        <p:txBody>
          <a:bodyPr/>
          <a:lstStyle/>
          <a:p>
            <a:r>
              <a:rPr lang="fr-FR" dirty="0"/>
              <a:t>Museum of Troy, Canakkale, TR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83" y="1690689"/>
            <a:ext cx="7349320" cy="4519042"/>
          </a:xfrm>
          <a:prstGeom prst="rect">
            <a:avLst/>
          </a:prstGeom>
        </p:spPr>
      </p:pic>
    </p:spTree>
    <p:extLst>
      <p:ext uri="{BB962C8B-B14F-4D97-AF65-F5344CB8AC3E}">
        <p14:creationId xmlns:p14="http://schemas.microsoft.com/office/powerpoint/2010/main" val="24837174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Musée de la Romanité, Nîmes, FR (2018) </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596" y="1690687"/>
            <a:ext cx="2419125" cy="35183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596" y="5292726"/>
            <a:ext cx="2419125" cy="14287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6753" y="5415381"/>
            <a:ext cx="1135058" cy="109979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68" y="5250901"/>
            <a:ext cx="1512975" cy="1439426"/>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46" y="1690688"/>
            <a:ext cx="5787504" cy="3518387"/>
          </a:xfrm>
          <a:prstGeom prst="rect">
            <a:avLst/>
          </a:prstGeom>
        </p:spPr>
      </p:pic>
      <p:sp>
        <p:nvSpPr>
          <p:cNvPr id="9" name="ZoneTexte 8"/>
          <p:cNvSpPr txBox="1"/>
          <p:nvPr/>
        </p:nvSpPr>
        <p:spPr>
          <a:xfrm>
            <a:off x="6527549" y="4526733"/>
            <a:ext cx="2334172" cy="646331"/>
          </a:xfrm>
          <a:prstGeom prst="rect">
            <a:avLst/>
          </a:prstGeom>
          <a:noFill/>
        </p:spPr>
        <p:txBody>
          <a:bodyPr wrap="square" rtlCol="0">
            <a:spAutoFit/>
          </a:bodyPr>
          <a:lstStyle/>
          <a:p>
            <a:r>
              <a:rPr lang="fr-FR" dirty="0" smtClean="0"/>
              <a:t>Elisabeth de Portzamparc</a:t>
            </a:r>
            <a:endParaRPr lang="fr-FR" dirty="0"/>
          </a:p>
        </p:txBody>
      </p:sp>
    </p:spTree>
    <p:extLst>
      <p:ext uri="{BB962C8B-B14F-4D97-AF65-F5344CB8AC3E}">
        <p14:creationId xmlns:p14="http://schemas.microsoft.com/office/powerpoint/2010/main" val="15922637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30101" cy="1325563"/>
          </a:xfrm>
        </p:spPr>
        <p:txBody>
          <a:bodyPr>
            <a:normAutofit/>
          </a:bodyPr>
          <a:lstStyle/>
          <a:p>
            <a:r>
              <a:rPr lang="fr-FR" sz="4000" dirty="0"/>
              <a:t>Musée de la Romanité, Nîmes, FR (2018)</a:t>
            </a:r>
          </a:p>
        </p:txBody>
      </p:sp>
      <p:sp>
        <p:nvSpPr>
          <p:cNvPr id="3" name="Espace réservé du contenu 2"/>
          <p:cNvSpPr>
            <a:spLocks noGrp="1"/>
          </p:cNvSpPr>
          <p:nvPr>
            <p:ph idx="1"/>
          </p:nvPr>
        </p:nvSpPr>
        <p:spPr/>
        <p:txBody>
          <a:bodyPr>
            <a:normAutofit fontScale="92500" lnSpcReduction="10000"/>
          </a:bodyPr>
          <a:lstStyle/>
          <a:p>
            <a:r>
              <a:rPr lang="en-US" dirty="0"/>
              <a:t>It is the work of Elisabeth de Portzamparc</a:t>
            </a:r>
            <a:r>
              <a:rPr lang="en-US" dirty="0" smtClean="0"/>
              <a:t>.</a:t>
            </a:r>
          </a:p>
          <a:p>
            <a:r>
              <a:rPr lang="en-US" dirty="0" smtClean="0"/>
              <a:t>The </a:t>
            </a:r>
            <a:r>
              <a:rPr lang="en-US" dirty="0"/>
              <a:t>Museum offers ascending promenade. This ascension begins from the main hall; the visitor is attracted by the generous curves of the “Chambord” stairs. </a:t>
            </a:r>
            <a:endParaRPr lang="en-US" dirty="0" smtClean="0"/>
          </a:p>
          <a:p>
            <a:r>
              <a:rPr lang="en-US" dirty="0" smtClean="0"/>
              <a:t>The </a:t>
            </a:r>
            <a:r>
              <a:rPr lang="en-US" dirty="0"/>
              <a:t>visit continues with a series of ramps offering higher viewpoints on the collections. Wide windows open the inside space to the garden and to the Arenas. </a:t>
            </a:r>
            <a:endParaRPr lang="en-US" dirty="0" smtClean="0"/>
          </a:p>
          <a:p>
            <a:r>
              <a:rPr lang="en-US" dirty="0" smtClean="0"/>
              <a:t>The </a:t>
            </a:r>
            <a:r>
              <a:rPr lang="en-US" dirty="0"/>
              <a:t>rooftop and its terrace mark the last step of this tour, offering an outstanding pano­rama on over twenty centuries of </a:t>
            </a:r>
            <a:r>
              <a:rPr lang="en-US" dirty="0" smtClean="0"/>
              <a:t>Nimes </a:t>
            </a:r>
            <a:r>
              <a:rPr lang="en-US" dirty="0"/>
              <a:t>History.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50164101"/>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693624" cy="1325563"/>
          </a:xfrm>
        </p:spPr>
        <p:txBody>
          <a:bodyPr>
            <a:normAutofit/>
          </a:bodyPr>
          <a:lstStyle/>
          <a:p>
            <a:r>
              <a:rPr lang="fr-FR" sz="4000" dirty="0" smtClean="0"/>
              <a:t> Musée </a:t>
            </a:r>
            <a:r>
              <a:rPr lang="fr-FR" sz="4000" dirty="0"/>
              <a:t>de la Romanité, Nîmes, FR (2018)</a:t>
            </a:r>
          </a:p>
        </p:txBody>
      </p:sp>
      <p:sp>
        <p:nvSpPr>
          <p:cNvPr id="3" name="Espace réservé du contenu 2"/>
          <p:cNvSpPr>
            <a:spLocks noGrp="1"/>
          </p:cNvSpPr>
          <p:nvPr>
            <p:ph idx="1"/>
          </p:nvPr>
        </p:nvSpPr>
        <p:spPr/>
        <p:txBody>
          <a:bodyPr>
            <a:normAutofit fontScale="92500" lnSpcReduction="10000"/>
          </a:bodyPr>
          <a:lstStyle/>
          <a:p>
            <a:r>
              <a:rPr lang="en-US" dirty="0" smtClean="0"/>
              <a:t>Two </a:t>
            </a:r>
            <a:r>
              <a:rPr lang="en-US" dirty="0"/>
              <a:t>geometries, two materials, </a:t>
            </a:r>
            <a:r>
              <a:rPr lang="en-US" dirty="0" smtClean="0"/>
              <a:t>2 </a:t>
            </a:r>
            <a:r>
              <a:rPr lang="en-US" dirty="0"/>
              <a:t>shapes interact: to the great stone volume and to the magnificence of the vertical arches passed down to us through the centuries, the museum answers by its light and luminous presence, its contemporary and fluid architecture, creating a dia­phanous response composed of horizontal drapery that seems to float over the site and its archaeological garden</a:t>
            </a:r>
            <a:r>
              <a:rPr lang="en-US" dirty="0" smtClean="0"/>
              <a:t>.</a:t>
            </a:r>
          </a:p>
          <a:p>
            <a:r>
              <a:rPr lang="en-US" dirty="0"/>
              <a:t>At the center of </a:t>
            </a:r>
            <a:r>
              <a:rPr lang="en-US" dirty="0" smtClean="0"/>
              <a:t>a </a:t>
            </a:r>
            <a:r>
              <a:rPr lang="en-US" dirty="0"/>
              <a:t>wide interior </a:t>
            </a:r>
            <a:r>
              <a:rPr lang="en-US" dirty="0" smtClean="0"/>
              <a:t>street connecting </a:t>
            </a:r>
            <a:r>
              <a:rPr lang="en-US" dirty="0"/>
              <a:t>the square to the archaeological garden </a:t>
            </a:r>
            <a:r>
              <a:rPr lang="en-US" dirty="0" smtClean="0"/>
              <a:t>, </a:t>
            </a:r>
            <a:r>
              <a:rPr lang="en-US" dirty="0"/>
              <a:t>a 17 meter in high atrium reveals a scenography of the fragments of the “Source”, inviting us to discover the </a:t>
            </a:r>
            <a:r>
              <a:rPr lang="en-US" dirty="0" smtClean="0"/>
              <a:t>museum.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38818442"/>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802806" cy="1325563"/>
          </a:xfrm>
        </p:spPr>
        <p:txBody>
          <a:bodyPr>
            <a:normAutofit/>
          </a:bodyPr>
          <a:lstStyle/>
          <a:p>
            <a:r>
              <a:rPr lang="fr-FR" sz="4000" dirty="0" smtClean="0"/>
              <a:t> Musée </a:t>
            </a:r>
            <a:r>
              <a:rPr lang="fr-FR" sz="4000" dirty="0"/>
              <a:t>de la Romanité, Nîmes, FR (2018)</a:t>
            </a:r>
          </a:p>
        </p:txBody>
      </p:sp>
      <p:sp>
        <p:nvSpPr>
          <p:cNvPr id="3" name="Espace réservé du contenu 2"/>
          <p:cNvSpPr>
            <a:spLocks noGrp="1"/>
          </p:cNvSpPr>
          <p:nvPr>
            <p:ph idx="1"/>
          </p:nvPr>
        </p:nvSpPr>
        <p:spPr/>
        <p:txBody>
          <a:bodyPr>
            <a:normAutofit lnSpcReduction="10000"/>
          </a:bodyPr>
          <a:lstStyle/>
          <a:p>
            <a:r>
              <a:rPr lang="en-US" dirty="0"/>
              <a:t>The façade is made of a double skin that wraps the museum on its four sides. The structure takes the form of the folds of the mosaic and supports 6708 glass slides covering an area of 2500m2. </a:t>
            </a:r>
            <a:endParaRPr lang="en-US" dirty="0" smtClean="0"/>
          </a:p>
          <a:p>
            <a:r>
              <a:rPr lang="en-US" dirty="0" smtClean="0"/>
              <a:t>The </a:t>
            </a:r>
            <a:r>
              <a:rPr lang="en-US" dirty="0"/>
              <a:t>collections inspired his design, the glass squares subtly evoke Roman mosaics recalling the splendid pieces in the collection (Penthée mosaic</a:t>
            </a:r>
            <a:r>
              <a:rPr lang="en-US" dirty="0" smtClean="0"/>
              <a:t>...). </a:t>
            </a:r>
          </a:p>
          <a:p>
            <a:r>
              <a:rPr lang="en-US" dirty="0" smtClean="0"/>
              <a:t>The </a:t>
            </a:r>
            <a:r>
              <a:rPr lang="en-US" dirty="0"/>
              <a:t>glass reflects the sky, the light, prints subtle variations of reflections according to the angle, inclinations and different times of the day.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897785963"/>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1" y="365126"/>
            <a:ext cx="8843749" cy="1325563"/>
          </a:xfrm>
        </p:spPr>
        <p:txBody>
          <a:bodyPr>
            <a:normAutofit/>
          </a:bodyPr>
          <a:lstStyle/>
          <a:p>
            <a:r>
              <a:rPr lang="fr-FR" sz="4000" dirty="0" smtClean="0"/>
              <a:t>  Musée </a:t>
            </a:r>
            <a:r>
              <a:rPr lang="fr-FR" sz="4000" dirty="0"/>
              <a:t>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687" y="1690689"/>
            <a:ext cx="6936626" cy="4068666"/>
          </a:xfrm>
          <a:prstGeom prst="rect">
            <a:avLst/>
          </a:prstGeom>
        </p:spPr>
      </p:pic>
    </p:spTree>
    <p:extLst>
      <p:ext uri="{BB962C8B-B14F-4D97-AF65-F5344CB8AC3E}">
        <p14:creationId xmlns:p14="http://schemas.microsoft.com/office/powerpoint/2010/main" val="25289509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1" y="365126"/>
            <a:ext cx="8639033" cy="1325563"/>
          </a:xfrm>
        </p:spPr>
        <p:txBody>
          <a:bodyPr>
            <a:normAutofit/>
          </a:bodyPr>
          <a:lstStyle/>
          <a:p>
            <a:r>
              <a:rPr lang="fr-FR" sz="4000" dirty="0" smtClean="0"/>
              <a:t> Musée </a:t>
            </a:r>
            <a:r>
              <a:rPr lang="fr-FR" sz="4000" dirty="0"/>
              <a:t>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604" y="1690689"/>
            <a:ext cx="7128792" cy="4464496"/>
          </a:xfrm>
          <a:prstGeom prst="rect">
            <a:avLst/>
          </a:prstGeom>
        </p:spPr>
      </p:pic>
    </p:spTree>
    <p:extLst>
      <p:ext uri="{BB962C8B-B14F-4D97-AF65-F5344CB8AC3E}">
        <p14:creationId xmlns:p14="http://schemas.microsoft.com/office/powerpoint/2010/main" val="26431065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789158" cy="1325563"/>
          </a:xfrm>
        </p:spPr>
        <p:txBody>
          <a:bodyPr>
            <a:normAutofit/>
          </a:bodyPr>
          <a:lstStyle/>
          <a:p>
            <a:r>
              <a:rPr lang="fr-FR" sz="4000" dirty="0" smtClean="0"/>
              <a:t> Musée </a:t>
            </a:r>
            <a:r>
              <a:rPr lang="fr-FR" sz="4000" dirty="0"/>
              <a:t>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664" y="1690689"/>
            <a:ext cx="6712671" cy="4478099"/>
          </a:xfrm>
          <a:prstGeom prst="rect">
            <a:avLst/>
          </a:prstGeom>
        </p:spPr>
      </p:pic>
    </p:spTree>
    <p:extLst>
      <p:ext uri="{BB962C8B-B14F-4D97-AF65-F5344CB8AC3E}">
        <p14:creationId xmlns:p14="http://schemas.microsoft.com/office/powerpoint/2010/main" val="1635017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720919" cy="1325563"/>
          </a:xfrm>
        </p:spPr>
        <p:txBody>
          <a:bodyPr>
            <a:normAutofit/>
          </a:bodyPr>
          <a:lstStyle/>
          <a:p>
            <a:r>
              <a:rPr lang="fr-FR" sz="4000" dirty="0" smtClean="0"/>
              <a:t> Musée </a:t>
            </a:r>
            <a:r>
              <a:rPr lang="fr-FR" sz="4000" dirty="0"/>
              <a:t>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8333" y="1690689"/>
            <a:ext cx="3043803" cy="456342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90689"/>
            <a:ext cx="3317286" cy="4665662"/>
          </a:xfrm>
          <a:prstGeom prst="rect">
            <a:avLst/>
          </a:prstGeom>
        </p:spPr>
      </p:pic>
    </p:spTree>
    <p:extLst>
      <p:ext uri="{BB962C8B-B14F-4D97-AF65-F5344CB8AC3E}">
        <p14:creationId xmlns:p14="http://schemas.microsoft.com/office/powerpoint/2010/main" val="10802845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625385" cy="1325563"/>
          </a:xfrm>
        </p:spPr>
        <p:txBody>
          <a:bodyPr>
            <a:normAutofit/>
          </a:bodyPr>
          <a:lstStyle/>
          <a:p>
            <a:r>
              <a:rPr lang="fr-FR" sz="4000" dirty="0"/>
              <a:t>Musée 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8" y="1690689"/>
            <a:ext cx="6960358" cy="4382565"/>
          </a:xfrm>
          <a:prstGeom prst="rect">
            <a:avLst/>
          </a:prstGeom>
        </p:spPr>
      </p:pic>
    </p:spTree>
    <p:extLst>
      <p:ext uri="{BB962C8B-B14F-4D97-AF65-F5344CB8AC3E}">
        <p14:creationId xmlns:p14="http://schemas.microsoft.com/office/powerpoint/2010/main" val="40796305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543499" cy="1325563"/>
          </a:xfrm>
        </p:spPr>
        <p:txBody>
          <a:bodyPr>
            <a:normAutofit/>
          </a:bodyPr>
          <a:lstStyle/>
          <a:p>
            <a:r>
              <a:rPr lang="fr-FR" sz="4000" dirty="0"/>
              <a:t>Musée 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690688"/>
            <a:ext cx="6480720" cy="4474615"/>
          </a:xfrm>
          <a:prstGeom prst="rect">
            <a:avLst/>
          </a:prstGeom>
        </p:spPr>
      </p:pic>
    </p:spTree>
    <p:extLst>
      <p:ext uri="{BB962C8B-B14F-4D97-AF65-F5344CB8AC3E}">
        <p14:creationId xmlns:p14="http://schemas.microsoft.com/office/powerpoint/2010/main" val="39219309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775511" cy="1325563"/>
          </a:xfrm>
        </p:spPr>
        <p:txBody>
          <a:bodyPr/>
          <a:lstStyle/>
          <a:p>
            <a:r>
              <a:rPr lang="fr-FR" dirty="0"/>
              <a:t>Museum of Troy, Canakkale, TR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0" y="1690689"/>
            <a:ext cx="7356143" cy="4505396"/>
          </a:xfrm>
          <a:prstGeom prst="rect">
            <a:avLst/>
          </a:prstGeom>
        </p:spPr>
      </p:pic>
    </p:spTree>
    <p:extLst>
      <p:ext uri="{BB962C8B-B14F-4D97-AF65-F5344CB8AC3E}">
        <p14:creationId xmlns:p14="http://schemas.microsoft.com/office/powerpoint/2010/main" val="19306244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1" y="365126"/>
            <a:ext cx="8598088" cy="1325563"/>
          </a:xfrm>
        </p:spPr>
        <p:txBody>
          <a:bodyPr>
            <a:normAutofit/>
          </a:bodyPr>
          <a:lstStyle/>
          <a:p>
            <a:r>
              <a:rPr lang="fr-FR" sz="4000" dirty="0"/>
              <a:t>Musée 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6" y="1690689"/>
            <a:ext cx="6660108" cy="4478100"/>
          </a:xfrm>
          <a:prstGeom prst="rect">
            <a:avLst/>
          </a:prstGeom>
        </p:spPr>
      </p:pic>
    </p:spTree>
    <p:extLst>
      <p:ext uri="{BB962C8B-B14F-4D97-AF65-F5344CB8AC3E}">
        <p14:creationId xmlns:p14="http://schemas.microsoft.com/office/powerpoint/2010/main" val="25331888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707271" cy="1325563"/>
          </a:xfrm>
        </p:spPr>
        <p:txBody>
          <a:bodyPr>
            <a:normAutofit/>
          </a:bodyPr>
          <a:lstStyle/>
          <a:p>
            <a:r>
              <a:rPr lang="fr-FR" sz="4000" dirty="0" smtClean="0"/>
              <a:t> Musée </a:t>
            </a:r>
            <a:r>
              <a:rPr lang="fr-FR" sz="4000" dirty="0"/>
              <a:t>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6028" y="1690689"/>
            <a:ext cx="6471944" cy="4505395"/>
          </a:xfrm>
          <a:prstGeom prst="rect">
            <a:avLst/>
          </a:prstGeom>
        </p:spPr>
      </p:pic>
    </p:spTree>
    <p:extLst>
      <p:ext uri="{BB962C8B-B14F-4D97-AF65-F5344CB8AC3E}">
        <p14:creationId xmlns:p14="http://schemas.microsoft.com/office/powerpoint/2010/main" val="34068791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6"/>
            <a:ext cx="8816454" cy="1325563"/>
          </a:xfrm>
        </p:spPr>
        <p:txBody>
          <a:bodyPr>
            <a:normAutofit/>
          </a:bodyPr>
          <a:lstStyle/>
          <a:p>
            <a:r>
              <a:rPr lang="fr-FR" sz="4000" dirty="0" smtClean="0"/>
              <a:t> Musée </a:t>
            </a:r>
            <a:r>
              <a:rPr lang="fr-FR" sz="4000" dirty="0"/>
              <a:t>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810" y="1690689"/>
            <a:ext cx="6610380" cy="4409860"/>
          </a:xfrm>
          <a:prstGeom prst="rect">
            <a:avLst/>
          </a:prstGeom>
        </p:spPr>
      </p:pic>
    </p:spTree>
    <p:extLst>
      <p:ext uri="{BB962C8B-B14F-4D97-AF65-F5344CB8AC3E}">
        <p14:creationId xmlns:p14="http://schemas.microsoft.com/office/powerpoint/2010/main" val="2790705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666328" cy="1325563"/>
          </a:xfrm>
        </p:spPr>
        <p:txBody>
          <a:bodyPr>
            <a:normAutofit/>
          </a:bodyPr>
          <a:lstStyle/>
          <a:p>
            <a:r>
              <a:rPr lang="fr-FR" sz="4000" dirty="0" smtClean="0"/>
              <a:t> Musée </a:t>
            </a:r>
            <a:r>
              <a:rPr lang="fr-FR" sz="4000" dirty="0"/>
              <a:t>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316" y="1690689"/>
            <a:ext cx="6467368" cy="4273383"/>
          </a:xfrm>
          <a:prstGeom prst="rect">
            <a:avLst/>
          </a:prstGeom>
        </p:spPr>
      </p:pic>
    </p:spTree>
    <p:extLst>
      <p:ext uri="{BB962C8B-B14F-4D97-AF65-F5344CB8AC3E}">
        <p14:creationId xmlns:p14="http://schemas.microsoft.com/office/powerpoint/2010/main" val="23698348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785" y="365126"/>
            <a:ext cx="8748215" cy="1325563"/>
          </a:xfrm>
        </p:spPr>
        <p:txBody>
          <a:bodyPr>
            <a:normAutofit/>
          </a:bodyPr>
          <a:lstStyle/>
          <a:p>
            <a:r>
              <a:rPr lang="fr-FR" sz="4000" dirty="0" smtClean="0"/>
              <a:t> Musée </a:t>
            </a:r>
            <a:r>
              <a:rPr lang="fr-FR" sz="4000" dirty="0"/>
              <a:t>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742" y="1690689"/>
            <a:ext cx="6836515" cy="4478099"/>
          </a:xfrm>
          <a:prstGeom prst="rect">
            <a:avLst/>
          </a:prstGeom>
        </p:spPr>
      </p:pic>
    </p:spTree>
    <p:extLst>
      <p:ext uri="{BB962C8B-B14F-4D97-AF65-F5344CB8AC3E}">
        <p14:creationId xmlns:p14="http://schemas.microsoft.com/office/powerpoint/2010/main" val="42192457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89" y="365126"/>
            <a:ext cx="8461611" cy="1325563"/>
          </a:xfrm>
        </p:spPr>
        <p:txBody>
          <a:bodyPr>
            <a:normAutofit/>
          </a:bodyPr>
          <a:lstStyle/>
          <a:p>
            <a:r>
              <a:rPr lang="fr-FR" sz="4000" dirty="0"/>
              <a:t>Musée 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940" y="1690689"/>
            <a:ext cx="6892120" cy="4491748"/>
          </a:xfrm>
          <a:prstGeom prst="rect">
            <a:avLst/>
          </a:prstGeom>
        </p:spPr>
      </p:pic>
    </p:spTree>
    <p:extLst>
      <p:ext uri="{BB962C8B-B14F-4D97-AF65-F5344CB8AC3E}">
        <p14:creationId xmlns:p14="http://schemas.microsoft.com/office/powerpoint/2010/main" val="17864377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0" y="365126"/>
            <a:ext cx="8843749" cy="1325563"/>
          </a:xfrm>
        </p:spPr>
        <p:txBody>
          <a:bodyPr>
            <a:normAutofit/>
          </a:bodyPr>
          <a:lstStyle/>
          <a:p>
            <a:r>
              <a:rPr lang="fr-FR" sz="4000" dirty="0" smtClean="0"/>
              <a:t> Musée </a:t>
            </a:r>
            <a:r>
              <a:rPr lang="fr-FR" sz="4000" dirty="0"/>
              <a:t>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8238" y="1690689"/>
            <a:ext cx="6207523" cy="4109610"/>
          </a:xfrm>
          <a:prstGeom prst="rect">
            <a:avLst/>
          </a:prstGeom>
        </p:spPr>
      </p:pic>
    </p:spTree>
    <p:extLst>
      <p:ext uri="{BB962C8B-B14F-4D97-AF65-F5344CB8AC3E}">
        <p14:creationId xmlns:p14="http://schemas.microsoft.com/office/powerpoint/2010/main" val="2231530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1" y="365126"/>
            <a:ext cx="8516203" cy="1325563"/>
          </a:xfrm>
        </p:spPr>
        <p:txBody>
          <a:bodyPr>
            <a:normAutofit/>
          </a:bodyPr>
          <a:lstStyle/>
          <a:p>
            <a:r>
              <a:rPr lang="fr-FR" sz="4000" dirty="0"/>
              <a:t>Musée de la Romanité, Nîmes,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714" y="1690689"/>
            <a:ext cx="6564572" cy="4409860"/>
          </a:xfrm>
          <a:prstGeom prst="rect">
            <a:avLst/>
          </a:prstGeom>
        </p:spPr>
      </p:pic>
    </p:spTree>
    <p:extLst>
      <p:ext uri="{BB962C8B-B14F-4D97-AF65-F5344CB8AC3E}">
        <p14:creationId xmlns:p14="http://schemas.microsoft.com/office/powerpoint/2010/main" val="564393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7371" y="365126"/>
            <a:ext cx="8137979" cy="1325563"/>
          </a:xfrm>
        </p:spPr>
        <p:txBody>
          <a:bodyPr/>
          <a:lstStyle/>
          <a:p>
            <a:r>
              <a:rPr lang="fr-FR" dirty="0" smtClean="0"/>
              <a:t>Lumen Museum, Bolzano, IT (2018)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999" y="4358141"/>
            <a:ext cx="3406775" cy="696233"/>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457" y="1710647"/>
            <a:ext cx="2381250" cy="238125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43" y="1686379"/>
            <a:ext cx="5094514" cy="3327171"/>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43" y="5196114"/>
            <a:ext cx="3400425" cy="1342799"/>
          </a:xfrm>
          <a:prstGeom prst="rect">
            <a:avLst/>
          </a:prstGeom>
        </p:spPr>
      </p:pic>
      <p:sp>
        <p:nvSpPr>
          <p:cNvPr id="10" name="ZoneTexte 9"/>
          <p:cNvSpPr txBox="1"/>
          <p:nvPr/>
        </p:nvSpPr>
        <p:spPr>
          <a:xfrm>
            <a:off x="5689600" y="3512457"/>
            <a:ext cx="2119086" cy="369332"/>
          </a:xfrm>
          <a:prstGeom prst="rect">
            <a:avLst/>
          </a:prstGeom>
          <a:noFill/>
        </p:spPr>
        <p:txBody>
          <a:bodyPr wrap="square" rtlCol="0">
            <a:spAutoFit/>
          </a:bodyPr>
          <a:lstStyle/>
          <a:p>
            <a:r>
              <a:rPr lang="fr-FR" dirty="0" smtClean="0"/>
              <a:t>Gerhard Mahlknecht</a:t>
            </a:r>
            <a:endParaRPr lang="fr-FR" dirty="0"/>
          </a:p>
        </p:txBody>
      </p:sp>
    </p:spTree>
    <p:extLst>
      <p:ext uri="{BB962C8B-B14F-4D97-AF65-F5344CB8AC3E}">
        <p14:creationId xmlns:p14="http://schemas.microsoft.com/office/powerpoint/2010/main" val="30967264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429" y="365126"/>
            <a:ext cx="8447313" cy="1325563"/>
          </a:xfrm>
        </p:spPr>
        <p:txBody>
          <a:bodyPr/>
          <a:lstStyle/>
          <a:p>
            <a:r>
              <a:rPr lang="fr-FR" dirty="0"/>
              <a:t>Lumen Museum, Bolzano, IT (2018)</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Gerhard Mahlknecht.</a:t>
            </a:r>
          </a:p>
          <a:p>
            <a:r>
              <a:rPr lang="en-US" dirty="0" smtClean="0"/>
              <a:t>Located </a:t>
            </a:r>
            <a:r>
              <a:rPr lang="en-US" dirty="0"/>
              <a:t>at the summit of the region Kronplatz (in South Tyrol), 1,800 square meters are dedicated to mountain photography. The Lumen museum occupies the site of a former funicular </a:t>
            </a:r>
            <a:r>
              <a:rPr lang="en-US" dirty="0" smtClean="0"/>
              <a:t>station.</a:t>
            </a:r>
          </a:p>
          <a:p>
            <a:r>
              <a:rPr lang="en-US" dirty="0"/>
              <a:t>A significant intervention made by Mahlknecht </a:t>
            </a:r>
            <a:r>
              <a:rPr lang="en-US" dirty="0" smtClean="0"/>
              <a:t>is </a:t>
            </a:r>
            <a:r>
              <a:rPr lang="en-US" dirty="0"/>
              <a:t>the addition of an elevated structure housing the new restaurant : </a:t>
            </a:r>
            <a:r>
              <a:rPr lang="en-US" dirty="0" smtClean="0"/>
              <a:t>the addition </a:t>
            </a:r>
            <a:r>
              <a:rPr lang="en-US" dirty="0"/>
              <a:t>comprises a pair of fair-faced concrete slabs sandwiching glass </a:t>
            </a:r>
            <a:r>
              <a:rPr lang="en-US" dirty="0" smtClean="0"/>
              <a:t>walls.</a:t>
            </a:r>
          </a:p>
          <a:p>
            <a:r>
              <a:rPr lang="en-US" dirty="0"/>
              <a:t>The glazing and the structure's position cantilevering from the mountainside enhance the feeling of floating within the alpine scenery.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34217481"/>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70481</TotalTime>
  <Words>4567</Words>
  <Application>Microsoft Office PowerPoint</Application>
  <PresentationFormat>Affichage à l'écran (4:3)</PresentationFormat>
  <Paragraphs>471</Paragraphs>
  <Slides>190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190</vt:i4>
      </vt:variant>
    </vt:vector>
  </HeadingPairs>
  <TitlesOfParts>
    <vt:vector size="194" baseType="lpstr">
      <vt:lpstr>Arial</vt:lpstr>
      <vt:lpstr>Calibri</vt:lpstr>
      <vt:lpstr>Calibri Light</vt:lpstr>
      <vt:lpstr>Thème Office</vt:lpstr>
      <vt:lpstr>Présentation PowerPoint</vt:lpstr>
      <vt:lpstr>     World Contemporary Museums XIX</vt:lpstr>
      <vt:lpstr>     World Contemporary Museums </vt:lpstr>
      <vt:lpstr>    World Contemporary Museums 2</vt:lpstr>
      <vt:lpstr>Museum of Troy, Canakkale, TR (2018)</vt:lpstr>
      <vt:lpstr>Museum of Troy, Canakkale, TR (2018)</vt:lpstr>
      <vt:lpstr>Museum of Troy, Canakkale, TR (2018)</vt:lpstr>
      <vt:lpstr>Museum of Troy, Canakkale, TR (2018)</vt:lpstr>
      <vt:lpstr>Museum of Troy, Canakkale, TR (2018)</vt:lpstr>
      <vt:lpstr>Museum of Troy, Canakkale, TR (2018)</vt:lpstr>
      <vt:lpstr>Museum of Troy, Canakkale, TR (2018)</vt:lpstr>
      <vt:lpstr>Museum of Troy, Canakkale, TR (2018)</vt:lpstr>
      <vt:lpstr>   Louvre, Abu Dhabi, AE   (2018)  </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   Louvre, Abu Dhabi, AE   (2018)</vt:lpstr>
      <vt:lpstr>Museum Modern Art, Vilnius, LT (2018)</vt:lpstr>
      <vt:lpstr>Museum Modern Art, Vilnius, LT (2018)</vt:lpstr>
      <vt:lpstr>Museum Modern Art, Vilnius, LT (2018)</vt:lpstr>
      <vt:lpstr>Museum Modern Art, Vilnius, LT (2018)</vt:lpstr>
      <vt:lpstr>Museum Modern Art, Vilnius, LT (2018)</vt:lpstr>
      <vt:lpstr>Museum Modern Art, Vilnius, LT (2018)</vt:lpstr>
      <vt:lpstr>Museum Modern Art, Vilnius, LT (2018)</vt:lpstr>
      <vt:lpstr>Museum Modern Art, Vilnius, LT (2018)</vt:lpstr>
      <vt:lpstr>Museum Modern Art, Vilnius, LT (2018)</vt:lpstr>
      <vt:lpstr>Museum Modern Art, Vilnius, LT (2018)</vt:lpstr>
      <vt:lpstr>Museum Modern Art, Vilnius, LT (2018)</vt:lpstr>
      <vt:lpstr>Museum Modern Art, Vilnius, LT (2018)</vt:lpstr>
      <vt:lpstr>Museum Modern Art, Vilnius, LT (2018)</vt:lpstr>
      <vt:lpstr>Museum Modern Art, Vilnius, LT (2018)</vt:lpstr>
      <vt:lpstr> 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Victoria &amp; Albert Museum,Dundee,GB(2018)</vt:lpstr>
      <vt:lpstr>China Design Museum, Hangzhou, CN (2018)</vt:lpstr>
      <vt:lpstr>China Design Museum, Hangzhou, CN (2018)</vt:lpstr>
      <vt:lpstr>China Design Museum, Hangzhou, CN (2018)</vt:lpstr>
      <vt:lpstr>China Design Museum, Hangzhou, CN (2018)</vt:lpstr>
      <vt:lpstr> China Design Museum, Hangzhou, CN (2018)</vt:lpstr>
      <vt:lpstr>China Design Museum, Hangzhou, CN (2018)</vt:lpstr>
      <vt:lpstr>China Design Museum, Hangzhou, CN (2018)</vt:lpstr>
      <vt:lpstr>China Design Museum, Hangzhou, CN (2018)</vt:lpstr>
      <vt:lpstr>China Design Museum, Hangzhou, CN (2018)</vt:lpstr>
      <vt:lpstr>China Design Museum, Hangzhou, CN (2018)</vt:lpstr>
      <vt:lpstr>China Design Museum, Hangzhou, CN (2018)</vt:lpstr>
      <vt:lpstr>China Design Museum, Hangzhou, CN (2018)</vt:lpstr>
      <vt:lpstr>China Design Museum, Hangzhou, CN (2018)</vt:lpstr>
      <vt:lpstr>China Design Museum, Hangzhou, CN (2018)</vt:lpstr>
      <vt:lpstr>China Design Museum, Hangzhou, CN (2018)</vt:lpstr>
      <vt:lpstr>China Design Museum, Hangzhou, CN (2018)</vt:lpstr>
      <vt:lpstr>China Design Museum, Hangzhou, CN (2018)</vt:lpstr>
      <vt:lpstr>   Musée de la Romanité, Nîmes, FR (2018) </vt:lpstr>
      <vt:lpstr>Musée de la Romanité, Nîmes, FR (2018)</vt:lpstr>
      <vt:lpstr> Musée de la Romanité, Nîmes, FR (2018)</vt:lpstr>
      <vt:lpstr> Musée de la Romanité, Nîmes, FR (2018)</vt:lpstr>
      <vt:lpstr>  Musée de la Romanité, Nîmes, FR (2018)</vt:lpstr>
      <vt:lpstr> Musée de la Romanité, Nîmes, FR (2018)</vt:lpstr>
      <vt:lpstr> Musée de la Romanité, Nîmes, FR (2018)</vt:lpstr>
      <vt:lpstr> Musée de la Romanité, Nîmes, FR (2018)</vt:lpstr>
      <vt:lpstr>Musée de la Romanité, Nîmes, FR (2018)</vt:lpstr>
      <vt:lpstr>Musée de la Romanité, Nîmes, FR (2018)</vt:lpstr>
      <vt:lpstr>Musée de la Romanité, Nîmes, FR (2018)</vt:lpstr>
      <vt:lpstr> Musée de la Romanité, Nîmes, FR (2018)</vt:lpstr>
      <vt:lpstr> Musée de la Romanité, Nîmes, FR (2018)</vt:lpstr>
      <vt:lpstr> Musée de la Romanité, Nîmes, FR (2018)</vt:lpstr>
      <vt:lpstr> Musée de la Romanité, Nîmes, FR (2018)</vt:lpstr>
      <vt:lpstr>Musée de la Romanité, Nîmes, FR (2018)</vt:lpstr>
      <vt:lpstr> Musée de la Romanité, Nîmes, FR (2018)</vt:lpstr>
      <vt:lpstr>Musée de la Romanité, Nîmes, FR (2018)</vt:lpstr>
      <vt:lpstr>Lumen Museum, Bolzano, IT (2018)</vt:lpstr>
      <vt:lpstr>Lumen Museum, Bolzano, IT (2018)</vt:lpstr>
      <vt:lpstr>Lumen Museum, Bolzano, IT (2018)</vt:lpstr>
      <vt:lpstr>Lumen Museum, Bolzano, IT (2018)</vt:lpstr>
      <vt:lpstr>Lumen Museum, Bolzano, IT (2018)</vt:lpstr>
      <vt:lpstr>Lumen Museum, Bolzano, IT (2018)</vt:lpstr>
      <vt:lpstr>Lumen Museum, Bolzano, IT (2018)</vt:lpstr>
      <vt:lpstr>Lumen Museum, Bolzano, IT (2018)</vt:lpstr>
      <vt:lpstr>Lumen Museum, Bolzano, IT (2018)</vt:lpstr>
      <vt:lpstr>Lumen Museum, Bolzano, IT (2018)</vt:lpstr>
      <vt:lpstr>Lumen Museum, Bolzano, IT (2018)</vt:lpstr>
      <vt:lpstr>Lumen Museum, Bolzano, IT (2018)</vt:lpstr>
      <vt:lpstr>Lumen Museum, Bolzano, IT (2018)</vt:lpstr>
      <vt:lpstr>Lumen Museum, Bolzano, IT (2018)</vt:lpstr>
      <vt:lpstr>Lumen Museum, Bolzano, IT (2018)</vt:lpstr>
      <vt:lpstr>Zhejiang Museum, Hangzhou, CN (2018)</vt:lpstr>
      <vt:lpstr>Zhejiang Museum, Hangzhou, CN (2018)</vt:lpstr>
      <vt:lpstr>Zhejiang Museum, Hangzhou, CN (2018)</vt:lpstr>
      <vt:lpstr>Zhejiang Museum, Hangzhou, CN (2018)</vt:lpstr>
      <vt:lpstr>Zhejiang Museum, Hangzhou, CN (2018)</vt:lpstr>
      <vt:lpstr>Zhejiang Museum, Hangzhou, CN (2018)</vt:lpstr>
      <vt:lpstr>Zhejiang Museum, Hangzhou, CN (2018)</vt:lpstr>
      <vt:lpstr>Zhejiang Museum, Hangzhou, CN (2018)</vt:lpstr>
      <vt:lpstr>Zhejiang Museum, Hangzhou, CN (2018)</vt:lpstr>
      <vt:lpstr>Zhejiang Museum, Hangzhou, CN (2018)</vt:lpstr>
      <vt:lpstr>Zhejiang Museum, Hangzhou, CN (2018)</vt:lpstr>
      <vt:lpstr>Zhejiang Museum, Hangzhou, CN (2018)</vt:lpstr>
      <vt:lpstr>Zhejiang Museum, Hangzhou, CN (2018)</vt:lpstr>
      <vt:lpstr> Tibet Heritage Museum, Lhasa, CN (2018)</vt:lpstr>
      <vt:lpstr> Tibet Heritage Museum, Lhasa, CN (2018)</vt:lpstr>
      <vt:lpstr>Tibet Heritage Museum, Lhassa, CN (2018)</vt:lpstr>
      <vt:lpstr> Tibet Heritage Museum, Lhassa, CN (2018)</vt:lpstr>
      <vt:lpstr> Tibet Heritage Museum, Lhassa, CN (2018)</vt:lpstr>
      <vt:lpstr> Tibet Heritage Museum, Lhassa, CN (2018)</vt:lpstr>
      <vt:lpstr> Tibet Heritage Museum, Lhassa, CN (2018)</vt:lpstr>
      <vt:lpstr> Tibet Heritage Museum, Lhassa, CN (2018)</vt:lpstr>
      <vt:lpstr> Tibet Heritage Museum, Lhassa, CN (2018)</vt:lpstr>
      <vt:lpstr> Tibet Heritage Museum, Lhassa, CN (2018)</vt:lpstr>
      <vt:lpstr> Tibet Heritage Museum, Lhassa, CN (2018)</vt:lpstr>
      <vt:lpstr> Tibet Heritage Museum, Lhassa, CN (2018)</vt:lpstr>
      <vt:lpstr> Tibet Heritage Museum, Lhassa, CN (2018)</vt:lpstr>
      <vt:lpstr>  Museum of Prehistory, Tainan, TW (2018)</vt:lpstr>
      <vt:lpstr> Museum of Prehistory, Tainan, TW (2018)</vt:lpstr>
      <vt:lpstr>Museum of Prehistory, Tainan, TW (2018)</vt:lpstr>
      <vt:lpstr>Museum of Prehistory, Tainan, TW (2018)</vt:lpstr>
      <vt:lpstr>Museum of Prehistory, Tainan, TW (2018)</vt:lpstr>
      <vt:lpstr> Museum of Prehistory, Tainan, TW (2018)</vt:lpstr>
      <vt:lpstr> Museum of Prehistory, Tainan, TW (2018)</vt:lpstr>
      <vt:lpstr> Museum of Prehistory, Tainan, TW (2018)</vt:lpstr>
      <vt:lpstr>Museum of Prehistory, Tainan, TW (2018)</vt:lpstr>
      <vt:lpstr>Museum of Prehistory, Tainan, TW (2018)</vt:lpstr>
      <vt:lpstr>Museum of Prehistory, Tainan, TW (2018)</vt:lpstr>
      <vt:lpstr>Museum of Prehistory, Tainan, TW (2018)</vt:lpstr>
      <vt:lpstr>Museum of Prehistory, Tainan, TW (2018)</vt:lpstr>
      <vt:lpstr>Museum of Prehistory, Tainan, TW (2018)</vt:lpstr>
      <vt:lpstr>Museo Cais do Sertão, Recife, BR (2018)</vt:lpstr>
      <vt:lpstr>Museo Cais do Sertão, Recife, BR (2018)</vt:lpstr>
      <vt:lpstr>Museo Cais do Sertão, Recife, BR (2018)</vt:lpstr>
      <vt:lpstr>Museo Cais do Sertão, Recife, BR (2018)</vt:lpstr>
      <vt:lpstr>Museo Cais do Sertão, Recife, BR (2018)</vt:lpstr>
      <vt:lpstr>Museo Cais do Sertão, Recife, BR (2018)</vt:lpstr>
      <vt:lpstr>Museo Cais do Sertão, Recife, BR (2018)</vt:lpstr>
      <vt:lpstr>Museo Cais do Sertão, Recife, BR (2018)</vt:lpstr>
      <vt:lpstr>Museo Cais do Sertão, Recife, BR (2018)</vt:lpstr>
      <vt:lpstr>Museo Cais do Sertão, Recife, BR (2018)</vt:lpstr>
      <vt:lpstr>Museo Cais do Sertão, Recife, BR (2018)</vt:lpstr>
      <vt:lpstr>Museo Cais do Sertão, Recife, BR (2018)</vt:lpstr>
      <vt:lpstr>Museo Cais do Sertão, Recife, BR (2018)</vt:lpstr>
      <vt:lpstr>Bihar Museum, Patna, IN (2018)</vt:lpstr>
      <vt:lpstr>Bihar Museum, Patna, IN (2018)</vt:lpstr>
      <vt:lpstr>Bihar Museum, Patna, IN (2018)</vt:lpstr>
      <vt:lpstr>  Bihar Museum, Patna, IN (2018)</vt:lpstr>
      <vt:lpstr>Bihar Museum, Patna, IN (2018)</vt:lpstr>
      <vt:lpstr>Bihar Museum, Patna, IN (2018)</vt:lpstr>
      <vt:lpstr> Bihar Museum, Patna, IN (2018)</vt:lpstr>
      <vt:lpstr>  Bihar Museum, Patna, IN (2018)</vt:lpstr>
      <vt:lpstr>  Bihar Museum, Patna, IN (2018)</vt:lpstr>
      <vt:lpstr>  Bihar Museum, Patna, IN (2018)</vt:lpstr>
      <vt:lpstr>  Bihar Museum, Patna, IN (2018)</vt:lpstr>
      <vt:lpstr>  Bihar Museum, Patna, IN (2018)</vt:lpstr>
      <vt:lpstr>  Bihar Museum, Patna, IN (2018)</vt:lpstr>
      <vt:lpstr>  Bihar Museum, Patna, IN (2018)</vt:lpstr>
      <vt:lpstr>  Bihar Museum, Patna, IN (2018)</vt:lpstr>
      <vt:lpstr>Lisser Art Museum, Lisse, NL (2018)</vt:lpstr>
      <vt:lpstr>Lisser Art Museum, Lisse, NL (2018)</vt:lpstr>
      <vt:lpstr>Lisser Art Museum, Lisse, NL (2018)</vt:lpstr>
      <vt:lpstr>Lisser Art Museum, Lisse, NL (2018)</vt:lpstr>
      <vt:lpstr>Lisser Art Museum, Lisse, NL (2018)</vt:lpstr>
      <vt:lpstr>Lisser Art Museum, Lisse, NL (2018)</vt:lpstr>
      <vt:lpstr>Lisser Art Museum, Lisse, NL (2018)</vt:lpstr>
      <vt:lpstr>Lisser Art Museum, Lisse, NL (2018)</vt:lpstr>
      <vt:lpstr>Lisser Art Museum, Lisse, NL (2018)</vt:lpstr>
      <vt:lpstr>Lisser Art Museum, Lisse, NL (2018)</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1399</cp:revision>
  <dcterms:created xsi:type="dcterms:W3CDTF">2017-12-25T13:11:09Z</dcterms:created>
  <dcterms:modified xsi:type="dcterms:W3CDTF">2022-06-22T06:57:56Z</dcterms:modified>
</cp:coreProperties>
</file>