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3"/>
  </p:notesMasterIdLst>
  <p:sldIdLst>
    <p:sldId id="934" r:id="rId2"/>
    <p:sldId id="797" r:id="rId3"/>
    <p:sldId id="989" r:id="rId4"/>
    <p:sldId id="1954" r:id="rId5"/>
    <p:sldId id="1539" r:id="rId6"/>
    <p:sldId id="1540" r:id="rId7"/>
    <p:sldId id="1551" r:id="rId8"/>
    <p:sldId id="1553" r:id="rId9"/>
    <p:sldId id="1552" r:id="rId10"/>
    <p:sldId id="1541" r:id="rId11"/>
    <p:sldId id="1542" r:id="rId12"/>
    <p:sldId id="1543" r:id="rId13"/>
    <p:sldId id="1544" r:id="rId14"/>
    <p:sldId id="1545" r:id="rId15"/>
    <p:sldId id="1546" r:id="rId16"/>
    <p:sldId id="1547" r:id="rId17"/>
    <p:sldId id="1548" r:id="rId18"/>
    <p:sldId id="1554" r:id="rId19"/>
    <p:sldId id="1549" r:id="rId20"/>
    <p:sldId id="1550" r:id="rId21"/>
    <p:sldId id="1555" r:id="rId22"/>
    <p:sldId id="1556" r:id="rId23"/>
    <p:sldId id="1557" r:id="rId24"/>
    <p:sldId id="1566" r:id="rId25"/>
    <p:sldId id="1560" r:id="rId26"/>
    <p:sldId id="1564" r:id="rId27"/>
    <p:sldId id="1559" r:id="rId28"/>
    <p:sldId id="1565" r:id="rId29"/>
    <p:sldId id="1558" r:id="rId30"/>
    <p:sldId id="1612" r:id="rId31"/>
    <p:sldId id="1567" r:id="rId32"/>
    <p:sldId id="1568" r:id="rId33"/>
    <p:sldId id="1561" r:id="rId34"/>
    <p:sldId id="1569" r:id="rId35"/>
    <p:sldId id="1570" r:id="rId36"/>
    <p:sldId id="1583" r:id="rId37"/>
    <p:sldId id="1582" r:id="rId38"/>
    <p:sldId id="1579" r:id="rId39"/>
    <p:sldId id="1580" r:id="rId40"/>
    <p:sldId id="1581" r:id="rId41"/>
    <p:sldId id="1572" r:id="rId42"/>
    <p:sldId id="1574" r:id="rId43"/>
    <p:sldId id="1575" r:id="rId44"/>
    <p:sldId id="1576" r:id="rId45"/>
    <p:sldId id="1577" r:id="rId46"/>
    <p:sldId id="1578" r:id="rId47"/>
    <p:sldId id="1584" r:id="rId48"/>
    <p:sldId id="1585" r:id="rId49"/>
    <p:sldId id="1593" r:id="rId50"/>
    <p:sldId id="1586" r:id="rId51"/>
    <p:sldId id="1587" r:id="rId52"/>
    <p:sldId id="1588" r:id="rId53"/>
    <p:sldId id="1589" r:id="rId54"/>
    <p:sldId id="1590" r:id="rId55"/>
    <p:sldId id="1591" r:id="rId56"/>
    <p:sldId id="1594" r:id="rId57"/>
    <p:sldId id="1592" r:id="rId58"/>
    <p:sldId id="1595" r:id="rId59"/>
    <p:sldId id="1607" r:id="rId60"/>
    <p:sldId id="1596" r:id="rId61"/>
    <p:sldId id="1604" r:id="rId62"/>
    <p:sldId id="1606" r:id="rId63"/>
    <p:sldId id="1608" r:id="rId64"/>
    <p:sldId id="1597" r:id="rId65"/>
    <p:sldId id="1598" r:id="rId66"/>
    <p:sldId id="1599" r:id="rId67"/>
    <p:sldId id="1605" r:id="rId68"/>
    <p:sldId id="1600" r:id="rId69"/>
    <p:sldId id="1601" r:id="rId70"/>
    <p:sldId id="1602" r:id="rId71"/>
    <p:sldId id="1609" r:id="rId72"/>
    <p:sldId id="1611" r:id="rId73"/>
    <p:sldId id="1610" r:id="rId74"/>
    <p:sldId id="1603" r:id="rId75"/>
    <p:sldId id="1613" r:id="rId76"/>
    <p:sldId id="1614" r:id="rId77"/>
    <p:sldId id="1615" r:id="rId78"/>
    <p:sldId id="1626" r:id="rId79"/>
    <p:sldId id="1627" r:id="rId80"/>
    <p:sldId id="1644" r:id="rId81"/>
    <p:sldId id="1616" r:id="rId82"/>
    <p:sldId id="1628" r:id="rId83"/>
    <p:sldId id="1617" r:id="rId84"/>
    <p:sldId id="1618" r:id="rId85"/>
    <p:sldId id="1619" r:id="rId86"/>
    <p:sldId id="1620" r:id="rId87"/>
    <p:sldId id="1621" r:id="rId88"/>
    <p:sldId id="1622" r:id="rId89"/>
    <p:sldId id="1623" r:id="rId90"/>
    <p:sldId id="1629" r:id="rId91"/>
    <p:sldId id="1624" r:id="rId92"/>
    <p:sldId id="1625" r:id="rId93"/>
    <p:sldId id="1630" r:id="rId94"/>
    <p:sldId id="1631" r:id="rId95"/>
    <p:sldId id="1646" r:id="rId96"/>
    <p:sldId id="1647" r:id="rId97"/>
    <p:sldId id="1632" r:id="rId98"/>
    <p:sldId id="1633" r:id="rId99"/>
    <p:sldId id="1634" r:id="rId100"/>
    <p:sldId id="1635" r:id="rId101"/>
    <p:sldId id="1648" r:id="rId102"/>
    <p:sldId id="1637" r:id="rId103"/>
    <p:sldId id="1638" r:id="rId104"/>
    <p:sldId id="1639" r:id="rId105"/>
    <p:sldId id="1640" r:id="rId106"/>
    <p:sldId id="1641" r:id="rId107"/>
    <p:sldId id="1642" r:id="rId108"/>
    <p:sldId id="1643" r:id="rId109"/>
    <p:sldId id="1649" r:id="rId110"/>
    <p:sldId id="1650" r:id="rId111"/>
    <p:sldId id="1665" r:id="rId112"/>
    <p:sldId id="1652" r:id="rId113"/>
    <p:sldId id="1664" r:id="rId114"/>
    <p:sldId id="1663" r:id="rId115"/>
    <p:sldId id="1656" r:id="rId116"/>
    <p:sldId id="1669" r:id="rId117"/>
    <p:sldId id="1668" r:id="rId118"/>
    <p:sldId id="1659" r:id="rId119"/>
    <p:sldId id="1660" r:id="rId120"/>
    <p:sldId id="1667" r:id="rId121"/>
    <p:sldId id="1662" r:id="rId122"/>
    <p:sldId id="1670" r:id="rId123"/>
    <p:sldId id="1671" r:id="rId124"/>
    <p:sldId id="1678" r:id="rId125"/>
    <p:sldId id="1685" r:id="rId126"/>
    <p:sldId id="1684" r:id="rId127"/>
    <p:sldId id="1672" r:id="rId128"/>
    <p:sldId id="1673" r:id="rId129"/>
    <p:sldId id="1674" r:id="rId130"/>
    <p:sldId id="1675" r:id="rId131"/>
    <p:sldId id="1686" r:id="rId132"/>
    <p:sldId id="1676" r:id="rId133"/>
    <p:sldId id="1677" r:id="rId134"/>
    <p:sldId id="1679" r:id="rId135"/>
    <p:sldId id="1680" r:id="rId136"/>
    <p:sldId id="1681" r:id="rId137"/>
    <p:sldId id="1682" r:id="rId138"/>
    <p:sldId id="1895" r:id="rId139"/>
    <p:sldId id="1896" r:id="rId140"/>
    <p:sldId id="1897" r:id="rId141"/>
    <p:sldId id="1898" r:id="rId142"/>
    <p:sldId id="1899" r:id="rId143"/>
    <p:sldId id="1900" r:id="rId144"/>
    <p:sldId id="1901" r:id="rId145"/>
    <p:sldId id="1902" r:id="rId146"/>
    <p:sldId id="1903" r:id="rId147"/>
    <p:sldId id="1904" r:id="rId148"/>
    <p:sldId id="1905" r:id="rId149"/>
    <p:sldId id="1920" r:id="rId150"/>
    <p:sldId id="1921" r:id="rId151"/>
    <p:sldId id="1922" r:id="rId152"/>
    <p:sldId id="1923" r:id="rId153"/>
    <p:sldId id="1924" r:id="rId154"/>
    <p:sldId id="1925" r:id="rId155"/>
    <p:sldId id="1926" r:id="rId156"/>
    <p:sldId id="1946" r:id="rId157"/>
    <p:sldId id="1945" r:id="rId158"/>
    <p:sldId id="1947" r:id="rId159"/>
    <p:sldId id="1951" r:id="rId160"/>
    <p:sldId id="1952" r:id="rId161"/>
    <p:sldId id="1948" r:id="rId162"/>
    <p:sldId id="1949" r:id="rId163"/>
    <p:sldId id="1950" r:id="rId164"/>
    <p:sldId id="1944" r:id="rId165"/>
    <p:sldId id="1953" r:id="rId166"/>
    <p:sldId id="1929" r:id="rId167"/>
    <p:sldId id="1930" r:id="rId168"/>
    <p:sldId id="1931" r:id="rId169"/>
    <p:sldId id="1932" r:id="rId170"/>
    <p:sldId id="1933" r:id="rId171"/>
    <p:sldId id="1934" r:id="rId172"/>
    <p:sldId id="1937" r:id="rId173"/>
    <p:sldId id="1935" r:id="rId174"/>
    <p:sldId id="1941" r:id="rId175"/>
    <p:sldId id="1936" r:id="rId176"/>
    <p:sldId id="1939" r:id="rId177"/>
    <p:sldId id="1942" r:id="rId178"/>
    <p:sldId id="1938" r:id="rId179"/>
    <p:sldId id="1940" r:id="rId180"/>
    <p:sldId id="1943" r:id="rId181"/>
    <p:sldId id="1928" r:id="rId18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989"/>
            <p14:sldId id="1954"/>
            <p14:sldId id="1539"/>
            <p14:sldId id="1540"/>
            <p14:sldId id="1551"/>
            <p14:sldId id="1553"/>
            <p14:sldId id="1552"/>
            <p14:sldId id="1541"/>
            <p14:sldId id="1542"/>
            <p14:sldId id="1543"/>
            <p14:sldId id="1544"/>
            <p14:sldId id="1545"/>
            <p14:sldId id="1546"/>
            <p14:sldId id="1547"/>
            <p14:sldId id="1548"/>
            <p14:sldId id="1554"/>
            <p14:sldId id="1549"/>
            <p14:sldId id="1550"/>
            <p14:sldId id="1555"/>
            <p14:sldId id="1556"/>
            <p14:sldId id="1557"/>
            <p14:sldId id="1566"/>
            <p14:sldId id="1560"/>
            <p14:sldId id="1564"/>
            <p14:sldId id="1559"/>
            <p14:sldId id="1565"/>
            <p14:sldId id="1558"/>
            <p14:sldId id="1612"/>
            <p14:sldId id="1567"/>
            <p14:sldId id="1568"/>
            <p14:sldId id="1561"/>
            <p14:sldId id="1569"/>
            <p14:sldId id="1570"/>
            <p14:sldId id="1583"/>
            <p14:sldId id="1582"/>
            <p14:sldId id="1579"/>
            <p14:sldId id="1580"/>
            <p14:sldId id="1581"/>
            <p14:sldId id="1572"/>
            <p14:sldId id="1574"/>
            <p14:sldId id="1575"/>
            <p14:sldId id="1576"/>
            <p14:sldId id="1577"/>
            <p14:sldId id="1578"/>
            <p14:sldId id="1584"/>
            <p14:sldId id="1585"/>
            <p14:sldId id="1593"/>
            <p14:sldId id="1586"/>
            <p14:sldId id="1587"/>
            <p14:sldId id="1588"/>
            <p14:sldId id="1589"/>
            <p14:sldId id="1590"/>
            <p14:sldId id="1591"/>
            <p14:sldId id="1594"/>
            <p14:sldId id="1592"/>
            <p14:sldId id="1595"/>
            <p14:sldId id="1607"/>
            <p14:sldId id="1596"/>
            <p14:sldId id="1604"/>
            <p14:sldId id="1606"/>
            <p14:sldId id="1608"/>
            <p14:sldId id="1597"/>
            <p14:sldId id="1598"/>
            <p14:sldId id="1599"/>
            <p14:sldId id="1605"/>
            <p14:sldId id="1600"/>
            <p14:sldId id="1601"/>
            <p14:sldId id="1602"/>
            <p14:sldId id="1609"/>
            <p14:sldId id="1611"/>
            <p14:sldId id="1610"/>
            <p14:sldId id="1603"/>
            <p14:sldId id="1613"/>
            <p14:sldId id="1614"/>
            <p14:sldId id="1615"/>
            <p14:sldId id="1626"/>
            <p14:sldId id="1627"/>
            <p14:sldId id="1644"/>
            <p14:sldId id="1616"/>
            <p14:sldId id="1628"/>
            <p14:sldId id="1617"/>
            <p14:sldId id="1618"/>
            <p14:sldId id="1619"/>
            <p14:sldId id="1620"/>
            <p14:sldId id="1621"/>
            <p14:sldId id="1622"/>
            <p14:sldId id="1623"/>
            <p14:sldId id="1629"/>
            <p14:sldId id="1624"/>
            <p14:sldId id="1625"/>
            <p14:sldId id="1630"/>
            <p14:sldId id="1631"/>
            <p14:sldId id="1646"/>
            <p14:sldId id="1647"/>
            <p14:sldId id="1632"/>
            <p14:sldId id="1633"/>
            <p14:sldId id="1634"/>
            <p14:sldId id="1635"/>
            <p14:sldId id="1648"/>
            <p14:sldId id="1637"/>
            <p14:sldId id="1638"/>
            <p14:sldId id="1639"/>
            <p14:sldId id="1640"/>
            <p14:sldId id="1641"/>
            <p14:sldId id="1642"/>
            <p14:sldId id="1643"/>
            <p14:sldId id="1649"/>
            <p14:sldId id="1650"/>
            <p14:sldId id="1665"/>
            <p14:sldId id="1652"/>
            <p14:sldId id="1664"/>
            <p14:sldId id="1663"/>
            <p14:sldId id="1656"/>
            <p14:sldId id="1669"/>
            <p14:sldId id="1668"/>
            <p14:sldId id="1659"/>
            <p14:sldId id="1660"/>
            <p14:sldId id="1667"/>
            <p14:sldId id="1662"/>
            <p14:sldId id="1670"/>
            <p14:sldId id="1671"/>
            <p14:sldId id="1678"/>
            <p14:sldId id="1685"/>
            <p14:sldId id="1684"/>
            <p14:sldId id="1672"/>
            <p14:sldId id="1673"/>
            <p14:sldId id="1674"/>
            <p14:sldId id="1675"/>
            <p14:sldId id="1686"/>
            <p14:sldId id="1676"/>
            <p14:sldId id="1677"/>
            <p14:sldId id="1679"/>
            <p14:sldId id="1680"/>
            <p14:sldId id="1681"/>
            <p14:sldId id="1682"/>
            <p14:sldId id="1895"/>
            <p14:sldId id="1896"/>
            <p14:sldId id="1897"/>
            <p14:sldId id="1898"/>
            <p14:sldId id="1899"/>
            <p14:sldId id="1900"/>
            <p14:sldId id="1901"/>
            <p14:sldId id="1902"/>
            <p14:sldId id="1903"/>
            <p14:sldId id="1904"/>
            <p14:sldId id="1905"/>
            <p14:sldId id="1920"/>
            <p14:sldId id="1921"/>
            <p14:sldId id="1922"/>
            <p14:sldId id="1923"/>
            <p14:sldId id="1924"/>
            <p14:sldId id="1925"/>
            <p14:sldId id="1926"/>
            <p14:sldId id="1946"/>
            <p14:sldId id="1945"/>
            <p14:sldId id="1947"/>
            <p14:sldId id="1951"/>
            <p14:sldId id="1952"/>
            <p14:sldId id="1948"/>
            <p14:sldId id="1949"/>
            <p14:sldId id="1950"/>
            <p14:sldId id="1944"/>
            <p14:sldId id="1953"/>
            <p14:sldId id="1929"/>
            <p14:sldId id="1930"/>
            <p14:sldId id="1931"/>
            <p14:sldId id="1932"/>
            <p14:sldId id="1933"/>
            <p14:sldId id="1934"/>
            <p14:sldId id="1937"/>
            <p14:sldId id="1935"/>
            <p14:sldId id="1941"/>
            <p14:sldId id="1936"/>
            <p14:sldId id="1939"/>
            <p14:sldId id="1942"/>
            <p14:sldId id="1938"/>
            <p14:sldId id="1940"/>
            <p14:sldId id="1943"/>
            <p14:sldId id="19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5" autoAdjust="0"/>
    <p:restoredTop sz="94542" autoAdjust="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30/06/2022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8D93813-068E-48BB-B683-A0B593BB9CD7}" type="slidenum">
              <a:rPr lang="fr-FR" smtClean="0"/>
              <a:t>75</a:t>
            </a:fld>
            <a:endParaRPr lang="fr-FR"/>
          </a:p>
        </p:txBody>
      </p:sp>
    </p:spTree>
    <p:extLst>
      <p:ext uri="{BB962C8B-B14F-4D97-AF65-F5344CB8AC3E}">
        <p14:creationId xmlns:p14="http://schemas.microsoft.com/office/powerpoint/2010/main" val="118263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30/06/2022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30/06/2022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30/06/2022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30/06/2022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30/06/2022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30/06/2022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30/06/2022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g"/><Relationship Id="rId1" Type="http://schemas.openxmlformats.org/officeDocument/2006/relationships/slideLayout" Target="../slideLayouts/slideLayout6.xml"/><Relationship Id="rId5" Type="http://schemas.openxmlformats.org/officeDocument/2006/relationships/image" Target="../media/image129.png"/><Relationship Id="rId4" Type="http://schemas.openxmlformats.org/officeDocument/2006/relationships/image" Target="../media/image128.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11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6.xml"/><Relationship Id="rId4" Type="http://schemas.openxmlformats.org/officeDocument/2006/relationships/image" Target="../media/image185.jpeg"/></Relationships>
</file>

<file path=ppt/slides/_rels/slide15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6.xml"/><Relationship Id="rId5" Type="http://schemas.openxmlformats.org/officeDocument/2006/relationships/image" Target="../media/image192.png"/><Relationship Id="rId4" Type="http://schemas.openxmlformats.org/officeDocument/2006/relationships/image" Target="../media/image19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g"/><Relationship Id="rId1" Type="http://schemas.openxmlformats.org/officeDocument/2006/relationships/slideLayout" Target="../slideLayouts/slideLayout6.xml"/><Relationship Id="rId4" Type="http://schemas.openxmlformats.org/officeDocument/2006/relationships/image" Target="../media/image205.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6.xml"/><Relationship Id="rId4" Type="http://schemas.openxmlformats.org/officeDocument/2006/relationships/image" Target="../media/image212.jpeg"/></Relationships>
</file>

<file path=ppt/slides/_rels/slide17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6.xml"/><Relationship Id="rId4" Type="http://schemas.openxmlformats.org/officeDocument/2006/relationships/image" Target="../media/image218.jpeg"/></Relationships>
</file>

<file path=ppt/slides/_rels/slide17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7005" y="944891"/>
            <a:ext cx="7174958" cy="5028619"/>
          </a:xfrm>
          <a:prstGeom prst="rect">
            <a:avLst/>
          </a:prstGeom>
        </p:spPr>
      </p:pic>
      <p:sp>
        <p:nvSpPr>
          <p:cNvPr id="5" name="ZoneTexte 4"/>
          <p:cNvSpPr txBox="1"/>
          <p:nvPr/>
        </p:nvSpPr>
        <p:spPr>
          <a:xfrm>
            <a:off x="1666430" y="1248915"/>
            <a:ext cx="6460620" cy="1754326"/>
          </a:xfrm>
          <a:prstGeom prst="rect">
            <a:avLst/>
          </a:prstGeom>
          <a:noFill/>
        </p:spPr>
        <p:txBody>
          <a:bodyPr wrap="square" rtlCol="0">
            <a:spAutoFit/>
          </a:bodyPr>
          <a:lstStyle/>
          <a:p>
            <a:pPr algn="ctr"/>
            <a:r>
              <a:rPr lang="fr-FR" sz="5400" dirty="0" smtClean="0">
                <a:solidFill>
                  <a:schemeClr val="bg1"/>
                </a:solidFill>
              </a:rPr>
              <a:t>World Museums XVIII</a:t>
            </a:r>
          </a:p>
          <a:p>
            <a:pPr algn="ctr"/>
            <a:r>
              <a:rPr lang="fr-FR" sz="5400" dirty="0" smtClean="0">
                <a:solidFill>
                  <a:schemeClr val="bg1"/>
                </a:solidFill>
              </a:rPr>
              <a:t>2017</a:t>
            </a:r>
            <a:endParaRPr lang="fr-FR" sz="5400" dirty="0">
              <a:solidFill>
                <a:schemeClr val="bg1"/>
              </a:solidFill>
            </a:endParaRPr>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611738"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9477" y="1690689"/>
            <a:ext cx="6985045" cy="4464452"/>
          </a:xfrm>
          <a:prstGeom prst="rect">
            <a:avLst/>
          </a:prstGeom>
        </p:spPr>
      </p:pic>
    </p:spTree>
    <p:extLst>
      <p:ext uri="{BB962C8B-B14F-4D97-AF65-F5344CB8AC3E}">
        <p14:creationId xmlns:p14="http://schemas.microsoft.com/office/powerpoint/2010/main" val="2383920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42395"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81494" y="1690689"/>
            <a:ext cx="6336704" cy="4382566"/>
          </a:xfrm>
          <a:prstGeom prst="rect">
            <a:avLst/>
          </a:prstGeom>
        </p:spPr>
      </p:pic>
    </p:spTree>
    <p:extLst>
      <p:ext uri="{BB962C8B-B14F-4D97-AF65-F5344CB8AC3E}">
        <p14:creationId xmlns:p14="http://schemas.microsoft.com/office/powerpoint/2010/main" val="33166953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0287" y="365126"/>
            <a:ext cx="8447109"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0287" y="1690689"/>
            <a:ext cx="3520268" cy="4449217"/>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80680" y="2105547"/>
            <a:ext cx="4589770" cy="3619500"/>
          </a:xfrm>
          <a:prstGeom prst="rect">
            <a:avLst/>
          </a:prstGeom>
        </p:spPr>
      </p:pic>
    </p:spTree>
    <p:extLst>
      <p:ext uri="{BB962C8B-B14F-4D97-AF65-F5344CB8AC3E}">
        <p14:creationId xmlns:p14="http://schemas.microsoft.com/office/powerpoint/2010/main" val="34367510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6043"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11660" y="1690689"/>
            <a:ext cx="6120680" cy="4402607"/>
          </a:xfrm>
          <a:prstGeom prst="rect">
            <a:avLst/>
          </a:prstGeom>
        </p:spPr>
      </p:pic>
    </p:spTree>
    <p:extLst>
      <p:ext uri="{BB962C8B-B14F-4D97-AF65-F5344CB8AC3E}">
        <p14:creationId xmlns:p14="http://schemas.microsoft.com/office/powerpoint/2010/main" val="1699703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6043"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32334" y="1690689"/>
            <a:ext cx="6048672" cy="4402607"/>
          </a:xfrm>
          <a:prstGeom prst="rect">
            <a:avLst/>
          </a:prstGeom>
        </p:spPr>
      </p:pic>
    </p:spTree>
    <p:extLst>
      <p:ext uri="{BB962C8B-B14F-4D97-AF65-F5344CB8AC3E}">
        <p14:creationId xmlns:p14="http://schemas.microsoft.com/office/powerpoint/2010/main" val="30206969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69690"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1127" y="1690689"/>
            <a:ext cx="6624736" cy="4546623"/>
          </a:xfrm>
          <a:prstGeom prst="rect">
            <a:avLst/>
          </a:prstGeom>
        </p:spPr>
      </p:pic>
    </p:spTree>
    <p:extLst>
      <p:ext uri="{BB962C8B-B14F-4D97-AF65-F5344CB8AC3E}">
        <p14:creationId xmlns:p14="http://schemas.microsoft.com/office/powerpoint/2010/main" val="3504221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19" y="365126"/>
            <a:ext cx="8529851"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3648" y="1690689"/>
            <a:ext cx="6336704" cy="4474615"/>
          </a:xfrm>
          <a:prstGeom prst="rect">
            <a:avLst/>
          </a:prstGeom>
        </p:spPr>
      </p:pic>
    </p:spTree>
    <p:extLst>
      <p:ext uri="{BB962C8B-B14F-4D97-AF65-F5344CB8AC3E}">
        <p14:creationId xmlns:p14="http://schemas.microsoft.com/office/powerpoint/2010/main" val="39394097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025" y="365126"/>
            <a:ext cx="8393372"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7624" y="1690689"/>
            <a:ext cx="6768751" cy="4474615"/>
          </a:xfrm>
          <a:prstGeom prst="rect">
            <a:avLst/>
          </a:prstGeom>
        </p:spPr>
      </p:pic>
    </p:spTree>
    <p:extLst>
      <p:ext uri="{BB962C8B-B14F-4D97-AF65-F5344CB8AC3E}">
        <p14:creationId xmlns:p14="http://schemas.microsoft.com/office/powerpoint/2010/main" val="14912587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19" y="365126"/>
            <a:ext cx="8379725"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5636" y="1690689"/>
            <a:ext cx="6552728" cy="4536504"/>
          </a:xfrm>
          <a:prstGeom prst="rect">
            <a:avLst/>
          </a:prstGeom>
        </p:spPr>
      </p:pic>
    </p:spTree>
    <p:extLst>
      <p:ext uri="{BB962C8B-B14F-4D97-AF65-F5344CB8AC3E}">
        <p14:creationId xmlns:p14="http://schemas.microsoft.com/office/powerpoint/2010/main" val="42795781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19" y="365126"/>
            <a:ext cx="8379725"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1640" y="1690688"/>
            <a:ext cx="6696744" cy="4546623"/>
          </a:xfrm>
          <a:prstGeom prst="rect">
            <a:avLst/>
          </a:prstGeom>
        </p:spPr>
      </p:pic>
    </p:spTree>
    <p:extLst>
      <p:ext uri="{BB962C8B-B14F-4D97-AF65-F5344CB8AC3E}">
        <p14:creationId xmlns:p14="http://schemas.microsoft.com/office/powerpoint/2010/main" val="18739985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normAutofit/>
          </a:bodyPr>
          <a:lstStyle/>
          <a:p>
            <a:r>
              <a:rPr lang="fr-FR" sz="4000" dirty="0" smtClean="0"/>
              <a:t>Musée </a:t>
            </a:r>
            <a:r>
              <a:rPr lang="fr-FR" sz="4000" dirty="0"/>
              <a:t>St Laurent</a:t>
            </a:r>
            <a:r>
              <a:rPr lang="fr-FR" sz="4000" dirty="0" smtClean="0"/>
              <a:t>, Marrakech, MA </a:t>
            </a:r>
            <a:r>
              <a:rPr lang="fr-FR" sz="40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51" y="1690689"/>
            <a:ext cx="5238750" cy="352425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09570" y="1690689"/>
            <a:ext cx="2838644" cy="35242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888" y="5404645"/>
            <a:ext cx="3648075" cy="762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789" y="5569621"/>
            <a:ext cx="2005937" cy="432048"/>
          </a:xfrm>
          <a:prstGeom prst="rect">
            <a:avLst/>
          </a:prstGeom>
        </p:spPr>
      </p:pic>
      <p:sp>
        <p:nvSpPr>
          <p:cNvPr id="8" name="ZoneTexte 7"/>
          <p:cNvSpPr txBox="1"/>
          <p:nvPr/>
        </p:nvSpPr>
        <p:spPr>
          <a:xfrm>
            <a:off x="5909570" y="4505272"/>
            <a:ext cx="3036537"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Karl Fournier &amp; Olivier Marty</a:t>
            </a:r>
          </a:p>
          <a:p>
            <a:endParaRPr lang="fr-FR" dirty="0"/>
          </a:p>
        </p:txBody>
      </p:sp>
    </p:spTree>
    <p:extLst>
      <p:ext uri="{BB962C8B-B14F-4D97-AF65-F5344CB8AC3E}">
        <p14:creationId xmlns:p14="http://schemas.microsoft.com/office/powerpoint/2010/main" val="20098813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693624"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5616" y="1690689"/>
            <a:ext cx="6912768" cy="4474616"/>
          </a:xfrm>
          <a:prstGeom prst="rect">
            <a:avLst/>
          </a:prstGeom>
        </p:spPr>
      </p:pic>
    </p:spTree>
    <p:extLst>
      <p:ext uri="{BB962C8B-B14F-4D97-AF65-F5344CB8AC3E}">
        <p14:creationId xmlns:p14="http://schemas.microsoft.com/office/powerpoint/2010/main" val="14911618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59" y="365126"/>
            <a:ext cx="8625385" cy="1325563"/>
          </a:xfrm>
        </p:spPr>
        <p:txBody>
          <a:bodyPr>
            <a:normAutofit/>
          </a:bodyPr>
          <a:lstStyle/>
          <a:p>
            <a:r>
              <a:rPr lang="fr-FR" sz="4000" dirty="0"/>
              <a:t>Musée St Laurent, Marrakech, MA (2017)</a:t>
            </a:r>
          </a:p>
        </p:txBody>
      </p:sp>
      <p:sp>
        <p:nvSpPr>
          <p:cNvPr id="3" name="Espace réservé du contenu 2"/>
          <p:cNvSpPr>
            <a:spLocks noGrp="1"/>
          </p:cNvSpPr>
          <p:nvPr>
            <p:ph idx="1"/>
          </p:nvPr>
        </p:nvSpPr>
        <p:spPr/>
        <p:txBody>
          <a:bodyPr>
            <a:normAutofit lnSpcReduction="10000"/>
          </a:bodyPr>
          <a:lstStyle/>
          <a:p>
            <a:r>
              <a:rPr lang="en-US" dirty="0"/>
              <a:t>This is the work of KO architecture: Karl Fournier and Olivier Marty.</a:t>
            </a:r>
          </a:p>
          <a:p>
            <a:r>
              <a:rPr lang="en-US" dirty="0"/>
              <a:t>This set with its very pure geometry, which combines curves and straight </a:t>
            </a:r>
            <a:r>
              <a:rPr lang="en-US" dirty="0" smtClean="0"/>
              <a:t>lines and </a:t>
            </a:r>
            <a:r>
              <a:rPr lang="en-US" dirty="0"/>
              <a:t>succession of loops and clear cuts. From the outside, the building looks like an assembly of cubes, allegorically dressed in brick lace, a motif that recalls the weave of a fabric.</a:t>
            </a:r>
          </a:p>
          <a:p>
            <a:r>
              <a:rPr lang="en-US" dirty="0" smtClean="0"/>
              <a:t>The </a:t>
            </a:r>
            <a:r>
              <a:rPr lang="en-US" dirty="0"/>
              <a:t>brick used comes from the surroundings of Tetouan is simply a facing material because the structures are made of reinforced concrete.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5204647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952931"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8" name="Imag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9588" y="1690689"/>
            <a:ext cx="6864824" cy="4532691"/>
          </a:xfrm>
          <a:prstGeom prst="rect">
            <a:avLst/>
          </a:prstGeom>
        </p:spPr>
      </p:pic>
    </p:spTree>
    <p:extLst>
      <p:ext uri="{BB962C8B-B14F-4D97-AF65-F5344CB8AC3E}">
        <p14:creationId xmlns:p14="http://schemas.microsoft.com/office/powerpoint/2010/main" val="10765245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734567"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690689"/>
            <a:ext cx="5904655" cy="4335363"/>
          </a:xfrm>
          <a:prstGeom prst="rect">
            <a:avLst/>
          </a:prstGeom>
        </p:spPr>
      </p:pic>
    </p:spTree>
    <p:extLst>
      <p:ext uri="{BB962C8B-B14F-4D97-AF65-F5344CB8AC3E}">
        <p14:creationId xmlns:p14="http://schemas.microsoft.com/office/powerpoint/2010/main" val="20794703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5" y="365126"/>
            <a:ext cx="8679977"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3457" y="1690689"/>
            <a:ext cx="7342496" cy="4255129"/>
          </a:xfrm>
          <a:prstGeom prst="rect">
            <a:avLst/>
          </a:prstGeom>
        </p:spPr>
      </p:pic>
    </p:spTree>
    <p:extLst>
      <p:ext uri="{BB962C8B-B14F-4D97-AF65-F5344CB8AC3E}">
        <p14:creationId xmlns:p14="http://schemas.microsoft.com/office/powerpoint/2010/main" val="25033331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5" y="365126"/>
            <a:ext cx="8775510"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96286" y="1690689"/>
            <a:ext cx="7151427" cy="4255129"/>
          </a:xfrm>
          <a:prstGeom prst="rect">
            <a:avLst/>
          </a:prstGeom>
        </p:spPr>
      </p:pic>
    </p:spTree>
    <p:extLst>
      <p:ext uri="{BB962C8B-B14F-4D97-AF65-F5344CB8AC3E}">
        <p14:creationId xmlns:p14="http://schemas.microsoft.com/office/powerpoint/2010/main" val="20243997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761863"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38483" y="2072826"/>
            <a:ext cx="4012442" cy="326344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6478" y="1854463"/>
            <a:ext cx="2224585" cy="3700176"/>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14699" y="1854462"/>
            <a:ext cx="2272138" cy="3700177"/>
          </a:xfrm>
          <a:prstGeom prst="rect">
            <a:avLst/>
          </a:prstGeom>
        </p:spPr>
      </p:pic>
    </p:spTree>
    <p:extLst>
      <p:ext uri="{BB962C8B-B14F-4D97-AF65-F5344CB8AC3E}">
        <p14:creationId xmlns:p14="http://schemas.microsoft.com/office/powerpoint/2010/main" val="25126259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7" y="365126"/>
            <a:ext cx="8720919"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3707" y="1690689"/>
            <a:ext cx="6796585" cy="4559987"/>
          </a:xfrm>
          <a:prstGeom prst="rect">
            <a:avLst/>
          </a:prstGeom>
        </p:spPr>
      </p:pic>
    </p:spTree>
    <p:extLst>
      <p:ext uri="{BB962C8B-B14F-4D97-AF65-F5344CB8AC3E}">
        <p14:creationId xmlns:p14="http://schemas.microsoft.com/office/powerpoint/2010/main" val="23648829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775510"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8" y="1895407"/>
            <a:ext cx="4271749" cy="3727472"/>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4233" y="1895407"/>
            <a:ext cx="4496937" cy="3727472"/>
          </a:xfrm>
          <a:prstGeom prst="rect">
            <a:avLst/>
          </a:prstGeom>
        </p:spPr>
      </p:pic>
    </p:spTree>
    <p:extLst>
      <p:ext uri="{BB962C8B-B14F-4D97-AF65-F5344CB8AC3E}">
        <p14:creationId xmlns:p14="http://schemas.microsoft.com/office/powerpoint/2010/main" val="38397985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34567"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4023" y="1690689"/>
            <a:ext cx="2976518" cy="4519043"/>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065" y="2090728"/>
            <a:ext cx="5238750" cy="3640285"/>
          </a:xfrm>
          <a:prstGeom prst="rect">
            <a:avLst/>
          </a:prstGeom>
        </p:spPr>
      </p:pic>
    </p:spTree>
    <p:extLst>
      <p:ext uri="{BB962C8B-B14F-4D97-AF65-F5344CB8AC3E}">
        <p14:creationId xmlns:p14="http://schemas.microsoft.com/office/powerpoint/2010/main" val="27535013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720920"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0280" y="1690689"/>
            <a:ext cx="7369791" cy="4255129"/>
          </a:xfrm>
          <a:prstGeom prst="rect">
            <a:avLst/>
          </a:prstGeom>
        </p:spPr>
      </p:pic>
    </p:spTree>
    <p:extLst>
      <p:ext uri="{BB962C8B-B14F-4D97-AF65-F5344CB8AC3E}">
        <p14:creationId xmlns:p14="http://schemas.microsoft.com/office/powerpoint/2010/main" val="19856081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1" y="365126"/>
            <a:ext cx="8639033"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48904" y="1690689"/>
            <a:ext cx="6646191" cy="4546339"/>
          </a:xfrm>
          <a:prstGeom prst="rect">
            <a:avLst/>
          </a:prstGeom>
        </p:spPr>
      </p:pic>
    </p:spTree>
    <p:extLst>
      <p:ext uri="{BB962C8B-B14F-4D97-AF65-F5344CB8AC3E}">
        <p14:creationId xmlns:p14="http://schemas.microsoft.com/office/powerpoint/2010/main" val="189579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693624" cy="1325563"/>
          </a:xfrm>
        </p:spPr>
        <p:txBody>
          <a:bodyPr>
            <a:normAutofit/>
          </a:bodyPr>
          <a:lstStyle/>
          <a:p>
            <a:r>
              <a:rPr lang="fr-FR" sz="4000" dirty="0"/>
              <a:t>Musée St Laurent, Marrakech, MA (</a:t>
            </a:r>
            <a:r>
              <a:rPr lang="fr-FR" sz="4000" dirty="0" smtClean="0"/>
              <a:t>2017)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69" y="1928020"/>
            <a:ext cx="5923981" cy="419100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50675" y="1928020"/>
            <a:ext cx="2756848" cy="4191000"/>
          </a:xfrm>
          <a:prstGeom prst="rect">
            <a:avLst/>
          </a:prstGeom>
        </p:spPr>
      </p:pic>
    </p:spTree>
    <p:extLst>
      <p:ext uri="{BB962C8B-B14F-4D97-AF65-F5344CB8AC3E}">
        <p14:creationId xmlns:p14="http://schemas.microsoft.com/office/powerpoint/2010/main" val="41742892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5" y="365126"/>
            <a:ext cx="8679977" cy="1325563"/>
          </a:xfrm>
        </p:spPr>
        <p:txBody>
          <a:bodyPr>
            <a:normAutofit/>
          </a:bodyPr>
          <a:lstStyle/>
          <a:p>
            <a:r>
              <a:rPr lang="fr-FR" sz="4000" dirty="0"/>
              <a:t>Musée St Laurent, Marrakech, MA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690689"/>
            <a:ext cx="6048672" cy="4508923"/>
          </a:xfrm>
          <a:prstGeom prst="rect">
            <a:avLst/>
          </a:prstGeom>
        </p:spPr>
      </p:pic>
    </p:spTree>
    <p:extLst>
      <p:ext uri="{BB962C8B-B14F-4D97-AF65-F5344CB8AC3E}">
        <p14:creationId xmlns:p14="http://schemas.microsoft.com/office/powerpoint/2010/main" val="35027199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4102" y="1690689"/>
            <a:ext cx="4608512" cy="407942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71707" y="1703265"/>
            <a:ext cx="2016224" cy="4066852"/>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87931" y="1726992"/>
            <a:ext cx="2009266" cy="405570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2" y="5838825"/>
            <a:ext cx="752475" cy="101917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064" y="5901309"/>
            <a:ext cx="6667500" cy="323850"/>
          </a:xfrm>
          <a:prstGeom prst="rect">
            <a:avLst/>
          </a:prstGeom>
        </p:spPr>
      </p:pic>
      <p:sp>
        <p:nvSpPr>
          <p:cNvPr id="9" name="ZoneTexte 8"/>
          <p:cNvSpPr txBox="1"/>
          <p:nvPr/>
        </p:nvSpPr>
        <p:spPr>
          <a:xfrm>
            <a:off x="5063319" y="5063319"/>
            <a:ext cx="1787857"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M. Von Gerkan</a:t>
            </a:r>
          </a:p>
          <a:p>
            <a:endParaRPr lang="fr-FR" dirty="0"/>
          </a:p>
        </p:txBody>
      </p:sp>
      <p:sp>
        <p:nvSpPr>
          <p:cNvPr id="10" name="ZoneTexte 9"/>
          <p:cNvSpPr txBox="1"/>
          <p:nvPr/>
        </p:nvSpPr>
        <p:spPr>
          <a:xfrm>
            <a:off x="7096836" y="5063319"/>
            <a:ext cx="1856095" cy="646331"/>
          </a:xfrm>
          <a:prstGeom prst="rect">
            <a:avLst/>
          </a:prstGeom>
          <a:noFill/>
        </p:spPr>
        <p:txBody>
          <a:bodyPr wrap="square" rtlCol="0">
            <a:spAutoFit/>
          </a:bodyPr>
          <a:lstStyle/>
          <a:p>
            <a:r>
              <a:rPr lang="fr-FR" dirty="0" smtClean="0">
                <a:solidFill>
                  <a:schemeClr val="bg1"/>
                </a:solidFill>
                <a:effectLst>
                  <a:outerShdw blurRad="38100" dist="38100" dir="2700000" algn="tl">
                    <a:srgbClr val="000000">
                      <a:alpha val="43137"/>
                    </a:srgbClr>
                  </a:outerShdw>
                </a:effectLst>
              </a:rPr>
              <a:t>    Volkwin </a:t>
            </a:r>
            <a:r>
              <a:rPr lang="fr-FR" dirty="0">
                <a:solidFill>
                  <a:schemeClr val="bg1"/>
                </a:solidFill>
                <a:effectLst>
                  <a:outerShdw blurRad="38100" dist="38100" dir="2700000" algn="tl">
                    <a:srgbClr val="000000">
                      <a:alpha val="43137"/>
                    </a:srgbClr>
                  </a:outerShdw>
                </a:effectLst>
              </a:rPr>
              <a:t>Marg</a:t>
            </a:r>
          </a:p>
          <a:p>
            <a:endParaRPr lang="fr-FR" dirty="0"/>
          </a:p>
        </p:txBody>
      </p:sp>
    </p:spTree>
    <p:extLst>
      <p:ext uri="{BB962C8B-B14F-4D97-AF65-F5344CB8AC3E}">
        <p14:creationId xmlns:p14="http://schemas.microsoft.com/office/powerpoint/2010/main" val="21613308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contenu 2"/>
          <p:cNvSpPr>
            <a:spLocks noGrp="1"/>
          </p:cNvSpPr>
          <p:nvPr>
            <p:ph idx="1"/>
          </p:nvPr>
        </p:nvSpPr>
        <p:spPr/>
        <p:txBody>
          <a:bodyPr/>
          <a:lstStyle/>
          <a:p>
            <a:r>
              <a:rPr lang="en-US" dirty="0"/>
              <a:t>This is the work of gmp Architekten.</a:t>
            </a:r>
          </a:p>
          <a:p>
            <a:r>
              <a:rPr lang="en-US" dirty="0"/>
              <a:t>7 exhibition spaces frame a central atrium covered by a 22 m high glass roof. 13 galleries of varying sizes - called cubes - are connected by bridges, stairs and terraces, giving a space of 3,600 m2 dedicated to modern art. </a:t>
            </a:r>
            <a:endParaRPr lang="en-US" dirty="0" smtClean="0"/>
          </a:p>
          <a:p>
            <a:r>
              <a:rPr lang="en-US" dirty="0" smtClean="0"/>
              <a:t>Huge </a:t>
            </a:r>
            <a:r>
              <a:rPr lang="en-US" dirty="0"/>
              <a:t>windows offer interior and exterior views from all sides and integrate the Kunsthalle into the city. A transparent metal arch encloses the building in a spectacular way.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3674433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contenu 2"/>
          <p:cNvSpPr>
            <a:spLocks noGrp="1"/>
          </p:cNvSpPr>
          <p:nvPr>
            <p:ph idx="1"/>
          </p:nvPr>
        </p:nvSpPr>
        <p:spPr/>
        <p:txBody>
          <a:bodyPr/>
          <a:lstStyle/>
          <a:p>
            <a:r>
              <a:rPr lang="en-US" dirty="0"/>
              <a:t>The atrium is the orientation and starting point for circular tours through the exhibition spaces on three levels, two of which are connected to the Art Nouveau building.</a:t>
            </a:r>
          </a:p>
          <a:p>
            <a:r>
              <a:rPr lang="en-US" dirty="0"/>
              <a:t>The facades are covered with a transparent metal mesh with a bronze coating that defines the building's exterior shape and creates a respectful dialogue with the sandstone </a:t>
            </a:r>
            <a:r>
              <a:rPr lang="en-US" dirty="0" smtClean="0"/>
              <a:t>color </a:t>
            </a:r>
            <a:r>
              <a:rPr lang="en-US" dirty="0"/>
              <a:t>of </a:t>
            </a:r>
            <a:r>
              <a:rPr lang="en-US" dirty="0" smtClean="0"/>
              <a:t>neighboring </a:t>
            </a:r>
            <a:r>
              <a:rPr lang="en-US" dirty="0"/>
              <a:t>buildings. Different degrees of transparency are obtained with different mesh widths.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4093151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1002" y="1690689"/>
            <a:ext cx="6687403" cy="4464452"/>
          </a:xfrm>
          <a:prstGeom prst="rect">
            <a:avLst/>
          </a:prstGeom>
        </p:spPr>
      </p:pic>
    </p:spTree>
    <p:extLst>
      <p:ext uri="{BB962C8B-B14F-4D97-AF65-F5344CB8AC3E}">
        <p14:creationId xmlns:p14="http://schemas.microsoft.com/office/powerpoint/2010/main" val="40788190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7827" y="1690689"/>
            <a:ext cx="6728346" cy="4559987"/>
          </a:xfrm>
          <a:prstGeom prst="rect">
            <a:avLst/>
          </a:prstGeom>
        </p:spPr>
      </p:pic>
    </p:spTree>
    <p:extLst>
      <p:ext uri="{BB962C8B-B14F-4D97-AF65-F5344CB8AC3E}">
        <p14:creationId xmlns:p14="http://schemas.microsoft.com/office/powerpoint/2010/main" val="27295084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9612" y="1690689"/>
            <a:ext cx="6984776" cy="4533900"/>
          </a:xfrm>
          <a:prstGeom prst="rect">
            <a:avLst/>
          </a:prstGeom>
        </p:spPr>
      </p:pic>
    </p:spTree>
    <p:extLst>
      <p:ext uri="{BB962C8B-B14F-4D97-AF65-F5344CB8AC3E}">
        <p14:creationId xmlns:p14="http://schemas.microsoft.com/office/powerpoint/2010/main" val="31512129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1698" y="1690689"/>
            <a:ext cx="6960604" cy="4546623"/>
          </a:xfrm>
          <a:prstGeom prst="rect">
            <a:avLst/>
          </a:prstGeom>
        </p:spPr>
      </p:pic>
    </p:spTree>
    <p:extLst>
      <p:ext uri="{BB962C8B-B14F-4D97-AF65-F5344CB8AC3E}">
        <p14:creationId xmlns:p14="http://schemas.microsoft.com/office/powerpoint/2010/main" val="8007241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1251" y="1690689"/>
            <a:ext cx="6781498" cy="4532690"/>
          </a:xfrm>
          <a:prstGeom prst="rect">
            <a:avLst/>
          </a:prstGeom>
        </p:spPr>
      </p:pic>
    </p:spTree>
    <p:extLst>
      <p:ext uri="{BB962C8B-B14F-4D97-AF65-F5344CB8AC3E}">
        <p14:creationId xmlns:p14="http://schemas.microsoft.com/office/powerpoint/2010/main" val="7117180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720920"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5616" y="1690689"/>
            <a:ext cx="6912768" cy="4546623"/>
          </a:xfrm>
          <a:prstGeom prst="rect">
            <a:avLst/>
          </a:prstGeom>
        </p:spPr>
      </p:pic>
    </p:spTree>
    <p:extLst>
      <p:ext uri="{BB962C8B-B14F-4D97-AF65-F5344CB8AC3E}">
        <p14:creationId xmlns:p14="http://schemas.microsoft.com/office/powerpoint/2010/main" val="18261912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Kunsthalle,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9612" y="1690689"/>
            <a:ext cx="6984776" cy="4474615"/>
          </a:xfrm>
          <a:prstGeom prst="rect">
            <a:avLst/>
          </a:prstGeom>
        </p:spPr>
      </p:pic>
    </p:spTree>
    <p:extLst>
      <p:ext uri="{BB962C8B-B14F-4D97-AF65-F5344CB8AC3E}">
        <p14:creationId xmlns:p14="http://schemas.microsoft.com/office/powerpoint/2010/main" val="15512734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3582" y="1690689"/>
            <a:ext cx="7069540" cy="4437156"/>
          </a:xfrm>
          <a:prstGeom prst="rect">
            <a:avLst/>
          </a:prstGeom>
        </p:spPr>
      </p:pic>
    </p:spTree>
    <p:extLst>
      <p:ext uri="{BB962C8B-B14F-4D97-AF65-F5344CB8AC3E}">
        <p14:creationId xmlns:p14="http://schemas.microsoft.com/office/powerpoint/2010/main" val="34010839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3648" y="1690689"/>
            <a:ext cx="6336704" cy="4464496"/>
          </a:xfrm>
          <a:prstGeom prst="rect">
            <a:avLst/>
          </a:prstGeom>
        </p:spPr>
      </p:pic>
    </p:spTree>
    <p:extLst>
      <p:ext uri="{BB962C8B-B14F-4D97-AF65-F5344CB8AC3E}">
        <p14:creationId xmlns:p14="http://schemas.microsoft.com/office/powerpoint/2010/main" val="3784997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628" y="1690689"/>
            <a:ext cx="6696744" cy="4492957"/>
          </a:xfrm>
          <a:prstGeom prst="rect">
            <a:avLst/>
          </a:prstGeom>
        </p:spPr>
      </p:pic>
    </p:spTree>
    <p:extLst>
      <p:ext uri="{BB962C8B-B14F-4D97-AF65-F5344CB8AC3E}">
        <p14:creationId xmlns:p14="http://schemas.microsoft.com/office/powerpoint/2010/main" val="25350004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4775" y="1690689"/>
            <a:ext cx="6894450" cy="4330599"/>
          </a:xfrm>
          <a:prstGeom prst="rect">
            <a:avLst/>
          </a:prstGeom>
        </p:spPr>
      </p:pic>
    </p:spTree>
    <p:extLst>
      <p:ext uri="{BB962C8B-B14F-4D97-AF65-F5344CB8AC3E}">
        <p14:creationId xmlns:p14="http://schemas.microsoft.com/office/powerpoint/2010/main" val="31776078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0425" y="1690689"/>
            <a:ext cx="3174220" cy="4928475"/>
          </a:xfrm>
          <a:prstGeom prst="rect">
            <a:avLst/>
          </a:prstGeom>
        </p:spPr>
      </p:pic>
      <p:pic>
        <p:nvPicPr>
          <p:cNvPr id="8"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93828" y="1690689"/>
            <a:ext cx="5439748" cy="4314326"/>
          </a:xfrm>
          <a:prstGeom prst="rect">
            <a:avLst/>
          </a:prstGeom>
        </p:spPr>
      </p:pic>
    </p:spTree>
    <p:extLst>
      <p:ext uri="{BB962C8B-B14F-4D97-AF65-F5344CB8AC3E}">
        <p14:creationId xmlns:p14="http://schemas.microsoft.com/office/powerpoint/2010/main" val="15814868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3618" y="1690689"/>
            <a:ext cx="6876764" cy="4505679"/>
          </a:xfrm>
          <a:prstGeom prst="rect">
            <a:avLst/>
          </a:prstGeom>
        </p:spPr>
      </p:pic>
    </p:spTree>
    <p:extLst>
      <p:ext uri="{BB962C8B-B14F-4D97-AF65-F5344CB8AC3E}">
        <p14:creationId xmlns:p14="http://schemas.microsoft.com/office/powerpoint/2010/main" val="40825636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Kunsthalle</a:t>
            </a:r>
            <a:r>
              <a:rPr lang="fr-FR" dirty="0"/>
              <a:t>, Mannheim,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84896" y="1690688"/>
            <a:ext cx="5258785" cy="401407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0319" y="1690689"/>
            <a:ext cx="3361748" cy="5030787"/>
          </a:xfrm>
          <a:prstGeom prst="rect">
            <a:avLst/>
          </a:prstGeom>
        </p:spPr>
      </p:pic>
    </p:spTree>
    <p:extLst>
      <p:ext uri="{BB962C8B-B14F-4D97-AF65-F5344CB8AC3E}">
        <p14:creationId xmlns:p14="http://schemas.microsoft.com/office/powerpoint/2010/main" val="37523951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719968"/>
            <a:ext cx="8952931" cy="1325563"/>
          </a:xfrm>
        </p:spPr>
        <p:txBody>
          <a:bodyPr/>
          <a:lstStyle/>
          <a:p>
            <a:r>
              <a:rPr lang="fr-FR" dirty="0" smtClean="0"/>
              <a:t>    Xing Kiln Museum, Jingtai, CN (2017)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1004" y="2045531"/>
            <a:ext cx="6469038" cy="418986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555" y="5550920"/>
            <a:ext cx="1148044" cy="385856"/>
          </a:xfrm>
          <a:prstGeom prst="rect">
            <a:avLst/>
          </a:prstGeom>
        </p:spPr>
      </p:pic>
    </p:spTree>
    <p:extLst>
      <p:ext uri="{BB962C8B-B14F-4D97-AF65-F5344CB8AC3E}">
        <p14:creationId xmlns:p14="http://schemas.microsoft.com/office/powerpoint/2010/main" val="37594024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734567" cy="1325563"/>
          </a:xfrm>
        </p:spPr>
        <p:txBody>
          <a:bodyPr/>
          <a:lstStyle/>
          <a:p>
            <a:r>
              <a:rPr lang="fr-FR" dirty="0" smtClean="0"/>
              <a:t>Xing </a:t>
            </a:r>
            <a:r>
              <a:rPr lang="fr-FR" dirty="0"/>
              <a:t>Kiln Museum, Jingtai, CN (2017)</a:t>
            </a:r>
          </a:p>
        </p:txBody>
      </p:sp>
      <p:sp>
        <p:nvSpPr>
          <p:cNvPr id="3" name="Espace réservé du contenu 2"/>
          <p:cNvSpPr>
            <a:spLocks noGrp="1"/>
          </p:cNvSpPr>
          <p:nvPr>
            <p:ph idx="1"/>
          </p:nvPr>
        </p:nvSpPr>
        <p:spPr/>
        <p:txBody>
          <a:bodyPr>
            <a:normAutofit fontScale="92500" lnSpcReduction="10000"/>
          </a:bodyPr>
          <a:lstStyle/>
          <a:p>
            <a:r>
              <a:rPr lang="fr-FR" dirty="0" smtClean="0"/>
              <a:t>It i the work of </a:t>
            </a:r>
            <a:r>
              <a:rPr lang="fr-FR" dirty="0"/>
              <a:t>YCA firm (Yanchuan </a:t>
            </a:r>
            <a:r>
              <a:rPr lang="fr-FR" dirty="0" smtClean="0"/>
              <a:t>Liu).</a:t>
            </a:r>
          </a:p>
          <a:p>
            <a:r>
              <a:rPr lang="fr-FR" dirty="0" smtClean="0"/>
              <a:t>The museum is about Xing white porcelain.</a:t>
            </a:r>
          </a:p>
          <a:p>
            <a:r>
              <a:rPr lang="en-US" dirty="0" smtClean="0"/>
              <a:t>The </a:t>
            </a:r>
            <a:r>
              <a:rPr lang="en-US" dirty="0"/>
              <a:t>exhibition space open to public is like seven pieces of rustic porcelain floating above the water; below the pool is a continuous space containing the entrance and main exhibition </a:t>
            </a:r>
            <a:r>
              <a:rPr lang="en-US" dirty="0" smtClean="0"/>
              <a:t>hall.</a:t>
            </a:r>
          </a:p>
          <a:p>
            <a:r>
              <a:rPr lang="en-US" dirty="0"/>
              <a:t>Visitors walking along the square open gallery, wherever they are, will be attracted by the bowl-shaped forms in the middle. During the summer walk, they can appreciate the ripples of light reflected from the clear water at the bottom of the curved outer </a:t>
            </a:r>
            <a:r>
              <a:rPr lang="en-US" dirty="0" smtClean="0"/>
              <a:t>wall.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6984169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61862"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4908" y="1690689"/>
            <a:ext cx="6574183" cy="4532691"/>
          </a:xfrm>
          <a:prstGeom prst="rect">
            <a:avLst/>
          </a:prstGeom>
        </p:spPr>
      </p:pic>
    </p:spTree>
    <p:extLst>
      <p:ext uri="{BB962C8B-B14F-4D97-AF65-F5344CB8AC3E}">
        <p14:creationId xmlns:p14="http://schemas.microsoft.com/office/powerpoint/2010/main" val="29238171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19" y="365126"/>
            <a:ext cx="8488907"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1429" y="1690689"/>
            <a:ext cx="7014949" cy="4382565"/>
          </a:xfrm>
          <a:prstGeom prst="rect">
            <a:avLst/>
          </a:prstGeom>
        </p:spPr>
      </p:pic>
    </p:spTree>
    <p:extLst>
      <p:ext uri="{BB962C8B-B14F-4D97-AF65-F5344CB8AC3E}">
        <p14:creationId xmlns:p14="http://schemas.microsoft.com/office/powerpoint/2010/main" val="31636892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19" y="365126"/>
            <a:ext cx="8420669"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82639" y="1690689"/>
            <a:ext cx="7178721" cy="4478099"/>
          </a:xfrm>
          <a:prstGeom prst="rect">
            <a:avLst/>
          </a:prstGeom>
        </p:spPr>
      </p:pic>
    </p:spTree>
    <p:extLst>
      <p:ext uri="{BB962C8B-B14F-4D97-AF65-F5344CB8AC3E}">
        <p14:creationId xmlns:p14="http://schemas.microsoft.com/office/powerpoint/2010/main" val="12433048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967" y="365126"/>
            <a:ext cx="8407021"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7354" y="1690689"/>
            <a:ext cx="7042245" cy="4505396"/>
          </a:xfrm>
          <a:prstGeom prst="rect">
            <a:avLst/>
          </a:prstGeom>
        </p:spPr>
      </p:pic>
    </p:spTree>
    <p:extLst>
      <p:ext uri="{BB962C8B-B14F-4D97-AF65-F5344CB8AC3E}">
        <p14:creationId xmlns:p14="http://schemas.microsoft.com/office/powerpoint/2010/main" val="22035620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434316"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3707" y="1690689"/>
            <a:ext cx="6796585" cy="4491748"/>
          </a:xfrm>
          <a:prstGeom prst="rect">
            <a:avLst/>
          </a:prstGeom>
        </p:spPr>
      </p:pic>
    </p:spTree>
    <p:extLst>
      <p:ext uri="{BB962C8B-B14F-4D97-AF65-F5344CB8AC3E}">
        <p14:creationId xmlns:p14="http://schemas.microsoft.com/office/powerpoint/2010/main" val="41932221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672" y="365126"/>
            <a:ext cx="8447964"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9668" y="1690689"/>
            <a:ext cx="7014949" cy="4491748"/>
          </a:xfrm>
          <a:prstGeom prst="rect">
            <a:avLst/>
          </a:prstGeom>
        </p:spPr>
      </p:pic>
    </p:spTree>
    <p:extLst>
      <p:ext uri="{BB962C8B-B14F-4D97-AF65-F5344CB8AC3E}">
        <p14:creationId xmlns:p14="http://schemas.microsoft.com/office/powerpoint/2010/main" val="35680064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434315"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0610" y="1690689"/>
            <a:ext cx="6837528" cy="4505396"/>
          </a:xfrm>
          <a:prstGeom prst="rect">
            <a:avLst/>
          </a:prstGeom>
        </p:spPr>
      </p:pic>
    </p:spTree>
    <p:extLst>
      <p:ext uri="{BB962C8B-B14F-4D97-AF65-F5344CB8AC3E}">
        <p14:creationId xmlns:p14="http://schemas.microsoft.com/office/powerpoint/2010/main" val="13700517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024" y="365126"/>
            <a:ext cx="8461612"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46913" y="1690689"/>
            <a:ext cx="5650173" cy="4355270"/>
          </a:xfrm>
          <a:prstGeom prst="rect">
            <a:avLst/>
          </a:prstGeom>
        </p:spPr>
      </p:pic>
    </p:spTree>
    <p:extLst>
      <p:ext uri="{BB962C8B-B14F-4D97-AF65-F5344CB8AC3E}">
        <p14:creationId xmlns:p14="http://schemas.microsoft.com/office/powerpoint/2010/main" val="8619726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420669" cy="1325563"/>
          </a:xfrm>
        </p:spPr>
        <p:txBody>
          <a:bodyPr/>
          <a:lstStyle/>
          <a:p>
            <a:r>
              <a:rPr lang="fr-FR" dirty="0" smtClean="0"/>
              <a:t>Xing </a:t>
            </a:r>
            <a:r>
              <a:rPr lang="fr-FR" dirty="0"/>
              <a:t>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3236" y="1690689"/>
            <a:ext cx="6837528" cy="4478100"/>
          </a:xfrm>
          <a:prstGeom prst="rect">
            <a:avLst/>
          </a:prstGeom>
        </p:spPr>
      </p:pic>
    </p:spTree>
    <p:extLst>
      <p:ext uri="{BB962C8B-B14F-4D97-AF65-F5344CB8AC3E}">
        <p14:creationId xmlns:p14="http://schemas.microsoft.com/office/powerpoint/2010/main" val="35839561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Xin Kiln Museum, Jingtai,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67384" y="1690689"/>
            <a:ext cx="5609231" cy="4491748"/>
          </a:xfrm>
          <a:prstGeom prst="rect">
            <a:avLst/>
          </a:prstGeom>
        </p:spPr>
      </p:pic>
    </p:spTree>
    <p:extLst>
      <p:ext uri="{BB962C8B-B14F-4D97-AF65-F5344CB8AC3E}">
        <p14:creationId xmlns:p14="http://schemas.microsoft.com/office/powerpoint/2010/main" val="14195866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Tonofenfabrik</a:t>
            </a:r>
            <a:r>
              <a:rPr lang="fr-FR" dirty="0"/>
              <a:t> </a:t>
            </a:r>
            <a:r>
              <a:rPr lang="fr-FR" dirty="0" smtClean="0"/>
              <a:t>Museum, Lahr, DE (2017)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4781493" y="5192975"/>
            <a:ext cx="2847975" cy="285750"/>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6916" y="1686252"/>
            <a:ext cx="1819275" cy="2767768"/>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96105" y="1715790"/>
            <a:ext cx="2781300" cy="3257166"/>
          </a:xfrm>
          <a:prstGeom prst="rect">
            <a:avLst/>
          </a:prstGeom>
        </p:spPr>
      </p:pic>
      <p:pic>
        <p:nvPicPr>
          <p:cNvPr id="8" name="Imag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6120" y="1686252"/>
            <a:ext cx="3480882" cy="4568443"/>
          </a:xfrm>
          <a:prstGeom prst="rect">
            <a:avLst/>
          </a:prstGeom>
        </p:spPr>
      </p:pic>
      <p:sp>
        <p:nvSpPr>
          <p:cNvPr id="9" name="ZoneTexte 8"/>
          <p:cNvSpPr txBox="1"/>
          <p:nvPr/>
        </p:nvSpPr>
        <p:spPr>
          <a:xfrm>
            <a:off x="4113122" y="3970473"/>
            <a:ext cx="1447741" cy="369332"/>
          </a:xfrm>
          <a:prstGeom prst="rect">
            <a:avLst/>
          </a:prstGeom>
          <a:noFill/>
        </p:spPr>
        <p:txBody>
          <a:bodyPr wrap="square" rtlCol="0">
            <a:spAutoFit/>
          </a:bodyPr>
          <a:lstStyle/>
          <a:p>
            <a:r>
              <a:rPr lang="fr-FR" dirty="0">
                <a:solidFill>
                  <a:schemeClr val="bg1"/>
                </a:solidFill>
              </a:rPr>
              <a:t>Shih-Fu Peng </a:t>
            </a:r>
          </a:p>
        </p:txBody>
      </p:sp>
      <p:sp>
        <p:nvSpPr>
          <p:cNvPr id="11" name="ZoneTexte 10"/>
          <p:cNvSpPr txBox="1"/>
          <p:nvPr/>
        </p:nvSpPr>
        <p:spPr>
          <a:xfrm>
            <a:off x="6059445" y="4559121"/>
            <a:ext cx="2517885" cy="369332"/>
          </a:xfrm>
          <a:prstGeom prst="rect">
            <a:avLst/>
          </a:prstGeom>
          <a:noFill/>
        </p:spPr>
        <p:txBody>
          <a:bodyPr wrap="square" rtlCol="0">
            <a:spAutoFit/>
          </a:bodyPr>
          <a:lstStyle/>
          <a:p>
            <a:r>
              <a:rPr lang="fr-FR" dirty="0">
                <a:solidFill>
                  <a:schemeClr val="bg1"/>
                </a:solidFill>
              </a:rPr>
              <a:t>Róisín Heneghan </a:t>
            </a:r>
          </a:p>
        </p:txBody>
      </p:sp>
      <p:pic>
        <p:nvPicPr>
          <p:cNvPr id="12" name="Image 11"/>
          <p:cNvPicPr>
            <a:picLocks noChangeAspect="1"/>
          </p:cNvPicPr>
          <p:nvPr/>
        </p:nvPicPr>
        <p:blipFill>
          <a:blip r:embed="rId6"/>
          <a:stretch>
            <a:fillRect/>
          </a:stretch>
        </p:blipFill>
        <p:spPr>
          <a:xfrm>
            <a:off x="6405692" y="5711911"/>
            <a:ext cx="1762125" cy="895350"/>
          </a:xfrm>
          <a:prstGeom prst="rect">
            <a:avLst/>
          </a:prstGeom>
        </p:spPr>
      </p:pic>
    </p:spTree>
    <p:extLst>
      <p:ext uri="{BB962C8B-B14F-4D97-AF65-F5344CB8AC3E}">
        <p14:creationId xmlns:p14="http://schemas.microsoft.com/office/powerpoint/2010/main" val="176648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1" y="365126"/>
            <a:ext cx="8625385"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2306" y="1690689"/>
            <a:ext cx="6684794" cy="4532691"/>
          </a:xfrm>
          <a:prstGeom prst="rect">
            <a:avLst/>
          </a:prstGeom>
        </p:spPr>
      </p:pic>
    </p:spTree>
    <p:extLst>
      <p:ext uri="{BB962C8B-B14F-4D97-AF65-F5344CB8AC3E}">
        <p14:creationId xmlns:p14="http://schemas.microsoft.com/office/powerpoint/2010/main" val="17919689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contenu 2"/>
          <p:cNvSpPr>
            <a:spLocks noGrp="1"/>
          </p:cNvSpPr>
          <p:nvPr>
            <p:ph idx="1"/>
          </p:nvPr>
        </p:nvSpPr>
        <p:spPr/>
        <p:txBody>
          <a:bodyPr>
            <a:normAutofit lnSpcReduction="10000"/>
          </a:bodyPr>
          <a:lstStyle/>
          <a:p>
            <a:r>
              <a:rPr lang="en-US" dirty="0" smtClean="0"/>
              <a:t>It is the work of Heneghan Peng architects.</a:t>
            </a:r>
          </a:p>
          <a:p>
            <a:r>
              <a:rPr lang="en-US" dirty="0" smtClean="0"/>
              <a:t>The </a:t>
            </a:r>
            <a:r>
              <a:rPr lang="en-US" dirty="0"/>
              <a:t>old industrial brick building was not only transformed into a modern museum, but the somewhat incomplete ‘L’ shaped volume has been completed by a new stair </a:t>
            </a:r>
            <a:r>
              <a:rPr lang="en-US" dirty="0" smtClean="0"/>
              <a:t>tower. </a:t>
            </a:r>
            <a:r>
              <a:rPr lang="en-US" dirty="0"/>
              <a:t>A final quadrant, a new stair, completes the L-shaped building and gives a natural flowing movement, a continuous experience, through the Museum. The new stair winds itself up along the west façade looping together the floors of the Museum. The stairwell with its red concrete provides a counterpoint and rest space to the bright exhibition </a:t>
            </a:r>
            <a:r>
              <a:rPr lang="en-US" dirty="0" smtClean="0"/>
              <a:t>spaces.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24815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0265" y="1690689"/>
            <a:ext cx="6183470" cy="4122313"/>
          </a:xfrm>
          <a:prstGeom prst="rect">
            <a:avLst/>
          </a:prstGeom>
        </p:spPr>
      </p:pic>
    </p:spTree>
    <p:extLst>
      <p:ext uri="{BB962C8B-B14F-4D97-AF65-F5344CB8AC3E}">
        <p14:creationId xmlns:p14="http://schemas.microsoft.com/office/powerpoint/2010/main" val="40463122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28950" y="1690689"/>
            <a:ext cx="2895331" cy="432374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710" y="1690688"/>
            <a:ext cx="2755157" cy="4323745"/>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68364" y="1690687"/>
            <a:ext cx="2921090" cy="4323745"/>
          </a:xfrm>
          <a:prstGeom prst="rect">
            <a:avLst/>
          </a:prstGeom>
        </p:spPr>
      </p:pic>
    </p:spTree>
    <p:extLst>
      <p:ext uri="{BB962C8B-B14F-4D97-AF65-F5344CB8AC3E}">
        <p14:creationId xmlns:p14="http://schemas.microsoft.com/office/powerpoint/2010/main" val="1473927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4022" y="1690689"/>
            <a:ext cx="6523151" cy="4148070"/>
          </a:xfrm>
          <a:prstGeom prst="rect">
            <a:avLst/>
          </a:prstGeom>
        </p:spPr>
      </p:pic>
    </p:spTree>
    <p:extLst>
      <p:ext uri="{BB962C8B-B14F-4D97-AF65-F5344CB8AC3E}">
        <p14:creationId xmlns:p14="http://schemas.microsoft.com/office/powerpoint/2010/main" val="34486786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4327" y="1690689"/>
            <a:ext cx="6555346" cy="4362381"/>
          </a:xfrm>
          <a:prstGeom prst="rect">
            <a:avLst/>
          </a:prstGeom>
        </p:spPr>
      </p:pic>
    </p:spTree>
    <p:extLst>
      <p:ext uri="{BB962C8B-B14F-4D97-AF65-F5344CB8AC3E}">
        <p14:creationId xmlns:p14="http://schemas.microsoft.com/office/powerpoint/2010/main" val="38365357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7735" y="1690689"/>
            <a:ext cx="6619741" cy="4310866"/>
          </a:xfrm>
          <a:prstGeom prst="rect">
            <a:avLst/>
          </a:prstGeom>
        </p:spPr>
      </p:pic>
    </p:spTree>
    <p:extLst>
      <p:ext uri="{BB962C8B-B14F-4D97-AF65-F5344CB8AC3E}">
        <p14:creationId xmlns:p14="http://schemas.microsoft.com/office/powerpoint/2010/main" val="35897303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3330" y="1690689"/>
            <a:ext cx="3091163" cy="4547741"/>
          </a:xfrm>
          <a:prstGeom prst="rect">
            <a:avLst/>
          </a:prstGeom>
        </p:spPr>
      </p:pic>
      <p:pic>
        <p:nvPicPr>
          <p:cNvPr id="5" name="Image 4"/>
          <p:cNvPicPr>
            <a:picLocks noChangeAspect="1"/>
          </p:cNvPicPr>
          <p:nvPr/>
        </p:nvPicPr>
        <p:blipFill>
          <a:blip r:embed="rId3"/>
          <a:stretch>
            <a:fillRect/>
          </a:stretch>
        </p:blipFill>
        <p:spPr>
          <a:xfrm>
            <a:off x="6568200" y="5259876"/>
            <a:ext cx="2575800" cy="918882"/>
          </a:xfrm>
          <a:prstGeom prst="rect">
            <a:avLst/>
          </a:prstGeom>
        </p:spPr>
      </p:pic>
      <p:pic>
        <p:nvPicPr>
          <p:cNvPr id="6" name="Image 5"/>
          <p:cNvPicPr>
            <a:picLocks noChangeAspect="1"/>
          </p:cNvPicPr>
          <p:nvPr/>
        </p:nvPicPr>
        <p:blipFill>
          <a:blip r:embed="rId4"/>
          <a:stretch>
            <a:fillRect/>
          </a:stretch>
        </p:blipFill>
        <p:spPr>
          <a:xfrm>
            <a:off x="3437823" y="5200205"/>
            <a:ext cx="2933700" cy="1038225"/>
          </a:xfrm>
          <a:prstGeom prst="rect">
            <a:avLst/>
          </a:prstGeom>
        </p:spPr>
      </p:pic>
      <p:pic>
        <p:nvPicPr>
          <p:cNvPr id="7" name="Image 6"/>
          <p:cNvPicPr>
            <a:picLocks noChangeAspect="1"/>
          </p:cNvPicPr>
          <p:nvPr/>
        </p:nvPicPr>
        <p:blipFill>
          <a:blip r:embed="rId5"/>
          <a:stretch>
            <a:fillRect/>
          </a:stretch>
        </p:blipFill>
        <p:spPr>
          <a:xfrm>
            <a:off x="3446025" y="1681859"/>
            <a:ext cx="4410075" cy="3400425"/>
          </a:xfrm>
          <a:prstGeom prst="rect">
            <a:avLst/>
          </a:prstGeom>
        </p:spPr>
      </p:pic>
      <p:sp>
        <p:nvSpPr>
          <p:cNvPr id="8" name="ZoneTexte 7"/>
          <p:cNvSpPr txBox="1"/>
          <p:nvPr/>
        </p:nvSpPr>
        <p:spPr>
          <a:xfrm>
            <a:off x="4742916" y="4289989"/>
            <a:ext cx="1628607" cy="369332"/>
          </a:xfrm>
          <a:prstGeom prst="rect">
            <a:avLst/>
          </a:prstGeom>
          <a:noFill/>
        </p:spPr>
        <p:txBody>
          <a:bodyPr wrap="square" rtlCol="0">
            <a:spAutoFit/>
          </a:bodyPr>
          <a:lstStyle/>
          <a:p>
            <a:r>
              <a:rPr lang="fr-FR" dirty="0" smtClean="0">
                <a:solidFill>
                  <a:schemeClr val="bg1"/>
                </a:solidFill>
              </a:rPr>
              <a:t>Marcus Novais</a:t>
            </a:r>
            <a:endParaRPr lang="fr-FR" dirty="0">
              <a:solidFill>
                <a:schemeClr val="bg1"/>
              </a:solidFill>
            </a:endParaRPr>
          </a:p>
        </p:txBody>
      </p:sp>
    </p:spTree>
    <p:extLst>
      <p:ext uri="{BB962C8B-B14F-4D97-AF65-F5344CB8AC3E}">
        <p14:creationId xmlns:p14="http://schemas.microsoft.com/office/powerpoint/2010/main" val="30497924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the architect Marcus Novais.</a:t>
            </a:r>
          </a:p>
          <a:p>
            <a:r>
              <a:rPr lang="en-US" dirty="0"/>
              <a:t>The concept was to value this cantilevered volume as main element of the façade, with a ventilated façade of metallic structure and perforated aluminum composite material sheets (A.C.M.) as coating, which aside from protecting from the intense heat from the sun. The building has a total of </a:t>
            </a:r>
            <a:r>
              <a:rPr lang="en-US" dirty="0" smtClean="0"/>
              <a:t>5 </a:t>
            </a:r>
            <a:r>
              <a:rPr lang="en-US" dirty="0"/>
              <a:t>floors. In the main access, there is a generous staircase that marks the entrance axis of the Museum. The permanent exhibition occupies the </a:t>
            </a:r>
            <a:r>
              <a:rPr lang="en-US" dirty="0" smtClean="0"/>
              <a:t>1</a:t>
            </a:r>
            <a:r>
              <a:rPr lang="en-US" baseline="30000" dirty="0" smtClean="0"/>
              <a:t>st</a:t>
            </a:r>
            <a:r>
              <a:rPr lang="en-US" dirty="0" smtClean="0"/>
              <a:t> and 2</a:t>
            </a:r>
            <a:r>
              <a:rPr lang="en-US" baseline="30000" dirty="0" smtClean="0"/>
              <a:t>nd</a:t>
            </a:r>
            <a:r>
              <a:rPr lang="en-US" dirty="0" smtClean="0"/>
              <a:t> floors</a:t>
            </a:r>
            <a:r>
              <a:rPr lang="en-US" dirty="0"/>
              <a:t>, with identical plans, spaces are completely sober in the exhibition areas. On the </a:t>
            </a:r>
            <a:r>
              <a:rPr lang="en-US" dirty="0" smtClean="0"/>
              <a:t>3</a:t>
            </a:r>
            <a:r>
              <a:rPr lang="en-US" baseline="30000" dirty="0" smtClean="0"/>
              <a:t>rd</a:t>
            </a:r>
            <a:r>
              <a:rPr lang="en-US" dirty="0" smtClean="0"/>
              <a:t>  </a:t>
            </a:r>
            <a:r>
              <a:rPr lang="en-US" dirty="0"/>
              <a:t>floor there is a partially covered terrace overlooking the city. Most of the old building openings were sealed, but a central atrium was maintained and walkways were built on </a:t>
            </a:r>
            <a:r>
              <a:rPr lang="en-US" dirty="0" smtClean="0"/>
              <a:t>it.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104835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588" y="1690689"/>
            <a:ext cx="6964823" cy="4428100"/>
          </a:xfrm>
          <a:prstGeom prst="rect">
            <a:avLst/>
          </a:prstGeom>
        </p:spPr>
      </p:pic>
    </p:spTree>
    <p:extLst>
      <p:ext uri="{BB962C8B-B14F-4D97-AF65-F5344CB8AC3E}">
        <p14:creationId xmlns:p14="http://schemas.microsoft.com/office/powerpoint/2010/main" val="26016515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9678" y="1690689"/>
            <a:ext cx="7024643" cy="4479375"/>
          </a:xfrm>
          <a:prstGeom prst="rect">
            <a:avLst/>
          </a:prstGeom>
        </p:spPr>
      </p:pic>
    </p:spTree>
    <p:extLst>
      <p:ext uri="{BB962C8B-B14F-4D97-AF65-F5344CB8AC3E}">
        <p14:creationId xmlns:p14="http://schemas.microsoft.com/office/powerpoint/2010/main" val="36633097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802806"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8076" y="1690689"/>
            <a:ext cx="7128792" cy="4546623"/>
          </a:xfrm>
          <a:prstGeom prst="rect">
            <a:avLst/>
          </a:prstGeom>
        </p:spPr>
      </p:pic>
    </p:spTree>
    <p:extLst>
      <p:ext uri="{BB962C8B-B14F-4D97-AF65-F5344CB8AC3E}">
        <p14:creationId xmlns:p14="http://schemas.microsoft.com/office/powerpoint/2010/main" val="20055421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914" y="1896454"/>
            <a:ext cx="4405357" cy="304800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7637" y="1896454"/>
            <a:ext cx="4443815" cy="3048000"/>
          </a:xfrm>
          <a:prstGeom prst="rect">
            <a:avLst/>
          </a:prstGeom>
        </p:spPr>
      </p:pic>
    </p:spTree>
    <p:extLst>
      <p:ext uri="{BB962C8B-B14F-4D97-AF65-F5344CB8AC3E}">
        <p14:creationId xmlns:p14="http://schemas.microsoft.com/office/powerpoint/2010/main" val="38988191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8314" y="1690689"/>
            <a:ext cx="7067372" cy="4445191"/>
          </a:xfrm>
          <a:prstGeom prst="rect">
            <a:avLst/>
          </a:prstGeom>
        </p:spPr>
      </p:pic>
    </p:spTree>
    <p:extLst>
      <p:ext uri="{BB962C8B-B14F-4D97-AF65-F5344CB8AC3E}">
        <p14:creationId xmlns:p14="http://schemas.microsoft.com/office/powerpoint/2010/main" val="22752833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9768" y="1690689"/>
            <a:ext cx="7084464" cy="4530649"/>
          </a:xfrm>
          <a:prstGeom prst="rect">
            <a:avLst/>
          </a:prstGeom>
        </p:spPr>
      </p:pic>
    </p:spTree>
    <p:extLst>
      <p:ext uri="{BB962C8B-B14F-4D97-AF65-F5344CB8AC3E}">
        <p14:creationId xmlns:p14="http://schemas.microsoft.com/office/powerpoint/2010/main" val="27057724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8045" y="1690689"/>
            <a:ext cx="6887910" cy="4496466"/>
          </a:xfrm>
          <a:prstGeom prst="rect">
            <a:avLst/>
          </a:prstGeom>
        </p:spPr>
      </p:pic>
    </p:spTree>
    <p:extLst>
      <p:ext uri="{BB962C8B-B14F-4D97-AF65-F5344CB8AC3E}">
        <p14:creationId xmlns:p14="http://schemas.microsoft.com/office/powerpoint/2010/main" val="41020969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da Fotografia, Fortaleza, BR (2017)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93619" y="1690689"/>
            <a:ext cx="6302965" cy="427427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515" y="1690689"/>
            <a:ext cx="2570590" cy="4274275"/>
          </a:xfrm>
          <a:prstGeom prst="rect">
            <a:avLst/>
          </a:prstGeom>
        </p:spPr>
      </p:pic>
    </p:spTree>
    <p:extLst>
      <p:ext uri="{BB962C8B-B14F-4D97-AF65-F5344CB8AC3E}">
        <p14:creationId xmlns:p14="http://schemas.microsoft.com/office/powerpoint/2010/main" val="41322372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Museu </a:t>
            </a:r>
            <a:r>
              <a:rPr lang="fr-FR" sz="4000" dirty="0"/>
              <a:t>da Fotografia, Fortaleza, BR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90025" y="1690689"/>
            <a:ext cx="5563949" cy="4368279"/>
          </a:xfrm>
          <a:prstGeom prst="rect">
            <a:avLst/>
          </a:prstGeom>
        </p:spPr>
      </p:pic>
    </p:spTree>
    <p:extLst>
      <p:ext uri="{BB962C8B-B14F-4D97-AF65-F5344CB8AC3E}">
        <p14:creationId xmlns:p14="http://schemas.microsoft.com/office/powerpoint/2010/main" val="16704519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Mokyeonri, Incheon, KR (2017)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553" y="1680531"/>
            <a:ext cx="2283105" cy="2283105"/>
          </a:xfrm>
          <a:prstGeom prst="rect">
            <a:avLst/>
          </a:prstGeom>
        </p:spPr>
      </p:pic>
      <p:pic>
        <p:nvPicPr>
          <p:cNvPr id="5" name="Image 4"/>
          <p:cNvPicPr>
            <a:picLocks noChangeAspect="1"/>
          </p:cNvPicPr>
          <p:nvPr/>
        </p:nvPicPr>
        <p:blipFill>
          <a:blip r:embed="rId3"/>
          <a:stretch>
            <a:fillRect/>
          </a:stretch>
        </p:blipFill>
        <p:spPr>
          <a:xfrm>
            <a:off x="4886325" y="4165094"/>
            <a:ext cx="3629025" cy="47625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12606" y="1690688"/>
            <a:ext cx="3224866" cy="4545896"/>
          </a:xfrm>
          <a:prstGeom prst="rect">
            <a:avLst/>
          </a:prstGeom>
        </p:spPr>
      </p:pic>
      <p:sp>
        <p:nvSpPr>
          <p:cNvPr id="7" name="ZoneTexte 6"/>
          <p:cNvSpPr txBox="1"/>
          <p:nvPr/>
        </p:nvSpPr>
        <p:spPr>
          <a:xfrm>
            <a:off x="4886325" y="3512321"/>
            <a:ext cx="2155410" cy="369332"/>
          </a:xfrm>
          <a:prstGeom prst="rect">
            <a:avLst/>
          </a:prstGeom>
          <a:noFill/>
        </p:spPr>
        <p:txBody>
          <a:bodyPr wrap="square" rtlCol="0">
            <a:spAutoFit/>
          </a:bodyPr>
          <a:lstStyle/>
          <a:p>
            <a:r>
              <a:rPr lang="fr-FR" dirty="0" smtClean="0">
                <a:solidFill>
                  <a:schemeClr val="bg1"/>
                </a:solidFill>
              </a:rPr>
              <a:t>Eunju Han</a:t>
            </a:r>
            <a:endParaRPr lang="fr-FR" dirty="0">
              <a:solidFill>
                <a:schemeClr val="bg1"/>
              </a:solidFill>
            </a:endParaRPr>
          </a:p>
        </p:txBody>
      </p:sp>
    </p:spTree>
    <p:extLst>
      <p:ext uri="{BB962C8B-B14F-4D97-AF65-F5344CB8AC3E}">
        <p14:creationId xmlns:p14="http://schemas.microsoft.com/office/powerpoint/2010/main" val="36237856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Mokyeonri, Incheon, KR (2017)</a:t>
            </a:r>
          </a:p>
        </p:txBody>
      </p:sp>
      <p:sp>
        <p:nvSpPr>
          <p:cNvPr id="3" name="Espace réservé du contenu 2"/>
          <p:cNvSpPr>
            <a:spLocks noGrp="1"/>
          </p:cNvSpPr>
          <p:nvPr>
            <p:ph idx="1"/>
          </p:nvPr>
        </p:nvSpPr>
        <p:spPr/>
        <p:txBody>
          <a:bodyPr>
            <a:normAutofit fontScale="77500" lnSpcReduction="20000"/>
          </a:bodyPr>
          <a:lstStyle/>
          <a:p>
            <a:r>
              <a:rPr lang="fr-FR" dirty="0" smtClean="0"/>
              <a:t>It is the work of Softarchitecturelab firm.</a:t>
            </a:r>
          </a:p>
          <a:p>
            <a:r>
              <a:rPr lang="en-US" dirty="0"/>
              <a:t>The building features a striking, angular form, with a pointed corner facing the adjacent car park extending over an entrance incorporated into a glazed surface on the ground floor. Cylindrical pillars support a pair of concrete slabs that form the floor and roof of the upper level. The interactive wooden screen occupies a void between these </a:t>
            </a:r>
            <a:r>
              <a:rPr lang="en-US" dirty="0" smtClean="0"/>
              <a:t>2 </a:t>
            </a:r>
            <a:r>
              <a:rPr lang="en-US" dirty="0"/>
              <a:t>surfaces at the corner of the building. The screen is formed of </a:t>
            </a:r>
            <a:r>
              <a:rPr lang="en-US" dirty="0" smtClean="0"/>
              <a:t>6-sided leaves </a:t>
            </a:r>
            <a:r>
              <a:rPr lang="en-US" dirty="0"/>
              <a:t>made from a hardwood called merbau and attached at a single point to metal frames. On the opposite side of the upper floor, a similar screen is positioned around the edge of a deck that can be seen from inside the building's main circulation area</a:t>
            </a:r>
            <a:r>
              <a:rPr lang="en-US" dirty="0" smtClean="0"/>
              <a:t>. This </a:t>
            </a:r>
            <a:r>
              <a:rPr lang="en-US" dirty="0"/>
              <a:t>screen incorporates a pulley system driven by a motor so the distances between the vertical elements can be manually adjusted. A double-height void containing a staircase connecting the </a:t>
            </a:r>
            <a:r>
              <a:rPr lang="en-US" dirty="0" smtClean="0"/>
              <a:t>2 </a:t>
            </a:r>
            <a:r>
              <a:rPr lang="en-US" dirty="0"/>
              <a:t>floors is topped with a ceiling featuring Japanese cypress </a:t>
            </a:r>
            <a:r>
              <a:rPr lang="en-US" dirty="0" smtClean="0"/>
              <a:t>battens.</a:t>
            </a:r>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4310391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0037" y="1690689"/>
            <a:ext cx="7263925" cy="4436647"/>
          </a:xfrm>
          <a:prstGeom prst="rect">
            <a:avLst/>
          </a:prstGeom>
        </p:spPr>
      </p:pic>
    </p:spTree>
    <p:extLst>
      <p:ext uri="{BB962C8B-B14F-4D97-AF65-F5344CB8AC3E}">
        <p14:creationId xmlns:p14="http://schemas.microsoft.com/office/powerpoint/2010/main" val="40249663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6680" y="1690689"/>
            <a:ext cx="6930640" cy="4573378"/>
          </a:xfrm>
          <a:prstGeom prst="rect">
            <a:avLst/>
          </a:prstGeom>
        </p:spPr>
      </p:pic>
    </p:spTree>
    <p:extLst>
      <p:ext uri="{BB962C8B-B14F-4D97-AF65-F5344CB8AC3E}">
        <p14:creationId xmlns:p14="http://schemas.microsoft.com/office/powerpoint/2010/main" val="28483568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679976"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0667" y="1735831"/>
            <a:ext cx="6622665" cy="4415110"/>
          </a:xfrm>
          <a:prstGeom prst="rect">
            <a:avLst/>
          </a:prstGeom>
        </p:spPr>
      </p:pic>
    </p:spTree>
    <p:extLst>
      <p:ext uri="{BB962C8B-B14F-4D97-AF65-F5344CB8AC3E}">
        <p14:creationId xmlns:p14="http://schemas.microsoft.com/office/powerpoint/2010/main" val="40117506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9948" y="1690689"/>
            <a:ext cx="7204104" cy="4428100"/>
          </a:xfrm>
          <a:prstGeom prst="rect">
            <a:avLst/>
          </a:prstGeom>
        </p:spPr>
      </p:pic>
    </p:spTree>
    <p:extLst>
      <p:ext uri="{BB962C8B-B14F-4D97-AF65-F5344CB8AC3E}">
        <p14:creationId xmlns:p14="http://schemas.microsoft.com/office/powerpoint/2010/main" val="41862792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4041" y="1690689"/>
            <a:ext cx="7075917" cy="4470830"/>
          </a:xfrm>
          <a:prstGeom prst="rect">
            <a:avLst/>
          </a:prstGeom>
        </p:spPr>
      </p:pic>
    </p:spTree>
    <p:extLst>
      <p:ext uri="{BB962C8B-B14F-4D97-AF65-F5344CB8AC3E}">
        <p14:creationId xmlns:p14="http://schemas.microsoft.com/office/powerpoint/2010/main" val="2123162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Mokyeonri,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80542" y="1690688"/>
            <a:ext cx="2859101" cy="4547741"/>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77737" y="1690688"/>
            <a:ext cx="2946622" cy="4547741"/>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9641" y="1690688"/>
            <a:ext cx="2935288" cy="4547741"/>
          </a:xfrm>
          <a:prstGeom prst="rect">
            <a:avLst/>
          </a:prstGeom>
        </p:spPr>
      </p:pic>
    </p:spTree>
    <p:extLst>
      <p:ext uri="{BB962C8B-B14F-4D97-AF65-F5344CB8AC3E}">
        <p14:creationId xmlns:p14="http://schemas.microsoft.com/office/powerpoint/2010/main" val="11862932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2407" y="1690689"/>
            <a:ext cx="6939185" cy="4505013"/>
          </a:xfrm>
          <a:prstGeom prst="rect">
            <a:avLst/>
          </a:prstGeom>
        </p:spPr>
      </p:pic>
    </p:spTree>
    <p:extLst>
      <p:ext uri="{BB962C8B-B14F-4D97-AF65-F5344CB8AC3E}">
        <p14:creationId xmlns:p14="http://schemas.microsoft.com/office/powerpoint/2010/main" val="40220070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4438" y="1690689"/>
            <a:ext cx="7055123" cy="4278311"/>
          </a:xfrm>
          <a:prstGeom prst="rect">
            <a:avLst/>
          </a:prstGeom>
        </p:spPr>
      </p:pic>
    </p:spTree>
    <p:extLst>
      <p:ext uri="{BB962C8B-B14F-4D97-AF65-F5344CB8AC3E}">
        <p14:creationId xmlns:p14="http://schemas.microsoft.com/office/powerpoint/2010/main" val="5282022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5315" y="1690689"/>
            <a:ext cx="6973369" cy="4547742"/>
          </a:xfrm>
          <a:prstGeom prst="rect">
            <a:avLst/>
          </a:prstGeom>
        </p:spPr>
      </p:pic>
    </p:spTree>
    <p:extLst>
      <p:ext uri="{BB962C8B-B14F-4D97-AF65-F5344CB8AC3E}">
        <p14:creationId xmlns:p14="http://schemas.microsoft.com/office/powerpoint/2010/main" val="42483604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Mokyeonri,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427" y="1690689"/>
            <a:ext cx="2695907" cy="442810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18134" y="1690689"/>
            <a:ext cx="2564223" cy="442810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80734" y="2380739"/>
            <a:ext cx="3429000" cy="3048000"/>
          </a:xfrm>
          <a:prstGeom prst="rect">
            <a:avLst/>
          </a:prstGeom>
        </p:spPr>
      </p:pic>
    </p:spTree>
    <p:extLst>
      <p:ext uri="{BB962C8B-B14F-4D97-AF65-F5344CB8AC3E}">
        <p14:creationId xmlns:p14="http://schemas.microsoft.com/office/powerpoint/2010/main" val="40956370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0618" y="1690689"/>
            <a:ext cx="6742763" cy="4308459"/>
          </a:xfrm>
          <a:prstGeom prst="rect">
            <a:avLst/>
          </a:prstGeom>
        </p:spPr>
      </p:pic>
    </p:spTree>
    <p:extLst>
      <p:ext uri="{BB962C8B-B14F-4D97-AF65-F5344CB8AC3E}">
        <p14:creationId xmlns:p14="http://schemas.microsoft.com/office/powerpoint/2010/main" val="14493646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Mokyeonri,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4261" y="1690689"/>
            <a:ext cx="2890591" cy="4345299"/>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80291" y="2011052"/>
            <a:ext cx="5469518" cy="3748813"/>
          </a:xfrm>
          <a:prstGeom prst="rect">
            <a:avLst/>
          </a:prstGeom>
        </p:spPr>
      </p:pic>
    </p:spTree>
    <p:extLst>
      <p:ext uri="{BB962C8B-B14F-4D97-AF65-F5344CB8AC3E}">
        <p14:creationId xmlns:p14="http://schemas.microsoft.com/office/powerpoint/2010/main" val="28422708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6501" y="1690689"/>
            <a:ext cx="6810998" cy="4539196"/>
          </a:xfrm>
          <a:prstGeom prst="rect">
            <a:avLst/>
          </a:prstGeom>
        </p:spPr>
      </p:pic>
    </p:spTree>
    <p:extLst>
      <p:ext uri="{BB962C8B-B14F-4D97-AF65-F5344CB8AC3E}">
        <p14:creationId xmlns:p14="http://schemas.microsoft.com/office/powerpoint/2010/main" val="22648828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775510"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4871" y="1690689"/>
            <a:ext cx="7274257" cy="4437156"/>
          </a:xfrm>
          <a:prstGeom prst="rect">
            <a:avLst/>
          </a:prstGeom>
        </p:spPr>
      </p:pic>
    </p:spTree>
    <p:extLst>
      <p:ext uri="{BB962C8B-B14F-4D97-AF65-F5344CB8AC3E}">
        <p14:creationId xmlns:p14="http://schemas.microsoft.com/office/powerpoint/2010/main" val="1345689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Mokyeonri</a:t>
            </a:r>
            <a:r>
              <a:rPr lang="fr-FR" dirty="0"/>
              <a:t>, Incheon, KR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2228" y="1690689"/>
            <a:ext cx="6819544" cy="4376825"/>
          </a:xfrm>
          <a:prstGeom prst="rect">
            <a:avLst/>
          </a:prstGeom>
        </p:spPr>
      </p:pic>
    </p:spTree>
    <p:extLst>
      <p:ext uri="{BB962C8B-B14F-4D97-AF65-F5344CB8AC3E}">
        <p14:creationId xmlns:p14="http://schemas.microsoft.com/office/powerpoint/2010/main" val="24379200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Tonofenfabrik Museum, Lahr, DE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1448" y="1690689"/>
            <a:ext cx="6239814" cy="4349503"/>
          </a:xfrm>
          <a:prstGeom prst="rect">
            <a:avLst/>
          </a:prstGeom>
        </p:spPr>
      </p:pic>
      <p:sp>
        <p:nvSpPr>
          <p:cNvPr id="5" name="ZoneTexte 4"/>
          <p:cNvSpPr txBox="1"/>
          <p:nvPr/>
        </p:nvSpPr>
        <p:spPr>
          <a:xfrm>
            <a:off x="2256090" y="4896740"/>
            <a:ext cx="2905570"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23799262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652680"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628" y="1690689"/>
            <a:ext cx="6696744" cy="4546623"/>
          </a:xfrm>
          <a:prstGeom prst="rect">
            <a:avLst/>
          </a:prstGeom>
        </p:spPr>
      </p:pic>
    </p:spTree>
    <p:extLst>
      <p:ext uri="{BB962C8B-B14F-4D97-AF65-F5344CB8AC3E}">
        <p14:creationId xmlns:p14="http://schemas.microsoft.com/office/powerpoint/2010/main" val="34006069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World Contemporary Museums XVIII</a:t>
            </a:r>
            <a:endParaRPr lang="fr-FR" dirty="0"/>
          </a:p>
        </p:txBody>
      </p:sp>
      <p:sp>
        <p:nvSpPr>
          <p:cNvPr id="3" name="Espace réservé du contenu 2"/>
          <p:cNvSpPr>
            <a:spLocks noGrp="1"/>
          </p:cNvSpPr>
          <p:nvPr>
            <p:ph idx="1"/>
          </p:nvPr>
        </p:nvSpPr>
        <p:spPr/>
        <p:txBody>
          <a:bodyPr/>
          <a:lstStyle/>
          <a:p>
            <a:r>
              <a:rPr lang="en-US" dirty="0"/>
              <a:t>The objective is to show you different museums of contemporary architecture around the </a:t>
            </a:r>
            <a:r>
              <a:rPr lang="en-US" dirty="0" smtClean="0"/>
              <a:t>world except U.S. : </a:t>
            </a:r>
            <a:r>
              <a:rPr lang="en-US" dirty="0"/>
              <a:t>these do not only house contemporary art but also art </a:t>
            </a:r>
            <a:r>
              <a:rPr lang="en-US" dirty="0" smtClean="0"/>
              <a:t>or history since </a:t>
            </a:r>
            <a:r>
              <a:rPr lang="en-US" dirty="0"/>
              <a:t>prehistoric times.</a:t>
            </a:r>
          </a:p>
          <a:p>
            <a:r>
              <a:rPr lang="en-US" dirty="0"/>
              <a:t>The greatest architects of the </a:t>
            </a:r>
            <a:r>
              <a:rPr lang="en-US" dirty="0" smtClean="0"/>
              <a:t>last </a:t>
            </a:r>
            <a:r>
              <a:rPr lang="en-US" smtClean="0"/>
              <a:t>five years </a:t>
            </a:r>
            <a:r>
              <a:rPr lang="en-US" dirty="0"/>
              <a:t>contributed to the construction of these museums with architectures that were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775510"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7104" y="1690689"/>
            <a:ext cx="7369791" cy="4327974"/>
          </a:xfrm>
          <a:prstGeom prst="rect">
            <a:avLst/>
          </a:prstGeom>
        </p:spPr>
      </p:pic>
    </p:spTree>
    <p:extLst>
      <p:ext uri="{BB962C8B-B14F-4D97-AF65-F5344CB8AC3E}">
        <p14:creationId xmlns:p14="http://schemas.microsoft.com/office/powerpoint/2010/main" val="15906225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3600" dirty="0" smtClean="0"/>
              <a:t> Zilong Photography Museum, Hunan, CN </a:t>
            </a:r>
            <a:r>
              <a:rPr lang="fr-FR" sz="3600" dirty="0"/>
              <a:t>(2017)</a:t>
            </a:r>
            <a:r>
              <a:rPr lang="fr-FR" sz="4000" dirty="0"/>
              <a:t>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630" y="1690689"/>
            <a:ext cx="5760640" cy="403244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57901" y="1690689"/>
            <a:ext cx="2966864" cy="367240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6065838"/>
            <a:ext cx="2333625" cy="5810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050" y="5494208"/>
            <a:ext cx="2774940" cy="1143260"/>
          </a:xfrm>
          <a:prstGeom prst="rect">
            <a:avLst/>
          </a:prstGeom>
        </p:spPr>
      </p:pic>
      <p:sp>
        <p:nvSpPr>
          <p:cNvPr id="8" name="ZoneTexte 7"/>
          <p:cNvSpPr txBox="1"/>
          <p:nvPr/>
        </p:nvSpPr>
        <p:spPr>
          <a:xfrm>
            <a:off x="6264322" y="4667534"/>
            <a:ext cx="2060812" cy="646331"/>
          </a:xfrm>
          <a:prstGeom prst="rect">
            <a:avLst/>
          </a:prstGeom>
          <a:noFill/>
        </p:spPr>
        <p:txBody>
          <a:bodyPr wrap="square" rtlCol="0">
            <a:spAutoFit/>
          </a:bodyPr>
          <a:lstStyle/>
          <a:p>
            <a:r>
              <a:rPr lang="fr-FR" dirty="0">
                <a:solidFill>
                  <a:schemeClr val="bg1"/>
                </a:solidFill>
              </a:rPr>
              <a:t>Chunyu Wei</a:t>
            </a:r>
            <a:endParaRPr lang="fr-FR" dirty="0">
              <a:solidFill>
                <a:schemeClr val="bg1"/>
              </a:solidFill>
              <a:effectLst>
                <a:outerShdw blurRad="38100" dist="38100" dir="2700000" algn="tl">
                  <a:srgbClr val="000000">
                    <a:alpha val="43137"/>
                  </a:srgbClr>
                </a:outerShdw>
              </a:effectLst>
            </a:endParaRPr>
          </a:p>
          <a:p>
            <a:endParaRPr lang="fr-FR" dirty="0"/>
          </a:p>
        </p:txBody>
      </p:sp>
    </p:spTree>
    <p:extLst>
      <p:ext uri="{BB962C8B-B14F-4D97-AF65-F5344CB8AC3E}">
        <p14:creationId xmlns:p14="http://schemas.microsoft.com/office/powerpoint/2010/main" val="9895356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Zilong </a:t>
            </a:r>
            <a:r>
              <a:rPr lang="fr-FR" sz="3600" dirty="0"/>
              <a:t>Photography </a:t>
            </a:r>
            <a:r>
              <a:rPr lang="fr-FR" sz="3600" dirty="0" smtClean="0"/>
              <a:t>Museum, Hunan, CN </a:t>
            </a:r>
            <a:r>
              <a:rPr lang="fr-FR" sz="3600" dirty="0"/>
              <a:t>(2017)</a:t>
            </a:r>
          </a:p>
        </p:txBody>
      </p:sp>
      <p:sp>
        <p:nvSpPr>
          <p:cNvPr id="3" name="Espace réservé du contenu 2"/>
          <p:cNvSpPr>
            <a:spLocks noGrp="1"/>
          </p:cNvSpPr>
          <p:nvPr>
            <p:ph idx="1"/>
          </p:nvPr>
        </p:nvSpPr>
        <p:spPr/>
        <p:txBody>
          <a:bodyPr/>
          <a:lstStyle/>
          <a:p>
            <a:r>
              <a:rPr lang="en-US" dirty="0"/>
              <a:t>This is the work of Regional Studio.</a:t>
            </a:r>
          </a:p>
          <a:p>
            <a:r>
              <a:rPr lang="en-US" dirty="0"/>
              <a:t>One of the specific features of this building is the use of very pure white concrete using white cement made from white sand aggregate and avoiding any mineral additives: white is still the expression of "emptiness" to a certain extent, which not only emphasizes art in the museum.</a:t>
            </a:r>
          </a:p>
          <a:p>
            <a:r>
              <a:rPr lang="en-US" dirty="0"/>
              <a:t>It is inspired by the metaphysical work of Giorgio de Chirico, mixing light and shadow.</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96936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72101" y="1690689"/>
            <a:ext cx="5908980" cy="4429520"/>
          </a:xfrm>
          <a:prstGeom prst="rect">
            <a:avLst/>
          </a:prstGeom>
        </p:spPr>
      </p:pic>
    </p:spTree>
    <p:extLst>
      <p:ext uri="{BB962C8B-B14F-4D97-AF65-F5344CB8AC3E}">
        <p14:creationId xmlns:p14="http://schemas.microsoft.com/office/powerpoint/2010/main" val="6345075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2764" y="1690689"/>
            <a:ext cx="6878471" cy="4566352"/>
          </a:xfrm>
          <a:prstGeom prst="rect">
            <a:avLst/>
          </a:prstGeom>
        </p:spPr>
      </p:pic>
    </p:spTree>
    <p:extLst>
      <p:ext uri="{BB962C8B-B14F-4D97-AF65-F5344CB8AC3E}">
        <p14:creationId xmlns:p14="http://schemas.microsoft.com/office/powerpoint/2010/main" val="30732063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3600" dirty="0" smtClean="0"/>
              <a:t>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4036" y="1877702"/>
            <a:ext cx="3970544" cy="4004481"/>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17408" y="1877702"/>
            <a:ext cx="4012443" cy="4004481"/>
          </a:xfrm>
          <a:prstGeom prst="rect">
            <a:avLst/>
          </a:prstGeom>
        </p:spPr>
      </p:pic>
    </p:spTree>
    <p:extLst>
      <p:ext uri="{BB962C8B-B14F-4D97-AF65-F5344CB8AC3E}">
        <p14:creationId xmlns:p14="http://schemas.microsoft.com/office/powerpoint/2010/main" val="6446633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22644" y="1690689"/>
            <a:ext cx="5698711" cy="4150553"/>
          </a:xfrm>
          <a:prstGeom prst="rect">
            <a:avLst/>
          </a:prstGeom>
        </p:spPr>
      </p:pic>
    </p:spTree>
    <p:extLst>
      <p:ext uri="{BB962C8B-B14F-4D97-AF65-F5344CB8AC3E}">
        <p14:creationId xmlns:p14="http://schemas.microsoft.com/office/powerpoint/2010/main" val="26483162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5437" y="1690689"/>
            <a:ext cx="3892193" cy="3963537"/>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94379" y="1690688"/>
            <a:ext cx="3757086" cy="3963538"/>
          </a:xfrm>
          <a:prstGeom prst="rect">
            <a:avLst/>
          </a:prstGeom>
        </p:spPr>
      </p:pic>
    </p:spTree>
    <p:extLst>
      <p:ext uri="{BB962C8B-B14F-4D97-AF65-F5344CB8AC3E}">
        <p14:creationId xmlns:p14="http://schemas.microsoft.com/office/powerpoint/2010/main" val="1988324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37608" y="1690689"/>
            <a:ext cx="6268783" cy="3877598"/>
          </a:xfrm>
          <a:prstGeom prst="rect">
            <a:avLst/>
          </a:prstGeom>
        </p:spPr>
      </p:pic>
    </p:spTree>
    <p:extLst>
      <p:ext uri="{BB962C8B-B14F-4D97-AF65-F5344CB8AC3E}">
        <p14:creationId xmlns:p14="http://schemas.microsoft.com/office/powerpoint/2010/main" val="6506854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9352" y="1690689"/>
            <a:ext cx="6445295" cy="3986780"/>
          </a:xfrm>
          <a:prstGeom prst="rect">
            <a:avLst/>
          </a:prstGeom>
        </p:spPr>
      </p:pic>
    </p:spTree>
    <p:extLst>
      <p:ext uri="{BB962C8B-B14F-4D97-AF65-F5344CB8AC3E}">
        <p14:creationId xmlns:p14="http://schemas.microsoft.com/office/powerpoint/2010/main" val="24640795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629" y="365126"/>
            <a:ext cx="8858991" cy="1325563"/>
          </a:xfrm>
        </p:spPr>
        <p:txBody>
          <a:bodyPr/>
          <a:lstStyle/>
          <a:p>
            <a:r>
              <a:rPr lang="fr-FR" dirty="0" smtClean="0"/>
              <a:t>    World </a:t>
            </a:r>
            <a:r>
              <a:rPr lang="fr-FR" dirty="0"/>
              <a:t>Contemporary </a:t>
            </a:r>
            <a:r>
              <a:rPr lang="fr-FR" dirty="0" smtClean="0"/>
              <a:t>Museums</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II </a:t>
            </a:r>
            <a:r>
              <a:rPr lang="fr-FR" dirty="0"/>
              <a:t>World War Museum, </a:t>
            </a:r>
            <a:r>
              <a:rPr lang="fr-FR" dirty="0" smtClean="0"/>
              <a:t>Gdansk, PL 2017.</a:t>
            </a:r>
          </a:p>
          <a:p>
            <a:r>
              <a:rPr lang="fr-FR" dirty="0" smtClean="0"/>
              <a:t>Xie </a:t>
            </a:r>
            <a:r>
              <a:rPr lang="fr-FR" dirty="0"/>
              <a:t>Zilong Photography Museum, Hunan, </a:t>
            </a:r>
            <a:r>
              <a:rPr lang="fr-FR" dirty="0" smtClean="0"/>
              <a:t>CN 2017</a:t>
            </a:r>
            <a:r>
              <a:rPr lang="fr-FR" dirty="0"/>
              <a:t>.</a:t>
            </a:r>
          </a:p>
          <a:p>
            <a:r>
              <a:rPr lang="fr-FR" dirty="0"/>
              <a:t>Tiandi Art Museum, Chongqing, </a:t>
            </a:r>
            <a:r>
              <a:rPr lang="fr-FR" dirty="0" smtClean="0"/>
              <a:t>CN 2017</a:t>
            </a:r>
            <a:r>
              <a:rPr lang="fr-FR" dirty="0"/>
              <a:t>.</a:t>
            </a:r>
          </a:p>
          <a:p>
            <a:r>
              <a:rPr lang="fr-FR" dirty="0"/>
              <a:t>Etihad Museum, Dubaï, </a:t>
            </a:r>
            <a:r>
              <a:rPr lang="fr-FR" dirty="0" smtClean="0"/>
              <a:t>AE 2017.</a:t>
            </a:r>
          </a:p>
          <a:p>
            <a:r>
              <a:rPr lang="fr-FR" dirty="0"/>
              <a:t>Zeitz MOCAA, Capetown, </a:t>
            </a:r>
            <a:r>
              <a:rPr lang="fr-FR" dirty="0" smtClean="0"/>
              <a:t>ZA 2017</a:t>
            </a:r>
            <a:r>
              <a:rPr lang="fr-FR" dirty="0"/>
              <a:t>.</a:t>
            </a:r>
          </a:p>
          <a:p>
            <a:r>
              <a:rPr lang="fr-FR" dirty="0"/>
              <a:t>Palestinian Museum, Birzeit, </a:t>
            </a:r>
            <a:r>
              <a:rPr lang="fr-FR" dirty="0" smtClean="0"/>
              <a:t>PS 2017</a:t>
            </a:r>
            <a:r>
              <a:rPr lang="fr-FR" dirty="0"/>
              <a:t>.</a:t>
            </a:r>
          </a:p>
          <a:p>
            <a:r>
              <a:rPr lang="fr-FR" dirty="0"/>
              <a:t>Tirpitz Museum, Blavand, </a:t>
            </a:r>
            <a:r>
              <a:rPr lang="fr-FR" dirty="0" smtClean="0"/>
              <a:t>DK 2017.</a:t>
            </a:r>
          </a:p>
          <a:p>
            <a:r>
              <a:rPr lang="fr-FR" dirty="0"/>
              <a:t>Musée Yves St Laurent, Marrakech, MA 2017.</a:t>
            </a:r>
          </a:p>
          <a:p>
            <a:r>
              <a:rPr lang="fr-FR" dirty="0"/>
              <a:t>Kunsthalle, Mannheim, DE 2017.</a:t>
            </a:r>
          </a:p>
          <a:p>
            <a:r>
              <a:rPr lang="fr-FR" dirty="0"/>
              <a:t>Xing Kiln Museum, Jingtai, CN 2017.</a:t>
            </a:r>
          </a:p>
          <a:p>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701570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6310" y="1690689"/>
            <a:ext cx="6665932" cy="4123257"/>
          </a:xfrm>
          <a:prstGeom prst="rect">
            <a:avLst/>
          </a:prstGeom>
        </p:spPr>
      </p:pic>
    </p:spTree>
    <p:extLst>
      <p:ext uri="{BB962C8B-B14F-4D97-AF65-F5344CB8AC3E}">
        <p14:creationId xmlns:p14="http://schemas.microsoft.com/office/powerpoint/2010/main" val="13331158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5937" y="1690689"/>
            <a:ext cx="6732125" cy="4164201"/>
          </a:xfrm>
          <a:prstGeom prst="rect">
            <a:avLst/>
          </a:prstGeom>
        </p:spPr>
      </p:pic>
    </p:spTree>
    <p:extLst>
      <p:ext uri="{BB962C8B-B14F-4D97-AF65-F5344CB8AC3E}">
        <p14:creationId xmlns:p14="http://schemas.microsoft.com/office/powerpoint/2010/main" val="25758803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5864" y="1690689"/>
            <a:ext cx="6092271" cy="4041371"/>
          </a:xfrm>
          <a:prstGeom prst="rect">
            <a:avLst/>
          </a:prstGeom>
        </p:spPr>
      </p:pic>
    </p:spTree>
    <p:extLst>
      <p:ext uri="{BB962C8B-B14F-4D97-AF65-F5344CB8AC3E}">
        <p14:creationId xmlns:p14="http://schemas.microsoft.com/office/powerpoint/2010/main" val="27608712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Zilong </a:t>
            </a:r>
            <a:r>
              <a:rPr lang="fr-FR" sz="3600" dirty="0"/>
              <a:t>Photography Museum</a:t>
            </a:r>
            <a:r>
              <a:rPr lang="fr-FR" sz="3600" dirty="0" smtClean="0"/>
              <a:t>, Hunan, CN </a:t>
            </a:r>
            <a:r>
              <a:rPr lang="fr-FR" sz="3600" dirty="0"/>
              <a:t>(2017)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524" y="1690689"/>
            <a:ext cx="5900951" cy="4300678"/>
          </a:xfrm>
          <a:prstGeom prst="rect">
            <a:avLst/>
          </a:prstGeom>
        </p:spPr>
      </p:pic>
    </p:spTree>
    <p:extLst>
      <p:ext uri="{BB962C8B-B14F-4D97-AF65-F5344CB8AC3E}">
        <p14:creationId xmlns:p14="http://schemas.microsoft.com/office/powerpoint/2010/main" val="9145642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Tiandi Art </a:t>
            </a:r>
            <a:r>
              <a:rPr lang="fr-FR" sz="4000" dirty="0" smtClean="0"/>
              <a:t>Museum, </a:t>
            </a:r>
            <a:r>
              <a:rPr lang="fr-FR" sz="4000" dirty="0"/>
              <a:t>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5622" y="1690689"/>
            <a:ext cx="6423248" cy="450425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198" y="1690689"/>
            <a:ext cx="1831015" cy="228294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59" y="6376806"/>
            <a:ext cx="3248025" cy="346305"/>
          </a:xfrm>
          <a:prstGeom prst="rect">
            <a:avLst/>
          </a:prstGeom>
        </p:spPr>
      </p:pic>
      <p:sp>
        <p:nvSpPr>
          <p:cNvPr id="7" name="ZoneTexte 6"/>
          <p:cNvSpPr txBox="1"/>
          <p:nvPr/>
        </p:nvSpPr>
        <p:spPr>
          <a:xfrm>
            <a:off x="7055893" y="3521122"/>
            <a:ext cx="1460310"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Cheng Xiao</a:t>
            </a:r>
          </a:p>
          <a:p>
            <a:endParaRPr lang="fr-FR" dirty="0"/>
          </a:p>
        </p:txBody>
      </p:sp>
    </p:spTree>
    <p:extLst>
      <p:ext uri="{BB962C8B-B14F-4D97-AF65-F5344CB8AC3E}">
        <p14:creationId xmlns:p14="http://schemas.microsoft.com/office/powerpoint/2010/main" val="5616975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911988" cy="1325563"/>
          </a:xfrm>
        </p:spPr>
        <p:txBody>
          <a:bodyPr>
            <a:normAutofit/>
          </a:bodyPr>
          <a:lstStyle/>
          <a:p>
            <a:r>
              <a:rPr lang="fr-FR" sz="4000" dirty="0"/>
              <a:t>Tiandi Art </a:t>
            </a:r>
            <a:r>
              <a:rPr lang="fr-FR" sz="4000" dirty="0" smtClean="0"/>
              <a:t>Museum, </a:t>
            </a:r>
            <a:r>
              <a:rPr lang="fr-FR" sz="4000" dirty="0"/>
              <a:t>Chongqing, CN (2017)</a:t>
            </a:r>
          </a:p>
        </p:txBody>
      </p:sp>
      <p:sp>
        <p:nvSpPr>
          <p:cNvPr id="3" name="Espace réservé du contenu 2"/>
          <p:cNvSpPr>
            <a:spLocks noGrp="1"/>
          </p:cNvSpPr>
          <p:nvPr>
            <p:ph idx="1"/>
          </p:nvPr>
        </p:nvSpPr>
        <p:spPr/>
        <p:txBody>
          <a:bodyPr>
            <a:normAutofit fontScale="92500" lnSpcReduction="10000"/>
          </a:bodyPr>
          <a:lstStyle/>
          <a:p>
            <a:r>
              <a:rPr lang="en-US" dirty="0"/>
              <a:t>It is the work of the architect Cheng Xiao.</a:t>
            </a:r>
          </a:p>
          <a:p>
            <a:r>
              <a:rPr lang="en-US" dirty="0" smtClean="0"/>
              <a:t>The </a:t>
            </a:r>
            <a:r>
              <a:rPr lang="en-US" dirty="0"/>
              <a:t>building's overall layout complied with the topography and was divided into three volumes based on different functions. </a:t>
            </a:r>
            <a:endParaRPr lang="en-US" dirty="0" smtClean="0"/>
          </a:p>
          <a:p>
            <a:r>
              <a:rPr lang="en-US" dirty="0" smtClean="0"/>
              <a:t>This </a:t>
            </a:r>
            <a:r>
              <a:rPr lang="en-US" dirty="0"/>
              <a:t>building is the object of a real architectural walk through its 3 volumes connected by continuous paths, glass corridors, linked to the landscape.</a:t>
            </a:r>
            <a:endParaRPr lang="en-US" dirty="0" smtClean="0"/>
          </a:p>
          <a:p>
            <a:r>
              <a:rPr lang="en-US" dirty="0" smtClean="0"/>
              <a:t>The </a:t>
            </a:r>
            <a:r>
              <a:rPr lang="en-US" dirty="0"/>
              <a:t>three volumes are linked together through a wing space, two of which form two half closed yards with the volume, one is connected with a pool to form a sunken yard, the other is linked with a square to hold small gathering activities for people in the park.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6660737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939284" cy="1325563"/>
          </a:xfrm>
        </p:spPr>
        <p:txBody>
          <a:bodyPr>
            <a:normAutofit/>
          </a:bodyPr>
          <a:lstStyle/>
          <a:p>
            <a:r>
              <a:rPr lang="fr-FR" sz="4000" dirty="0"/>
              <a:t>Tiandi Art Museum, Chongqing, CN (2017)</a:t>
            </a:r>
          </a:p>
        </p:txBody>
      </p:sp>
      <p:sp>
        <p:nvSpPr>
          <p:cNvPr id="3" name="Espace réservé du contenu 2"/>
          <p:cNvSpPr>
            <a:spLocks noGrp="1"/>
          </p:cNvSpPr>
          <p:nvPr>
            <p:ph idx="1"/>
          </p:nvPr>
        </p:nvSpPr>
        <p:spPr/>
        <p:txBody>
          <a:bodyPr/>
          <a:lstStyle/>
          <a:p>
            <a:r>
              <a:rPr lang="en-US" dirty="0"/>
              <a:t>These 3 volumes contain the Contemporary Art Gallery designed with double height spaces (top), a demonstration centre linked to the Tiandi brand on one level with the lake (wide) and a Café House located on the 2nd floor with a complete view of the lake (high). </a:t>
            </a:r>
            <a:endParaRPr lang="en-US" dirty="0" smtClean="0"/>
          </a:p>
          <a:p>
            <a:r>
              <a:rPr lang="en-US" dirty="0"/>
              <a:t>In this design, we used the contrast of white walls and black stairs to weaken the internal space form.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335547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84693"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2764" y="1690689"/>
            <a:ext cx="6823881" cy="4464451"/>
          </a:xfrm>
          <a:prstGeom prst="rect">
            <a:avLst/>
          </a:prstGeom>
        </p:spPr>
      </p:pic>
    </p:spTree>
    <p:extLst>
      <p:ext uri="{BB962C8B-B14F-4D97-AF65-F5344CB8AC3E}">
        <p14:creationId xmlns:p14="http://schemas.microsoft.com/office/powerpoint/2010/main" val="42506306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66579"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4525" y="1690689"/>
            <a:ext cx="7014949" cy="4309182"/>
          </a:xfrm>
          <a:prstGeom prst="rect">
            <a:avLst/>
          </a:prstGeom>
        </p:spPr>
      </p:pic>
    </p:spTree>
    <p:extLst>
      <p:ext uri="{BB962C8B-B14F-4D97-AF65-F5344CB8AC3E}">
        <p14:creationId xmlns:p14="http://schemas.microsoft.com/office/powerpoint/2010/main" val="3158035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3" y="365126"/>
            <a:ext cx="8871045"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9116" y="1690690"/>
            <a:ext cx="6851177" cy="4546338"/>
          </a:xfrm>
          <a:prstGeom prst="rect">
            <a:avLst/>
          </a:prstGeom>
        </p:spPr>
      </p:pic>
    </p:spTree>
    <p:extLst>
      <p:ext uri="{BB962C8B-B14F-4D97-AF65-F5344CB8AC3E}">
        <p14:creationId xmlns:p14="http://schemas.microsoft.com/office/powerpoint/2010/main" val="39310071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World Contemporary </a:t>
            </a:r>
            <a:r>
              <a:rPr lang="fr-FR" dirty="0" err="1" smtClean="0"/>
              <a:t>Museums</a:t>
            </a:r>
            <a:r>
              <a:rPr lang="fr-FR" dirty="0" smtClean="0"/>
              <a:t> 2</a:t>
            </a:r>
            <a:endParaRPr lang="fr-FR" dirty="0"/>
          </a:p>
        </p:txBody>
      </p:sp>
      <p:sp>
        <p:nvSpPr>
          <p:cNvPr id="3" name="Espace réservé du contenu 2"/>
          <p:cNvSpPr>
            <a:spLocks noGrp="1"/>
          </p:cNvSpPr>
          <p:nvPr>
            <p:ph idx="1"/>
          </p:nvPr>
        </p:nvSpPr>
        <p:spPr/>
        <p:txBody>
          <a:bodyPr/>
          <a:lstStyle/>
          <a:p>
            <a:r>
              <a:rPr lang="fr-FR" dirty="0"/>
              <a:t>Tonofenfabrik Museum, Lahr, DE 2017.</a:t>
            </a:r>
          </a:p>
          <a:p>
            <a:r>
              <a:rPr lang="fr-FR" dirty="0"/>
              <a:t>Museu da Fotografia, Fortaleza, BR 2017.</a:t>
            </a:r>
          </a:p>
          <a:p>
            <a:r>
              <a:rPr lang="fr-FR" dirty="0"/>
              <a:t>Mokyeonri, Incheon, KR 2017.</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5229338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911988"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1696" y="1690689"/>
            <a:ext cx="7110483" cy="4478099"/>
          </a:xfrm>
          <a:prstGeom prst="rect">
            <a:avLst/>
          </a:prstGeom>
        </p:spPr>
      </p:pic>
    </p:spTree>
    <p:extLst>
      <p:ext uri="{BB962C8B-B14F-4D97-AF65-F5344CB8AC3E}">
        <p14:creationId xmlns:p14="http://schemas.microsoft.com/office/powerpoint/2010/main" val="4591342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830101"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1069" y="1690689"/>
            <a:ext cx="2661313" cy="4437157"/>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15302" y="1690689"/>
            <a:ext cx="2894178" cy="4437157"/>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60367" y="1690689"/>
            <a:ext cx="2960803" cy="4491748"/>
          </a:xfrm>
          <a:prstGeom prst="rect">
            <a:avLst/>
          </a:prstGeom>
        </p:spPr>
      </p:pic>
    </p:spTree>
    <p:extLst>
      <p:ext uri="{BB962C8B-B14F-4D97-AF65-F5344CB8AC3E}">
        <p14:creationId xmlns:p14="http://schemas.microsoft.com/office/powerpoint/2010/main" val="4242125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30102"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0612" y="1690689"/>
            <a:ext cx="6536424" cy="4491747"/>
          </a:xfrm>
          <a:prstGeom prst="rect">
            <a:avLst/>
          </a:prstGeom>
        </p:spPr>
      </p:pic>
    </p:spTree>
    <p:extLst>
      <p:ext uri="{BB962C8B-B14F-4D97-AF65-F5344CB8AC3E}">
        <p14:creationId xmlns:p14="http://schemas.microsoft.com/office/powerpoint/2010/main" val="30204360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802806"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2900" y="1690689"/>
            <a:ext cx="6718199" cy="4532690"/>
          </a:xfrm>
          <a:prstGeom prst="rect">
            <a:avLst/>
          </a:prstGeom>
        </p:spPr>
      </p:pic>
    </p:spTree>
    <p:extLst>
      <p:ext uri="{BB962C8B-B14F-4D97-AF65-F5344CB8AC3E}">
        <p14:creationId xmlns:p14="http://schemas.microsoft.com/office/powerpoint/2010/main" val="31384165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57397"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7726" y="1690689"/>
            <a:ext cx="6668547" cy="4519043"/>
          </a:xfrm>
          <a:prstGeom prst="rect">
            <a:avLst/>
          </a:prstGeom>
        </p:spPr>
      </p:pic>
    </p:spTree>
    <p:extLst>
      <p:ext uri="{BB962C8B-B14F-4D97-AF65-F5344CB8AC3E}">
        <p14:creationId xmlns:p14="http://schemas.microsoft.com/office/powerpoint/2010/main" val="20162236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16454"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3014" y="1690689"/>
            <a:ext cx="6757972" cy="4423509"/>
          </a:xfrm>
          <a:prstGeom prst="rect">
            <a:avLst/>
          </a:prstGeom>
        </p:spPr>
      </p:pic>
    </p:spTree>
    <p:extLst>
      <p:ext uri="{BB962C8B-B14F-4D97-AF65-F5344CB8AC3E}">
        <p14:creationId xmlns:p14="http://schemas.microsoft.com/office/powerpoint/2010/main" val="519337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89158" cy="1325563"/>
          </a:xfrm>
        </p:spPr>
        <p:txBody>
          <a:bodyPr>
            <a:normAutofit/>
          </a:bodyPr>
          <a:lstStyle/>
          <a:p>
            <a:r>
              <a:rPr lang="fr-FR" sz="4000" dirty="0"/>
              <a:t>Tiandi Art Museum, Chongqing, CN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1620" y="1690689"/>
            <a:ext cx="6840760" cy="4474615"/>
          </a:xfrm>
          <a:prstGeom prst="rect">
            <a:avLst/>
          </a:prstGeom>
        </p:spPr>
      </p:pic>
    </p:spTree>
    <p:extLst>
      <p:ext uri="{BB962C8B-B14F-4D97-AF65-F5344CB8AC3E}">
        <p14:creationId xmlns:p14="http://schemas.microsoft.com/office/powerpoint/2010/main" val="16378056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5986" y="1690689"/>
            <a:ext cx="6279232" cy="4186583"/>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15503" y="3270983"/>
            <a:ext cx="2147497" cy="261031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225" y="6176963"/>
            <a:ext cx="3533775" cy="3619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93" y="6059466"/>
            <a:ext cx="3114675" cy="685800"/>
          </a:xfrm>
          <a:prstGeom prst="rect">
            <a:avLst/>
          </a:prstGeom>
        </p:spPr>
      </p:pic>
      <p:sp>
        <p:nvSpPr>
          <p:cNvPr id="8" name="ZoneTexte 7"/>
          <p:cNvSpPr txBox="1"/>
          <p:nvPr/>
        </p:nvSpPr>
        <p:spPr>
          <a:xfrm>
            <a:off x="6796585" y="5336275"/>
            <a:ext cx="2006221"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Jason Moriyama</a:t>
            </a:r>
          </a:p>
          <a:p>
            <a:endParaRPr lang="fr-FR" dirty="0"/>
          </a:p>
        </p:txBody>
      </p:sp>
    </p:spTree>
    <p:extLst>
      <p:ext uri="{BB962C8B-B14F-4D97-AF65-F5344CB8AC3E}">
        <p14:creationId xmlns:p14="http://schemas.microsoft.com/office/powerpoint/2010/main" val="13078218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contenu 2"/>
          <p:cNvSpPr>
            <a:spLocks noGrp="1"/>
          </p:cNvSpPr>
          <p:nvPr>
            <p:ph idx="1"/>
          </p:nvPr>
        </p:nvSpPr>
        <p:spPr/>
        <p:txBody>
          <a:bodyPr>
            <a:normAutofit fontScale="92500" lnSpcReduction="10000"/>
          </a:bodyPr>
          <a:lstStyle/>
          <a:p>
            <a:r>
              <a:rPr lang="en-US" dirty="0"/>
              <a:t>It is the work of the architecture firm Moriyama and Teshima. </a:t>
            </a:r>
          </a:p>
          <a:p>
            <a:r>
              <a:rPr lang="en-US" dirty="0"/>
              <a:t>The Museum </a:t>
            </a:r>
            <a:r>
              <a:rPr lang="en-US" dirty="0" err="1"/>
              <a:t>honours</a:t>
            </a:r>
            <a:r>
              <a:rPr lang="en-US" dirty="0"/>
              <a:t> the signature in 1971 of the document that created the United Arab Emirates.</a:t>
            </a:r>
          </a:p>
          <a:p>
            <a:r>
              <a:rPr lang="en-US" dirty="0"/>
              <a:t>The undulating parabolic curves of the entrance pavilion representing the parchment on which the unification agreement was written and its tapering golden columns representing the pens with which the document was signed.</a:t>
            </a:r>
          </a:p>
          <a:p>
            <a:r>
              <a:rPr lang="en-US" dirty="0"/>
              <a:t>Skylights of various shapes and sizes illuminate the vast underground spaces leading to the Circular Union House, the site of the signing ceremony.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2766098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8650" y="1690689"/>
            <a:ext cx="8086725" cy="4067173"/>
          </a:xfrm>
          <a:prstGeom prst="rect">
            <a:avLst/>
          </a:prstGeom>
        </p:spPr>
      </p:pic>
    </p:spTree>
    <p:extLst>
      <p:ext uri="{BB962C8B-B14F-4D97-AF65-F5344CB8AC3E}">
        <p14:creationId xmlns:p14="http://schemas.microsoft.com/office/powerpoint/2010/main" val="21318830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71045" cy="1325563"/>
          </a:xfrm>
        </p:spPr>
        <p:txBody>
          <a:bodyPr>
            <a:normAutofit/>
          </a:bodyPr>
          <a:lstStyle/>
          <a:p>
            <a:r>
              <a:rPr lang="fr-FR" sz="4000" dirty="0"/>
              <a:t>II World War </a:t>
            </a:r>
            <a:r>
              <a:rPr lang="fr-FR" sz="4000" dirty="0" smtClean="0"/>
              <a:t>Museum, </a:t>
            </a:r>
            <a:r>
              <a:rPr lang="fr-FR" sz="4000" dirty="0"/>
              <a:t>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2761" y="1690688"/>
            <a:ext cx="3240360" cy="5030787"/>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88461" y="1690688"/>
            <a:ext cx="5055096" cy="2952328"/>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4983610"/>
            <a:ext cx="8892480" cy="1778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319" y="5153494"/>
            <a:ext cx="1768315" cy="1565326"/>
          </a:xfrm>
          <a:prstGeom prst="rect">
            <a:avLst/>
          </a:prstGeom>
        </p:spPr>
      </p:pic>
      <p:pic>
        <p:nvPicPr>
          <p:cNvPr id="8" name="Imag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741762" y="5502054"/>
            <a:ext cx="5055096" cy="834105"/>
          </a:xfrm>
          <a:prstGeom prst="rect">
            <a:avLst/>
          </a:prstGeom>
        </p:spPr>
      </p:pic>
    </p:spTree>
    <p:extLst>
      <p:ext uri="{BB962C8B-B14F-4D97-AF65-F5344CB8AC3E}">
        <p14:creationId xmlns:p14="http://schemas.microsoft.com/office/powerpoint/2010/main" val="38845302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2194" y="1690689"/>
            <a:ext cx="6699612" cy="4394864"/>
          </a:xfrm>
          <a:prstGeom prst="rect">
            <a:avLst/>
          </a:prstGeom>
        </p:spPr>
      </p:pic>
    </p:spTree>
    <p:extLst>
      <p:ext uri="{BB962C8B-B14F-4D97-AF65-F5344CB8AC3E}">
        <p14:creationId xmlns:p14="http://schemas.microsoft.com/office/powerpoint/2010/main" val="32402779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2890" y="1690689"/>
            <a:ext cx="6898219" cy="4437157"/>
          </a:xfrm>
          <a:prstGeom prst="rect">
            <a:avLst/>
          </a:prstGeom>
        </p:spPr>
      </p:pic>
    </p:spTree>
    <p:extLst>
      <p:ext uri="{BB962C8B-B14F-4D97-AF65-F5344CB8AC3E}">
        <p14:creationId xmlns:p14="http://schemas.microsoft.com/office/powerpoint/2010/main" val="32139710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2456" y="1690689"/>
            <a:ext cx="6419088" cy="4279392"/>
          </a:xfrm>
          <a:prstGeom prst="rect">
            <a:avLst/>
          </a:prstGeom>
        </p:spPr>
      </p:pic>
    </p:spTree>
    <p:extLst>
      <p:ext uri="{BB962C8B-B14F-4D97-AF65-F5344CB8AC3E}">
        <p14:creationId xmlns:p14="http://schemas.microsoft.com/office/powerpoint/2010/main" val="27752686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3830" y="1690689"/>
            <a:ext cx="6816340" cy="4512385"/>
          </a:xfrm>
          <a:prstGeom prst="rect">
            <a:avLst/>
          </a:prstGeom>
        </p:spPr>
      </p:pic>
    </p:spTree>
    <p:extLst>
      <p:ext uri="{BB962C8B-B14F-4D97-AF65-F5344CB8AC3E}">
        <p14:creationId xmlns:p14="http://schemas.microsoft.com/office/powerpoint/2010/main" val="5627763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6188" y="1690689"/>
            <a:ext cx="6611624" cy="4408387"/>
          </a:xfrm>
          <a:prstGeom prst="rect">
            <a:avLst/>
          </a:prstGeom>
        </p:spPr>
      </p:pic>
    </p:spTree>
    <p:extLst>
      <p:ext uri="{BB962C8B-B14F-4D97-AF65-F5344CB8AC3E}">
        <p14:creationId xmlns:p14="http://schemas.microsoft.com/office/powerpoint/2010/main" val="30612005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6188" y="1690689"/>
            <a:ext cx="6611624" cy="4480395"/>
          </a:xfrm>
          <a:prstGeom prst="rect">
            <a:avLst/>
          </a:prstGeom>
        </p:spPr>
      </p:pic>
    </p:spTree>
    <p:extLst>
      <p:ext uri="{BB962C8B-B14F-4D97-AF65-F5344CB8AC3E}">
        <p14:creationId xmlns:p14="http://schemas.microsoft.com/office/powerpoint/2010/main" val="8386826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6108" y="1690688"/>
            <a:ext cx="6465091" cy="4310061"/>
          </a:xfrm>
          <a:prstGeom prst="rect">
            <a:avLst/>
          </a:prstGeom>
        </p:spPr>
      </p:pic>
    </p:spTree>
    <p:extLst>
      <p:ext uri="{BB962C8B-B14F-4D97-AF65-F5344CB8AC3E}">
        <p14:creationId xmlns:p14="http://schemas.microsoft.com/office/powerpoint/2010/main" val="27936376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Etihad Museum, Dubaï, AE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43250" y="1690689"/>
            <a:ext cx="6657499" cy="4519043"/>
          </a:xfrm>
          <a:prstGeom prst="rect">
            <a:avLst/>
          </a:prstGeom>
        </p:spPr>
      </p:pic>
    </p:spTree>
    <p:extLst>
      <p:ext uri="{BB962C8B-B14F-4D97-AF65-F5344CB8AC3E}">
        <p14:creationId xmlns:p14="http://schemas.microsoft.com/office/powerpoint/2010/main" val="3402114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37929" cy="1325563"/>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3390" y="1690689"/>
            <a:ext cx="5271120" cy="3812519"/>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99769" y="1690689"/>
            <a:ext cx="2808312" cy="3812519"/>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78058" y="5711930"/>
            <a:ext cx="2821610" cy="95993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66" y="5711930"/>
            <a:ext cx="3486150" cy="1104900"/>
          </a:xfrm>
          <a:prstGeom prst="rect">
            <a:avLst/>
          </a:prstGeom>
        </p:spPr>
      </p:pic>
      <p:sp>
        <p:nvSpPr>
          <p:cNvPr id="8" name="ZoneTexte 7"/>
          <p:cNvSpPr txBox="1"/>
          <p:nvPr/>
        </p:nvSpPr>
        <p:spPr>
          <a:xfrm>
            <a:off x="6115050" y="4872251"/>
            <a:ext cx="2496687"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Thomas Heatherwick</a:t>
            </a:r>
          </a:p>
          <a:p>
            <a:endParaRPr lang="fr-FR" dirty="0"/>
          </a:p>
        </p:txBody>
      </p:sp>
    </p:spTree>
    <p:extLst>
      <p:ext uri="{BB962C8B-B14F-4D97-AF65-F5344CB8AC3E}">
        <p14:creationId xmlns:p14="http://schemas.microsoft.com/office/powerpoint/2010/main" val="41621610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Zeitz MOCAA, Capetown, ZA (2017) </a:t>
            </a:r>
          </a:p>
        </p:txBody>
      </p:sp>
      <p:sp>
        <p:nvSpPr>
          <p:cNvPr id="3" name="Espace réservé du contenu 2"/>
          <p:cNvSpPr>
            <a:spLocks noGrp="1"/>
          </p:cNvSpPr>
          <p:nvPr>
            <p:ph idx="1"/>
          </p:nvPr>
        </p:nvSpPr>
        <p:spPr/>
        <p:txBody>
          <a:bodyPr>
            <a:normAutofit fontScale="92500" lnSpcReduction="10000"/>
          </a:bodyPr>
          <a:lstStyle/>
          <a:p>
            <a:r>
              <a:rPr lang="en-US" dirty="0"/>
              <a:t>It is the work of the architect Thomas Heatherwick</a:t>
            </a:r>
            <a:r>
              <a:rPr lang="en-US" dirty="0" smtClean="0"/>
              <a:t>.</a:t>
            </a:r>
          </a:p>
          <a:p>
            <a:r>
              <a:rPr lang="en-US" dirty="0" smtClean="0"/>
              <a:t>The </a:t>
            </a:r>
            <a:r>
              <a:rPr lang="en-US" dirty="0"/>
              <a:t>Zeitz Museum of Contemporary Art Africa (Zeitz MOCAA) is the world’s largest museum dedicated to contemporary art from </a:t>
            </a:r>
            <a:r>
              <a:rPr lang="en-US" dirty="0" smtClean="0"/>
              <a:t>Africa. </a:t>
            </a:r>
          </a:p>
          <a:p>
            <a:r>
              <a:rPr lang="en-US" dirty="0"/>
              <a:t>The museum is housed in 9,500 sq </a:t>
            </a:r>
            <a:r>
              <a:rPr lang="en-US" dirty="0" smtClean="0"/>
              <a:t>meters </a:t>
            </a:r>
            <a:r>
              <a:rPr lang="en-US" dirty="0"/>
              <a:t>of custom designed space, spread over nine floors, carved out of the monumental structure of the historic Grain Silo Complex. The silo, disused since 1990, stands as a monument to the industrial past of Capetown. It’s split into two buildings: there’s the </a:t>
            </a:r>
            <a:r>
              <a:rPr lang="en-US" dirty="0" smtClean="0"/>
              <a:t>elevator or grading  </a:t>
            </a:r>
            <a:r>
              <a:rPr lang="en-US" dirty="0"/>
              <a:t>tower, and the storage annex next to </a:t>
            </a:r>
            <a:r>
              <a:rPr lang="en-US" dirty="0" smtClean="0"/>
              <a:t>it (block of 42 tightly-packed silos).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030262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7" y="365126"/>
            <a:ext cx="8734567" cy="1325563"/>
          </a:xfrm>
        </p:spPr>
        <p:txBody>
          <a:bodyPr>
            <a:normAutofit/>
          </a:bodyPr>
          <a:lstStyle/>
          <a:p>
            <a:r>
              <a:rPr lang="fr-FR" sz="4000" dirty="0"/>
              <a:t>II World War Museum, Gdansk, PL (2017)</a:t>
            </a:r>
          </a:p>
        </p:txBody>
      </p:sp>
      <p:sp>
        <p:nvSpPr>
          <p:cNvPr id="3" name="Espace réservé du contenu 2"/>
          <p:cNvSpPr>
            <a:spLocks noGrp="1"/>
          </p:cNvSpPr>
          <p:nvPr>
            <p:ph idx="1"/>
          </p:nvPr>
        </p:nvSpPr>
        <p:spPr/>
        <p:txBody>
          <a:bodyPr>
            <a:normAutofit lnSpcReduction="10000"/>
          </a:bodyPr>
          <a:lstStyle/>
          <a:p>
            <a:r>
              <a:rPr lang="en-US" dirty="0"/>
              <a:t>This is the work of the Kwadrat firm.</a:t>
            </a:r>
          </a:p>
          <a:p>
            <a:r>
              <a:rPr lang="en-US" dirty="0"/>
              <a:t>The project includes 3 distinct but connected parts, with the underground space dedicated to the past, the place in the present, the tower in the future.</a:t>
            </a:r>
          </a:p>
          <a:p>
            <a:r>
              <a:rPr lang="en-US" dirty="0"/>
              <a:t>The monolithic tower has surfaces with angles equal to 45° to the vertical, giving it a dynamic appearance that changes when viewed from different directions. 3 of its 4 trapezoidal facades are covered with red terracotta panels, while the 4th side and the folded roof are filled with glazing that allows natural light to enter the interior.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1927530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6729" y="365126"/>
            <a:ext cx="8420668" cy="1325563"/>
          </a:xfrm>
        </p:spPr>
        <p:txBody>
          <a:bodyPr/>
          <a:lstStyle/>
          <a:p>
            <a:r>
              <a:rPr lang="fr-FR" dirty="0"/>
              <a:t>Zeitz MOCAA, Capetown, ZA (2017) </a:t>
            </a:r>
          </a:p>
        </p:txBody>
      </p:sp>
      <p:sp>
        <p:nvSpPr>
          <p:cNvPr id="3" name="Espace réservé du contenu 2"/>
          <p:cNvSpPr>
            <a:spLocks noGrp="1"/>
          </p:cNvSpPr>
          <p:nvPr>
            <p:ph idx="1"/>
          </p:nvPr>
        </p:nvSpPr>
        <p:spPr/>
        <p:txBody>
          <a:bodyPr>
            <a:normAutofit/>
          </a:bodyPr>
          <a:lstStyle/>
          <a:p>
            <a:r>
              <a:rPr lang="en-US" dirty="0"/>
              <a:t>The solution developed by </a:t>
            </a:r>
            <a:r>
              <a:rPr lang="en-US" dirty="0" smtClean="0"/>
              <a:t>Heatherwick  Studio </a:t>
            </a:r>
            <a:r>
              <a:rPr lang="en-US" dirty="0"/>
              <a:t>is to carve galleries and a central circulation space from the silos’ cellular concrete </a:t>
            </a:r>
            <a:r>
              <a:rPr lang="en-US" dirty="0" smtClean="0"/>
              <a:t>structure.</a:t>
            </a:r>
          </a:p>
          <a:p>
            <a:r>
              <a:rPr lang="en-US" dirty="0" smtClean="0"/>
              <a:t>The </a:t>
            </a:r>
            <a:r>
              <a:rPr lang="en-US" dirty="0"/>
              <a:t>galleries and the space of the atrium in the centre of the museum have been sculpted into the dense cellular structure of the 42 tubes that make up the silo. The perimeter tubes were cut, converted into 5 gallery floors.</a:t>
            </a:r>
          </a:p>
          <a:p>
            <a:r>
              <a:rPr lang="en-US" dirty="0"/>
              <a:t>The adjoining classification tower was also cut and surmounted by 4 floors of kaleidoscopic windows.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5347693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42395"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25857" y="1690689"/>
            <a:ext cx="6817376" cy="4546338"/>
          </a:xfrm>
          <a:prstGeom prst="rect">
            <a:avLst/>
          </a:prstGeom>
        </p:spPr>
      </p:pic>
    </p:spTree>
    <p:extLst>
      <p:ext uri="{BB962C8B-B14F-4D97-AF65-F5344CB8AC3E}">
        <p14:creationId xmlns:p14="http://schemas.microsoft.com/office/powerpoint/2010/main" val="41640751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967" y="365126"/>
            <a:ext cx="8256895"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230" y="1690688"/>
            <a:ext cx="6946710" cy="4536375"/>
          </a:xfrm>
          <a:prstGeom prst="rect">
            <a:avLst/>
          </a:prstGeom>
        </p:spPr>
      </p:pic>
    </p:spTree>
    <p:extLst>
      <p:ext uri="{BB962C8B-B14F-4D97-AF65-F5344CB8AC3E}">
        <p14:creationId xmlns:p14="http://schemas.microsoft.com/office/powerpoint/2010/main" val="21430485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081" y="365126"/>
            <a:ext cx="8393373"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4525" y="1690689"/>
            <a:ext cx="6864824" cy="4464451"/>
          </a:xfrm>
          <a:prstGeom prst="rect">
            <a:avLst/>
          </a:prstGeom>
        </p:spPr>
      </p:pic>
    </p:spTree>
    <p:extLst>
      <p:ext uri="{BB962C8B-B14F-4D97-AF65-F5344CB8AC3E}">
        <p14:creationId xmlns:p14="http://schemas.microsoft.com/office/powerpoint/2010/main" val="5547679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50126"/>
            <a:ext cx="8160508" cy="1046626"/>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3567" y="1196752"/>
            <a:ext cx="7776865" cy="223224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2874" y="3782883"/>
            <a:ext cx="2376264" cy="2938593"/>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34681" y="3713793"/>
            <a:ext cx="5025751" cy="2506860"/>
          </a:xfrm>
          <a:prstGeom prst="rect">
            <a:avLst/>
          </a:prstGeom>
        </p:spPr>
      </p:pic>
    </p:spTree>
    <p:extLst>
      <p:ext uri="{BB962C8B-B14F-4D97-AF65-F5344CB8AC3E}">
        <p14:creationId xmlns:p14="http://schemas.microsoft.com/office/powerpoint/2010/main" val="20825593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1620" y="1690689"/>
            <a:ext cx="6840760" cy="4363800"/>
          </a:xfrm>
          <a:prstGeom prst="rect">
            <a:avLst/>
          </a:prstGeom>
        </p:spPr>
      </p:pic>
    </p:spTree>
    <p:extLst>
      <p:ext uri="{BB962C8B-B14F-4D97-AF65-F5344CB8AC3E}">
        <p14:creationId xmlns:p14="http://schemas.microsoft.com/office/powerpoint/2010/main" val="19694950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96986" cy="1325563"/>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0667" y="1763998"/>
            <a:ext cx="6622665" cy="4519043"/>
          </a:xfrm>
          <a:prstGeom prst="rect">
            <a:avLst/>
          </a:prstGeom>
        </p:spPr>
      </p:pic>
    </p:spTree>
    <p:extLst>
      <p:ext uri="{BB962C8B-B14F-4D97-AF65-F5344CB8AC3E}">
        <p14:creationId xmlns:p14="http://schemas.microsoft.com/office/powerpoint/2010/main" val="29831861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967" y="365126"/>
            <a:ext cx="8256895"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9620" y="1690689"/>
            <a:ext cx="7564760" cy="3971499"/>
          </a:xfrm>
          <a:prstGeom prst="rect">
            <a:avLst/>
          </a:prstGeom>
        </p:spPr>
      </p:pic>
    </p:spTree>
    <p:extLst>
      <p:ext uri="{BB962C8B-B14F-4D97-AF65-F5344CB8AC3E}">
        <p14:creationId xmlns:p14="http://schemas.microsoft.com/office/powerpoint/2010/main" val="34423429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65947" y="1690689"/>
            <a:ext cx="6225830" cy="4150553"/>
          </a:xfrm>
          <a:prstGeom prst="rect">
            <a:avLst/>
          </a:prstGeom>
        </p:spPr>
      </p:pic>
    </p:spTree>
    <p:extLst>
      <p:ext uri="{BB962C8B-B14F-4D97-AF65-F5344CB8AC3E}">
        <p14:creationId xmlns:p14="http://schemas.microsoft.com/office/powerpoint/2010/main" val="27966625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772" y="1690689"/>
            <a:ext cx="2684849" cy="4491747"/>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2597" y="1690688"/>
            <a:ext cx="2798644" cy="4491748"/>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63217" y="1690688"/>
            <a:ext cx="2920621" cy="4491748"/>
          </a:xfrm>
          <a:prstGeom prst="rect">
            <a:avLst/>
          </a:prstGeom>
        </p:spPr>
      </p:pic>
    </p:spTree>
    <p:extLst>
      <p:ext uri="{BB962C8B-B14F-4D97-AF65-F5344CB8AC3E}">
        <p14:creationId xmlns:p14="http://schemas.microsoft.com/office/powerpoint/2010/main" val="9451233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598090" cy="1325563"/>
          </a:xfrm>
        </p:spPr>
        <p:txBody>
          <a:bodyPr/>
          <a:lstStyle/>
          <a:p>
            <a:r>
              <a:rPr lang="fr-FR" sz="4000" dirty="0"/>
              <a:t>II World War Museum, Gdansk, PL (2017)</a:t>
            </a:r>
          </a:p>
        </p:txBody>
      </p:sp>
      <p:sp>
        <p:nvSpPr>
          <p:cNvPr id="3" name="Espace réservé du contenu 2"/>
          <p:cNvSpPr>
            <a:spLocks noGrp="1"/>
          </p:cNvSpPr>
          <p:nvPr>
            <p:ph idx="1"/>
          </p:nvPr>
        </p:nvSpPr>
        <p:spPr/>
        <p:txBody>
          <a:bodyPr>
            <a:normAutofit lnSpcReduction="10000"/>
          </a:bodyPr>
          <a:lstStyle/>
          <a:p>
            <a:r>
              <a:rPr lang="en-US" dirty="0"/>
              <a:t>A corridor with a narrow skylight at the top guides visitors through a series of austere exhibition rooms with a palette of details in concrete, steel and oak.</a:t>
            </a:r>
          </a:p>
          <a:p>
            <a:r>
              <a:rPr lang="en-US" dirty="0"/>
              <a:t>At the level of the square, a bridge connects the tower with a long and narrow volume containing offices. A footbridge under the bridge is lined with gabion cages filled with red brick and Gdansk rubble, and another wedge-shaped structure emerges from the square containing the entrance to a car park. in. This volume and the offices are covered with the same red tiles as the tower.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3493617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3213" cy="1325563"/>
          </a:xfrm>
        </p:spPr>
        <p:txBody>
          <a:bodyPr/>
          <a:lstStyle/>
          <a:p>
            <a:r>
              <a:rPr lang="fr-FR" dirty="0"/>
              <a:t>Zeitz MOCAA, Capetown, ZA (2017)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6903" y="1690689"/>
            <a:ext cx="6336704" cy="4224469"/>
          </a:xfrm>
          <a:prstGeom prst="rect">
            <a:avLst/>
          </a:prstGeom>
        </p:spPr>
      </p:pic>
    </p:spTree>
    <p:extLst>
      <p:ext uri="{BB962C8B-B14F-4D97-AF65-F5344CB8AC3E}">
        <p14:creationId xmlns:p14="http://schemas.microsoft.com/office/powerpoint/2010/main" val="15030230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3338"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5940" y="1690689"/>
            <a:ext cx="6892120" cy="4318990"/>
          </a:xfrm>
          <a:prstGeom prst="rect">
            <a:avLst/>
          </a:prstGeom>
        </p:spPr>
      </p:pic>
    </p:spTree>
    <p:extLst>
      <p:ext uri="{BB962C8B-B14F-4D97-AF65-F5344CB8AC3E}">
        <p14:creationId xmlns:p14="http://schemas.microsoft.com/office/powerpoint/2010/main" val="38613843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15099"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1003" y="1690689"/>
            <a:ext cx="6728346" cy="4357686"/>
          </a:xfrm>
          <a:prstGeom prst="rect">
            <a:avLst/>
          </a:prstGeom>
        </p:spPr>
      </p:pic>
    </p:spTree>
    <p:extLst>
      <p:ext uri="{BB962C8B-B14F-4D97-AF65-F5344CB8AC3E}">
        <p14:creationId xmlns:p14="http://schemas.microsoft.com/office/powerpoint/2010/main" val="37793767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1451"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7009" y="1690689"/>
            <a:ext cx="6509982" cy="4409860"/>
          </a:xfrm>
          <a:prstGeom prst="rect">
            <a:avLst/>
          </a:prstGeom>
        </p:spPr>
      </p:pic>
    </p:spTree>
    <p:extLst>
      <p:ext uri="{BB962C8B-B14F-4D97-AF65-F5344CB8AC3E}">
        <p14:creationId xmlns:p14="http://schemas.microsoft.com/office/powerpoint/2010/main" val="14835485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19565" cy="1325563"/>
          </a:xfrm>
        </p:spPr>
        <p:txBody>
          <a:bodyPr/>
          <a:lstStyle/>
          <a:p>
            <a:r>
              <a:rPr lang="fr-FR" dirty="0"/>
              <a:t>Zeitz MOCAA, Capetown, ZA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49195" y="1690689"/>
            <a:ext cx="6878471" cy="4491748"/>
          </a:xfrm>
          <a:prstGeom prst="rect">
            <a:avLst/>
          </a:prstGeom>
        </p:spPr>
      </p:pic>
    </p:spTree>
    <p:extLst>
      <p:ext uri="{BB962C8B-B14F-4D97-AF65-F5344CB8AC3E}">
        <p14:creationId xmlns:p14="http://schemas.microsoft.com/office/powerpoint/2010/main" val="6906854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966579" cy="1325563"/>
          </a:xfrm>
        </p:spPr>
        <p:txBody>
          <a:bodyPr/>
          <a:lstStyle/>
          <a:p>
            <a:r>
              <a:rPr lang="fr-FR" dirty="0"/>
              <a:t>Palestinian </a:t>
            </a:r>
            <a:r>
              <a:rPr lang="fr-FR" dirty="0" smtClean="0"/>
              <a:t>Museum, </a:t>
            </a:r>
            <a:r>
              <a:rPr lang="fr-FR" dirty="0"/>
              <a:t>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619" y="1784351"/>
            <a:ext cx="3660244" cy="4370789"/>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99705" y="1784351"/>
            <a:ext cx="4841776" cy="4370789"/>
          </a:xfrm>
          <a:prstGeom prst="rect">
            <a:avLst/>
          </a:prstGeom>
        </p:spPr>
      </p:pic>
      <p:pic>
        <p:nvPicPr>
          <p:cNvPr id="6" name="Imag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2996" y="4921276"/>
            <a:ext cx="3024336" cy="18002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7206" y="5535626"/>
            <a:ext cx="2847975" cy="285750"/>
          </a:xfrm>
          <a:prstGeom prst="rect">
            <a:avLst/>
          </a:prstGeom>
        </p:spPr>
      </p:pic>
    </p:spTree>
    <p:extLst>
      <p:ext uri="{BB962C8B-B14F-4D97-AF65-F5344CB8AC3E}">
        <p14:creationId xmlns:p14="http://schemas.microsoft.com/office/powerpoint/2010/main" val="32285257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Palestinian Museum, Birzeit, PS (2017)</a:t>
            </a:r>
          </a:p>
        </p:txBody>
      </p:sp>
      <p:sp>
        <p:nvSpPr>
          <p:cNvPr id="3" name="Espace réservé du contenu 2"/>
          <p:cNvSpPr>
            <a:spLocks noGrp="1"/>
          </p:cNvSpPr>
          <p:nvPr>
            <p:ph idx="1"/>
          </p:nvPr>
        </p:nvSpPr>
        <p:spPr/>
        <p:txBody>
          <a:bodyPr>
            <a:normAutofit fontScale="92500" lnSpcReduction="10000"/>
          </a:bodyPr>
          <a:lstStyle/>
          <a:p>
            <a:r>
              <a:rPr lang="en-US" dirty="0"/>
              <a:t>This is the work of Heneghan </a:t>
            </a:r>
            <a:r>
              <a:rPr lang="en-US" dirty="0" smtClean="0"/>
              <a:t>Peng firm. </a:t>
            </a:r>
          </a:p>
          <a:p>
            <a:r>
              <a:rPr lang="en-US" dirty="0" smtClean="0"/>
              <a:t>The </a:t>
            </a:r>
            <a:r>
              <a:rPr lang="en-US" dirty="0"/>
              <a:t>building itself emerges from the landscape to create a strong profile for the top of the hill, both integrated into the landscape and creating an assertive shape that has a distinctive identity</a:t>
            </a:r>
            <a:r>
              <a:rPr lang="en-US" dirty="0" smtClean="0"/>
              <a:t>. </a:t>
            </a:r>
          </a:p>
          <a:p>
            <a:r>
              <a:rPr lang="en-US" dirty="0" smtClean="0"/>
              <a:t>One </a:t>
            </a:r>
            <a:r>
              <a:rPr lang="en-US" dirty="0"/>
              <a:t>storey high, it extends along the hill from south to north overlooking the gardens to the west</a:t>
            </a:r>
            <a:r>
              <a:rPr lang="en-US" dirty="0" smtClean="0"/>
              <a:t>. </a:t>
            </a:r>
          </a:p>
          <a:p>
            <a:r>
              <a:rPr lang="en-US" dirty="0" smtClean="0"/>
              <a:t>It </a:t>
            </a:r>
            <a:r>
              <a:rPr lang="en-US" dirty="0"/>
              <a:t>is surrounded by a cascade of terraces telling a diversity of stories: citrus fruits brought through trade routes, indigenous aromatic herbs, olive trees, fig trees, pomegranates, apricots, almonds, carob </a:t>
            </a:r>
            <a:r>
              <a:rPr lang="en-US" dirty="0" smtClean="0"/>
              <a:t>trees.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0548743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939284"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7994" y="1690689"/>
            <a:ext cx="6552728" cy="4396213"/>
          </a:xfrm>
          <a:prstGeom prst="rect">
            <a:avLst/>
          </a:prstGeom>
        </p:spPr>
      </p:pic>
    </p:spTree>
    <p:extLst>
      <p:ext uri="{BB962C8B-B14F-4D97-AF65-F5344CB8AC3E}">
        <p14:creationId xmlns:p14="http://schemas.microsoft.com/office/powerpoint/2010/main" val="2306392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925636"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4179" y="1690689"/>
            <a:ext cx="6782938" cy="4519043"/>
          </a:xfrm>
          <a:prstGeom prst="rect">
            <a:avLst/>
          </a:prstGeom>
        </p:spPr>
      </p:pic>
    </p:spTree>
    <p:extLst>
      <p:ext uri="{BB962C8B-B14F-4D97-AF65-F5344CB8AC3E}">
        <p14:creationId xmlns:p14="http://schemas.microsoft.com/office/powerpoint/2010/main" val="20081462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830101"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2292" y="1690689"/>
            <a:ext cx="6987654" cy="4505395"/>
          </a:xfrm>
          <a:prstGeom prst="rect">
            <a:avLst/>
          </a:prstGeom>
        </p:spPr>
      </p:pic>
    </p:spTree>
    <p:extLst>
      <p:ext uri="{BB962C8B-B14F-4D97-AF65-F5344CB8AC3E}">
        <p14:creationId xmlns:p14="http://schemas.microsoft.com/office/powerpoint/2010/main" val="9573594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898340" cy="1325563"/>
          </a:xfrm>
        </p:spPr>
        <p:txBody>
          <a:bodyPr>
            <a:normAutofit/>
          </a:bodyPr>
          <a:lstStyle/>
          <a:p>
            <a:r>
              <a:rPr lang="fr-FR" sz="4000" dirty="0"/>
              <a:t>II 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1821" y="1690689"/>
            <a:ext cx="6878472" cy="4505396"/>
          </a:xfrm>
          <a:prstGeom prst="rect">
            <a:avLst/>
          </a:prstGeom>
        </p:spPr>
      </p:pic>
    </p:spTree>
    <p:extLst>
      <p:ext uri="{BB962C8B-B14F-4D97-AF65-F5344CB8AC3E}">
        <p14:creationId xmlns:p14="http://schemas.microsoft.com/office/powerpoint/2010/main" val="37511276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0" y="365126"/>
            <a:ext cx="8898340"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4" y="1690688"/>
            <a:ext cx="6564573" cy="4405311"/>
          </a:xfrm>
          <a:prstGeom prst="rect">
            <a:avLst/>
          </a:prstGeom>
        </p:spPr>
      </p:pic>
    </p:spTree>
    <p:extLst>
      <p:ext uri="{BB962C8B-B14F-4D97-AF65-F5344CB8AC3E}">
        <p14:creationId xmlns:p14="http://schemas.microsoft.com/office/powerpoint/2010/main" val="41150411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1170"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7624" y="1690689"/>
            <a:ext cx="6768752" cy="4402607"/>
          </a:xfrm>
          <a:prstGeom prst="rect">
            <a:avLst/>
          </a:prstGeom>
        </p:spPr>
      </p:pic>
    </p:spTree>
    <p:extLst>
      <p:ext uri="{BB962C8B-B14F-4D97-AF65-F5344CB8AC3E}">
        <p14:creationId xmlns:p14="http://schemas.microsoft.com/office/powerpoint/2010/main" val="3155564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3236" y="1690689"/>
            <a:ext cx="6837528" cy="4450805"/>
          </a:xfrm>
          <a:prstGeom prst="rect">
            <a:avLst/>
          </a:prstGeom>
        </p:spPr>
      </p:pic>
    </p:spTree>
    <p:extLst>
      <p:ext uri="{BB962C8B-B14F-4D97-AF65-F5344CB8AC3E}">
        <p14:creationId xmlns:p14="http://schemas.microsoft.com/office/powerpoint/2010/main" val="37846598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993875"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1640" y="1690689"/>
            <a:ext cx="6480720" cy="4392488"/>
          </a:xfrm>
          <a:prstGeom prst="rect">
            <a:avLst/>
          </a:prstGeom>
        </p:spPr>
      </p:pic>
    </p:spTree>
    <p:extLst>
      <p:ext uri="{BB962C8B-B14F-4D97-AF65-F5344CB8AC3E}">
        <p14:creationId xmlns:p14="http://schemas.microsoft.com/office/powerpoint/2010/main" val="5867560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966579"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76334" y="1690689"/>
            <a:ext cx="6768752" cy="4478100"/>
          </a:xfrm>
          <a:prstGeom prst="rect">
            <a:avLst/>
          </a:prstGeom>
        </p:spPr>
      </p:pic>
    </p:spTree>
    <p:extLst>
      <p:ext uri="{BB962C8B-B14F-4D97-AF65-F5344CB8AC3E}">
        <p14:creationId xmlns:p14="http://schemas.microsoft.com/office/powerpoint/2010/main" val="17928078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925636"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3648" y="1690689"/>
            <a:ext cx="6336704" cy="4546623"/>
          </a:xfrm>
          <a:prstGeom prst="rect">
            <a:avLst/>
          </a:prstGeom>
        </p:spPr>
      </p:pic>
    </p:spTree>
    <p:extLst>
      <p:ext uri="{BB962C8B-B14F-4D97-AF65-F5344CB8AC3E}">
        <p14:creationId xmlns:p14="http://schemas.microsoft.com/office/powerpoint/2010/main" val="36010125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02805"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4447" y="1690689"/>
            <a:ext cx="6768752" cy="4474615"/>
          </a:xfrm>
          <a:prstGeom prst="rect">
            <a:avLst/>
          </a:prstGeom>
        </p:spPr>
      </p:pic>
    </p:spTree>
    <p:extLst>
      <p:ext uri="{BB962C8B-B14F-4D97-AF65-F5344CB8AC3E}">
        <p14:creationId xmlns:p14="http://schemas.microsoft.com/office/powerpoint/2010/main" val="28516098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7" y="365126"/>
            <a:ext cx="8789158"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5636" y="1690689"/>
            <a:ext cx="6552728" cy="4546623"/>
          </a:xfrm>
          <a:prstGeom prst="rect">
            <a:avLst/>
          </a:prstGeom>
        </p:spPr>
      </p:pic>
    </p:spTree>
    <p:extLst>
      <p:ext uri="{BB962C8B-B14F-4D97-AF65-F5344CB8AC3E}">
        <p14:creationId xmlns:p14="http://schemas.microsoft.com/office/powerpoint/2010/main" val="20834977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939284"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1026" y="1690689"/>
            <a:ext cx="6541948" cy="4402607"/>
          </a:xfrm>
          <a:prstGeom prst="rect">
            <a:avLst/>
          </a:prstGeom>
        </p:spPr>
      </p:pic>
    </p:spTree>
    <p:extLst>
      <p:ext uri="{BB962C8B-B14F-4D97-AF65-F5344CB8AC3E}">
        <p14:creationId xmlns:p14="http://schemas.microsoft.com/office/powerpoint/2010/main" val="41623838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43750"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141" y="1690689"/>
            <a:ext cx="6545717" cy="4532690"/>
          </a:xfrm>
          <a:prstGeom prst="rect">
            <a:avLst/>
          </a:prstGeom>
        </p:spPr>
      </p:pic>
    </p:spTree>
    <p:extLst>
      <p:ext uri="{BB962C8B-B14F-4D97-AF65-F5344CB8AC3E}">
        <p14:creationId xmlns:p14="http://schemas.microsoft.com/office/powerpoint/2010/main" val="23305204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7" y="365126"/>
            <a:ext cx="8857397" cy="1325563"/>
          </a:xfrm>
        </p:spPr>
        <p:txBody>
          <a:bodyPr>
            <a:normAutofit/>
          </a:bodyPr>
          <a:lstStyle/>
          <a:p>
            <a:r>
              <a:rPr lang="fr-FR" sz="4000" dirty="0" smtClean="0"/>
              <a:t> II </a:t>
            </a:r>
            <a:r>
              <a:rPr lang="fr-FR" sz="4000" dirty="0"/>
              <a:t>World War Museum, Gdansk, PL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8990" y="1690689"/>
            <a:ext cx="7369791" cy="4572000"/>
          </a:xfrm>
          <a:prstGeom prst="rect">
            <a:avLst/>
          </a:prstGeom>
        </p:spPr>
      </p:pic>
    </p:spTree>
    <p:extLst>
      <p:ext uri="{BB962C8B-B14F-4D97-AF65-F5344CB8AC3E}">
        <p14:creationId xmlns:p14="http://schemas.microsoft.com/office/powerpoint/2010/main" val="16753273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830102"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997" y="1690689"/>
            <a:ext cx="6974006" cy="4409861"/>
          </a:xfrm>
          <a:prstGeom prst="rect">
            <a:avLst/>
          </a:prstGeom>
        </p:spPr>
      </p:pic>
    </p:spTree>
    <p:extLst>
      <p:ext uri="{BB962C8B-B14F-4D97-AF65-F5344CB8AC3E}">
        <p14:creationId xmlns:p14="http://schemas.microsoft.com/office/powerpoint/2010/main" val="6742149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57397"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1969" y="1690689"/>
            <a:ext cx="6460062" cy="4532690"/>
          </a:xfrm>
          <a:prstGeom prst="rect">
            <a:avLst/>
          </a:prstGeom>
        </p:spPr>
      </p:pic>
    </p:spTree>
    <p:extLst>
      <p:ext uri="{BB962C8B-B14F-4D97-AF65-F5344CB8AC3E}">
        <p14:creationId xmlns:p14="http://schemas.microsoft.com/office/powerpoint/2010/main" val="33321919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789158" cy="1325563"/>
          </a:xfrm>
        </p:spPr>
        <p:txBody>
          <a:bodyPr/>
          <a:lstStyle/>
          <a:p>
            <a:r>
              <a:rPr lang="fr-FR" dirty="0"/>
              <a:t>Palestinian Museum, Birzeit, PS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62" y="1690689"/>
            <a:ext cx="6619875" cy="4410075"/>
          </a:xfrm>
          <a:prstGeom prst="rect">
            <a:avLst/>
          </a:prstGeom>
        </p:spPr>
      </p:pic>
    </p:spTree>
    <p:extLst>
      <p:ext uri="{BB962C8B-B14F-4D97-AF65-F5344CB8AC3E}">
        <p14:creationId xmlns:p14="http://schemas.microsoft.com/office/powerpoint/2010/main" val="35352221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638" y="146291"/>
            <a:ext cx="8310634" cy="1050877"/>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0638" y="1322199"/>
            <a:ext cx="5616624" cy="3427221"/>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638" y="4870616"/>
            <a:ext cx="6357583" cy="1460966"/>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96166" y="1797092"/>
            <a:ext cx="2943118" cy="2952328"/>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26127" y="4898391"/>
            <a:ext cx="1678775" cy="1457960"/>
          </a:xfrm>
          <a:prstGeom prst="rect">
            <a:avLst/>
          </a:prstGeom>
        </p:spPr>
      </p:pic>
      <p:sp>
        <p:nvSpPr>
          <p:cNvPr id="8" name="ZoneTexte 7"/>
          <p:cNvSpPr txBox="1"/>
          <p:nvPr/>
        </p:nvSpPr>
        <p:spPr>
          <a:xfrm>
            <a:off x="6578221" y="4258101"/>
            <a:ext cx="1719618"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Bjarke Ingels</a:t>
            </a:r>
          </a:p>
          <a:p>
            <a:endParaRPr lang="fr-FR" dirty="0"/>
          </a:p>
        </p:txBody>
      </p:sp>
    </p:spTree>
    <p:extLst>
      <p:ext uri="{BB962C8B-B14F-4D97-AF65-F5344CB8AC3E}">
        <p14:creationId xmlns:p14="http://schemas.microsoft.com/office/powerpoint/2010/main" val="22943901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842" y="365126"/>
            <a:ext cx="8584442" cy="1325563"/>
          </a:xfrm>
        </p:spPr>
        <p:txBody>
          <a:bodyPr/>
          <a:lstStyle/>
          <a:p>
            <a:r>
              <a:rPr lang="fr-FR" dirty="0"/>
              <a:t>Tirpitz Museum, Blavand, DK (2017)</a:t>
            </a:r>
          </a:p>
        </p:txBody>
      </p:sp>
      <p:sp>
        <p:nvSpPr>
          <p:cNvPr id="3" name="Espace réservé du contenu 2"/>
          <p:cNvSpPr>
            <a:spLocks noGrp="1"/>
          </p:cNvSpPr>
          <p:nvPr>
            <p:ph idx="1"/>
          </p:nvPr>
        </p:nvSpPr>
        <p:spPr/>
        <p:txBody>
          <a:bodyPr>
            <a:normAutofit/>
          </a:bodyPr>
          <a:lstStyle/>
          <a:p>
            <a:r>
              <a:rPr lang="en-US" dirty="0"/>
              <a:t>It is the work of the architect Bjarke Ingels.</a:t>
            </a:r>
          </a:p>
          <a:p>
            <a:r>
              <a:rPr lang="en-US" dirty="0"/>
              <a:t>Upon arrival, visitors will first see the bunker until they approach  through the heath-lined pathways and find the walls cut into the dunes from all sides and descend to meet in a central clearing</a:t>
            </a:r>
            <a:r>
              <a:rPr lang="en-US" dirty="0" smtClean="0"/>
              <a:t>. </a:t>
            </a:r>
          </a:p>
          <a:p>
            <a:r>
              <a:rPr lang="en-US" dirty="0" smtClean="0"/>
              <a:t>This </a:t>
            </a:r>
            <a:r>
              <a:rPr lang="en-US" dirty="0"/>
              <a:t>allows access to the 4 underground galleries which have an abundance of natural light though they are literally carved into the </a:t>
            </a:r>
            <a:r>
              <a:rPr lang="en-US" dirty="0" smtClean="0"/>
              <a:t>sand. </a:t>
            </a:r>
            <a:r>
              <a:rPr lang="en-US" dirty="0"/>
              <a:t>The opening of the museum contrasts with the concrete monolith of the bunker.</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2483504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24281"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6880" y="1690689"/>
            <a:ext cx="6367818" cy="4057451"/>
          </a:xfrm>
          <a:prstGeom prst="rect">
            <a:avLst/>
          </a:prstGeom>
        </p:spPr>
      </p:pic>
    </p:spTree>
    <p:extLst>
      <p:ext uri="{BB962C8B-B14F-4D97-AF65-F5344CB8AC3E}">
        <p14:creationId xmlns:p14="http://schemas.microsoft.com/office/powerpoint/2010/main" val="24593737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51577"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4650" y="1690688"/>
            <a:ext cx="7001301" cy="4299219"/>
          </a:xfrm>
          <a:prstGeom prst="rect">
            <a:avLst/>
          </a:prstGeom>
        </p:spPr>
      </p:pic>
    </p:spTree>
    <p:extLst>
      <p:ext uri="{BB962C8B-B14F-4D97-AF65-F5344CB8AC3E}">
        <p14:creationId xmlns:p14="http://schemas.microsoft.com/office/powerpoint/2010/main" val="25975542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673" y="365126"/>
            <a:ext cx="8516202"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9410" y="1690689"/>
            <a:ext cx="6552728" cy="4423509"/>
          </a:xfrm>
          <a:prstGeom prst="rect">
            <a:avLst/>
          </a:prstGeom>
        </p:spPr>
      </p:pic>
    </p:spTree>
    <p:extLst>
      <p:ext uri="{BB962C8B-B14F-4D97-AF65-F5344CB8AC3E}">
        <p14:creationId xmlns:p14="http://schemas.microsoft.com/office/powerpoint/2010/main" val="4213812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516203"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3648" y="1690689"/>
            <a:ext cx="6336704" cy="4550392"/>
          </a:xfrm>
          <a:prstGeom prst="rect">
            <a:avLst/>
          </a:prstGeom>
        </p:spPr>
      </p:pic>
    </p:spTree>
    <p:extLst>
      <p:ext uri="{BB962C8B-B14F-4D97-AF65-F5344CB8AC3E}">
        <p14:creationId xmlns:p14="http://schemas.microsoft.com/office/powerpoint/2010/main" val="13363720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6728" y="365126"/>
            <a:ext cx="8461612" cy="1325563"/>
          </a:xfrm>
        </p:spPr>
        <p:txBody>
          <a:bodyPr/>
          <a:lstStyle/>
          <a:p>
            <a:r>
              <a:rPr lang="fr-FR" dirty="0"/>
              <a:t>Tirpitz Museum, Blavand, DK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3648" y="1690689"/>
            <a:ext cx="6336704" cy="4474615"/>
          </a:xfrm>
          <a:prstGeom prst="rect">
            <a:avLst/>
          </a:prstGeom>
        </p:spPr>
      </p:pic>
    </p:spTree>
    <p:extLst>
      <p:ext uri="{BB962C8B-B14F-4D97-AF65-F5344CB8AC3E}">
        <p14:creationId xmlns:p14="http://schemas.microsoft.com/office/powerpoint/2010/main" val="3026604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64729</TotalTime>
  <Words>4143</Words>
  <Application>Microsoft Office PowerPoint</Application>
  <PresentationFormat>Affichage à l'écran (4:3)</PresentationFormat>
  <Paragraphs>441</Paragraphs>
  <Slides>181</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181</vt:i4>
      </vt:variant>
    </vt:vector>
  </HeadingPairs>
  <TitlesOfParts>
    <vt:vector size="185" baseType="lpstr">
      <vt:lpstr>Arial</vt:lpstr>
      <vt:lpstr>Calibri</vt:lpstr>
      <vt:lpstr>Calibri Light</vt:lpstr>
      <vt:lpstr>Thème Office</vt:lpstr>
      <vt:lpstr>Présentation PowerPoint</vt:lpstr>
      <vt:lpstr>     World Contemporary Museums XVIII</vt:lpstr>
      <vt:lpstr>    World Contemporary Museums</vt:lpstr>
      <vt:lpstr>World Contemporary Museums 2</vt:lpstr>
      <vt:lpstr>II World War Museum, Gdansk, PL (2017)</vt:lpstr>
      <vt:lpstr>II World War Museum, Gdansk, PL (2017)</vt:lpstr>
      <vt:lpstr>II World War Museum, Gdansk, PL (2017)</vt:lpstr>
      <vt:lpstr>II World War Museum, Gdansk, PL (2017)</vt:lpstr>
      <vt:lpstr> 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II World War Museum, Gdansk, PL (2017)</vt:lpstr>
      <vt:lpstr> Zilong Photography Museum, Hunan, CN (2017) </vt:lpstr>
      <vt:lpstr>Zilong Photography Museum, Hunan, CN (2017)</vt:lpstr>
      <vt:lpstr>Zilong Photography Museum, Hunan, CN (2017)</vt:lpstr>
      <vt:lpstr>Zilong Photography Museum, Hunan, CN (2017)</vt:lpstr>
      <vt:lpstr>Zilong Photography Museum, Hunan, CN (2017)</vt:lpstr>
      <vt:lpstr>Zilong Photography Museum, Hunan, CN (2017)</vt:lpstr>
      <vt:lpstr> Zilong Photography Museum, Hunan, CN (2017)</vt:lpstr>
      <vt:lpstr> Zilong Photography Museum, Hunan, CN (2017)</vt:lpstr>
      <vt:lpstr> Zilong Photography Museum, Hunan, CN (2017)</vt:lpstr>
      <vt:lpstr> Zilong Photography Museum, Hunan, CN (2017)</vt:lpstr>
      <vt:lpstr> Zilong Photography Museum, Hunan, CN (2017)</vt:lpstr>
      <vt:lpstr> Zilong Photography Museum, Hunan, CN (2017)</vt:lpstr>
      <vt:lpstr> Zilong Photography Museum, Hunan,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Tiandi Art Museum, Chongqing, CN (2017)</vt:lpstr>
      <vt:lpstr>Etihad Museum, Dubaï, AE (2017)</vt:lpstr>
      <vt:lpstr>Etihad Museum, Dubaï, AE (2017)</vt:lpstr>
      <vt:lpstr>Etihad Museum, Dubaï, AE (2017)</vt:lpstr>
      <vt:lpstr>Etihad Museum, Dubaï, AE (2017)</vt:lpstr>
      <vt:lpstr>Etihad Museum, Dubaï, AE (2017)</vt:lpstr>
      <vt:lpstr>Etihad Museum, Dubaï, AE (2017)</vt:lpstr>
      <vt:lpstr>Etihad Museum, Dubaï, AE (2017)</vt:lpstr>
      <vt:lpstr>Etihad Museum, Dubaï, AE (2017)</vt:lpstr>
      <vt:lpstr>Etihad Museum, Dubaï, AE (2017)</vt:lpstr>
      <vt:lpstr>Etihad Museum, Dubaï, AE (2017)</vt:lpstr>
      <vt:lpstr>Etihad Museum, Dubaï, AE (2017)</vt:lpstr>
      <vt:lpstr>Zeitz MOCAA, Capetown, ZA (2017) </vt:lpstr>
      <vt:lpstr>Zeitz MOCAA, Capetown, ZA (2017) </vt:lpstr>
      <vt:lpstr>Zeitz MOCAA, Capetown, ZA (2017) </vt:lpstr>
      <vt:lpstr>Zeitz MOCAA, Capetown, ZA (2017)</vt:lpstr>
      <vt:lpstr>Zeitz MOCAA, Capetown, ZA (2017)</vt:lpstr>
      <vt:lpstr>Zeitz MOCAA, Capetown, ZA (2017)</vt:lpstr>
      <vt:lpstr>Zeitz MOCAA, Capetown, ZA (2017) </vt:lpstr>
      <vt:lpstr>Zeitz MOCAA, Capetown, ZA (2017) </vt:lpstr>
      <vt:lpstr>Zeitz MOCAA, Capetown, ZA (2017) </vt:lpstr>
      <vt:lpstr>Zeitz MOCAA, Capetown, ZA (2017)</vt:lpstr>
      <vt:lpstr>Zeitz MOCAA, Capetown, ZA (2017) </vt:lpstr>
      <vt:lpstr>Zeitz MOCAA, Capetown, ZA (2017) </vt:lpstr>
      <vt:lpstr>Zeitz MOCAA, Capetown, ZA (2017) </vt:lpstr>
      <vt:lpstr>Zeitz MOCAA, Capetown, ZA (2017)</vt:lpstr>
      <vt:lpstr>Zeitz MOCAA, Capetown, ZA (2017)</vt:lpstr>
      <vt:lpstr>Zeitz MOCAA, Capetown, ZA (2017)</vt:lpstr>
      <vt:lpstr>Zeitz MOCAA, Capetown, ZA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Palestinian Museum, Birzeit, PS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Tirpitz Museum, Blavand, DK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Musée St Laurent, Marrakech, MA (2017)</vt:lpstr>
      <vt:lpstr>Kunsthalle, Mannheim, DE (2017)</vt:lpstr>
      <vt:lpstr>Kunsthalle, Mannheim, DE (2017)</vt:lpstr>
      <vt:lpstr>Kunsthalle, Mannheim, DE (2017)</vt:lpstr>
      <vt:lpstr> Kunsthalle, Mannheim, DE (2017)</vt:lpstr>
      <vt:lpstr>Kunsthalle, Mannheim, DE (2017)</vt:lpstr>
      <vt:lpstr>Kunsthalle, Mannheim, DE (2017)</vt:lpstr>
      <vt:lpstr>Kunsthalle, Mannheim, DE (2017)</vt:lpstr>
      <vt:lpstr>Kunsthalle, Mannheim, DE (2017)</vt:lpstr>
      <vt:lpstr>Kunsthalle, Mannheim, DE (2017)</vt:lpstr>
      <vt:lpstr> Kunsthalle, Mannheim, DE (2017)</vt:lpstr>
      <vt:lpstr> Kunsthalle, Mannheim, DE (2017)</vt:lpstr>
      <vt:lpstr> Kunsthalle, Mannheim, DE (2017)</vt:lpstr>
      <vt:lpstr> Kunsthalle, Mannheim, DE (2017)</vt:lpstr>
      <vt:lpstr> Kunsthalle, Mannheim, DE (2017)</vt:lpstr>
      <vt:lpstr> Kunsthalle, Mannheim, DE (2017)</vt:lpstr>
      <vt:lpstr> Kunsthalle, Mannheim, DE (2017)</vt:lpstr>
      <vt:lpstr>    Xing Kiln Museum, Jingtai, CN (2017)</vt:lpstr>
      <vt:lpstr>Xing Kiln Museum, Jingtai, CN (2017)</vt:lpstr>
      <vt:lpstr>Xing Kiln Museum, Jingtai, CN (2017)</vt:lpstr>
      <vt:lpstr>Xing Kiln Museum, Jingtai, CN (2017)</vt:lpstr>
      <vt:lpstr>Xing Kiln Museum, Jingtai, CN (2017)</vt:lpstr>
      <vt:lpstr>Xing Kiln Museum, Jingtai, CN (2017)</vt:lpstr>
      <vt:lpstr>Xing Kiln Museum, Jingtai, CN (2017)</vt:lpstr>
      <vt:lpstr>Xing Kiln Museum, Jingtai, CN (2017)</vt:lpstr>
      <vt:lpstr>Xing Kiln Museum, Jingtai, CN (2017)</vt:lpstr>
      <vt:lpstr>Xing Kiln Museum, Jingtai, CN (2017)</vt:lpstr>
      <vt:lpstr>Xin Kiln Museum, Jingtai, CN (2017)</vt:lpstr>
      <vt:lpstr>Tonofenfabrik Museum, Lahr, DE (2017)</vt:lpstr>
      <vt:lpstr>Tonofenfabrik Museum, Lahr, DE (2017)</vt:lpstr>
      <vt:lpstr>Tonofenfabrik Museum, Lahr, DE (2017)</vt:lpstr>
      <vt:lpstr>Tonofenfabrik Museum, Lahr, DE (2017)</vt:lpstr>
      <vt:lpstr>Tonofenfabrik Museum, Lahr, DE (2017)</vt:lpstr>
      <vt:lpstr>Tonofenfabrik Museum, Lahr, DE (2017)</vt:lpstr>
      <vt:lpstr>Tonofenfabrik Museum, Lahr, DE (2017)</vt:lpstr>
      <vt:lpstr> Museu da Fotografia, Fortaleza, BR (2017)</vt:lpstr>
      <vt:lpstr> Museu da Fotografia, Fortaleza, BR (2017)</vt:lpstr>
      <vt:lpstr> Museu da Fotografia, Fortaleza, BR (2017)</vt:lpstr>
      <vt:lpstr> Museu da Fotografia, Fortaleza, BR (2017)</vt:lpstr>
      <vt:lpstr> Museu da Fotografia, Fortaleza, BR (2017)</vt:lpstr>
      <vt:lpstr> Museu da Fotografia, Fortaleza, BR (2017)</vt:lpstr>
      <vt:lpstr> Museu da Fotografia, Fortaleza, BR (2017)</vt:lpstr>
      <vt:lpstr>  Museu da Fotografia, Fortaleza, BR (2017)</vt:lpstr>
      <vt:lpstr> Museu da Fotografia, Fortaleza, BR (2017)</vt:lpstr>
      <vt:lpstr> Museu da Fotografia, Fortaleza, BR (2017)</vt:lpstr>
      <vt:lpstr>Mokyeonri, Incheon, KR (2017)</vt:lpstr>
      <vt:lpstr>Mokyeonri, Incheon, KR (2017)</vt:lpstr>
      <vt:lpstr>  Mokyeonri, Incheon, KR (2017)</vt:lpstr>
      <vt:lpstr>  Mokyeonri, Incheon, KR (2017)</vt:lpstr>
      <vt:lpstr>  Mokyeonri, Incheon, KR (2017)</vt:lpstr>
      <vt:lpstr>  Mokyeonri, Incheon, KR (2017)</vt:lpstr>
      <vt:lpstr>Mokyeonri, Incheon, KR (2017)</vt:lpstr>
      <vt:lpstr>  Mokyeonri, Incheon, KR (2017)</vt:lpstr>
      <vt:lpstr>  Mokyeonri, Incheon, KR (2017)</vt:lpstr>
      <vt:lpstr>  Mokyeonri, Incheon, KR (2017)</vt:lpstr>
      <vt:lpstr>Mokyeonri, Incheon, KR (2017)</vt:lpstr>
      <vt:lpstr>  Mokyeonri, Incheon, KR (2017)</vt:lpstr>
      <vt:lpstr>Mokyeonri, Incheon, KR (2017)</vt:lpstr>
      <vt:lpstr>  Mokyeonri, Incheon, KR (2017)</vt:lpstr>
      <vt:lpstr>  Mokyeonri, Incheon, KR (2017)</vt:lpstr>
      <vt:lpstr>Tonofenfabrik Museum, Lahr, DE (2017)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1259</cp:revision>
  <dcterms:created xsi:type="dcterms:W3CDTF">2017-12-25T13:11:09Z</dcterms:created>
  <dcterms:modified xsi:type="dcterms:W3CDTF">2022-06-30T04:18:25Z</dcterms:modified>
</cp:coreProperties>
</file>