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7"/>
  </p:notesMasterIdLst>
  <p:sldIdLst>
    <p:sldId id="934" r:id="rId2"/>
    <p:sldId id="797" r:id="rId3"/>
    <p:sldId id="1437" r:id="rId4"/>
    <p:sldId id="1636" r:id="rId5"/>
    <p:sldId id="1333" r:id="rId6"/>
    <p:sldId id="1334" r:id="rId7"/>
    <p:sldId id="1344" r:id="rId8"/>
    <p:sldId id="1346" r:id="rId9"/>
    <p:sldId id="1345" r:id="rId10"/>
    <p:sldId id="1347" r:id="rId11"/>
    <p:sldId id="1348" r:id="rId12"/>
    <p:sldId id="1341" r:id="rId13"/>
    <p:sldId id="1338" r:id="rId14"/>
    <p:sldId id="1339" r:id="rId15"/>
    <p:sldId id="1340" r:id="rId16"/>
    <p:sldId id="1350" r:id="rId17"/>
    <p:sldId id="1351" r:id="rId18"/>
    <p:sldId id="1352" r:id="rId19"/>
    <p:sldId id="1353" r:id="rId20"/>
    <p:sldId id="1354" r:id="rId21"/>
    <p:sldId id="1355" r:id="rId22"/>
    <p:sldId id="1356" r:id="rId23"/>
    <p:sldId id="1357" r:id="rId24"/>
    <p:sldId id="1358" r:id="rId25"/>
    <p:sldId id="1359" r:id="rId26"/>
    <p:sldId id="1360" r:id="rId27"/>
    <p:sldId id="1361" r:id="rId28"/>
    <p:sldId id="1362" r:id="rId29"/>
    <p:sldId id="1363" r:id="rId30"/>
    <p:sldId id="1364" r:id="rId31"/>
    <p:sldId id="1376" r:id="rId32"/>
    <p:sldId id="1377" r:id="rId33"/>
    <p:sldId id="1370" r:id="rId34"/>
    <p:sldId id="1378" r:id="rId35"/>
    <p:sldId id="1366" r:id="rId36"/>
    <p:sldId id="1367" r:id="rId37"/>
    <p:sldId id="1365" r:id="rId38"/>
    <p:sldId id="1369" r:id="rId39"/>
    <p:sldId id="1373" r:id="rId40"/>
    <p:sldId id="1371" r:id="rId41"/>
    <p:sldId id="1379" r:id="rId42"/>
    <p:sldId id="1372" r:id="rId43"/>
    <p:sldId id="1374" r:id="rId44"/>
    <p:sldId id="1375" r:id="rId45"/>
    <p:sldId id="1380" r:id="rId46"/>
    <p:sldId id="1381" r:id="rId47"/>
    <p:sldId id="1382" r:id="rId48"/>
    <p:sldId id="1383" r:id="rId49"/>
    <p:sldId id="1384" r:id="rId50"/>
    <p:sldId id="1385" r:id="rId51"/>
    <p:sldId id="1390" r:id="rId52"/>
    <p:sldId id="1386" r:id="rId53"/>
    <p:sldId id="1389" r:id="rId54"/>
    <p:sldId id="1388" r:id="rId55"/>
    <p:sldId id="1391" r:id="rId56"/>
    <p:sldId id="1387" r:id="rId57"/>
    <p:sldId id="1410" r:id="rId58"/>
    <p:sldId id="1411" r:id="rId59"/>
    <p:sldId id="1414" r:id="rId60"/>
    <p:sldId id="1413" r:id="rId61"/>
    <p:sldId id="1415" r:id="rId62"/>
    <p:sldId id="1416" r:id="rId63"/>
    <p:sldId id="1417" r:id="rId64"/>
    <p:sldId id="1418" r:id="rId65"/>
    <p:sldId id="1419" r:id="rId66"/>
    <p:sldId id="1412" r:id="rId67"/>
    <p:sldId id="1392" r:id="rId68"/>
    <p:sldId id="1393" r:id="rId69"/>
    <p:sldId id="1394" r:id="rId70"/>
    <p:sldId id="1395" r:id="rId71"/>
    <p:sldId id="1396" r:id="rId72"/>
    <p:sldId id="1397" r:id="rId73"/>
    <p:sldId id="1398" r:id="rId74"/>
    <p:sldId id="1399" r:id="rId75"/>
    <p:sldId id="1401" r:id="rId76"/>
    <p:sldId id="1402" r:id="rId77"/>
    <p:sldId id="1409" r:id="rId78"/>
    <p:sldId id="1403" r:id="rId79"/>
    <p:sldId id="1404" r:id="rId80"/>
    <p:sldId id="1405" r:id="rId81"/>
    <p:sldId id="1406" r:id="rId82"/>
    <p:sldId id="1407" r:id="rId83"/>
    <p:sldId id="1408" r:id="rId84"/>
    <p:sldId id="1511" r:id="rId85"/>
    <p:sldId id="1512" r:id="rId86"/>
    <p:sldId id="1524" r:id="rId87"/>
    <p:sldId id="1518" r:id="rId88"/>
    <p:sldId id="1522" r:id="rId89"/>
    <p:sldId id="1513" r:id="rId90"/>
    <p:sldId id="1514" r:id="rId91"/>
    <p:sldId id="1525" r:id="rId92"/>
    <p:sldId id="1515" r:id="rId93"/>
    <p:sldId id="1517" r:id="rId94"/>
    <p:sldId id="1516" r:id="rId95"/>
    <p:sldId id="1519" r:id="rId96"/>
    <p:sldId id="1520" r:id="rId97"/>
    <p:sldId id="1521" r:id="rId98"/>
    <p:sldId id="1523" r:id="rId99"/>
    <p:sldId id="1559" r:id="rId100"/>
    <p:sldId id="1560" r:id="rId101"/>
    <p:sldId id="1561" r:id="rId102"/>
    <p:sldId id="1562" r:id="rId103"/>
    <p:sldId id="1563" r:id="rId104"/>
    <p:sldId id="1564" r:id="rId105"/>
    <p:sldId id="1565" r:id="rId106"/>
    <p:sldId id="1566" r:id="rId107"/>
    <p:sldId id="1567" r:id="rId108"/>
    <p:sldId id="1568" r:id="rId109"/>
    <p:sldId id="1569" r:id="rId110"/>
    <p:sldId id="1570" r:id="rId111"/>
    <p:sldId id="1571" r:id="rId112"/>
    <p:sldId id="1572" r:id="rId113"/>
    <p:sldId id="1573" r:id="rId114"/>
    <p:sldId id="1575" r:id="rId115"/>
    <p:sldId id="1574" r:id="rId116"/>
    <p:sldId id="1576" r:id="rId117"/>
    <p:sldId id="1577" r:id="rId118"/>
    <p:sldId id="1578" r:id="rId119"/>
    <p:sldId id="1580" r:id="rId120"/>
    <p:sldId id="1579" r:id="rId121"/>
    <p:sldId id="1601" r:id="rId122"/>
    <p:sldId id="1602" r:id="rId123"/>
    <p:sldId id="1603" r:id="rId124"/>
    <p:sldId id="1604" r:id="rId125"/>
    <p:sldId id="1605" r:id="rId126"/>
    <p:sldId id="1606" r:id="rId127"/>
    <p:sldId id="1607" r:id="rId128"/>
    <p:sldId id="1608" r:id="rId129"/>
    <p:sldId id="1611" r:id="rId130"/>
    <p:sldId id="1612" r:id="rId131"/>
    <p:sldId id="1613" r:id="rId132"/>
    <p:sldId id="1624" r:id="rId133"/>
    <p:sldId id="1625" r:id="rId134"/>
    <p:sldId id="1614" r:id="rId135"/>
    <p:sldId id="1615" r:id="rId136"/>
    <p:sldId id="1616" r:id="rId137"/>
    <p:sldId id="1617" r:id="rId138"/>
    <p:sldId id="1618" r:id="rId139"/>
    <p:sldId id="1620" r:id="rId140"/>
    <p:sldId id="1619" r:id="rId141"/>
    <p:sldId id="1621" r:id="rId142"/>
    <p:sldId id="1622" r:id="rId143"/>
    <p:sldId id="1623" r:id="rId144"/>
    <p:sldId id="1626" r:id="rId145"/>
    <p:sldId id="1627" r:id="rId146"/>
    <p:sldId id="1628" r:id="rId147"/>
    <p:sldId id="1635" r:id="rId148"/>
    <p:sldId id="1629" r:id="rId149"/>
    <p:sldId id="1630" r:id="rId150"/>
    <p:sldId id="1631" r:id="rId151"/>
    <p:sldId id="1632" r:id="rId152"/>
    <p:sldId id="1634" r:id="rId153"/>
    <p:sldId id="1633" r:id="rId154"/>
    <p:sldId id="1638" r:id="rId155"/>
    <p:sldId id="1637" r:id="rId156"/>
    <p:sldId id="1581" r:id="rId157"/>
    <p:sldId id="1582" r:id="rId158"/>
    <p:sldId id="1583" r:id="rId159"/>
    <p:sldId id="1584" r:id="rId160"/>
    <p:sldId id="1585" r:id="rId161"/>
    <p:sldId id="1586" r:id="rId162"/>
    <p:sldId id="1587" r:id="rId163"/>
    <p:sldId id="1588" r:id="rId164"/>
    <p:sldId id="1589" r:id="rId165"/>
    <p:sldId id="1590" r:id="rId166"/>
    <p:sldId id="1600" r:id="rId167"/>
    <p:sldId id="1591" r:id="rId168"/>
    <p:sldId id="1592" r:id="rId169"/>
    <p:sldId id="1598" r:id="rId170"/>
    <p:sldId id="1593" r:id="rId171"/>
    <p:sldId id="1597" r:id="rId172"/>
    <p:sldId id="1599" r:id="rId173"/>
    <p:sldId id="1594" r:id="rId174"/>
    <p:sldId id="1596" r:id="rId175"/>
    <p:sldId id="1595" r:id="rId176"/>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BE9B2CBF-A491-48E9-BD2A-3526B36D4672}">
          <p14:sldIdLst>
            <p14:sldId id="934"/>
            <p14:sldId id="797"/>
            <p14:sldId id="1437"/>
            <p14:sldId id="1636"/>
            <p14:sldId id="1333"/>
            <p14:sldId id="1334"/>
            <p14:sldId id="1344"/>
            <p14:sldId id="1346"/>
            <p14:sldId id="1345"/>
            <p14:sldId id="1347"/>
            <p14:sldId id="1348"/>
            <p14:sldId id="1341"/>
            <p14:sldId id="1338"/>
            <p14:sldId id="1339"/>
            <p14:sldId id="1340"/>
            <p14:sldId id="1350"/>
            <p14:sldId id="1351"/>
            <p14:sldId id="1352"/>
            <p14:sldId id="1353"/>
            <p14:sldId id="1354"/>
            <p14:sldId id="1355"/>
            <p14:sldId id="1356"/>
            <p14:sldId id="1357"/>
            <p14:sldId id="1358"/>
            <p14:sldId id="1359"/>
            <p14:sldId id="1360"/>
            <p14:sldId id="1361"/>
            <p14:sldId id="1362"/>
            <p14:sldId id="1363"/>
            <p14:sldId id="1364"/>
            <p14:sldId id="1376"/>
            <p14:sldId id="1377"/>
            <p14:sldId id="1370"/>
            <p14:sldId id="1378"/>
            <p14:sldId id="1366"/>
            <p14:sldId id="1367"/>
            <p14:sldId id="1365"/>
            <p14:sldId id="1369"/>
            <p14:sldId id="1373"/>
            <p14:sldId id="1371"/>
            <p14:sldId id="1379"/>
            <p14:sldId id="1372"/>
            <p14:sldId id="1374"/>
            <p14:sldId id="1375"/>
            <p14:sldId id="1380"/>
            <p14:sldId id="1381"/>
            <p14:sldId id="1382"/>
            <p14:sldId id="1383"/>
            <p14:sldId id="1384"/>
            <p14:sldId id="1385"/>
            <p14:sldId id="1390"/>
            <p14:sldId id="1386"/>
            <p14:sldId id="1389"/>
            <p14:sldId id="1388"/>
            <p14:sldId id="1391"/>
            <p14:sldId id="1387"/>
            <p14:sldId id="1410"/>
            <p14:sldId id="1411"/>
            <p14:sldId id="1414"/>
            <p14:sldId id="1413"/>
            <p14:sldId id="1415"/>
            <p14:sldId id="1416"/>
            <p14:sldId id="1417"/>
            <p14:sldId id="1418"/>
            <p14:sldId id="1419"/>
            <p14:sldId id="1412"/>
            <p14:sldId id="1392"/>
            <p14:sldId id="1393"/>
            <p14:sldId id="1394"/>
            <p14:sldId id="1395"/>
            <p14:sldId id="1396"/>
            <p14:sldId id="1397"/>
            <p14:sldId id="1398"/>
            <p14:sldId id="1399"/>
            <p14:sldId id="1401"/>
            <p14:sldId id="1402"/>
            <p14:sldId id="1409"/>
            <p14:sldId id="1403"/>
            <p14:sldId id="1404"/>
            <p14:sldId id="1405"/>
            <p14:sldId id="1406"/>
            <p14:sldId id="1407"/>
            <p14:sldId id="1408"/>
            <p14:sldId id="1511"/>
            <p14:sldId id="1512"/>
            <p14:sldId id="1524"/>
            <p14:sldId id="1518"/>
            <p14:sldId id="1522"/>
            <p14:sldId id="1513"/>
            <p14:sldId id="1514"/>
            <p14:sldId id="1525"/>
            <p14:sldId id="1515"/>
            <p14:sldId id="1517"/>
            <p14:sldId id="1516"/>
            <p14:sldId id="1519"/>
            <p14:sldId id="1520"/>
            <p14:sldId id="1521"/>
            <p14:sldId id="1523"/>
            <p14:sldId id="1559"/>
            <p14:sldId id="1560"/>
            <p14:sldId id="1561"/>
            <p14:sldId id="1562"/>
            <p14:sldId id="1563"/>
            <p14:sldId id="1564"/>
            <p14:sldId id="1565"/>
            <p14:sldId id="1566"/>
            <p14:sldId id="1567"/>
            <p14:sldId id="1568"/>
            <p14:sldId id="1569"/>
            <p14:sldId id="1570"/>
            <p14:sldId id="1571"/>
            <p14:sldId id="1572"/>
            <p14:sldId id="1573"/>
            <p14:sldId id="1575"/>
            <p14:sldId id="1574"/>
            <p14:sldId id="1576"/>
            <p14:sldId id="1577"/>
            <p14:sldId id="1578"/>
            <p14:sldId id="1580"/>
            <p14:sldId id="1579"/>
            <p14:sldId id="1601"/>
            <p14:sldId id="1602"/>
            <p14:sldId id="1603"/>
            <p14:sldId id="1604"/>
            <p14:sldId id="1605"/>
            <p14:sldId id="1606"/>
            <p14:sldId id="1607"/>
            <p14:sldId id="1608"/>
            <p14:sldId id="1611"/>
            <p14:sldId id="1612"/>
            <p14:sldId id="1613"/>
            <p14:sldId id="1624"/>
            <p14:sldId id="1625"/>
            <p14:sldId id="1614"/>
            <p14:sldId id="1615"/>
            <p14:sldId id="1616"/>
            <p14:sldId id="1617"/>
            <p14:sldId id="1618"/>
            <p14:sldId id="1620"/>
            <p14:sldId id="1619"/>
            <p14:sldId id="1621"/>
            <p14:sldId id="1622"/>
            <p14:sldId id="1623"/>
            <p14:sldId id="1626"/>
            <p14:sldId id="1627"/>
            <p14:sldId id="1628"/>
            <p14:sldId id="1635"/>
            <p14:sldId id="1629"/>
            <p14:sldId id="1630"/>
            <p14:sldId id="1631"/>
            <p14:sldId id="1632"/>
            <p14:sldId id="1634"/>
            <p14:sldId id="1633"/>
            <p14:sldId id="1638"/>
            <p14:sldId id="1637"/>
            <p14:sldId id="1581"/>
            <p14:sldId id="1582"/>
            <p14:sldId id="1583"/>
            <p14:sldId id="1584"/>
            <p14:sldId id="1585"/>
            <p14:sldId id="1586"/>
            <p14:sldId id="1587"/>
            <p14:sldId id="1588"/>
            <p14:sldId id="1589"/>
            <p14:sldId id="1590"/>
            <p14:sldId id="1600"/>
            <p14:sldId id="1591"/>
            <p14:sldId id="1592"/>
            <p14:sldId id="1598"/>
            <p14:sldId id="1593"/>
            <p14:sldId id="1597"/>
            <p14:sldId id="1599"/>
            <p14:sldId id="1594"/>
            <p14:sldId id="1596"/>
            <p14:sldId id="159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5" autoAdjust="0"/>
    <p:restoredTop sz="94557" autoAdjust="0"/>
  </p:normalViewPr>
  <p:slideViewPr>
    <p:cSldViewPr snapToGrid="0">
      <p:cViewPr varScale="1">
        <p:scale>
          <a:sx n="84" d="100"/>
          <a:sy n="84" d="100"/>
        </p:scale>
        <p:origin x="1339" y="53"/>
      </p:cViewPr>
      <p:guideLst/>
    </p:cSldViewPr>
  </p:slideViewPr>
  <p:notesTextViewPr>
    <p:cViewPr>
      <p:scale>
        <a:sx n="1" d="1"/>
        <a:sy n="1" d="1"/>
      </p:scale>
      <p:origin x="0" y="0"/>
    </p:cViewPr>
  </p:notesTextViewPr>
  <p:sorterViewPr>
    <p:cViewPr varScale="1">
      <p:scale>
        <a:sx n="100" d="100"/>
        <a:sy n="100" d="100"/>
      </p:scale>
      <p:origin x="0" y="-40368"/>
    </p:cViewPr>
  </p:sorterViewPr>
  <p:notesViewPr>
    <p:cSldViewPr snapToGrid="0">
      <p:cViewPr varScale="1">
        <p:scale>
          <a:sx n="57" d="100"/>
          <a:sy n="57" d="100"/>
        </p:scale>
        <p:origin x="2832"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slide" Target="slides/slide171.xml"/><Relationship Id="rId180"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FBEDF2-4F01-4E62-AA5A-168148E0FE5F}" type="datetimeFigureOut">
              <a:rPr lang="fr-FR" smtClean="0"/>
              <a:t>30/06/2022</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D93813-068E-48BB-B683-A0B593BB9CD7}" type="slidenum">
              <a:rPr lang="fr-FR" smtClean="0"/>
              <a:t>‹N°›</a:t>
            </a:fld>
            <a:endParaRPr lang="fr-FR"/>
          </a:p>
        </p:txBody>
      </p:sp>
    </p:spTree>
    <p:extLst>
      <p:ext uri="{BB962C8B-B14F-4D97-AF65-F5344CB8AC3E}">
        <p14:creationId xmlns:p14="http://schemas.microsoft.com/office/powerpoint/2010/main" val="2411626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smtClean="0"/>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en-US" dirty="0"/>
          </a:p>
        </p:txBody>
      </p:sp>
      <p:sp>
        <p:nvSpPr>
          <p:cNvPr id="4" name="Date Placeholder 3"/>
          <p:cNvSpPr>
            <a:spLocks noGrp="1"/>
          </p:cNvSpPr>
          <p:nvPr>
            <p:ph type="dt" sz="half" idx="10"/>
          </p:nvPr>
        </p:nvSpPr>
        <p:spPr/>
        <p:txBody>
          <a:bodyPr/>
          <a:lstStyle/>
          <a:p>
            <a:fld id="{CCB2F995-1768-45B4-A051-7EBF599B7F71}" type="datetime1">
              <a:rPr lang="fr-FR" smtClean="0"/>
              <a:t>30/06/2022</a:t>
            </a:fld>
            <a:endParaRPr lang="fr-FR"/>
          </a:p>
        </p:txBody>
      </p:sp>
      <p:sp>
        <p:nvSpPr>
          <p:cNvPr id="5" name="Footer Placeholder 4"/>
          <p:cNvSpPr>
            <a:spLocks noGrp="1"/>
          </p:cNvSpPr>
          <p:nvPr>
            <p:ph type="ftr" sz="quarter" idx="11"/>
          </p:nvPr>
        </p:nvSpPr>
        <p:spPr/>
        <p:txBody>
          <a:bodyPr/>
          <a:lstStyle/>
          <a:p>
            <a:r>
              <a:rPr lang="fr-FR" smtClean="0"/>
              <a:t>BONFILS Jean-Paul bonfilsjeanpaul@gmail.com</a:t>
            </a:r>
            <a:endParaRPr lang="fr-FR"/>
          </a:p>
        </p:txBody>
      </p:sp>
      <p:sp>
        <p:nvSpPr>
          <p:cNvPr id="6" name="Slide Number Placeholder 5"/>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1962879856"/>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788D584A-38D4-4AF5-BD3F-59B5091CA4BC}" type="datetime1">
              <a:rPr lang="fr-FR" smtClean="0"/>
              <a:t>30/06/2022</a:t>
            </a:fld>
            <a:endParaRPr lang="fr-FR"/>
          </a:p>
        </p:txBody>
      </p:sp>
      <p:sp>
        <p:nvSpPr>
          <p:cNvPr id="5" name="Footer Placeholder 4"/>
          <p:cNvSpPr>
            <a:spLocks noGrp="1"/>
          </p:cNvSpPr>
          <p:nvPr>
            <p:ph type="ftr" sz="quarter" idx="11"/>
          </p:nvPr>
        </p:nvSpPr>
        <p:spPr/>
        <p:txBody>
          <a:bodyPr/>
          <a:lstStyle/>
          <a:p>
            <a:r>
              <a:rPr lang="fr-FR" smtClean="0"/>
              <a:t>BONFILS Jean-Paul bonfilsjeanpaul@gmail.com</a:t>
            </a:r>
            <a:endParaRPr lang="fr-FR"/>
          </a:p>
        </p:txBody>
      </p:sp>
      <p:sp>
        <p:nvSpPr>
          <p:cNvPr id="6" name="Slide Number Placeholder 5"/>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2686442982"/>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BCFD567B-04D2-4B11-A305-DF9009019664}" type="datetime1">
              <a:rPr lang="fr-FR" smtClean="0"/>
              <a:t>30/06/2022</a:t>
            </a:fld>
            <a:endParaRPr lang="fr-FR"/>
          </a:p>
        </p:txBody>
      </p:sp>
      <p:sp>
        <p:nvSpPr>
          <p:cNvPr id="5" name="Footer Placeholder 4"/>
          <p:cNvSpPr>
            <a:spLocks noGrp="1"/>
          </p:cNvSpPr>
          <p:nvPr>
            <p:ph type="ftr" sz="quarter" idx="11"/>
          </p:nvPr>
        </p:nvSpPr>
        <p:spPr/>
        <p:txBody>
          <a:bodyPr/>
          <a:lstStyle/>
          <a:p>
            <a:r>
              <a:rPr lang="fr-FR" smtClean="0"/>
              <a:t>BONFILS Jean-Paul bonfilsjeanpaul@gmail.com</a:t>
            </a:r>
            <a:endParaRPr lang="fr-FR"/>
          </a:p>
        </p:txBody>
      </p:sp>
      <p:sp>
        <p:nvSpPr>
          <p:cNvPr id="6" name="Slide Number Placeholder 5"/>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566761743"/>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5B023A35-8D2F-45B3-8D34-2AC616C27635}" type="datetime1">
              <a:rPr lang="fr-FR" smtClean="0"/>
              <a:t>30/06/2022</a:t>
            </a:fld>
            <a:endParaRPr lang="fr-FR"/>
          </a:p>
        </p:txBody>
      </p:sp>
      <p:sp>
        <p:nvSpPr>
          <p:cNvPr id="5" name="Footer Placeholder 4"/>
          <p:cNvSpPr>
            <a:spLocks noGrp="1"/>
          </p:cNvSpPr>
          <p:nvPr>
            <p:ph type="ftr" sz="quarter" idx="11"/>
          </p:nvPr>
        </p:nvSpPr>
        <p:spPr/>
        <p:txBody>
          <a:bodyPr/>
          <a:lstStyle/>
          <a:p>
            <a:r>
              <a:rPr lang="fr-FR" smtClean="0"/>
              <a:t>BONFILS Jean-Paul bonfilsjeanpaul@gmail.com</a:t>
            </a:r>
            <a:endParaRPr lang="fr-FR"/>
          </a:p>
        </p:txBody>
      </p:sp>
      <p:sp>
        <p:nvSpPr>
          <p:cNvPr id="6" name="Slide Number Placeholder 5"/>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3488508672"/>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smtClean="0"/>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8CE74C52-68F2-40C1-85D5-4E5ACA58462D}" type="datetime1">
              <a:rPr lang="fr-FR" smtClean="0"/>
              <a:t>30/06/2022</a:t>
            </a:fld>
            <a:endParaRPr lang="fr-FR"/>
          </a:p>
        </p:txBody>
      </p:sp>
      <p:sp>
        <p:nvSpPr>
          <p:cNvPr id="5" name="Footer Placeholder 4"/>
          <p:cNvSpPr>
            <a:spLocks noGrp="1"/>
          </p:cNvSpPr>
          <p:nvPr>
            <p:ph type="ftr" sz="quarter" idx="11"/>
          </p:nvPr>
        </p:nvSpPr>
        <p:spPr/>
        <p:txBody>
          <a:bodyPr/>
          <a:lstStyle/>
          <a:p>
            <a:r>
              <a:rPr lang="fr-FR" smtClean="0"/>
              <a:t>BONFILS Jean-Paul bonfilsjeanpaul@gmail.com</a:t>
            </a:r>
            <a:endParaRPr lang="fr-FR"/>
          </a:p>
        </p:txBody>
      </p:sp>
      <p:sp>
        <p:nvSpPr>
          <p:cNvPr id="6" name="Slide Number Placeholder 5"/>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3709652539"/>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019348DF-7783-46E7-8AD3-AC3D9FCCD72F}" type="datetime1">
              <a:rPr lang="fr-FR" smtClean="0"/>
              <a:t>30/06/2022</a:t>
            </a:fld>
            <a:endParaRPr lang="fr-FR"/>
          </a:p>
        </p:txBody>
      </p:sp>
      <p:sp>
        <p:nvSpPr>
          <p:cNvPr id="6" name="Footer Placeholder 5"/>
          <p:cNvSpPr>
            <a:spLocks noGrp="1"/>
          </p:cNvSpPr>
          <p:nvPr>
            <p:ph type="ftr" sz="quarter" idx="11"/>
          </p:nvPr>
        </p:nvSpPr>
        <p:spPr/>
        <p:txBody>
          <a:bodyPr/>
          <a:lstStyle/>
          <a:p>
            <a:r>
              <a:rPr lang="fr-FR" smtClean="0"/>
              <a:t>BONFILS Jean-Paul bonfilsjeanpaul@gmail.com</a:t>
            </a:r>
            <a:endParaRPr lang="fr-FR"/>
          </a:p>
        </p:txBody>
      </p:sp>
      <p:sp>
        <p:nvSpPr>
          <p:cNvPr id="7" name="Slide Number Placeholder 6"/>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2305178634"/>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smtClean="0"/>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7933DF97-42A7-46EE-BB15-D04B2642D073}" type="datetime1">
              <a:rPr lang="fr-FR" smtClean="0"/>
              <a:t>30/06/2022</a:t>
            </a:fld>
            <a:endParaRPr lang="fr-FR"/>
          </a:p>
        </p:txBody>
      </p:sp>
      <p:sp>
        <p:nvSpPr>
          <p:cNvPr id="8" name="Footer Placeholder 7"/>
          <p:cNvSpPr>
            <a:spLocks noGrp="1"/>
          </p:cNvSpPr>
          <p:nvPr>
            <p:ph type="ftr" sz="quarter" idx="11"/>
          </p:nvPr>
        </p:nvSpPr>
        <p:spPr/>
        <p:txBody>
          <a:bodyPr/>
          <a:lstStyle/>
          <a:p>
            <a:r>
              <a:rPr lang="fr-FR" smtClean="0"/>
              <a:t>BONFILS Jean-Paul bonfilsjeanpaul@gmail.com</a:t>
            </a:r>
            <a:endParaRPr lang="fr-FR"/>
          </a:p>
        </p:txBody>
      </p:sp>
      <p:sp>
        <p:nvSpPr>
          <p:cNvPr id="9" name="Slide Number Placeholder 8"/>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66199317"/>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81FB588B-637C-4709-ADEE-FBFEF0836F07}" type="datetime1">
              <a:rPr lang="fr-FR" smtClean="0"/>
              <a:t>30/06/2022</a:t>
            </a:fld>
            <a:endParaRPr lang="fr-FR"/>
          </a:p>
        </p:txBody>
      </p:sp>
      <p:sp>
        <p:nvSpPr>
          <p:cNvPr id="4" name="Footer Placeholder 3"/>
          <p:cNvSpPr>
            <a:spLocks noGrp="1"/>
          </p:cNvSpPr>
          <p:nvPr>
            <p:ph type="ftr" sz="quarter" idx="11"/>
          </p:nvPr>
        </p:nvSpPr>
        <p:spPr/>
        <p:txBody>
          <a:bodyPr/>
          <a:lstStyle/>
          <a:p>
            <a:r>
              <a:rPr lang="fr-FR" smtClean="0"/>
              <a:t>BONFILS Jean-Paul bonfilsjeanpaul@gmail.com</a:t>
            </a:r>
            <a:endParaRPr lang="fr-FR" dirty="0"/>
          </a:p>
        </p:txBody>
      </p:sp>
      <p:sp>
        <p:nvSpPr>
          <p:cNvPr id="5" name="Slide Number Placeholder 4"/>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1723962697"/>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DB1A43-9FF8-45A2-8098-AB43A319EAED}" type="datetime1">
              <a:rPr lang="fr-FR" smtClean="0"/>
              <a:t>30/06/2022</a:t>
            </a:fld>
            <a:endParaRPr lang="fr-FR"/>
          </a:p>
        </p:txBody>
      </p:sp>
      <p:sp>
        <p:nvSpPr>
          <p:cNvPr id="3" name="Footer Placeholder 2"/>
          <p:cNvSpPr>
            <a:spLocks noGrp="1"/>
          </p:cNvSpPr>
          <p:nvPr>
            <p:ph type="ftr" sz="quarter" idx="11"/>
          </p:nvPr>
        </p:nvSpPr>
        <p:spPr/>
        <p:txBody>
          <a:bodyPr/>
          <a:lstStyle/>
          <a:p>
            <a:r>
              <a:rPr lang="fr-FR" smtClean="0"/>
              <a:t>BONFILS Jean-Paul bonfilsjeanpaul@gmail.com</a:t>
            </a:r>
            <a:endParaRPr lang="fr-FR" dirty="0"/>
          </a:p>
        </p:txBody>
      </p:sp>
      <p:sp>
        <p:nvSpPr>
          <p:cNvPr id="4" name="Slide Number Placeholder 3"/>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4204298958"/>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smtClean="0"/>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359A1CF1-D719-46BB-85C5-A1FA1D846F1D}" type="datetime1">
              <a:rPr lang="fr-FR" smtClean="0"/>
              <a:t>30/06/2022</a:t>
            </a:fld>
            <a:endParaRPr lang="fr-FR"/>
          </a:p>
        </p:txBody>
      </p:sp>
      <p:sp>
        <p:nvSpPr>
          <p:cNvPr id="6" name="Footer Placeholder 5"/>
          <p:cNvSpPr>
            <a:spLocks noGrp="1"/>
          </p:cNvSpPr>
          <p:nvPr>
            <p:ph type="ftr" sz="quarter" idx="11"/>
          </p:nvPr>
        </p:nvSpPr>
        <p:spPr/>
        <p:txBody>
          <a:bodyPr/>
          <a:lstStyle/>
          <a:p>
            <a:r>
              <a:rPr lang="fr-FR" smtClean="0"/>
              <a:t>BONFILS Jean-Paul bonfilsjeanpaul@gmail.com</a:t>
            </a:r>
            <a:endParaRPr lang="fr-FR"/>
          </a:p>
        </p:txBody>
      </p:sp>
      <p:sp>
        <p:nvSpPr>
          <p:cNvPr id="7" name="Slide Number Placeholder 6"/>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1243579645"/>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0759C30E-08E1-4952-A7ED-9F0ADE8F40B0}" type="datetime1">
              <a:rPr lang="fr-FR" smtClean="0"/>
              <a:t>30/06/2022</a:t>
            </a:fld>
            <a:endParaRPr lang="fr-FR"/>
          </a:p>
        </p:txBody>
      </p:sp>
      <p:sp>
        <p:nvSpPr>
          <p:cNvPr id="6" name="Footer Placeholder 5"/>
          <p:cNvSpPr>
            <a:spLocks noGrp="1"/>
          </p:cNvSpPr>
          <p:nvPr>
            <p:ph type="ftr" sz="quarter" idx="11"/>
          </p:nvPr>
        </p:nvSpPr>
        <p:spPr/>
        <p:txBody>
          <a:bodyPr/>
          <a:lstStyle/>
          <a:p>
            <a:r>
              <a:rPr lang="fr-FR" smtClean="0"/>
              <a:t>BONFILS Jean-Paul bonfilsjeanpaul@gmail.com</a:t>
            </a:r>
            <a:endParaRPr lang="fr-FR"/>
          </a:p>
        </p:txBody>
      </p:sp>
      <p:sp>
        <p:nvSpPr>
          <p:cNvPr id="7" name="Slide Number Placeholder 6"/>
          <p:cNvSpPr>
            <a:spLocks noGrp="1"/>
          </p:cNvSpPr>
          <p:nvPr>
            <p:ph type="sldNum" sz="quarter" idx="12"/>
          </p:nvPr>
        </p:nvSpPr>
        <p:spPr/>
        <p:txBody>
          <a:bodyPr/>
          <a:lstStyle/>
          <a:p>
            <a:fld id="{9E1185C9-696B-4778-A177-B0C4B5BAF196}" type="slidenum">
              <a:rPr lang="fr-FR" smtClean="0"/>
              <a:t>‹N°›</a:t>
            </a:fld>
            <a:endParaRPr lang="fr-FR"/>
          </a:p>
        </p:txBody>
      </p:sp>
    </p:spTree>
    <p:extLst>
      <p:ext uri="{BB962C8B-B14F-4D97-AF65-F5344CB8AC3E}">
        <p14:creationId xmlns:p14="http://schemas.microsoft.com/office/powerpoint/2010/main" val="2956564788"/>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smtClean="0"/>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6B2E91-8F94-4942-97A2-5B0D6B93EF92}" type="datetime1">
              <a:rPr lang="fr-FR" smtClean="0"/>
              <a:t>30/06/2022</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smtClean="0"/>
              <a:t>BONFILS Jean-Paul bonfilsjeanpaul@gmail.com</a:t>
            </a:r>
            <a:endParaRPr lang="fr-FR"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1185C9-696B-4778-A177-B0C4B5BAF196}" type="slidenum">
              <a:rPr lang="fr-FR" smtClean="0"/>
              <a:t>‹N°›</a:t>
            </a:fld>
            <a:endParaRPr lang="fr-FR"/>
          </a:p>
        </p:txBody>
      </p:sp>
    </p:spTree>
    <p:extLst>
      <p:ext uri="{BB962C8B-B14F-4D97-AF65-F5344CB8AC3E}">
        <p14:creationId xmlns:p14="http://schemas.microsoft.com/office/powerpoint/2010/main" val="1417681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7000"/>
    </mc:Choice>
    <mc:Fallback xmlns="">
      <p:transition spd="slow"/>
    </mc:Fallback>
  </mc:AlternateContent>
  <p:timing>
    <p:tnLst>
      <p:par>
        <p:cTn id="1" dur="indefinite" restart="never" nodeType="tmRoot"/>
      </p:par>
    </p:tnLst>
  </p:timing>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6.xml"/><Relationship Id="rId5" Type="http://schemas.openxmlformats.org/officeDocument/2006/relationships/image" Target="../media/image146.jpeg"/><Relationship Id="rId4" Type="http://schemas.openxmlformats.org/officeDocument/2006/relationships/image" Target="../media/image145.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6.xml"/><Relationship Id="rId4" Type="http://schemas.openxmlformats.org/officeDocument/2006/relationships/image" Target="../media/image151.jpeg"/></Relationships>
</file>

<file path=ppt/slides/_rels/slide116.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jpeg"/><Relationship Id="rId1" Type="http://schemas.openxmlformats.org/officeDocument/2006/relationships/slideLayout" Target="../slideLayouts/slideLayout6.xml"/><Relationship Id="rId4" Type="http://schemas.openxmlformats.org/officeDocument/2006/relationships/image" Target="../media/image154.jpeg"/></Relationships>
</file>

<file path=ppt/slides/_rels/slide117.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jpeg"/><Relationship Id="rId1" Type="http://schemas.openxmlformats.org/officeDocument/2006/relationships/slideLayout" Target="../slideLayouts/slideLayout6.xml"/><Relationship Id="rId4" Type="http://schemas.openxmlformats.org/officeDocument/2006/relationships/image" Target="../media/image157.jpeg"/></Relationships>
</file>

<file path=ppt/slides/_rels/slide118.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jpeg"/><Relationship Id="rId1" Type="http://schemas.openxmlformats.org/officeDocument/2006/relationships/slideLayout" Target="../slideLayouts/slideLayout6.xml"/><Relationship Id="rId4" Type="http://schemas.openxmlformats.org/officeDocument/2006/relationships/image" Target="../media/image160.jpeg"/></Relationships>
</file>

<file path=ppt/slides/_rels/slide119.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jpeg"/><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image" Target="../media/image166.jpeg"/><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68.jpeg"/><Relationship Id="rId1" Type="http://schemas.openxmlformats.org/officeDocument/2006/relationships/slideLayout" Target="../slideLayouts/slideLayout6.xml"/><Relationship Id="rId4" Type="http://schemas.openxmlformats.org/officeDocument/2006/relationships/image" Target="../media/image170.jpeg"/></Relationships>
</file>

<file path=ppt/slides/_rels/slide126.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2.jpeg"/><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6.xml"/><Relationship Id="rId5" Type="http://schemas.openxmlformats.org/officeDocument/2006/relationships/image" Target="../media/image179.jpeg"/><Relationship Id="rId4" Type="http://schemas.openxmlformats.org/officeDocument/2006/relationships/image" Target="../media/image178.jpe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image" Target="../media/image189.jpeg"/><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1.jpeg"/><Relationship Id="rId1" Type="http://schemas.openxmlformats.org/officeDocument/2006/relationships/slideLayout" Target="../slideLayouts/slideLayout6.xml"/><Relationship Id="rId4" Type="http://schemas.openxmlformats.org/officeDocument/2006/relationships/image" Target="../media/image193.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2" Type="http://schemas.openxmlformats.org/officeDocument/2006/relationships/image" Target="../media/image203.jpeg"/><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jpeg"/><Relationship Id="rId1" Type="http://schemas.openxmlformats.org/officeDocument/2006/relationships/slideLayout" Target="../slideLayouts/slideLayout6.xml"/><Relationship Id="rId5" Type="http://schemas.openxmlformats.org/officeDocument/2006/relationships/image" Target="../media/image207.png"/><Relationship Id="rId4" Type="http://schemas.openxmlformats.org/officeDocument/2006/relationships/image" Target="../media/image206.jpe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60.xml.rels><?xml version="1.0" encoding="UTF-8" standalone="yes"?>
<Relationships xmlns="http://schemas.openxmlformats.org/package/2006/relationships"><Relationship Id="rId2" Type="http://schemas.openxmlformats.org/officeDocument/2006/relationships/image" Target="../media/image210.jpeg"/><Relationship Id="rId1" Type="http://schemas.openxmlformats.org/officeDocument/2006/relationships/slideLayout" Target="../slideLayouts/slideLayout6.xml"/></Relationships>
</file>

<file path=ppt/slides/_rels/slide161.xml.rels><?xml version="1.0" encoding="UTF-8" standalone="yes"?>
<Relationships xmlns="http://schemas.openxmlformats.org/package/2006/relationships"><Relationship Id="rId2" Type="http://schemas.openxmlformats.org/officeDocument/2006/relationships/image" Target="../media/image211.jpeg"/><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2" Type="http://schemas.openxmlformats.org/officeDocument/2006/relationships/image" Target="../media/image212.jpeg"/><Relationship Id="rId1" Type="http://schemas.openxmlformats.org/officeDocument/2006/relationships/slideLayout" Target="../slideLayouts/slideLayout6.xml"/></Relationships>
</file>

<file path=ppt/slides/_rels/slide163.xml.rels><?xml version="1.0" encoding="UTF-8" standalone="yes"?>
<Relationships xmlns="http://schemas.openxmlformats.org/package/2006/relationships"><Relationship Id="rId2" Type="http://schemas.openxmlformats.org/officeDocument/2006/relationships/image" Target="../media/image213.jpeg"/><Relationship Id="rId1" Type="http://schemas.openxmlformats.org/officeDocument/2006/relationships/slideLayout" Target="../slideLayouts/slideLayout6.xml"/></Relationships>
</file>

<file path=ppt/slides/_rels/slide164.xml.rels><?xml version="1.0" encoding="UTF-8" standalone="yes"?>
<Relationships xmlns="http://schemas.openxmlformats.org/package/2006/relationships"><Relationship Id="rId2" Type="http://schemas.openxmlformats.org/officeDocument/2006/relationships/image" Target="../media/image214.jpeg"/><Relationship Id="rId1" Type="http://schemas.openxmlformats.org/officeDocument/2006/relationships/slideLayout" Target="../slideLayouts/slideLayout6.xml"/></Relationships>
</file>

<file path=ppt/slides/_rels/slide165.xml.rels><?xml version="1.0" encoding="UTF-8" standalone="yes"?>
<Relationships xmlns="http://schemas.openxmlformats.org/package/2006/relationships"><Relationship Id="rId2" Type="http://schemas.openxmlformats.org/officeDocument/2006/relationships/image" Target="../media/image215.jpeg"/><Relationship Id="rId1" Type="http://schemas.openxmlformats.org/officeDocument/2006/relationships/slideLayout" Target="../slideLayouts/slideLayout6.xml"/></Relationships>
</file>

<file path=ppt/slides/_rels/slide166.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image" Target="../media/image216.jpeg"/><Relationship Id="rId1" Type="http://schemas.openxmlformats.org/officeDocument/2006/relationships/slideLayout" Target="../slideLayouts/slideLayout6.xml"/></Relationships>
</file>

<file path=ppt/slides/_rels/slide167.xml.rels><?xml version="1.0" encoding="UTF-8" standalone="yes"?>
<Relationships xmlns="http://schemas.openxmlformats.org/package/2006/relationships"><Relationship Id="rId2" Type="http://schemas.openxmlformats.org/officeDocument/2006/relationships/image" Target="../media/image218.jpeg"/><Relationship Id="rId1" Type="http://schemas.openxmlformats.org/officeDocument/2006/relationships/slideLayout" Target="../slideLayouts/slideLayout6.xml"/></Relationships>
</file>

<file path=ppt/slides/_rels/slide168.xml.rels><?xml version="1.0" encoding="UTF-8" standalone="yes"?>
<Relationships xmlns="http://schemas.openxmlformats.org/package/2006/relationships"><Relationship Id="rId2" Type="http://schemas.openxmlformats.org/officeDocument/2006/relationships/image" Target="../media/image219.jpeg"/><Relationship Id="rId1" Type="http://schemas.openxmlformats.org/officeDocument/2006/relationships/slideLayout" Target="../slideLayouts/slideLayout6.xml"/></Relationships>
</file>

<file path=ppt/slides/_rels/slide169.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image" Target="../media/image220.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eg"/><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jpg"/><Relationship Id="rId4" Type="http://schemas.openxmlformats.org/officeDocument/2006/relationships/image" Target="../media/image21.png"/></Relationships>
</file>

<file path=ppt/slides/_rels/slide170.xml.rels><?xml version="1.0" encoding="UTF-8" standalone="yes"?>
<Relationships xmlns="http://schemas.openxmlformats.org/package/2006/relationships"><Relationship Id="rId2" Type="http://schemas.openxmlformats.org/officeDocument/2006/relationships/image" Target="../media/image222.jpeg"/><Relationship Id="rId1" Type="http://schemas.openxmlformats.org/officeDocument/2006/relationships/slideLayout" Target="../slideLayouts/slideLayout6.xml"/></Relationships>
</file>

<file path=ppt/slides/_rels/slide171.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image" Target="../media/image223.jpeg"/><Relationship Id="rId1" Type="http://schemas.openxmlformats.org/officeDocument/2006/relationships/slideLayout" Target="../slideLayouts/slideLayout6.xml"/></Relationships>
</file>

<file path=ppt/slides/_rels/slide172.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image" Target="../media/image225.jpeg"/><Relationship Id="rId1" Type="http://schemas.openxmlformats.org/officeDocument/2006/relationships/slideLayout" Target="../slideLayouts/slideLayout6.xml"/></Relationships>
</file>

<file path=ppt/slides/_rels/slide173.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image" Target="../media/image227.jpeg"/><Relationship Id="rId1" Type="http://schemas.openxmlformats.org/officeDocument/2006/relationships/slideLayout" Target="../slideLayouts/slideLayout6.xml"/></Relationships>
</file>

<file path=ppt/slides/_rels/slide174.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image" Target="../media/image229.jpeg"/><Relationship Id="rId1" Type="http://schemas.openxmlformats.org/officeDocument/2006/relationships/slideLayout" Target="../slideLayouts/slideLayout6.xml"/></Relationships>
</file>

<file path=ppt/slides/_rels/slide175.xml.rels><?xml version="1.0" encoding="UTF-8" standalone="yes"?>
<Relationships xmlns="http://schemas.openxmlformats.org/package/2006/relationships"><Relationship Id="rId2" Type="http://schemas.openxmlformats.org/officeDocument/2006/relationships/image" Target="../media/image231.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6.xml"/><Relationship Id="rId5" Type="http://schemas.openxmlformats.org/officeDocument/2006/relationships/image" Target="../media/image39.jpeg"/><Relationship Id="rId4" Type="http://schemas.openxmlformats.org/officeDocument/2006/relationships/image" Target="../media/image3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jpeg"/><Relationship Id="rId1" Type="http://schemas.openxmlformats.org/officeDocument/2006/relationships/slideLayout" Target="../slideLayouts/slideLayout6.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6.xml"/><Relationship Id="rId4" Type="http://schemas.openxmlformats.org/officeDocument/2006/relationships/image" Target="../media/image73.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6.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image" Target="../media/image95.jpeg"/><Relationship Id="rId1" Type="http://schemas.openxmlformats.org/officeDocument/2006/relationships/slideLayout" Target="../slideLayouts/slideLayout6.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6.xml"/><Relationship Id="rId4" Type="http://schemas.openxmlformats.org/officeDocument/2006/relationships/image" Target="../media/image106.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6.xml"/><Relationship Id="rId4" Type="http://schemas.openxmlformats.org/officeDocument/2006/relationships/image" Target="../media/image10.jpeg"/></Relationships>
</file>

<file path=ppt/slides/_rels/slide80.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112.jpeg"/><Relationship Id="rId7" Type="http://schemas.openxmlformats.org/officeDocument/2006/relationships/image" Target="../media/image116.png"/><Relationship Id="rId2" Type="http://schemas.openxmlformats.org/officeDocument/2006/relationships/image" Target="../media/image111.png"/><Relationship Id="rId1" Type="http://schemas.openxmlformats.org/officeDocument/2006/relationships/slideLayout" Target="../slideLayouts/slideLayout6.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image" Target="../media/image129.jpg"/><Relationship Id="rId1" Type="http://schemas.openxmlformats.org/officeDocument/2006/relationships/slideLayout" Target="../slideLayouts/slideLayout6.xml"/><Relationship Id="rId5" Type="http://schemas.openxmlformats.org/officeDocument/2006/relationships/image" Target="../media/image132.png"/><Relationship Id="rId4" Type="http://schemas.openxmlformats.org/officeDocument/2006/relationships/image" Target="../media/image1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fr-FR" smtClean="0"/>
              <a:t>BONFILS Jean-Paul bonfilsjeanpaul@gmail.com</a:t>
            </a:r>
            <a:endParaRPr lang="fr-FR" dirty="0"/>
          </a:p>
        </p:txBody>
      </p:sp>
      <p:pic>
        <p:nvPicPr>
          <p:cNvPr id="3" name="Image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53007" y="885355"/>
            <a:ext cx="7258346" cy="4614990"/>
          </a:xfrm>
          <a:prstGeom prst="rect">
            <a:avLst/>
          </a:prstGeom>
        </p:spPr>
      </p:pic>
      <p:sp>
        <p:nvSpPr>
          <p:cNvPr id="5" name="ZoneTexte 4"/>
          <p:cNvSpPr txBox="1"/>
          <p:nvPr/>
        </p:nvSpPr>
        <p:spPr>
          <a:xfrm>
            <a:off x="1978925" y="1030210"/>
            <a:ext cx="6132980" cy="1754326"/>
          </a:xfrm>
          <a:prstGeom prst="rect">
            <a:avLst/>
          </a:prstGeom>
          <a:noFill/>
        </p:spPr>
        <p:txBody>
          <a:bodyPr wrap="square" rtlCol="0">
            <a:spAutoFit/>
          </a:bodyPr>
          <a:lstStyle/>
          <a:p>
            <a:pPr algn="ctr"/>
            <a:r>
              <a:rPr lang="fr-FR" sz="5400" dirty="0" smtClean="0">
                <a:solidFill>
                  <a:schemeClr val="bg1"/>
                </a:solidFill>
              </a:rPr>
              <a:t>World Museums XVI</a:t>
            </a:r>
          </a:p>
          <a:p>
            <a:pPr algn="ctr"/>
            <a:r>
              <a:rPr lang="fr-FR" sz="5400" dirty="0" smtClean="0">
                <a:solidFill>
                  <a:schemeClr val="bg1"/>
                </a:solidFill>
              </a:rPr>
              <a:t>2015</a:t>
            </a:r>
            <a:endParaRPr lang="fr-FR" sz="5400" dirty="0">
              <a:solidFill>
                <a:schemeClr val="bg1"/>
              </a:solidFill>
            </a:endParaRPr>
          </a:p>
        </p:txBody>
      </p:sp>
    </p:spTree>
    <p:extLst>
      <p:ext uri="{BB962C8B-B14F-4D97-AF65-F5344CB8AC3E}">
        <p14:creationId xmlns:p14="http://schemas.microsoft.com/office/powerpoint/2010/main" val="51040011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144000" cy="1325563"/>
          </a:xfrm>
        </p:spPr>
        <p:txBody>
          <a:bodyPr/>
          <a:lstStyle/>
          <a:p>
            <a:r>
              <a:rPr lang="fr-FR" dirty="0"/>
              <a:t>Museu Nadir Afonso, Chaves, PT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99407" y="1690689"/>
            <a:ext cx="6745185" cy="4579483"/>
          </a:xfrm>
          <a:prstGeom prst="rect">
            <a:avLst/>
          </a:prstGeom>
        </p:spPr>
      </p:pic>
    </p:spTree>
    <p:extLst>
      <p:ext uri="{BB962C8B-B14F-4D97-AF65-F5344CB8AC3E}">
        <p14:creationId xmlns:p14="http://schemas.microsoft.com/office/powerpoint/2010/main" val="306830414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3773" y="365126"/>
            <a:ext cx="8871045" cy="1325563"/>
          </a:xfrm>
        </p:spPr>
        <p:txBody>
          <a:bodyPr/>
          <a:lstStyle/>
          <a:p>
            <a:r>
              <a:rPr lang="fr-FR" dirty="0"/>
              <a:t>Currency Museum, Luanda, OA (2015)</a:t>
            </a:r>
          </a:p>
        </p:txBody>
      </p:sp>
      <p:sp>
        <p:nvSpPr>
          <p:cNvPr id="3" name="Espace réservé du contenu 2"/>
          <p:cNvSpPr>
            <a:spLocks noGrp="1"/>
          </p:cNvSpPr>
          <p:nvPr>
            <p:ph idx="1"/>
          </p:nvPr>
        </p:nvSpPr>
        <p:spPr/>
        <p:txBody>
          <a:bodyPr>
            <a:normAutofit fontScale="92500" lnSpcReduction="10000"/>
          </a:bodyPr>
          <a:lstStyle/>
          <a:p>
            <a:r>
              <a:rPr lang="en-US" dirty="0" smtClean="0"/>
              <a:t>It is the work of the architects Alexandre &amp; Antonio Costa Lopes.</a:t>
            </a:r>
          </a:p>
          <a:p>
            <a:r>
              <a:rPr lang="en-US" dirty="0" smtClean="0"/>
              <a:t>The </a:t>
            </a:r>
            <a:r>
              <a:rPr lang="en-US" dirty="0"/>
              <a:t>new museum, with about 4.800 sqm, reveals itself in the stereotomy generated by excavation, with its entry announced by the stairs void and the metallic parasols that generate shadow and urban scale</a:t>
            </a:r>
            <a:r>
              <a:rPr lang="en-US" dirty="0" smtClean="0"/>
              <a:t>.</a:t>
            </a:r>
          </a:p>
          <a:p>
            <a:r>
              <a:rPr lang="en-US" dirty="0"/>
              <a:t>The program was pretext for </a:t>
            </a:r>
            <a:r>
              <a:rPr lang="en-US" dirty="0" smtClean="0"/>
              <a:t>2 </a:t>
            </a:r>
            <a:r>
              <a:rPr lang="en-US" dirty="0"/>
              <a:t>major interventions. On one hand, it disposes the museum spaces below ground, becoming more reserved and quiet. On the other, its roof establishes a new urban square that both denotes the museum and enables the celebration of public </a:t>
            </a:r>
            <a:r>
              <a:rPr lang="en-US" dirty="0" smtClean="0"/>
              <a:t>space.</a:t>
            </a:r>
            <a:endParaRPr lang="fr-FR" dirty="0"/>
          </a:p>
          <a:p>
            <a:endParaRPr lang="en-US" dirty="0" smtClean="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574244446"/>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9182" y="365126"/>
            <a:ext cx="9034818" cy="1325563"/>
          </a:xfrm>
        </p:spPr>
        <p:txBody>
          <a:bodyPr/>
          <a:lstStyle/>
          <a:p>
            <a:r>
              <a:rPr lang="fr-FR" dirty="0"/>
              <a:t>Currency Museum, Luanda, OA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928048" y="1690689"/>
            <a:ext cx="7001301" cy="4310979"/>
          </a:xfrm>
          <a:prstGeom prst="rect">
            <a:avLst/>
          </a:prstGeom>
        </p:spPr>
      </p:pic>
    </p:spTree>
    <p:extLst>
      <p:ext uri="{BB962C8B-B14F-4D97-AF65-F5344CB8AC3E}">
        <p14:creationId xmlns:p14="http://schemas.microsoft.com/office/powerpoint/2010/main" val="380681430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2955" y="365126"/>
            <a:ext cx="8871045" cy="1325563"/>
          </a:xfrm>
        </p:spPr>
        <p:txBody>
          <a:bodyPr/>
          <a:lstStyle/>
          <a:p>
            <a:r>
              <a:rPr lang="fr-FR" dirty="0"/>
              <a:t>Currency Museum, Luanda, OA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05469" y="1690688"/>
            <a:ext cx="6878471" cy="4519043"/>
          </a:xfrm>
          <a:prstGeom prst="rect">
            <a:avLst/>
          </a:prstGeom>
        </p:spPr>
      </p:pic>
    </p:spTree>
    <p:extLst>
      <p:ext uri="{BB962C8B-B14F-4D97-AF65-F5344CB8AC3E}">
        <p14:creationId xmlns:p14="http://schemas.microsoft.com/office/powerpoint/2010/main" val="106607865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9182" y="365126"/>
            <a:ext cx="8911988" cy="1325563"/>
          </a:xfrm>
        </p:spPr>
        <p:txBody>
          <a:bodyPr/>
          <a:lstStyle/>
          <a:p>
            <a:r>
              <a:rPr lang="fr-FR" dirty="0"/>
              <a:t>Currency Museum, Luanda, OA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25940" y="1690689"/>
            <a:ext cx="6878472" cy="4519043"/>
          </a:xfrm>
          <a:prstGeom prst="rect">
            <a:avLst/>
          </a:prstGeom>
        </p:spPr>
      </p:pic>
    </p:spTree>
    <p:extLst>
      <p:ext uri="{BB962C8B-B14F-4D97-AF65-F5344CB8AC3E}">
        <p14:creationId xmlns:p14="http://schemas.microsoft.com/office/powerpoint/2010/main" val="57314599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1069" y="365126"/>
            <a:ext cx="8843749" cy="1325563"/>
          </a:xfrm>
        </p:spPr>
        <p:txBody>
          <a:bodyPr/>
          <a:lstStyle/>
          <a:p>
            <a:r>
              <a:rPr lang="fr-FR" dirty="0"/>
              <a:t>Currency Museum, Luanda, OA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28298" y="1690689"/>
            <a:ext cx="6769289" cy="4505395"/>
          </a:xfrm>
          <a:prstGeom prst="rect">
            <a:avLst/>
          </a:prstGeom>
        </p:spPr>
      </p:pic>
    </p:spTree>
    <p:extLst>
      <p:ext uri="{BB962C8B-B14F-4D97-AF65-F5344CB8AC3E}">
        <p14:creationId xmlns:p14="http://schemas.microsoft.com/office/powerpoint/2010/main" val="73698130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4715" y="365126"/>
            <a:ext cx="8789159" cy="1325563"/>
          </a:xfrm>
        </p:spPr>
        <p:txBody>
          <a:bodyPr/>
          <a:lstStyle/>
          <a:p>
            <a:r>
              <a:rPr lang="fr-FR" dirty="0"/>
              <a:t>Currency Museum, Luanda, OA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73707" y="1690689"/>
            <a:ext cx="6796585" cy="4546339"/>
          </a:xfrm>
          <a:prstGeom prst="rect">
            <a:avLst/>
          </a:prstGeom>
        </p:spPr>
      </p:pic>
    </p:spTree>
    <p:extLst>
      <p:ext uri="{BB962C8B-B14F-4D97-AF65-F5344CB8AC3E}">
        <p14:creationId xmlns:p14="http://schemas.microsoft.com/office/powerpoint/2010/main" val="203030854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0125" y="365126"/>
            <a:ext cx="8761863" cy="1325563"/>
          </a:xfrm>
        </p:spPr>
        <p:txBody>
          <a:bodyPr/>
          <a:lstStyle/>
          <a:p>
            <a:r>
              <a:rPr lang="fr-FR" dirty="0"/>
              <a:t>Currency Museum, Luanda, OA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12292" y="1690689"/>
            <a:ext cx="6919415" cy="4532691"/>
          </a:xfrm>
          <a:prstGeom prst="rect">
            <a:avLst/>
          </a:prstGeom>
        </p:spPr>
      </p:pic>
    </p:spTree>
    <p:extLst>
      <p:ext uri="{BB962C8B-B14F-4D97-AF65-F5344CB8AC3E}">
        <p14:creationId xmlns:p14="http://schemas.microsoft.com/office/powerpoint/2010/main" val="149095082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1069" y="365126"/>
            <a:ext cx="8952931" cy="1325563"/>
          </a:xfrm>
        </p:spPr>
        <p:txBody>
          <a:bodyPr/>
          <a:lstStyle/>
          <a:p>
            <a:r>
              <a:rPr lang="fr-FR" dirty="0"/>
              <a:t>Currency Museum, Luanda, OA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84997" y="1690689"/>
            <a:ext cx="6974006" cy="4546339"/>
          </a:xfrm>
          <a:prstGeom prst="rect">
            <a:avLst/>
          </a:prstGeom>
        </p:spPr>
      </p:pic>
    </p:spTree>
    <p:extLst>
      <p:ext uri="{BB962C8B-B14F-4D97-AF65-F5344CB8AC3E}">
        <p14:creationId xmlns:p14="http://schemas.microsoft.com/office/powerpoint/2010/main" val="79241846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0125" y="365126"/>
            <a:ext cx="8802806" cy="1325563"/>
          </a:xfrm>
        </p:spPr>
        <p:txBody>
          <a:bodyPr/>
          <a:lstStyle/>
          <a:p>
            <a:r>
              <a:rPr lang="fr-FR" dirty="0"/>
              <a:t>Currency Museum, Luanda, OA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32764" y="1690689"/>
            <a:ext cx="6837528" cy="4464452"/>
          </a:xfrm>
          <a:prstGeom prst="rect">
            <a:avLst/>
          </a:prstGeom>
        </p:spPr>
      </p:pic>
    </p:spTree>
    <p:extLst>
      <p:ext uri="{BB962C8B-B14F-4D97-AF65-F5344CB8AC3E}">
        <p14:creationId xmlns:p14="http://schemas.microsoft.com/office/powerpoint/2010/main" val="377951973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0125" y="365126"/>
            <a:ext cx="8843750" cy="1325563"/>
          </a:xfrm>
        </p:spPr>
        <p:txBody>
          <a:bodyPr/>
          <a:lstStyle/>
          <a:p>
            <a:r>
              <a:rPr lang="fr-FR" dirty="0"/>
              <a:t>Currency Museum, Luanda, OA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84997" y="1690689"/>
            <a:ext cx="6974006" cy="4491748"/>
          </a:xfrm>
          <a:prstGeom prst="rect">
            <a:avLst/>
          </a:prstGeom>
        </p:spPr>
      </p:pic>
    </p:spTree>
    <p:extLst>
      <p:ext uri="{BB962C8B-B14F-4D97-AF65-F5344CB8AC3E}">
        <p14:creationId xmlns:p14="http://schemas.microsoft.com/office/powerpoint/2010/main" val="118890263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127" y="365126"/>
            <a:ext cx="9060873" cy="1325563"/>
          </a:xfrm>
        </p:spPr>
        <p:txBody>
          <a:bodyPr/>
          <a:lstStyle/>
          <a:p>
            <a:r>
              <a:rPr lang="fr-FR" dirty="0"/>
              <a:t>Museu Nadir Afonso, Chaves, PT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51906" y="1690689"/>
            <a:ext cx="6840187" cy="4531982"/>
          </a:xfrm>
          <a:prstGeom prst="rect">
            <a:avLst/>
          </a:prstGeom>
        </p:spPr>
      </p:pic>
    </p:spTree>
    <p:extLst>
      <p:ext uri="{BB962C8B-B14F-4D97-AF65-F5344CB8AC3E}">
        <p14:creationId xmlns:p14="http://schemas.microsoft.com/office/powerpoint/2010/main" val="271471102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9307" y="365126"/>
            <a:ext cx="8748215" cy="1325563"/>
          </a:xfrm>
        </p:spPr>
        <p:txBody>
          <a:bodyPr/>
          <a:lstStyle/>
          <a:p>
            <a:r>
              <a:rPr lang="fr-FR" dirty="0"/>
              <a:t>Currency Museum, Luanda, OA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41945" y="1690689"/>
            <a:ext cx="6782938" cy="4505396"/>
          </a:xfrm>
          <a:prstGeom prst="rect">
            <a:avLst/>
          </a:prstGeom>
        </p:spPr>
      </p:pic>
    </p:spTree>
    <p:extLst>
      <p:ext uri="{BB962C8B-B14F-4D97-AF65-F5344CB8AC3E}">
        <p14:creationId xmlns:p14="http://schemas.microsoft.com/office/powerpoint/2010/main" val="93153517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Culture Center, Qujing, CN (2015) </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stretch>
            <a:fillRect/>
          </a:stretch>
        </p:blipFill>
        <p:spPr>
          <a:xfrm>
            <a:off x="3490676" y="1901039"/>
            <a:ext cx="2524125" cy="2505075"/>
          </a:xfrm>
          <a:prstGeom prst="rect">
            <a:avLst/>
          </a:prstGeom>
        </p:spPr>
      </p:pic>
      <p:pic>
        <p:nvPicPr>
          <p:cNvPr id="5" name="Image 4"/>
          <p:cNvPicPr>
            <a:picLocks noChangeAspect="1"/>
          </p:cNvPicPr>
          <p:nvPr/>
        </p:nvPicPr>
        <p:blipFill>
          <a:blip r:embed="rId3"/>
          <a:stretch>
            <a:fillRect/>
          </a:stretch>
        </p:blipFill>
        <p:spPr>
          <a:xfrm>
            <a:off x="6115050" y="1886752"/>
            <a:ext cx="2771775" cy="2533650"/>
          </a:xfrm>
          <a:prstGeom prst="rect">
            <a:avLst/>
          </a:prstGeom>
        </p:spPr>
      </p:pic>
      <p:pic>
        <p:nvPicPr>
          <p:cNvPr id="6" name="Image 5"/>
          <p:cNvPicPr>
            <a:picLocks noChangeAspect="1"/>
          </p:cNvPicPr>
          <p:nvPr/>
        </p:nvPicPr>
        <p:blipFill>
          <a:blip r:embed="rId4"/>
          <a:stretch>
            <a:fillRect/>
          </a:stretch>
        </p:blipFill>
        <p:spPr>
          <a:xfrm>
            <a:off x="4210050" y="4797826"/>
            <a:ext cx="3810000" cy="590550"/>
          </a:xfrm>
          <a:prstGeom prst="rect">
            <a:avLst/>
          </a:prstGeom>
        </p:spPr>
      </p:pic>
      <p:pic>
        <p:nvPicPr>
          <p:cNvPr id="7" name="Image 6"/>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77211" y="1886751"/>
            <a:ext cx="2913215" cy="4387299"/>
          </a:xfrm>
          <a:prstGeom prst="rect">
            <a:avLst/>
          </a:prstGeom>
        </p:spPr>
      </p:pic>
      <p:sp>
        <p:nvSpPr>
          <p:cNvPr id="8" name="ZoneTexte 7"/>
          <p:cNvSpPr txBox="1"/>
          <p:nvPr/>
        </p:nvSpPr>
        <p:spPr>
          <a:xfrm>
            <a:off x="3748135" y="3865830"/>
            <a:ext cx="1883120" cy="369332"/>
          </a:xfrm>
          <a:prstGeom prst="rect">
            <a:avLst/>
          </a:prstGeom>
          <a:noFill/>
        </p:spPr>
        <p:txBody>
          <a:bodyPr wrap="square" rtlCol="0">
            <a:spAutoFit/>
          </a:bodyPr>
          <a:lstStyle/>
          <a:p>
            <a:r>
              <a:rPr lang="fr-FR" dirty="0" smtClean="0">
                <a:solidFill>
                  <a:schemeClr val="bg1"/>
                </a:solidFill>
              </a:rPr>
              <a:t>Yingfan</a:t>
            </a:r>
            <a:r>
              <a:rPr lang="fr-FR" dirty="0" smtClean="0"/>
              <a:t> Zhang</a:t>
            </a:r>
            <a:endParaRPr lang="fr-FR" dirty="0"/>
          </a:p>
        </p:txBody>
      </p:sp>
      <p:sp>
        <p:nvSpPr>
          <p:cNvPr id="9" name="ZoneTexte 8"/>
          <p:cNvSpPr txBox="1"/>
          <p:nvPr/>
        </p:nvSpPr>
        <p:spPr>
          <a:xfrm>
            <a:off x="6115050" y="3865830"/>
            <a:ext cx="2150764" cy="369332"/>
          </a:xfrm>
          <a:prstGeom prst="rect">
            <a:avLst/>
          </a:prstGeom>
          <a:noFill/>
        </p:spPr>
        <p:txBody>
          <a:bodyPr wrap="square" rtlCol="0">
            <a:spAutoFit/>
          </a:bodyPr>
          <a:lstStyle/>
          <a:p>
            <a:r>
              <a:rPr lang="fr-FR" dirty="0" smtClean="0">
                <a:solidFill>
                  <a:schemeClr val="bg1"/>
                </a:solidFill>
              </a:rPr>
              <a:t>Xiaojun Bu</a:t>
            </a:r>
            <a:endParaRPr lang="fr-FR" dirty="0">
              <a:solidFill>
                <a:schemeClr val="bg1"/>
              </a:solidFill>
            </a:endParaRPr>
          </a:p>
        </p:txBody>
      </p:sp>
    </p:spTree>
    <p:extLst>
      <p:ext uri="{BB962C8B-B14F-4D97-AF65-F5344CB8AC3E}">
        <p14:creationId xmlns:p14="http://schemas.microsoft.com/office/powerpoint/2010/main" val="352711365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Culture Center, Qujing, CN (2015) </a:t>
            </a:r>
          </a:p>
        </p:txBody>
      </p:sp>
      <p:sp>
        <p:nvSpPr>
          <p:cNvPr id="3" name="Espace réservé du contenu 2"/>
          <p:cNvSpPr>
            <a:spLocks noGrp="1"/>
          </p:cNvSpPr>
          <p:nvPr>
            <p:ph idx="1"/>
          </p:nvPr>
        </p:nvSpPr>
        <p:spPr/>
        <p:txBody>
          <a:bodyPr>
            <a:normAutofit fontScale="85000" lnSpcReduction="20000"/>
          </a:bodyPr>
          <a:lstStyle/>
          <a:p>
            <a:r>
              <a:rPr lang="en-US" dirty="0" smtClean="0"/>
              <a:t>It is the work of Atelier Alter firm.</a:t>
            </a:r>
          </a:p>
          <a:p>
            <a:r>
              <a:rPr lang="en-US" dirty="0" smtClean="0"/>
              <a:t>The </a:t>
            </a:r>
            <a:r>
              <a:rPr lang="en-US" dirty="0"/>
              <a:t>museum is entered through center of building mass. Audiences are elevated to a concrete plateau, as they begin their exhibition routes at a strategic point in space. A vertical plaza is defined by processional steps and its echoing suspended roof. The graduate suspension of the enormous roof presents an “anti-gravity” architecture statement that puts the audiences in awe. One could experience the immensity of space and time the city occupies. The strong presence of the void reinstates the gravitas of the museum’s subject matter: a profound history dates back </a:t>
            </a:r>
            <a:r>
              <a:rPr lang="en-US" dirty="0" smtClean="0"/>
              <a:t>over </a:t>
            </a:r>
            <a:r>
              <a:rPr lang="fr-FR" dirty="0"/>
              <a:t>4,000 billion </a:t>
            </a:r>
            <a:r>
              <a:rPr lang="fr-FR" dirty="0" smtClean="0"/>
              <a:t>years. </a:t>
            </a:r>
            <a:r>
              <a:rPr lang="en-US" dirty="0"/>
              <a:t>A vertical landscape made of concrete drapes down from roof to the ground. As audiences penetrate the landscape and reach to the exhibition zone, geography and humanity converge at that </a:t>
            </a:r>
            <a:r>
              <a:rPr lang="en-US" dirty="0" smtClean="0"/>
              <a:t>very moment.</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457028031"/>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Culture Center, Qujing, CN (2015)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394233" y="1768442"/>
            <a:ext cx="6355533" cy="4152523"/>
          </a:xfrm>
          <a:prstGeom prst="rect">
            <a:avLst/>
          </a:prstGeom>
        </p:spPr>
      </p:pic>
    </p:spTree>
    <p:extLst>
      <p:ext uri="{BB962C8B-B14F-4D97-AF65-F5344CB8AC3E}">
        <p14:creationId xmlns:p14="http://schemas.microsoft.com/office/powerpoint/2010/main" val="231532486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Culture Center, Qujing, CN (2015)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85080" y="1690689"/>
            <a:ext cx="6773840" cy="4302705"/>
          </a:xfrm>
          <a:prstGeom prst="rect">
            <a:avLst/>
          </a:prstGeom>
        </p:spPr>
      </p:pic>
    </p:spTree>
    <p:extLst>
      <p:ext uri="{BB962C8B-B14F-4D97-AF65-F5344CB8AC3E}">
        <p14:creationId xmlns:p14="http://schemas.microsoft.com/office/powerpoint/2010/main" val="40565562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Culture Center, Qujing, CN (2015)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94534" y="1690688"/>
            <a:ext cx="2767436" cy="4510935"/>
          </a:xfrm>
          <a:prstGeom prst="rect">
            <a:avLst/>
          </a:prstGeom>
        </p:spPr>
      </p:pic>
      <p:pic>
        <p:nvPicPr>
          <p:cNvPr id="5" name="Imag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115050" y="1690688"/>
            <a:ext cx="2893110" cy="4510935"/>
          </a:xfrm>
          <a:prstGeom prst="rect">
            <a:avLst/>
          </a:prstGeom>
        </p:spPr>
      </p:pic>
      <p:pic>
        <p:nvPicPr>
          <p:cNvPr id="7" name="Image 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965519" y="1690687"/>
            <a:ext cx="3045982" cy="4510936"/>
          </a:xfrm>
          <a:prstGeom prst="rect">
            <a:avLst/>
          </a:prstGeom>
        </p:spPr>
      </p:pic>
    </p:spTree>
    <p:extLst>
      <p:ext uri="{BB962C8B-B14F-4D97-AF65-F5344CB8AC3E}">
        <p14:creationId xmlns:p14="http://schemas.microsoft.com/office/powerpoint/2010/main" val="405221547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Culture Center, Qujing, CN (2015)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64094" y="1690689"/>
            <a:ext cx="2864856" cy="4510935"/>
          </a:xfrm>
          <a:prstGeom prst="rect">
            <a:avLst/>
          </a:prstGeom>
        </p:spPr>
      </p:pic>
      <p:pic>
        <p:nvPicPr>
          <p:cNvPr id="6" name="Image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59659" y="1690689"/>
            <a:ext cx="2955391" cy="4510936"/>
          </a:xfrm>
          <a:prstGeom prst="rect">
            <a:avLst/>
          </a:prstGeom>
        </p:spPr>
      </p:pic>
      <p:pic>
        <p:nvPicPr>
          <p:cNvPr id="7" name="Image 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245760" y="1690689"/>
            <a:ext cx="2798652" cy="4510935"/>
          </a:xfrm>
          <a:prstGeom prst="rect">
            <a:avLst/>
          </a:prstGeom>
        </p:spPr>
      </p:pic>
    </p:spTree>
    <p:extLst>
      <p:ext uri="{BB962C8B-B14F-4D97-AF65-F5344CB8AC3E}">
        <p14:creationId xmlns:p14="http://schemas.microsoft.com/office/powerpoint/2010/main" val="372247834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Culture Center, Qujing, CN (2015)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48854" y="1690688"/>
            <a:ext cx="2766362" cy="4501881"/>
          </a:xfrm>
          <a:prstGeom prst="rect">
            <a:avLst/>
          </a:prstGeom>
        </p:spPr>
      </p:pic>
      <p:pic>
        <p:nvPicPr>
          <p:cNvPr id="5" name="Imag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115050" y="1690688"/>
            <a:ext cx="2880096" cy="4501881"/>
          </a:xfrm>
          <a:prstGeom prst="rect">
            <a:avLst/>
          </a:prstGeom>
        </p:spPr>
      </p:pic>
      <p:pic>
        <p:nvPicPr>
          <p:cNvPr id="6" name="Image 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028950" y="1690688"/>
            <a:ext cx="2991604" cy="4501881"/>
          </a:xfrm>
          <a:prstGeom prst="rect">
            <a:avLst/>
          </a:prstGeom>
        </p:spPr>
      </p:pic>
    </p:spTree>
    <p:extLst>
      <p:ext uri="{BB962C8B-B14F-4D97-AF65-F5344CB8AC3E}">
        <p14:creationId xmlns:p14="http://schemas.microsoft.com/office/powerpoint/2010/main" val="156337774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Culture Center, Qujing, CN (2015)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90198" y="1690685"/>
            <a:ext cx="2838752" cy="4402293"/>
          </a:xfrm>
          <a:prstGeom prst="rect">
            <a:avLst/>
          </a:prstGeom>
        </p:spPr>
      </p:pic>
      <p:pic>
        <p:nvPicPr>
          <p:cNvPr id="6" name="Image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50870" y="1690684"/>
            <a:ext cx="2842260" cy="4402293"/>
          </a:xfrm>
          <a:prstGeom prst="rect">
            <a:avLst/>
          </a:prstGeom>
        </p:spPr>
      </p:pic>
      <p:pic>
        <p:nvPicPr>
          <p:cNvPr id="7" name="Image 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115050" y="1690686"/>
            <a:ext cx="2803179" cy="4402292"/>
          </a:xfrm>
          <a:prstGeom prst="rect">
            <a:avLst/>
          </a:prstGeom>
        </p:spPr>
      </p:pic>
    </p:spTree>
    <p:extLst>
      <p:ext uri="{BB962C8B-B14F-4D97-AF65-F5344CB8AC3E}">
        <p14:creationId xmlns:p14="http://schemas.microsoft.com/office/powerpoint/2010/main" val="389466290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Culture Center, Qujing, CN (2015)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14812" y="1690689"/>
            <a:ext cx="7514376" cy="4329865"/>
          </a:xfrm>
          <a:prstGeom prst="rect">
            <a:avLst/>
          </a:prstGeom>
        </p:spPr>
      </p:pic>
    </p:spTree>
    <p:extLst>
      <p:ext uri="{BB962C8B-B14F-4D97-AF65-F5344CB8AC3E}">
        <p14:creationId xmlns:p14="http://schemas.microsoft.com/office/powerpoint/2010/main" val="68490678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127" y="365126"/>
            <a:ext cx="9060873" cy="1325563"/>
          </a:xfrm>
        </p:spPr>
        <p:txBody>
          <a:bodyPr/>
          <a:lstStyle/>
          <a:p>
            <a:r>
              <a:rPr lang="fr-FR" dirty="0"/>
              <a:t>Museu Nadir Afonso, Chaves, PT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93765" y="1690689"/>
            <a:ext cx="7992095" cy="4389120"/>
          </a:xfrm>
          <a:prstGeom prst="rect">
            <a:avLst/>
          </a:prstGeom>
        </p:spPr>
      </p:pic>
    </p:spTree>
    <p:extLst>
      <p:ext uri="{BB962C8B-B14F-4D97-AF65-F5344CB8AC3E}">
        <p14:creationId xmlns:p14="http://schemas.microsoft.com/office/powerpoint/2010/main" val="269681469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Culture Center, Qujing, CN (2015)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04935" y="1690689"/>
            <a:ext cx="6998328" cy="4510936"/>
          </a:xfrm>
          <a:prstGeom prst="rect">
            <a:avLst/>
          </a:prstGeom>
        </p:spPr>
      </p:pic>
    </p:spTree>
    <p:extLst>
      <p:ext uri="{BB962C8B-B14F-4D97-AF65-F5344CB8AC3E}">
        <p14:creationId xmlns:p14="http://schemas.microsoft.com/office/powerpoint/2010/main" val="282636867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Space Lee Ufan, Busan, KR (2015)</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53583" y="1690689"/>
            <a:ext cx="5761467" cy="3840978"/>
          </a:xfrm>
          <a:prstGeom prst="rect">
            <a:avLst/>
          </a:prstGeom>
        </p:spPr>
      </p:pic>
      <p:pic>
        <p:nvPicPr>
          <p:cNvPr id="6" name="Image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209579" y="1690689"/>
            <a:ext cx="2786205" cy="3053327"/>
          </a:xfrm>
          <a:prstGeom prst="rect">
            <a:avLst/>
          </a:prstGeom>
        </p:spPr>
      </p:pic>
    </p:spTree>
    <p:extLst>
      <p:ext uri="{BB962C8B-B14F-4D97-AF65-F5344CB8AC3E}">
        <p14:creationId xmlns:p14="http://schemas.microsoft.com/office/powerpoint/2010/main" val="361447591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Space Lee Ufan, Busan, KR (2015)</a:t>
            </a:r>
          </a:p>
        </p:txBody>
      </p:sp>
      <p:sp>
        <p:nvSpPr>
          <p:cNvPr id="3" name="Espace réservé du contenu 2"/>
          <p:cNvSpPr>
            <a:spLocks noGrp="1"/>
          </p:cNvSpPr>
          <p:nvPr>
            <p:ph idx="1"/>
          </p:nvPr>
        </p:nvSpPr>
        <p:spPr/>
        <p:txBody>
          <a:bodyPr>
            <a:normAutofit lnSpcReduction="10000"/>
          </a:bodyPr>
          <a:lstStyle/>
          <a:p>
            <a:r>
              <a:rPr lang="fr-FR" dirty="0" smtClean="0"/>
              <a:t>It is the work of Kaga Architects firm.</a:t>
            </a:r>
          </a:p>
          <a:p>
            <a:r>
              <a:rPr lang="en-US" dirty="0" smtClean="0"/>
              <a:t>The </a:t>
            </a:r>
            <a:r>
              <a:rPr lang="en-US" dirty="0"/>
              <a:t>sculpture is in a simple concrete box form. The darker shades on the curtain wall facade become an image and device to express an internal space potent with allusions. The exposed concrete wall on the rear becomes a wall of silence that embraces the concrete structure of the overpass and the ongoing flow of traffic. The first floor houses four large halls and two passageways, as well as an ancillary room for a sculptural installation. The second floor is composed of a large hall with five paintings and two passageways.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1655526482"/>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Space Lee Ufan, Busan, KR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46478" y="1690689"/>
            <a:ext cx="6851044" cy="4226430"/>
          </a:xfrm>
          <a:prstGeom prst="rect">
            <a:avLst/>
          </a:prstGeom>
        </p:spPr>
      </p:pic>
    </p:spTree>
    <p:extLst>
      <p:ext uri="{BB962C8B-B14F-4D97-AF65-F5344CB8AC3E}">
        <p14:creationId xmlns:p14="http://schemas.microsoft.com/office/powerpoint/2010/main" val="111508459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Space Lee Ufan, Busan, KR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85596" y="1805412"/>
            <a:ext cx="4350191" cy="3527080"/>
          </a:xfrm>
          <a:prstGeom prst="rect">
            <a:avLst/>
          </a:prstGeom>
        </p:spPr>
      </p:pic>
      <p:pic>
        <p:nvPicPr>
          <p:cNvPr id="5" name="Imag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572000" y="1805412"/>
            <a:ext cx="4506265" cy="3527080"/>
          </a:xfrm>
          <a:prstGeom prst="rect">
            <a:avLst/>
          </a:prstGeom>
        </p:spPr>
      </p:pic>
    </p:spTree>
    <p:extLst>
      <p:ext uri="{BB962C8B-B14F-4D97-AF65-F5344CB8AC3E}">
        <p14:creationId xmlns:p14="http://schemas.microsoft.com/office/powerpoint/2010/main" val="395125505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Space Lee Ufan, Busan, KR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102797" y="1690687"/>
            <a:ext cx="2781846" cy="4311759"/>
          </a:xfrm>
          <a:prstGeom prst="rect">
            <a:avLst/>
          </a:prstGeom>
        </p:spPr>
      </p:pic>
      <p:pic>
        <p:nvPicPr>
          <p:cNvPr id="5" name="Imag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026957" y="1690687"/>
            <a:ext cx="2752928" cy="4311759"/>
          </a:xfrm>
          <a:prstGeom prst="rect">
            <a:avLst/>
          </a:prstGeom>
        </p:spPr>
      </p:pic>
      <p:pic>
        <p:nvPicPr>
          <p:cNvPr id="6" name="Image 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13322" y="1690687"/>
            <a:ext cx="2747161" cy="4311759"/>
          </a:xfrm>
          <a:prstGeom prst="rect">
            <a:avLst/>
          </a:prstGeom>
        </p:spPr>
      </p:pic>
    </p:spTree>
    <p:extLst>
      <p:ext uri="{BB962C8B-B14F-4D97-AF65-F5344CB8AC3E}">
        <p14:creationId xmlns:p14="http://schemas.microsoft.com/office/powerpoint/2010/main" val="200535341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Space Lee Ufan, Busan, KR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593410" y="1690689"/>
            <a:ext cx="5957180" cy="4302705"/>
          </a:xfrm>
          <a:prstGeom prst="rect">
            <a:avLst/>
          </a:prstGeom>
        </p:spPr>
      </p:pic>
    </p:spTree>
    <p:extLst>
      <p:ext uri="{BB962C8B-B14F-4D97-AF65-F5344CB8AC3E}">
        <p14:creationId xmlns:p14="http://schemas.microsoft.com/office/powerpoint/2010/main" val="136986762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Space Lee Ufan, Busan, KR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9139" y="1754063"/>
            <a:ext cx="4354220" cy="3361145"/>
          </a:xfrm>
          <a:prstGeom prst="rect">
            <a:avLst/>
          </a:prstGeom>
        </p:spPr>
      </p:pic>
      <p:pic>
        <p:nvPicPr>
          <p:cNvPr id="5" name="Imag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572000" y="1754062"/>
            <a:ext cx="4445251" cy="3361145"/>
          </a:xfrm>
          <a:prstGeom prst="rect">
            <a:avLst/>
          </a:prstGeom>
        </p:spPr>
      </p:pic>
    </p:spTree>
    <p:extLst>
      <p:ext uri="{BB962C8B-B14F-4D97-AF65-F5344CB8AC3E}">
        <p14:creationId xmlns:p14="http://schemas.microsoft.com/office/powerpoint/2010/main" val="2959882921"/>
      </p:ext>
    </p:extLst>
  </p:cSld>
  <p:clrMapOvr>
    <a:masterClrMapping/>
  </p:clrMapOvr>
  <mc:AlternateContent xmlns:mc="http://schemas.openxmlformats.org/markup-compatibility/2006" xmlns:p14="http://schemas.microsoft.com/office/powerpoint/2010/main">
    <mc:Choice Requires="p14">
      <p:transition spd="slow" p14:dur="7000" advTm="7000"/>
    </mc:Choice>
    <mc:Fallback xmlns="">
      <p:transition spd="slow" advTm="7000"/>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Space Lee Ufan, Busan, KR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302798" y="1690689"/>
            <a:ext cx="6538404" cy="4266491"/>
          </a:xfrm>
          <a:prstGeom prst="rect">
            <a:avLst/>
          </a:prstGeom>
        </p:spPr>
      </p:pic>
    </p:spTree>
    <p:extLst>
      <p:ext uri="{BB962C8B-B14F-4D97-AF65-F5344CB8AC3E}">
        <p14:creationId xmlns:p14="http://schemas.microsoft.com/office/powerpoint/2010/main" val="234493436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Space Lee Ufan, Busan, KR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69748" y="1690689"/>
            <a:ext cx="6604503" cy="4302705"/>
          </a:xfrm>
          <a:prstGeom prst="rect">
            <a:avLst/>
          </a:prstGeom>
        </p:spPr>
      </p:pic>
    </p:spTree>
    <p:extLst>
      <p:ext uri="{BB962C8B-B14F-4D97-AF65-F5344CB8AC3E}">
        <p14:creationId xmlns:p14="http://schemas.microsoft.com/office/powerpoint/2010/main" val="156361257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060872" cy="1325563"/>
          </a:xfrm>
        </p:spPr>
        <p:txBody>
          <a:bodyPr/>
          <a:lstStyle/>
          <a:p>
            <a:r>
              <a:rPr lang="fr-FR" dirty="0"/>
              <a:t>Museu Nadir Afonso, Chaves, PT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15616" y="1690689"/>
            <a:ext cx="6912768" cy="4546623"/>
          </a:xfrm>
          <a:prstGeom prst="rect">
            <a:avLst/>
          </a:prstGeom>
        </p:spPr>
      </p:pic>
    </p:spTree>
    <p:extLst>
      <p:ext uri="{BB962C8B-B14F-4D97-AF65-F5344CB8AC3E}">
        <p14:creationId xmlns:p14="http://schemas.microsoft.com/office/powerpoint/2010/main" val="286856780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207374" cy="1325563"/>
          </a:xfrm>
        </p:spPr>
        <p:txBody>
          <a:bodyPr/>
          <a:lstStyle/>
          <a:p>
            <a:r>
              <a:rPr lang="fr-FR" dirty="0" smtClean="0"/>
              <a:t>Discovery Museum, Kerkrade, NL (2015)</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stretch>
            <a:fillRect/>
          </a:stretch>
        </p:blipFill>
        <p:spPr>
          <a:xfrm>
            <a:off x="374776" y="5875699"/>
            <a:ext cx="2440852" cy="845777"/>
          </a:xfrm>
          <a:prstGeom prst="rect">
            <a:avLst/>
          </a:prstGeom>
        </p:spPr>
      </p:pic>
      <p:pic>
        <p:nvPicPr>
          <p:cNvPr id="5" name="Image 4"/>
          <p:cNvPicPr>
            <a:picLocks noChangeAspect="1"/>
          </p:cNvPicPr>
          <p:nvPr/>
        </p:nvPicPr>
        <p:blipFill>
          <a:blip r:embed="rId3"/>
          <a:stretch>
            <a:fillRect/>
          </a:stretch>
        </p:blipFill>
        <p:spPr>
          <a:xfrm>
            <a:off x="5842691" y="5612787"/>
            <a:ext cx="2971800" cy="685800"/>
          </a:xfrm>
          <a:prstGeom prst="rect">
            <a:avLst/>
          </a:prstGeom>
        </p:spPr>
      </p:pic>
      <p:pic>
        <p:nvPicPr>
          <p:cNvPr id="6" name="Image 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793810" y="1960702"/>
            <a:ext cx="4268709" cy="3010405"/>
          </a:xfrm>
          <a:prstGeom prst="rect">
            <a:avLst/>
          </a:prstGeom>
        </p:spPr>
      </p:pic>
      <p:pic>
        <p:nvPicPr>
          <p:cNvPr id="7" name="Image 6"/>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19257" y="1923107"/>
            <a:ext cx="4568952" cy="3048000"/>
          </a:xfrm>
          <a:prstGeom prst="rect">
            <a:avLst/>
          </a:prstGeom>
        </p:spPr>
      </p:pic>
    </p:spTree>
    <p:extLst>
      <p:ext uri="{BB962C8B-B14F-4D97-AF65-F5344CB8AC3E}">
        <p14:creationId xmlns:p14="http://schemas.microsoft.com/office/powerpoint/2010/main" val="396844415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243588" cy="1325563"/>
          </a:xfrm>
        </p:spPr>
        <p:txBody>
          <a:bodyPr/>
          <a:lstStyle/>
          <a:p>
            <a:r>
              <a:rPr lang="fr-FR" dirty="0"/>
              <a:t>Discovery Museum, Kerkrade, NL (2015)</a:t>
            </a:r>
          </a:p>
        </p:txBody>
      </p:sp>
      <p:sp>
        <p:nvSpPr>
          <p:cNvPr id="3" name="Espace réservé du contenu 2"/>
          <p:cNvSpPr>
            <a:spLocks noGrp="1"/>
          </p:cNvSpPr>
          <p:nvPr>
            <p:ph idx="1"/>
          </p:nvPr>
        </p:nvSpPr>
        <p:spPr/>
        <p:txBody>
          <a:bodyPr>
            <a:normAutofit fontScale="85000" lnSpcReduction="10000"/>
          </a:bodyPr>
          <a:lstStyle/>
          <a:p>
            <a:r>
              <a:rPr lang="fr-FR" dirty="0" smtClean="0"/>
              <a:t>It is the work of Shift Architecture firm.</a:t>
            </a:r>
          </a:p>
          <a:p>
            <a:r>
              <a:rPr lang="en-US" dirty="0" smtClean="0"/>
              <a:t>It is a </a:t>
            </a:r>
            <a:r>
              <a:rPr lang="en-US" dirty="0"/>
              <a:t>trinity of complimentary museums: Continium, Cube and Columbus, combining technology, science and design in one museum district. Continium is a discovery </a:t>
            </a:r>
            <a:r>
              <a:rPr lang="en-US" dirty="0" smtClean="0"/>
              <a:t>center </a:t>
            </a:r>
            <a:r>
              <a:rPr lang="en-US" dirty="0"/>
              <a:t>for science and technology, while Cube is a design museum consisting of design expos and exploratory labs. Columbus houses a unique Earth Theatre shaped as an inverse planetarium. Cube, the design museum, is truly a cube of 21x21x21 </a:t>
            </a:r>
            <a:r>
              <a:rPr lang="en-US" dirty="0" smtClean="0"/>
              <a:t>m. </a:t>
            </a:r>
            <a:r>
              <a:rPr lang="en-US" dirty="0"/>
              <a:t>A glass plinth creates the illusion of a volume floating above the red underground landscape. Cube’s structure consists of prefab concrete elements which are exposed on the inside. Cube is draped in a reflective curtain of coated steel that emphasizes the vertical character of the museum.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694280336"/>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270748" cy="1325563"/>
          </a:xfrm>
        </p:spPr>
        <p:txBody>
          <a:bodyPr/>
          <a:lstStyle/>
          <a:p>
            <a:r>
              <a:rPr lang="fr-FR" dirty="0"/>
              <a:t>Discovery Museum, Kerkrade, NL (2015)</a:t>
            </a:r>
          </a:p>
        </p:txBody>
      </p:sp>
      <p:sp>
        <p:nvSpPr>
          <p:cNvPr id="3" name="Espace réservé du contenu 2"/>
          <p:cNvSpPr>
            <a:spLocks noGrp="1"/>
          </p:cNvSpPr>
          <p:nvPr>
            <p:ph idx="1"/>
          </p:nvPr>
        </p:nvSpPr>
        <p:spPr/>
        <p:txBody>
          <a:bodyPr>
            <a:normAutofit fontScale="92500" lnSpcReduction="20000"/>
          </a:bodyPr>
          <a:lstStyle/>
          <a:p>
            <a:r>
              <a:rPr lang="en-US" dirty="0" smtClean="0"/>
              <a:t>The </a:t>
            </a:r>
            <a:r>
              <a:rPr lang="en-US" dirty="0"/>
              <a:t>curtain effect is obtained by the random placement of vertical profiles of three varying folds that each reflect the light differently. The facade is cut open by </a:t>
            </a:r>
            <a:r>
              <a:rPr lang="en-US" dirty="0" smtClean="0"/>
              <a:t>2 </a:t>
            </a:r>
            <a:r>
              <a:rPr lang="en-US" dirty="0"/>
              <a:t>identical windows: one vertical that reveals the stacked exhibition floors, and one horizontal that provides the multifunctional space on the top </a:t>
            </a:r>
            <a:r>
              <a:rPr lang="en-US" dirty="0" smtClean="0"/>
              <a:t>floor. Columbus </a:t>
            </a:r>
            <a:r>
              <a:rPr lang="en-US" dirty="0"/>
              <a:t>is a spherical building, half above ground and half underground. The lower half accommodates the Earth Theatre, where a spectacular, </a:t>
            </a:r>
            <a:r>
              <a:rPr lang="en-US" dirty="0" smtClean="0"/>
              <a:t>16m </a:t>
            </a:r>
            <a:r>
              <a:rPr lang="en-US" dirty="0"/>
              <a:t>wide and 9 </a:t>
            </a:r>
            <a:r>
              <a:rPr lang="en-US" dirty="0" smtClean="0"/>
              <a:t>m </a:t>
            </a:r>
            <a:r>
              <a:rPr lang="en-US" dirty="0"/>
              <a:t>deep, hollow projection sphere can be viewed from two rings of glass balconies. This inverted planetarium offers visitors the experience of an astronaut looking back towards planet earth. Columbus’ cupola is made of two shells of </a:t>
            </a:r>
            <a:r>
              <a:rPr lang="en-US" dirty="0" smtClean="0"/>
              <a:t>shotcrete.</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130979199"/>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207374" cy="1325563"/>
          </a:xfrm>
        </p:spPr>
        <p:txBody>
          <a:bodyPr/>
          <a:lstStyle/>
          <a:p>
            <a:r>
              <a:rPr lang="fr-FR" dirty="0"/>
              <a:t>Discovery Museum, Kerkrade, NL (2015)</a:t>
            </a:r>
          </a:p>
        </p:txBody>
      </p:sp>
      <p:sp>
        <p:nvSpPr>
          <p:cNvPr id="3" name="Espace réservé du contenu 2"/>
          <p:cNvSpPr>
            <a:spLocks noGrp="1"/>
          </p:cNvSpPr>
          <p:nvPr>
            <p:ph idx="1"/>
          </p:nvPr>
        </p:nvSpPr>
        <p:spPr/>
        <p:txBody>
          <a:bodyPr>
            <a:normAutofit fontScale="85000" lnSpcReduction="20000"/>
          </a:bodyPr>
          <a:lstStyle/>
          <a:p>
            <a:r>
              <a:rPr lang="en-US" dirty="0"/>
              <a:t>The bridge-like structure of the beam allows for maximum transparency between the public walkway on ground level and the underground entrance hall. Truss beams along both longitudinal walls are supported on just a few randomly placed columns in combination with functional elements such as the elevator shaft</a:t>
            </a:r>
            <a:r>
              <a:rPr lang="en-US" dirty="0" smtClean="0"/>
              <a:t>.. </a:t>
            </a:r>
            <a:r>
              <a:rPr lang="en-US" dirty="0"/>
              <a:t>The beam is clad in a black modular facade with protruding ribs creating a heaviness that strengthens the idea of a volume floating in space. All stairs, walls and floors of the excavated  landscape are made of a uniform red concrete to emphasize the connective character of the space. The walls were poured in a formwork of rough wooden planks adding a tactile quality that contrasts with the abstract volumes above ground. The excavation out of red concrete, combined with the experience of descending  below ground, refer to the mining past of Kerkrade.</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644025475"/>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207374" cy="1325563"/>
          </a:xfrm>
        </p:spPr>
        <p:txBody>
          <a:bodyPr/>
          <a:lstStyle/>
          <a:p>
            <a:r>
              <a:rPr lang="fr-FR" dirty="0"/>
              <a:t>Discovery Museum, Kerkrade, NL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84501" y="1690689"/>
            <a:ext cx="6838371" cy="4320812"/>
          </a:xfrm>
          <a:prstGeom prst="rect">
            <a:avLst/>
          </a:prstGeom>
        </p:spPr>
      </p:pic>
    </p:spTree>
    <p:extLst>
      <p:ext uri="{BB962C8B-B14F-4D97-AF65-F5344CB8AC3E}">
        <p14:creationId xmlns:p14="http://schemas.microsoft.com/office/powerpoint/2010/main" val="43893346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261695" cy="1325563"/>
          </a:xfrm>
        </p:spPr>
        <p:txBody>
          <a:bodyPr/>
          <a:lstStyle/>
          <a:p>
            <a:r>
              <a:rPr lang="fr-FR" dirty="0"/>
              <a:t>Discovery Museum, Kerkrade, NL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34295" y="1690689"/>
            <a:ext cx="6793102" cy="4474721"/>
          </a:xfrm>
          <a:prstGeom prst="rect">
            <a:avLst/>
          </a:prstGeom>
        </p:spPr>
      </p:pic>
    </p:spTree>
    <p:extLst>
      <p:ext uri="{BB962C8B-B14F-4D97-AF65-F5344CB8AC3E}">
        <p14:creationId xmlns:p14="http://schemas.microsoft.com/office/powerpoint/2010/main" val="39135839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410393"/>
            <a:ext cx="9207374" cy="1325563"/>
          </a:xfrm>
        </p:spPr>
        <p:txBody>
          <a:bodyPr/>
          <a:lstStyle/>
          <a:p>
            <a:r>
              <a:rPr lang="fr-FR" dirty="0"/>
              <a:t>Discovery Museum, Kerkrade, NL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01107" y="1735956"/>
            <a:ext cx="6530553" cy="4302705"/>
          </a:xfrm>
          <a:prstGeom prst="rect">
            <a:avLst/>
          </a:prstGeom>
        </p:spPr>
      </p:pic>
    </p:spTree>
    <p:extLst>
      <p:ext uri="{BB962C8B-B14F-4D97-AF65-F5344CB8AC3E}">
        <p14:creationId xmlns:p14="http://schemas.microsoft.com/office/powerpoint/2010/main" val="264561296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216428" cy="1325563"/>
          </a:xfrm>
        </p:spPr>
        <p:txBody>
          <a:bodyPr/>
          <a:lstStyle/>
          <a:p>
            <a:r>
              <a:rPr lang="fr-FR" dirty="0"/>
              <a:t>Discovery Museum, Kerkrade, NL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391231" y="1690689"/>
            <a:ext cx="6368328" cy="4248384"/>
          </a:xfrm>
          <a:prstGeom prst="rect">
            <a:avLst/>
          </a:prstGeom>
        </p:spPr>
      </p:pic>
    </p:spTree>
    <p:extLst>
      <p:ext uri="{BB962C8B-B14F-4D97-AF65-F5344CB8AC3E}">
        <p14:creationId xmlns:p14="http://schemas.microsoft.com/office/powerpoint/2010/main" val="359610730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10805"/>
            <a:ext cx="9207374" cy="1325563"/>
          </a:xfrm>
        </p:spPr>
        <p:txBody>
          <a:bodyPr/>
          <a:lstStyle/>
          <a:p>
            <a:r>
              <a:rPr lang="fr-FR" dirty="0"/>
              <a:t>Discovery Museum, Kerkrade, NL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90609" y="1636368"/>
            <a:ext cx="6562781" cy="4378106"/>
          </a:xfrm>
          <a:prstGeom prst="rect">
            <a:avLst/>
          </a:prstGeom>
        </p:spPr>
      </p:pic>
    </p:spTree>
    <p:extLst>
      <p:ext uri="{BB962C8B-B14F-4D97-AF65-F5344CB8AC3E}">
        <p14:creationId xmlns:p14="http://schemas.microsoft.com/office/powerpoint/2010/main" val="223076100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292698"/>
            <a:ext cx="9216428" cy="1325563"/>
          </a:xfrm>
        </p:spPr>
        <p:txBody>
          <a:bodyPr/>
          <a:lstStyle/>
          <a:p>
            <a:r>
              <a:rPr lang="fr-FR" dirty="0"/>
              <a:t>Discovery Museum, Kerkrade, NL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51357" y="1618261"/>
            <a:ext cx="6598408" cy="4293652"/>
          </a:xfrm>
          <a:prstGeom prst="rect">
            <a:avLst/>
          </a:prstGeom>
        </p:spPr>
      </p:pic>
    </p:spTree>
    <p:extLst>
      <p:ext uri="{BB962C8B-B14F-4D97-AF65-F5344CB8AC3E}">
        <p14:creationId xmlns:p14="http://schemas.microsoft.com/office/powerpoint/2010/main" val="83625738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013370" cy="1325563"/>
          </a:xfrm>
        </p:spPr>
        <p:txBody>
          <a:bodyPr/>
          <a:lstStyle/>
          <a:p>
            <a:r>
              <a:rPr lang="fr-FR" dirty="0"/>
              <a:t>Museu Nadir Afonso, Chaves, PT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65146" y="1690689"/>
            <a:ext cx="6613708" cy="4413229"/>
          </a:xfrm>
          <a:prstGeom prst="rect">
            <a:avLst/>
          </a:prstGeom>
        </p:spPr>
      </p:pic>
    </p:spTree>
    <p:extLst>
      <p:ext uri="{BB962C8B-B14F-4D97-AF65-F5344CB8AC3E}">
        <p14:creationId xmlns:p14="http://schemas.microsoft.com/office/powerpoint/2010/main" val="387358817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243588" cy="1325563"/>
          </a:xfrm>
        </p:spPr>
        <p:txBody>
          <a:bodyPr/>
          <a:lstStyle/>
          <a:p>
            <a:r>
              <a:rPr lang="fr-FR" dirty="0"/>
              <a:t>Discovery Museum, Kerkrade, NL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324831" y="1690689"/>
            <a:ext cx="6593926" cy="4194063"/>
          </a:xfrm>
          <a:prstGeom prst="rect">
            <a:avLst/>
          </a:prstGeom>
        </p:spPr>
      </p:pic>
    </p:spTree>
    <p:extLst>
      <p:ext uri="{BB962C8B-B14F-4D97-AF65-F5344CB8AC3E}">
        <p14:creationId xmlns:p14="http://schemas.microsoft.com/office/powerpoint/2010/main" val="307542545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261695" cy="1325563"/>
          </a:xfrm>
        </p:spPr>
        <p:txBody>
          <a:bodyPr/>
          <a:lstStyle/>
          <a:p>
            <a:r>
              <a:rPr lang="fr-FR" dirty="0"/>
              <a:t>Discovery Museum, Kerkrade, NL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365341" y="1690689"/>
            <a:ext cx="6413318" cy="4275545"/>
          </a:xfrm>
          <a:prstGeom prst="rect">
            <a:avLst/>
          </a:prstGeom>
        </p:spPr>
      </p:pic>
    </p:spTree>
    <p:extLst>
      <p:ext uri="{BB962C8B-B14F-4D97-AF65-F5344CB8AC3E}">
        <p14:creationId xmlns:p14="http://schemas.microsoft.com/office/powerpoint/2010/main" val="370858859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234535" cy="1325563"/>
          </a:xfrm>
        </p:spPr>
        <p:txBody>
          <a:bodyPr/>
          <a:lstStyle/>
          <a:p>
            <a:r>
              <a:rPr lang="fr-FR" dirty="0"/>
              <a:t>Discovery Museum, Kerkrade, NL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301434" y="1690689"/>
            <a:ext cx="6631663" cy="4323784"/>
          </a:xfrm>
          <a:prstGeom prst="rect">
            <a:avLst/>
          </a:prstGeom>
        </p:spPr>
      </p:pic>
    </p:spTree>
    <p:extLst>
      <p:ext uri="{BB962C8B-B14F-4D97-AF65-F5344CB8AC3E}">
        <p14:creationId xmlns:p14="http://schemas.microsoft.com/office/powerpoint/2010/main" val="197257721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261695" cy="1325563"/>
          </a:xfrm>
        </p:spPr>
        <p:txBody>
          <a:bodyPr/>
          <a:lstStyle/>
          <a:p>
            <a:r>
              <a:rPr lang="fr-FR" dirty="0"/>
              <a:t>Discovery Museum, Kerkrade, NL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45709" y="1704847"/>
            <a:ext cx="5520525" cy="4058261"/>
          </a:xfrm>
          <a:prstGeom prst="rect">
            <a:avLst/>
          </a:prstGeom>
        </p:spPr>
      </p:pic>
      <p:pic>
        <p:nvPicPr>
          <p:cNvPr id="6" name="Image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115050" y="1690689"/>
            <a:ext cx="2615410" cy="4086577"/>
          </a:xfrm>
          <a:prstGeom prst="rect">
            <a:avLst/>
          </a:prstGeom>
        </p:spPr>
      </p:pic>
    </p:spTree>
    <p:extLst>
      <p:ext uri="{BB962C8B-B14F-4D97-AF65-F5344CB8AC3E}">
        <p14:creationId xmlns:p14="http://schemas.microsoft.com/office/powerpoint/2010/main" val="405355470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Museu, Congonhas, BR (2015)</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23318" y="1690689"/>
            <a:ext cx="5808017" cy="3868139"/>
          </a:xfrm>
          <a:prstGeom prst="rect">
            <a:avLst/>
          </a:prstGeom>
        </p:spPr>
      </p:pic>
      <p:pic>
        <p:nvPicPr>
          <p:cNvPr id="6" name="Image 5"/>
          <p:cNvPicPr>
            <a:picLocks noChangeAspect="1"/>
          </p:cNvPicPr>
          <p:nvPr/>
        </p:nvPicPr>
        <p:blipFill>
          <a:blip r:embed="rId3"/>
          <a:stretch>
            <a:fillRect/>
          </a:stretch>
        </p:blipFill>
        <p:spPr>
          <a:xfrm>
            <a:off x="6373638" y="5521673"/>
            <a:ext cx="2241299" cy="1209675"/>
          </a:xfrm>
          <a:prstGeom prst="rect">
            <a:avLst/>
          </a:prstGeom>
        </p:spPr>
      </p:pic>
      <p:pic>
        <p:nvPicPr>
          <p:cNvPr id="7" name="Image 6"/>
          <p:cNvPicPr>
            <a:picLocks noChangeAspect="1"/>
          </p:cNvPicPr>
          <p:nvPr/>
        </p:nvPicPr>
        <p:blipFill>
          <a:blip r:embed="rId4"/>
          <a:stretch>
            <a:fillRect/>
          </a:stretch>
        </p:blipFill>
        <p:spPr>
          <a:xfrm>
            <a:off x="6115050" y="1690689"/>
            <a:ext cx="2712974" cy="3699817"/>
          </a:xfrm>
          <a:prstGeom prst="rect">
            <a:avLst/>
          </a:prstGeom>
        </p:spPr>
      </p:pic>
      <p:sp>
        <p:nvSpPr>
          <p:cNvPr id="8" name="ZoneTexte 7"/>
          <p:cNvSpPr txBox="1"/>
          <p:nvPr/>
        </p:nvSpPr>
        <p:spPr>
          <a:xfrm>
            <a:off x="6436667" y="4599160"/>
            <a:ext cx="2178270" cy="369332"/>
          </a:xfrm>
          <a:prstGeom prst="rect">
            <a:avLst/>
          </a:prstGeom>
          <a:noFill/>
        </p:spPr>
        <p:txBody>
          <a:bodyPr wrap="square" rtlCol="0">
            <a:spAutoFit/>
          </a:bodyPr>
          <a:lstStyle/>
          <a:p>
            <a:r>
              <a:rPr lang="fr-FR" dirty="0" smtClean="0">
                <a:solidFill>
                  <a:schemeClr val="bg1"/>
                </a:solidFill>
              </a:rPr>
              <a:t>   Gustavo Penna</a:t>
            </a:r>
            <a:endParaRPr lang="fr-FR" dirty="0">
              <a:solidFill>
                <a:schemeClr val="bg1"/>
              </a:solidFill>
            </a:endParaRPr>
          </a:p>
        </p:txBody>
      </p:sp>
    </p:spTree>
    <p:extLst>
      <p:ext uri="{BB962C8B-B14F-4D97-AF65-F5344CB8AC3E}">
        <p14:creationId xmlns:p14="http://schemas.microsoft.com/office/powerpoint/2010/main" val="427831464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Museu</a:t>
            </a:r>
            <a:r>
              <a:rPr lang="fr-FR" dirty="0"/>
              <a:t>, Congonhas, BR (2015)</a:t>
            </a:r>
          </a:p>
        </p:txBody>
      </p:sp>
      <p:sp>
        <p:nvSpPr>
          <p:cNvPr id="3" name="Espace réservé du contenu 2"/>
          <p:cNvSpPr>
            <a:spLocks noGrp="1"/>
          </p:cNvSpPr>
          <p:nvPr>
            <p:ph idx="1"/>
          </p:nvPr>
        </p:nvSpPr>
        <p:spPr/>
        <p:txBody>
          <a:bodyPr>
            <a:normAutofit lnSpcReduction="10000"/>
          </a:bodyPr>
          <a:lstStyle/>
          <a:p>
            <a:r>
              <a:rPr lang="fr-FR" dirty="0" smtClean="0"/>
              <a:t>It is the work of the architect Gustavo Penna.</a:t>
            </a:r>
          </a:p>
          <a:p>
            <a:r>
              <a:rPr lang="en-US" dirty="0" smtClean="0"/>
              <a:t>There is a </a:t>
            </a:r>
            <a:r>
              <a:rPr lang="en-US" dirty="0"/>
              <a:t>long and smooth curvature of the building, which </a:t>
            </a:r>
            <a:r>
              <a:rPr lang="en-US" dirty="0" smtClean="0"/>
              <a:t>spreads </a:t>
            </a:r>
            <a:r>
              <a:rPr lang="en-US" dirty="0"/>
              <a:t>itself on the slope, in a concave shape. </a:t>
            </a:r>
            <a:r>
              <a:rPr lang="en-US" dirty="0" smtClean="0"/>
              <a:t>The </a:t>
            </a:r>
            <a:r>
              <a:rPr lang="en-US" dirty="0"/>
              <a:t>immense foundation built in stone, </a:t>
            </a:r>
            <a:r>
              <a:rPr lang="en-US" dirty="0" smtClean="0"/>
              <a:t>the fluid </a:t>
            </a:r>
            <a:r>
              <a:rPr lang="en-US" dirty="0"/>
              <a:t>upper portion and the walls whitewashed and painted with mineral paint </a:t>
            </a:r>
            <a:r>
              <a:rPr lang="en-US" dirty="0" smtClean="0"/>
              <a:t>are the main </a:t>
            </a:r>
            <a:r>
              <a:rPr lang="en-US" dirty="0"/>
              <a:t>features. Occupying 3,500 m² of built area, the museum is divided into </a:t>
            </a:r>
            <a:r>
              <a:rPr lang="en-US" dirty="0" smtClean="0"/>
              <a:t>3 </a:t>
            </a:r>
            <a:r>
              <a:rPr lang="en-US" dirty="0"/>
              <a:t>floors: on the main level are the reception and the permanent exhibition room, composed of </a:t>
            </a:r>
            <a:r>
              <a:rPr lang="en-US" dirty="0" smtClean="0"/>
              <a:t>4 </a:t>
            </a:r>
            <a:r>
              <a:rPr lang="en-US" dirty="0"/>
              <a:t>spaces: the introductory room, the exhibition corridor, the exhibition hall, and also a store and a café. </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379610080"/>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Museu</a:t>
            </a:r>
            <a:r>
              <a:rPr lang="fr-FR" dirty="0"/>
              <a:t>, Congonhas, BR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a:stretch>
            <a:fillRect/>
          </a:stretch>
        </p:blipFill>
        <p:spPr>
          <a:xfrm>
            <a:off x="1027568" y="1690689"/>
            <a:ext cx="7088864" cy="4465667"/>
          </a:xfrm>
          <a:prstGeom prst="rect">
            <a:avLst/>
          </a:prstGeom>
        </p:spPr>
      </p:pic>
    </p:spTree>
    <p:extLst>
      <p:ext uri="{BB962C8B-B14F-4D97-AF65-F5344CB8AC3E}">
        <p14:creationId xmlns:p14="http://schemas.microsoft.com/office/powerpoint/2010/main" val="335892897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Museu</a:t>
            </a:r>
            <a:r>
              <a:rPr lang="fr-FR" dirty="0"/>
              <a:t>, Congonhas, BR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stretch>
            <a:fillRect/>
          </a:stretch>
        </p:blipFill>
        <p:spPr>
          <a:xfrm>
            <a:off x="851026" y="1690689"/>
            <a:ext cx="7179398" cy="4320812"/>
          </a:xfrm>
          <a:prstGeom prst="rect">
            <a:avLst/>
          </a:prstGeom>
        </p:spPr>
      </p:pic>
    </p:spTree>
    <p:extLst>
      <p:ext uri="{BB962C8B-B14F-4D97-AF65-F5344CB8AC3E}">
        <p14:creationId xmlns:p14="http://schemas.microsoft.com/office/powerpoint/2010/main" val="40203519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Museu</a:t>
            </a:r>
            <a:r>
              <a:rPr lang="fr-FR" dirty="0"/>
              <a:t>, Congonhas, BR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stretch>
            <a:fillRect/>
          </a:stretch>
        </p:blipFill>
        <p:spPr>
          <a:xfrm>
            <a:off x="1041148" y="1599998"/>
            <a:ext cx="7061703" cy="4574466"/>
          </a:xfrm>
          <a:prstGeom prst="rect">
            <a:avLst/>
          </a:prstGeom>
        </p:spPr>
      </p:pic>
    </p:spTree>
    <p:extLst>
      <p:ext uri="{BB962C8B-B14F-4D97-AF65-F5344CB8AC3E}">
        <p14:creationId xmlns:p14="http://schemas.microsoft.com/office/powerpoint/2010/main" val="426659139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Museu</a:t>
            </a:r>
            <a:r>
              <a:rPr lang="fr-FR" dirty="0"/>
              <a:t>, Congonhas, BR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stretch>
            <a:fillRect/>
          </a:stretch>
        </p:blipFill>
        <p:spPr>
          <a:xfrm>
            <a:off x="841972" y="1690689"/>
            <a:ext cx="7460056" cy="4556202"/>
          </a:xfrm>
          <a:prstGeom prst="rect">
            <a:avLst/>
          </a:prstGeom>
        </p:spPr>
      </p:pic>
    </p:spTree>
    <p:extLst>
      <p:ext uri="{BB962C8B-B14F-4D97-AF65-F5344CB8AC3E}">
        <p14:creationId xmlns:p14="http://schemas.microsoft.com/office/powerpoint/2010/main" val="150502450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8753" y="365126"/>
            <a:ext cx="9025247" cy="1325563"/>
          </a:xfrm>
        </p:spPr>
        <p:txBody>
          <a:bodyPr/>
          <a:lstStyle/>
          <a:p>
            <a:r>
              <a:rPr lang="fr-FR" dirty="0"/>
              <a:t>Museu Nadir Afonso, Chaves, PT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28764" y="1690689"/>
            <a:ext cx="6686472" cy="4546623"/>
          </a:xfrm>
          <a:prstGeom prst="rect">
            <a:avLst/>
          </a:prstGeom>
        </p:spPr>
      </p:pic>
    </p:spTree>
    <p:extLst>
      <p:ext uri="{BB962C8B-B14F-4D97-AF65-F5344CB8AC3E}">
        <p14:creationId xmlns:p14="http://schemas.microsoft.com/office/powerpoint/2010/main" val="377688002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Museu</a:t>
            </a:r>
            <a:r>
              <a:rPr lang="fr-FR" dirty="0"/>
              <a:t>, Congonhas, BR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stretch>
            <a:fillRect/>
          </a:stretch>
        </p:blipFill>
        <p:spPr>
          <a:xfrm>
            <a:off x="812265" y="1690689"/>
            <a:ext cx="7519469" cy="4474721"/>
          </a:xfrm>
          <a:prstGeom prst="rect">
            <a:avLst/>
          </a:prstGeom>
        </p:spPr>
      </p:pic>
    </p:spTree>
    <p:extLst>
      <p:ext uri="{BB962C8B-B14F-4D97-AF65-F5344CB8AC3E}">
        <p14:creationId xmlns:p14="http://schemas.microsoft.com/office/powerpoint/2010/main" val="82521633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Museu</a:t>
            </a:r>
            <a:r>
              <a:rPr lang="fr-FR" dirty="0"/>
              <a:t>, Congonhas, BR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stretch>
            <a:fillRect/>
          </a:stretch>
        </p:blipFill>
        <p:spPr>
          <a:xfrm>
            <a:off x="1079625" y="1690689"/>
            <a:ext cx="6984749" cy="4309450"/>
          </a:xfrm>
          <a:prstGeom prst="rect">
            <a:avLst/>
          </a:prstGeom>
        </p:spPr>
      </p:pic>
    </p:spTree>
    <p:extLst>
      <p:ext uri="{BB962C8B-B14F-4D97-AF65-F5344CB8AC3E}">
        <p14:creationId xmlns:p14="http://schemas.microsoft.com/office/powerpoint/2010/main" val="259072054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Museu</a:t>
            </a:r>
            <a:r>
              <a:rPr lang="fr-FR" dirty="0"/>
              <a:t>, Congonhas, BR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stretch>
            <a:fillRect/>
          </a:stretch>
        </p:blipFill>
        <p:spPr>
          <a:xfrm>
            <a:off x="914399" y="1690689"/>
            <a:ext cx="7315202" cy="4411347"/>
          </a:xfrm>
          <a:prstGeom prst="rect">
            <a:avLst/>
          </a:prstGeom>
        </p:spPr>
      </p:pic>
    </p:spTree>
    <p:extLst>
      <p:ext uri="{BB962C8B-B14F-4D97-AF65-F5344CB8AC3E}">
        <p14:creationId xmlns:p14="http://schemas.microsoft.com/office/powerpoint/2010/main" val="367517019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Museu</a:t>
            </a:r>
            <a:r>
              <a:rPr lang="fr-FR" dirty="0"/>
              <a:t>, Congonhas, BR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stretch>
            <a:fillRect/>
          </a:stretch>
        </p:blipFill>
        <p:spPr>
          <a:xfrm>
            <a:off x="839426" y="1690689"/>
            <a:ext cx="7465148" cy="4456614"/>
          </a:xfrm>
          <a:prstGeom prst="rect">
            <a:avLst/>
          </a:prstGeom>
        </p:spPr>
      </p:pic>
    </p:spTree>
    <p:extLst>
      <p:ext uri="{BB962C8B-B14F-4D97-AF65-F5344CB8AC3E}">
        <p14:creationId xmlns:p14="http://schemas.microsoft.com/office/powerpoint/2010/main" val="272943863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Museu</a:t>
            </a:r>
            <a:r>
              <a:rPr lang="fr-FR" dirty="0"/>
              <a:t>, Congonhas, BR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89433" y="1690689"/>
            <a:ext cx="6965134" cy="4357026"/>
          </a:xfrm>
          <a:prstGeom prst="rect">
            <a:avLst/>
          </a:prstGeom>
        </p:spPr>
      </p:pic>
    </p:spTree>
    <p:extLst>
      <p:ext uri="{BB962C8B-B14F-4D97-AF65-F5344CB8AC3E}">
        <p14:creationId xmlns:p14="http://schemas.microsoft.com/office/powerpoint/2010/main" val="119294586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Museu</a:t>
            </a:r>
            <a:r>
              <a:rPr lang="fr-FR" dirty="0"/>
              <a:t>, Congonhas, BR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348966" y="1690689"/>
            <a:ext cx="6771992" cy="4366079"/>
          </a:xfrm>
          <a:prstGeom prst="rect">
            <a:avLst/>
          </a:prstGeom>
        </p:spPr>
      </p:pic>
    </p:spTree>
    <p:extLst>
      <p:ext uri="{BB962C8B-B14F-4D97-AF65-F5344CB8AC3E}">
        <p14:creationId xmlns:p14="http://schemas.microsoft.com/office/powerpoint/2010/main" val="365379365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2550" y="365126"/>
            <a:ext cx="8646060" cy="1325563"/>
          </a:xfrm>
        </p:spPr>
        <p:txBody>
          <a:bodyPr/>
          <a:lstStyle/>
          <a:p>
            <a:r>
              <a:rPr lang="fr-FR" dirty="0" smtClean="0"/>
              <a:t>Museu dos Coches, Lisboa, PT (2015)</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6747" y="2028617"/>
            <a:ext cx="4300398" cy="2751613"/>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4983" y="4930115"/>
            <a:ext cx="2362200" cy="1276350"/>
          </a:xfrm>
          <a:prstGeom prst="rect">
            <a:avLst/>
          </a:prstGeom>
        </p:spPr>
      </p:pic>
      <p:pic>
        <p:nvPicPr>
          <p:cNvPr id="6" name="Image 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572000" y="2028616"/>
            <a:ext cx="4389120" cy="2751613"/>
          </a:xfrm>
          <a:prstGeom prst="rect">
            <a:avLst/>
          </a:prstGeom>
        </p:spPr>
      </p:pic>
      <p:pic>
        <p:nvPicPr>
          <p:cNvPr id="7" name="Image 6"/>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843631" y="4950752"/>
            <a:ext cx="1117489" cy="1255713"/>
          </a:xfrm>
          <a:prstGeom prst="rect">
            <a:avLst/>
          </a:prstGeom>
        </p:spPr>
      </p:pic>
      <p:sp>
        <p:nvSpPr>
          <p:cNvPr id="8" name="ZoneTexte 7"/>
          <p:cNvSpPr txBox="1"/>
          <p:nvPr/>
        </p:nvSpPr>
        <p:spPr>
          <a:xfrm>
            <a:off x="4807390" y="4273236"/>
            <a:ext cx="3639493" cy="369332"/>
          </a:xfrm>
          <a:prstGeom prst="rect">
            <a:avLst/>
          </a:prstGeom>
          <a:noFill/>
        </p:spPr>
        <p:txBody>
          <a:bodyPr wrap="square" rtlCol="0">
            <a:spAutoFit/>
          </a:bodyPr>
          <a:lstStyle/>
          <a:p>
            <a:r>
              <a:rPr lang="fr-FR" dirty="0" smtClean="0">
                <a:solidFill>
                  <a:schemeClr val="bg1"/>
                </a:solidFill>
              </a:rPr>
              <a:t>Paulo Mendes da Rocha</a:t>
            </a:r>
            <a:endParaRPr lang="fr-FR" dirty="0">
              <a:solidFill>
                <a:schemeClr val="bg1"/>
              </a:solidFill>
            </a:endParaRPr>
          </a:p>
        </p:txBody>
      </p:sp>
    </p:spTree>
    <p:extLst>
      <p:ext uri="{BB962C8B-B14F-4D97-AF65-F5344CB8AC3E}">
        <p14:creationId xmlns:p14="http://schemas.microsoft.com/office/powerpoint/2010/main" val="374366617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2016" y="365126"/>
            <a:ext cx="8637006" cy="1325563"/>
          </a:xfrm>
        </p:spPr>
        <p:txBody>
          <a:bodyPr/>
          <a:lstStyle/>
          <a:p>
            <a:r>
              <a:rPr lang="fr-FR" dirty="0"/>
              <a:t>Museu dos Coches, Lisboa, PT (2015)</a:t>
            </a:r>
          </a:p>
        </p:txBody>
      </p:sp>
      <p:sp>
        <p:nvSpPr>
          <p:cNvPr id="3" name="Espace réservé du contenu 2"/>
          <p:cNvSpPr>
            <a:spLocks noGrp="1"/>
          </p:cNvSpPr>
          <p:nvPr>
            <p:ph idx="1"/>
          </p:nvPr>
        </p:nvSpPr>
        <p:spPr/>
        <p:txBody>
          <a:bodyPr>
            <a:normAutofit fontScale="85000" lnSpcReduction="10000"/>
          </a:bodyPr>
          <a:lstStyle/>
          <a:p>
            <a:r>
              <a:rPr lang="en-US" dirty="0" smtClean="0"/>
              <a:t>It is the work of the architect Paulo Mendes da Rocha.</a:t>
            </a:r>
          </a:p>
          <a:p>
            <a:r>
              <a:rPr lang="en-US" dirty="0" smtClean="0"/>
              <a:t>The </a:t>
            </a:r>
            <a:r>
              <a:rPr lang="en-US" dirty="0"/>
              <a:t>construction is proposed dual mode, the main pavilion, a suspended ship for exhibitions, and an annex which includes a reception, administration, restaurant, </a:t>
            </a:r>
            <a:r>
              <a:rPr lang="en-US" dirty="0" smtClean="0"/>
              <a:t>auditorium</a:t>
            </a:r>
            <a:r>
              <a:rPr lang="en-US" dirty="0"/>
              <a:t>. The new Coach Museum building comprises a main hall with a suspended nave and an annex, which is connected by an overpass, enabling circulation from one building to the other. The building is defined by the reinforced concrete foundations, with a relative concentration of the loads, as recommended by soil conditions, supporting coated steel trusses, configuring the great walls of the museum. The new museum encompasses premises for the permanent and temporary exhibitions, reception halls, and a workshop for conservation and </a:t>
            </a:r>
            <a:r>
              <a:rPr lang="en-US" dirty="0" smtClean="0"/>
              <a:t>restoration.</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6267068"/>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3909" y="365126"/>
            <a:ext cx="8836182" cy="1325563"/>
          </a:xfrm>
        </p:spPr>
        <p:txBody>
          <a:bodyPr/>
          <a:lstStyle/>
          <a:p>
            <a:r>
              <a:rPr lang="fr-FR" dirty="0"/>
              <a:t>Museu dos Coches, Lisboa, PT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18103" y="1690689"/>
            <a:ext cx="6907794" cy="4474722"/>
          </a:xfrm>
          <a:prstGeom prst="rect">
            <a:avLst/>
          </a:prstGeom>
        </p:spPr>
      </p:pic>
    </p:spTree>
    <p:extLst>
      <p:ext uri="{BB962C8B-B14F-4D97-AF65-F5344CB8AC3E}">
        <p14:creationId xmlns:p14="http://schemas.microsoft.com/office/powerpoint/2010/main" val="339738349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3085" y="365126"/>
            <a:ext cx="8609845" cy="1325563"/>
          </a:xfrm>
        </p:spPr>
        <p:txBody>
          <a:bodyPr/>
          <a:lstStyle/>
          <a:p>
            <a:r>
              <a:rPr lang="fr-FR" dirty="0"/>
              <a:t>Museu dos Coches, Lisboa, PT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13163" y="1690689"/>
            <a:ext cx="6889688" cy="4547149"/>
          </a:xfrm>
          <a:prstGeom prst="rect">
            <a:avLst/>
          </a:prstGeom>
        </p:spPr>
      </p:pic>
    </p:spTree>
    <p:extLst>
      <p:ext uri="{BB962C8B-B14F-4D97-AF65-F5344CB8AC3E}">
        <p14:creationId xmlns:p14="http://schemas.microsoft.com/office/powerpoint/2010/main" val="112453036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060872" cy="1325563"/>
          </a:xfrm>
        </p:spPr>
        <p:txBody>
          <a:bodyPr/>
          <a:lstStyle/>
          <a:p>
            <a:r>
              <a:rPr lang="fr-FR" dirty="0"/>
              <a:t>Museu Nadir Afonso, Chaves, PT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265218" y="1690689"/>
            <a:ext cx="4613564" cy="4606328"/>
          </a:xfrm>
          <a:prstGeom prst="rect">
            <a:avLst/>
          </a:prstGeom>
        </p:spPr>
      </p:pic>
    </p:spTree>
    <p:extLst>
      <p:ext uri="{BB962C8B-B14F-4D97-AF65-F5344CB8AC3E}">
        <p14:creationId xmlns:p14="http://schemas.microsoft.com/office/powerpoint/2010/main" val="146053137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9711" y="365126"/>
            <a:ext cx="8555525" cy="1325563"/>
          </a:xfrm>
        </p:spPr>
        <p:txBody>
          <a:bodyPr/>
          <a:lstStyle/>
          <a:p>
            <a:r>
              <a:rPr lang="fr-FR" dirty="0"/>
              <a:t>Museu dos Coches, Lisboa, PT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311871" y="1690689"/>
            <a:ext cx="6511204" cy="4456615"/>
          </a:xfrm>
          <a:prstGeom prst="rect">
            <a:avLst/>
          </a:prstGeom>
        </p:spPr>
      </p:pic>
    </p:spTree>
    <p:extLst>
      <p:ext uri="{BB962C8B-B14F-4D97-AF65-F5344CB8AC3E}">
        <p14:creationId xmlns:p14="http://schemas.microsoft.com/office/powerpoint/2010/main" val="158355926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0657" y="365126"/>
            <a:ext cx="8637006" cy="1325563"/>
          </a:xfrm>
        </p:spPr>
        <p:txBody>
          <a:bodyPr/>
          <a:lstStyle/>
          <a:p>
            <a:r>
              <a:rPr lang="fr-FR" dirty="0"/>
              <a:t>Museu dos Coches, Lisboa, PT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67897" y="1690689"/>
            <a:ext cx="6808206" cy="4519989"/>
          </a:xfrm>
          <a:prstGeom prst="rect">
            <a:avLst/>
          </a:prstGeom>
        </p:spPr>
      </p:pic>
    </p:spTree>
    <p:extLst>
      <p:ext uri="{BB962C8B-B14F-4D97-AF65-F5344CB8AC3E}">
        <p14:creationId xmlns:p14="http://schemas.microsoft.com/office/powerpoint/2010/main" val="194049139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2549" y="365126"/>
            <a:ext cx="8655113" cy="1325563"/>
          </a:xfrm>
        </p:spPr>
        <p:txBody>
          <a:bodyPr/>
          <a:lstStyle/>
          <a:p>
            <a:r>
              <a:rPr lang="fr-FR" dirty="0"/>
              <a:t>Museu dos Coches, Lisboa, PT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31683" y="1690689"/>
            <a:ext cx="6880634" cy="4483774"/>
          </a:xfrm>
          <a:prstGeom prst="rect">
            <a:avLst/>
          </a:prstGeom>
        </p:spPr>
      </p:pic>
    </p:spTree>
    <p:extLst>
      <p:ext uri="{BB962C8B-B14F-4D97-AF65-F5344CB8AC3E}">
        <p14:creationId xmlns:p14="http://schemas.microsoft.com/office/powerpoint/2010/main" val="324072483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0657" y="365126"/>
            <a:ext cx="8637006" cy="1325563"/>
          </a:xfrm>
        </p:spPr>
        <p:txBody>
          <a:bodyPr/>
          <a:lstStyle/>
          <a:p>
            <a:r>
              <a:rPr lang="fr-FR" dirty="0"/>
              <a:t>Museu dos Coches, Lisboa, PT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41148" y="1690689"/>
            <a:ext cx="7116024" cy="4519989"/>
          </a:xfrm>
          <a:prstGeom prst="rect">
            <a:avLst/>
          </a:prstGeom>
        </p:spPr>
      </p:pic>
    </p:spTree>
    <p:extLst>
      <p:ext uri="{BB962C8B-B14F-4D97-AF65-F5344CB8AC3E}">
        <p14:creationId xmlns:p14="http://schemas.microsoft.com/office/powerpoint/2010/main" val="23049424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75152" y="374179"/>
            <a:ext cx="8533457" cy="1325563"/>
          </a:xfrm>
        </p:spPr>
        <p:txBody>
          <a:bodyPr/>
          <a:lstStyle/>
          <a:p>
            <a:r>
              <a:rPr lang="fr-FR" dirty="0"/>
              <a:t>Museu dos Coches, Lisboa, PT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54728" y="1699742"/>
            <a:ext cx="7034543" cy="4529042"/>
          </a:xfrm>
          <a:prstGeom prst="rect">
            <a:avLst/>
          </a:prstGeom>
        </p:spPr>
      </p:pic>
    </p:spTree>
    <p:extLst>
      <p:ext uri="{BB962C8B-B14F-4D97-AF65-F5344CB8AC3E}">
        <p14:creationId xmlns:p14="http://schemas.microsoft.com/office/powerpoint/2010/main" val="374758167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3497" y="365126"/>
            <a:ext cx="8555525" cy="1325563"/>
          </a:xfrm>
        </p:spPr>
        <p:txBody>
          <a:bodyPr/>
          <a:lstStyle/>
          <a:p>
            <a:r>
              <a:rPr lang="fr-FR" dirty="0"/>
              <a:t>Museu dos Coches, Lisboa, PT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86416" y="1690689"/>
            <a:ext cx="6971168" cy="4474722"/>
          </a:xfrm>
          <a:prstGeom prst="rect">
            <a:avLst/>
          </a:prstGeom>
        </p:spPr>
      </p:pic>
    </p:spTree>
    <p:extLst>
      <p:ext uri="{BB962C8B-B14F-4D97-AF65-F5344CB8AC3E}">
        <p14:creationId xmlns:p14="http://schemas.microsoft.com/office/powerpoint/2010/main" val="304335869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3497" y="365126"/>
            <a:ext cx="8673220" cy="1325563"/>
          </a:xfrm>
        </p:spPr>
        <p:txBody>
          <a:bodyPr/>
          <a:lstStyle/>
          <a:p>
            <a:r>
              <a:rPr lang="fr-FR" dirty="0"/>
              <a:t>Museu dos Coches, Lisboa, PT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0901" y="1795734"/>
            <a:ext cx="4447138" cy="3473381"/>
          </a:xfrm>
          <a:prstGeom prst="rect">
            <a:avLst/>
          </a:prstGeom>
        </p:spPr>
      </p:pic>
      <p:pic>
        <p:nvPicPr>
          <p:cNvPr id="6" name="Image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651594" y="1795733"/>
            <a:ext cx="4392817" cy="3473381"/>
          </a:xfrm>
          <a:prstGeom prst="rect">
            <a:avLst/>
          </a:prstGeom>
        </p:spPr>
      </p:pic>
    </p:spTree>
    <p:extLst>
      <p:ext uri="{BB962C8B-B14F-4D97-AF65-F5344CB8AC3E}">
        <p14:creationId xmlns:p14="http://schemas.microsoft.com/office/powerpoint/2010/main" val="92125861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0657" y="365126"/>
            <a:ext cx="8528365" cy="1325563"/>
          </a:xfrm>
        </p:spPr>
        <p:txBody>
          <a:bodyPr/>
          <a:lstStyle/>
          <a:p>
            <a:r>
              <a:rPr lang="fr-FR" dirty="0"/>
              <a:t>Museu dos Coches, Lisboa, PT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90530" y="1690689"/>
            <a:ext cx="6708618" cy="4510936"/>
          </a:xfrm>
          <a:prstGeom prst="rect">
            <a:avLst/>
          </a:prstGeom>
        </p:spPr>
      </p:pic>
    </p:spTree>
    <p:extLst>
      <p:ext uri="{BB962C8B-B14F-4D97-AF65-F5344CB8AC3E}">
        <p14:creationId xmlns:p14="http://schemas.microsoft.com/office/powerpoint/2010/main" val="42406777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80247" y="365126"/>
            <a:ext cx="8573630" cy="1325563"/>
          </a:xfrm>
        </p:spPr>
        <p:txBody>
          <a:bodyPr/>
          <a:lstStyle/>
          <a:p>
            <a:r>
              <a:rPr lang="fr-FR" dirty="0"/>
              <a:t>Museu dos Coches, Lisboa, PT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63371" y="1690689"/>
            <a:ext cx="7007382" cy="4538096"/>
          </a:xfrm>
          <a:prstGeom prst="rect">
            <a:avLst/>
          </a:prstGeom>
        </p:spPr>
      </p:pic>
    </p:spTree>
    <p:extLst>
      <p:ext uri="{BB962C8B-B14F-4D97-AF65-F5344CB8AC3E}">
        <p14:creationId xmlns:p14="http://schemas.microsoft.com/office/powerpoint/2010/main" val="1613844577"/>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1604" y="365126"/>
            <a:ext cx="8600792" cy="1325563"/>
          </a:xfrm>
        </p:spPr>
        <p:txBody>
          <a:bodyPr/>
          <a:lstStyle/>
          <a:p>
            <a:r>
              <a:rPr lang="fr-FR" dirty="0"/>
              <a:t>Museu dos Coches, Lisboa, PT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83163" y="1917552"/>
            <a:ext cx="3420116" cy="4211936"/>
          </a:xfrm>
          <a:prstGeom prst="rect">
            <a:avLst/>
          </a:prstGeom>
        </p:spPr>
      </p:pic>
      <p:pic>
        <p:nvPicPr>
          <p:cNvPr id="5" name="Imag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728140" y="2344448"/>
            <a:ext cx="5229215" cy="3495037"/>
          </a:xfrm>
          <a:prstGeom prst="rect">
            <a:avLst/>
          </a:prstGeom>
        </p:spPr>
      </p:pic>
    </p:spTree>
    <p:extLst>
      <p:ext uri="{BB962C8B-B14F-4D97-AF65-F5344CB8AC3E}">
        <p14:creationId xmlns:p14="http://schemas.microsoft.com/office/powerpoint/2010/main" val="224945908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50" y="365126"/>
            <a:ext cx="8372846" cy="1325563"/>
          </a:xfrm>
        </p:spPr>
        <p:txBody>
          <a:bodyPr/>
          <a:lstStyle/>
          <a:p>
            <a:r>
              <a:rPr lang="fr-FR" dirty="0"/>
              <a:t>The Bihar Museum, Patna, IN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67470" y="1690689"/>
            <a:ext cx="4572000" cy="3600400"/>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3800" y="2753520"/>
            <a:ext cx="2222500" cy="2540000"/>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470" y="5536532"/>
            <a:ext cx="2543175" cy="1080120"/>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53025" y="5602478"/>
            <a:ext cx="1924050" cy="276225"/>
          </a:xfrm>
          <a:prstGeom prst="rect">
            <a:avLst/>
          </a:prstGeom>
        </p:spPr>
      </p:pic>
      <p:pic>
        <p:nvPicPr>
          <p:cNvPr id="8" name="Image 7"/>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424289" y="4626612"/>
            <a:ext cx="875494" cy="664477"/>
          </a:xfrm>
          <a:prstGeom prst="rect">
            <a:avLst/>
          </a:prstGeom>
        </p:spPr>
      </p:pic>
      <p:sp>
        <p:nvSpPr>
          <p:cNvPr id="9" name="ZoneTexte 8"/>
          <p:cNvSpPr txBox="1"/>
          <p:nvPr/>
        </p:nvSpPr>
        <p:spPr>
          <a:xfrm>
            <a:off x="5248894" y="4880758"/>
            <a:ext cx="1828181" cy="646331"/>
          </a:xfrm>
          <a:prstGeom prst="rect">
            <a:avLst/>
          </a:prstGeom>
          <a:noFill/>
        </p:spPr>
        <p:txBody>
          <a:bodyPr wrap="square" rtlCol="0">
            <a:spAutoFit/>
          </a:bodyPr>
          <a:lstStyle/>
          <a:p>
            <a:r>
              <a:rPr lang="fr-FR" dirty="0">
                <a:solidFill>
                  <a:schemeClr val="bg1"/>
                </a:solidFill>
                <a:effectLst>
                  <a:outerShdw blurRad="38100" dist="38100" dir="2700000" algn="tl">
                    <a:srgbClr val="000000">
                      <a:alpha val="43137"/>
                    </a:srgbClr>
                  </a:outerShdw>
                </a:effectLst>
              </a:rPr>
              <a:t>Fumihiko Maki</a:t>
            </a:r>
          </a:p>
          <a:p>
            <a:endParaRPr lang="fr-FR" dirty="0"/>
          </a:p>
        </p:txBody>
      </p:sp>
    </p:spTree>
    <p:extLst>
      <p:ext uri="{BB962C8B-B14F-4D97-AF65-F5344CB8AC3E}">
        <p14:creationId xmlns:p14="http://schemas.microsoft.com/office/powerpoint/2010/main" val="174615483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44443" y="365126"/>
            <a:ext cx="8573631" cy="1325563"/>
          </a:xfrm>
        </p:spPr>
        <p:txBody>
          <a:bodyPr/>
          <a:lstStyle/>
          <a:p>
            <a:r>
              <a:rPr lang="fr-FR" dirty="0"/>
              <a:t>Museu dos Coches, Lisboa, PT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86416" y="1690689"/>
            <a:ext cx="6971168" cy="4456615"/>
          </a:xfrm>
          <a:prstGeom prst="rect">
            <a:avLst/>
          </a:prstGeom>
        </p:spPr>
      </p:pic>
    </p:spTree>
    <p:extLst>
      <p:ext uri="{BB962C8B-B14F-4D97-AF65-F5344CB8AC3E}">
        <p14:creationId xmlns:p14="http://schemas.microsoft.com/office/powerpoint/2010/main" val="210880929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98764" y="365126"/>
            <a:ext cx="8501204" cy="1325563"/>
          </a:xfrm>
        </p:spPr>
        <p:txBody>
          <a:bodyPr/>
          <a:lstStyle/>
          <a:p>
            <a:r>
              <a:rPr lang="fr-FR" dirty="0"/>
              <a:t>Museu dos Coches, Lisboa, PT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71380" y="1772405"/>
            <a:ext cx="4311524" cy="4311524"/>
          </a:xfrm>
          <a:prstGeom prst="rect">
            <a:avLst/>
          </a:prstGeom>
        </p:spPr>
      </p:pic>
      <p:pic>
        <p:nvPicPr>
          <p:cNvPr id="5" name="Imag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779060" y="1772405"/>
            <a:ext cx="4183871" cy="4311524"/>
          </a:xfrm>
          <a:prstGeom prst="rect">
            <a:avLst/>
          </a:prstGeom>
        </p:spPr>
      </p:pic>
    </p:spTree>
    <p:extLst>
      <p:ext uri="{BB962C8B-B14F-4D97-AF65-F5344CB8AC3E}">
        <p14:creationId xmlns:p14="http://schemas.microsoft.com/office/powerpoint/2010/main" val="134695464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98764" y="365126"/>
            <a:ext cx="8609846" cy="1325563"/>
          </a:xfrm>
        </p:spPr>
        <p:txBody>
          <a:bodyPr/>
          <a:lstStyle/>
          <a:p>
            <a:r>
              <a:rPr lang="fr-FR" dirty="0"/>
              <a:t>Museu dos Coches, Lisboa, PT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73270" y="1690689"/>
            <a:ext cx="4098730" cy="4202883"/>
          </a:xfrm>
          <a:prstGeom prst="rect">
            <a:avLst/>
          </a:prstGeom>
        </p:spPr>
      </p:pic>
      <p:pic>
        <p:nvPicPr>
          <p:cNvPr id="5" name="Imag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727380" y="1690689"/>
            <a:ext cx="4064878" cy="4202883"/>
          </a:xfrm>
          <a:prstGeom prst="rect">
            <a:avLst/>
          </a:prstGeom>
        </p:spPr>
      </p:pic>
    </p:spTree>
    <p:extLst>
      <p:ext uri="{BB962C8B-B14F-4D97-AF65-F5344CB8AC3E}">
        <p14:creationId xmlns:p14="http://schemas.microsoft.com/office/powerpoint/2010/main" val="394585063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2139" y="365126"/>
            <a:ext cx="8483097" cy="1325563"/>
          </a:xfrm>
        </p:spPr>
        <p:txBody>
          <a:bodyPr/>
          <a:lstStyle/>
          <a:p>
            <a:r>
              <a:rPr lang="fr-FR" dirty="0"/>
              <a:t>Museu dos Coches, Lisboa, PT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96063" y="1690689"/>
            <a:ext cx="4439723" cy="4402293"/>
          </a:xfrm>
          <a:prstGeom prst="rect">
            <a:avLst/>
          </a:prstGeom>
        </p:spPr>
      </p:pic>
      <p:pic>
        <p:nvPicPr>
          <p:cNvPr id="5" name="Imag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644429" y="1690689"/>
            <a:ext cx="4336608" cy="4402293"/>
          </a:xfrm>
          <a:prstGeom prst="rect">
            <a:avLst/>
          </a:prstGeom>
        </p:spPr>
      </p:pic>
    </p:spTree>
    <p:extLst>
      <p:ext uri="{BB962C8B-B14F-4D97-AF65-F5344CB8AC3E}">
        <p14:creationId xmlns:p14="http://schemas.microsoft.com/office/powerpoint/2010/main" val="183923409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98763" y="365126"/>
            <a:ext cx="8555525" cy="1325563"/>
          </a:xfrm>
        </p:spPr>
        <p:txBody>
          <a:bodyPr/>
          <a:lstStyle/>
          <a:p>
            <a:r>
              <a:rPr lang="fr-FR" dirty="0"/>
              <a:t>Museu dos Coches, Lisboa, PT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59763" y="1690689"/>
            <a:ext cx="4501124" cy="4483774"/>
          </a:xfrm>
          <a:prstGeom prst="rect">
            <a:avLst/>
          </a:prstGeom>
        </p:spPr>
      </p:pic>
      <p:pic>
        <p:nvPicPr>
          <p:cNvPr id="5" name="Imag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189186" y="1690689"/>
            <a:ext cx="3293912" cy="4483774"/>
          </a:xfrm>
          <a:prstGeom prst="rect">
            <a:avLst/>
          </a:prstGeom>
        </p:spPr>
      </p:pic>
    </p:spTree>
    <p:extLst>
      <p:ext uri="{BB962C8B-B14F-4D97-AF65-F5344CB8AC3E}">
        <p14:creationId xmlns:p14="http://schemas.microsoft.com/office/powerpoint/2010/main" val="109889477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3497" y="365126"/>
            <a:ext cx="8618899" cy="1325563"/>
          </a:xfrm>
        </p:spPr>
        <p:txBody>
          <a:bodyPr/>
          <a:lstStyle/>
          <a:p>
            <a:r>
              <a:rPr lang="fr-FR" dirty="0"/>
              <a:t>Museu dos Coches, Lisboa, PT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490426" y="1690689"/>
            <a:ext cx="6145040" cy="4501882"/>
          </a:xfrm>
          <a:prstGeom prst="rect">
            <a:avLst/>
          </a:prstGeom>
        </p:spPr>
      </p:pic>
      <p:sp>
        <p:nvSpPr>
          <p:cNvPr id="5" name="ZoneTexte 4"/>
          <p:cNvSpPr txBox="1"/>
          <p:nvPr/>
        </p:nvSpPr>
        <p:spPr>
          <a:xfrm>
            <a:off x="3322622" y="2018923"/>
            <a:ext cx="2516863" cy="769441"/>
          </a:xfrm>
          <a:prstGeom prst="rect">
            <a:avLst/>
          </a:prstGeom>
          <a:noFill/>
        </p:spPr>
        <p:txBody>
          <a:bodyPr wrap="square" rtlCol="0">
            <a:spAutoFit/>
          </a:bodyPr>
          <a:lstStyle/>
          <a:p>
            <a:r>
              <a:rPr lang="fr-FR" sz="4400" dirty="0" smtClean="0">
                <a:solidFill>
                  <a:schemeClr val="bg1"/>
                </a:solidFill>
              </a:rPr>
              <a:t>THE END</a:t>
            </a:r>
            <a:endParaRPr lang="fr-FR" sz="4400" dirty="0">
              <a:solidFill>
                <a:schemeClr val="bg1"/>
              </a:solidFill>
            </a:endParaRPr>
          </a:p>
        </p:txBody>
      </p:sp>
    </p:spTree>
    <p:extLst>
      <p:ext uri="{BB962C8B-B14F-4D97-AF65-F5344CB8AC3E}">
        <p14:creationId xmlns:p14="http://schemas.microsoft.com/office/powerpoint/2010/main" val="106099271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15636" y="365126"/>
            <a:ext cx="8419606" cy="1325563"/>
          </a:xfrm>
        </p:spPr>
        <p:txBody>
          <a:bodyPr/>
          <a:lstStyle/>
          <a:p>
            <a:r>
              <a:rPr lang="fr-FR" dirty="0"/>
              <a:t>The Bihar Museum, Patna, IN (2015)</a:t>
            </a:r>
          </a:p>
        </p:txBody>
      </p:sp>
      <p:sp>
        <p:nvSpPr>
          <p:cNvPr id="3" name="Espace réservé du contenu 2"/>
          <p:cNvSpPr>
            <a:spLocks noGrp="1"/>
          </p:cNvSpPr>
          <p:nvPr>
            <p:ph idx="1"/>
          </p:nvPr>
        </p:nvSpPr>
        <p:spPr/>
        <p:txBody>
          <a:bodyPr>
            <a:normAutofit fontScale="92500" lnSpcReduction="10000"/>
          </a:bodyPr>
          <a:lstStyle/>
          <a:p>
            <a:r>
              <a:rPr lang="en-US" dirty="0"/>
              <a:t>It is the work of the architect Fumihiko Maki.</a:t>
            </a:r>
          </a:p>
          <a:p>
            <a:r>
              <a:rPr lang="en-US" dirty="0"/>
              <a:t>The Bihar Museum was designed as a "campus": an interconnected landscape of buildings and outdoor spaces that maintains a modest (2 floors) but dynamic profile</a:t>
            </a:r>
            <a:r>
              <a:rPr lang="en-US" dirty="0" smtClean="0"/>
              <a:t>, </a:t>
            </a:r>
            <a:r>
              <a:rPr lang="en-US" dirty="0"/>
              <a:t>in harmony with existing site conditions</a:t>
            </a:r>
            <a:r>
              <a:rPr lang="en-US" dirty="0" smtClean="0"/>
              <a:t>.</a:t>
            </a:r>
          </a:p>
          <a:p>
            <a:r>
              <a:rPr lang="fr-FR" dirty="0"/>
              <a:t>Each program zone </a:t>
            </a:r>
            <a:r>
              <a:rPr lang="en-US" dirty="0"/>
              <a:t>has been given a distinct presence and recognizable form within the complex.</a:t>
            </a:r>
          </a:p>
          <a:p>
            <a:r>
              <a:rPr lang="en-US" dirty="0" smtClean="0"/>
              <a:t>In </a:t>
            </a:r>
            <a:r>
              <a:rPr lang="en-US" dirty="0"/>
              <a:t>addition to stone, terracotta and glass, the Museum's exterior is characterized by the intensive use of Corten steel in relation to the region's metallurgical past.</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249523299"/>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28649" y="365126"/>
            <a:ext cx="8313469" cy="1325563"/>
          </a:xfrm>
        </p:spPr>
        <p:txBody>
          <a:bodyPr/>
          <a:lstStyle/>
          <a:p>
            <a:r>
              <a:rPr lang="fr-FR" dirty="0"/>
              <a:t>The Bihar Museum, Patna, IN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78810" y="1690689"/>
            <a:ext cx="6986380" cy="4546623"/>
          </a:xfrm>
          <a:prstGeom prst="rect">
            <a:avLst/>
          </a:prstGeom>
        </p:spPr>
      </p:pic>
    </p:spTree>
    <p:extLst>
      <p:ext uri="{BB962C8B-B14F-4D97-AF65-F5344CB8AC3E}">
        <p14:creationId xmlns:p14="http://schemas.microsoft.com/office/powerpoint/2010/main" val="269130891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lstStyle/>
          <a:p>
            <a:r>
              <a:rPr lang="fr-FR" dirty="0" smtClean="0"/>
              <a:t>     World Contemporary Museums XVI</a:t>
            </a:r>
            <a:endParaRPr lang="fr-FR" dirty="0"/>
          </a:p>
        </p:txBody>
      </p:sp>
      <p:sp>
        <p:nvSpPr>
          <p:cNvPr id="3" name="Espace réservé du contenu 2"/>
          <p:cNvSpPr>
            <a:spLocks noGrp="1"/>
          </p:cNvSpPr>
          <p:nvPr>
            <p:ph idx="1"/>
          </p:nvPr>
        </p:nvSpPr>
        <p:spPr/>
        <p:txBody>
          <a:bodyPr/>
          <a:lstStyle/>
          <a:p>
            <a:r>
              <a:rPr lang="en-US" dirty="0"/>
              <a:t>The objective is to show you different museums of contemporary architecture around the </a:t>
            </a:r>
            <a:r>
              <a:rPr lang="en-US" dirty="0" smtClean="0"/>
              <a:t>world except U.S. : </a:t>
            </a:r>
            <a:r>
              <a:rPr lang="en-US" dirty="0"/>
              <a:t>these do not only house contemporary art but also art </a:t>
            </a:r>
            <a:r>
              <a:rPr lang="en-US" dirty="0" smtClean="0"/>
              <a:t>or history since </a:t>
            </a:r>
            <a:r>
              <a:rPr lang="en-US" dirty="0"/>
              <a:t>prehistoric times.</a:t>
            </a:r>
          </a:p>
          <a:p>
            <a:r>
              <a:rPr lang="en-US" dirty="0"/>
              <a:t>The greatest architects of the </a:t>
            </a:r>
            <a:r>
              <a:rPr lang="en-US" dirty="0" smtClean="0"/>
              <a:t>last decade </a:t>
            </a:r>
            <a:r>
              <a:rPr lang="en-US" dirty="0"/>
              <a:t>contributed to the construction of these museums with architectures that were certainly different but also adapted to the place and sometimes to the works they contain.</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616090697"/>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1263" y="365126"/>
            <a:ext cx="8502732" cy="1325563"/>
          </a:xfrm>
        </p:spPr>
        <p:txBody>
          <a:bodyPr/>
          <a:lstStyle/>
          <a:p>
            <a:r>
              <a:rPr lang="fr-FR" dirty="0"/>
              <a:t>The Bihar Museum, Patna, IN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58452" y="1690689"/>
            <a:ext cx="6627096" cy="4402607"/>
          </a:xfrm>
          <a:prstGeom prst="rect">
            <a:avLst/>
          </a:prstGeom>
        </p:spPr>
      </p:pic>
    </p:spTree>
    <p:extLst>
      <p:ext uri="{BB962C8B-B14F-4D97-AF65-F5344CB8AC3E}">
        <p14:creationId xmlns:p14="http://schemas.microsoft.com/office/powerpoint/2010/main" val="15585136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80011" y="365126"/>
            <a:ext cx="8562108" cy="1325563"/>
          </a:xfrm>
        </p:spPr>
        <p:txBody>
          <a:bodyPr/>
          <a:lstStyle/>
          <a:p>
            <a:r>
              <a:rPr lang="fr-FR" dirty="0"/>
              <a:t>The Bihar Museum, Patna, IN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76175" y="1805048"/>
            <a:ext cx="6791650" cy="4090951"/>
          </a:xfrm>
          <a:prstGeom prst="rect">
            <a:avLst/>
          </a:prstGeom>
        </p:spPr>
      </p:pic>
    </p:spTree>
    <p:extLst>
      <p:ext uri="{BB962C8B-B14F-4D97-AF65-F5344CB8AC3E}">
        <p14:creationId xmlns:p14="http://schemas.microsoft.com/office/powerpoint/2010/main" val="91503042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6260" y="365126"/>
            <a:ext cx="8609610" cy="1325563"/>
          </a:xfrm>
        </p:spPr>
        <p:txBody>
          <a:bodyPr/>
          <a:lstStyle/>
          <a:p>
            <a:r>
              <a:rPr lang="fr-FR" dirty="0"/>
              <a:t>The Bihar Museum, Patna, IN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380458" y="1690689"/>
            <a:ext cx="6383084" cy="4436980"/>
          </a:xfrm>
          <a:prstGeom prst="rect">
            <a:avLst/>
          </a:prstGeom>
        </p:spPr>
      </p:pic>
    </p:spTree>
    <p:extLst>
      <p:ext uri="{BB962C8B-B14F-4D97-AF65-F5344CB8AC3E}">
        <p14:creationId xmlns:p14="http://schemas.microsoft.com/office/powerpoint/2010/main" val="255416588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1257" y="365126"/>
            <a:ext cx="8775865" cy="1325563"/>
          </a:xfrm>
        </p:spPr>
        <p:txBody>
          <a:bodyPr/>
          <a:lstStyle/>
          <a:p>
            <a:r>
              <a:rPr lang="fr-FR" dirty="0"/>
              <a:t>The Bihar Museum, Patna, IN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314537" y="1690689"/>
            <a:ext cx="6514925" cy="4546623"/>
          </a:xfrm>
          <a:prstGeom prst="rect">
            <a:avLst/>
          </a:prstGeom>
        </p:spPr>
      </p:pic>
    </p:spTree>
    <p:extLst>
      <p:ext uri="{BB962C8B-B14F-4D97-AF65-F5344CB8AC3E}">
        <p14:creationId xmlns:p14="http://schemas.microsoft.com/office/powerpoint/2010/main" val="351276065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03761" y="365126"/>
            <a:ext cx="8526483" cy="1325563"/>
          </a:xfrm>
        </p:spPr>
        <p:txBody>
          <a:bodyPr/>
          <a:lstStyle/>
          <a:p>
            <a:r>
              <a:rPr lang="fr-FR" dirty="0"/>
              <a:t>The Bihar Museum, Patna, IN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323577" y="1690689"/>
            <a:ext cx="6496845" cy="4546623"/>
          </a:xfrm>
          <a:prstGeom prst="rect">
            <a:avLst/>
          </a:prstGeom>
        </p:spPr>
      </p:pic>
    </p:spTree>
    <p:extLst>
      <p:ext uri="{BB962C8B-B14F-4D97-AF65-F5344CB8AC3E}">
        <p14:creationId xmlns:p14="http://schemas.microsoft.com/office/powerpoint/2010/main" val="385318158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1887" y="365126"/>
            <a:ext cx="8597734" cy="1325563"/>
          </a:xfrm>
        </p:spPr>
        <p:txBody>
          <a:bodyPr/>
          <a:lstStyle/>
          <a:p>
            <a:r>
              <a:rPr lang="fr-FR" dirty="0"/>
              <a:t>The Bihar Museum, Patna, IN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84282" y="1690689"/>
            <a:ext cx="6575436" cy="4389478"/>
          </a:xfrm>
          <a:prstGeom prst="rect">
            <a:avLst/>
          </a:prstGeom>
        </p:spPr>
      </p:pic>
    </p:spTree>
    <p:extLst>
      <p:ext uri="{BB962C8B-B14F-4D97-AF65-F5344CB8AC3E}">
        <p14:creationId xmlns:p14="http://schemas.microsoft.com/office/powerpoint/2010/main" val="309442438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6260" y="365126"/>
            <a:ext cx="8502732" cy="1325563"/>
          </a:xfrm>
        </p:spPr>
        <p:txBody>
          <a:bodyPr/>
          <a:lstStyle/>
          <a:p>
            <a:r>
              <a:rPr lang="fr-FR" dirty="0"/>
              <a:t>The Bihar Museum, Patna, IN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28651" y="1690689"/>
            <a:ext cx="3207080" cy="4546148"/>
          </a:xfrm>
          <a:prstGeom prst="rect">
            <a:avLst/>
          </a:prstGeom>
        </p:spPr>
      </p:pic>
      <p:pic>
        <p:nvPicPr>
          <p:cNvPr id="5" name="Imag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943350" y="2310986"/>
            <a:ext cx="4572000" cy="3040380"/>
          </a:xfrm>
          <a:prstGeom prst="rect">
            <a:avLst/>
          </a:prstGeom>
        </p:spPr>
      </p:pic>
    </p:spTree>
    <p:extLst>
      <p:ext uri="{BB962C8B-B14F-4D97-AF65-F5344CB8AC3E}">
        <p14:creationId xmlns:p14="http://schemas.microsoft.com/office/powerpoint/2010/main" val="337421742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27512" y="365126"/>
            <a:ext cx="8550233" cy="1325563"/>
          </a:xfrm>
        </p:spPr>
        <p:txBody>
          <a:bodyPr/>
          <a:lstStyle/>
          <a:p>
            <a:r>
              <a:rPr lang="fr-FR" dirty="0"/>
              <a:t>The Bihar Museum, Patna, IN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23628" y="1690689"/>
            <a:ext cx="6696744" cy="4546623"/>
          </a:xfrm>
          <a:prstGeom prst="rect">
            <a:avLst/>
          </a:prstGeom>
        </p:spPr>
      </p:pic>
    </p:spTree>
    <p:extLst>
      <p:ext uri="{BB962C8B-B14F-4D97-AF65-F5344CB8AC3E}">
        <p14:creationId xmlns:p14="http://schemas.microsoft.com/office/powerpoint/2010/main" val="114582880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28501" y="365126"/>
            <a:ext cx="8489867" cy="1325563"/>
          </a:xfrm>
        </p:spPr>
        <p:txBody>
          <a:bodyPr/>
          <a:lstStyle/>
          <a:p>
            <a:r>
              <a:rPr lang="fr-FR" dirty="0"/>
              <a:t>The Bihar Museum, Patna, IN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28501" y="1781299"/>
            <a:ext cx="6482937" cy="4405745"/>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3320" y="1781299"/>
            <a:ext cx="1627662" cy="2543175"/>
          </a:xfrm>
          <a:prstGeom prst="rect">
            <a:avLst/>
          </a:prstGeom>
        </p:spPr>
      </p:pic>
      <p:sp>
        <p:nvSpPr>
          <p:cNvPr id="6" name="ZoneTexte 5"/>
          <p:cNvSpPr txBox="1"/>
          <p:nvPr/>
        </p:nvSpPr>
        <p:spPr>
          <a:xfrm>
            <a:off x="7315200" y="3633849"/>
            <a:ext cx="1294410" cy="923330"/>
          </a:xfrm>
          <a:prstGeom prst="rect">
            <a:avLst/>
          </a:prstGeom>
          <a:noFill/>
        </p:spPr>
        <p:txBody>
          <a:bodyPr wrap="square" rtlCol="0">
            <a:spAutoFit/>
          </a:bodyPr>
          <a:lstStyle/>
          <a:p>
            <a:r>
              <a:rPr lang="fr-FR" dirty="0">
                <a:solidFill>
                  <a:schemeClr val="bg1"/>
                </a:solidFill>
                <a:effectLst>
                  <a:outerShdw blurRad="38100" dist="38100" dir="2700000" algn="tl">
                    <a:srgbClr val="000000">
                      <a:alpha val="43137"/>
                    </a:srgbClr>
                  </a:outerShdw>
                </a:effectLst>
              </a:rPr>
              <a:t>Didarganj</a:t>
            </a:r>
          </a:p>
          <a:p>
            <a:r>
              <a:rPr lang="fr-FR" dirty="0">
                <a:solidFill>
                  <a:schemeClr val="bg1"/>
                </a:solidFill>
                <a:effectLst>
                  <a:outerShdw blurRad="38100" dist="38100" dir="2700000" algn="tl">
                    <a:srgbClr val="000000">
                      <a:alpha val="43137"/>
                    </a:srgbClr>
                  </a:outerShdw>
                </a:effectLst>
              </a:rPr>
              <a:t>Yakshi</a:t>
            </a:r>
          </a:p>
          <a:p>
            <a:endParaRPr lang="fr-FR" dirty="0"/>
          </a:p>
        </p:txBody>
      </p:sp>
    </p:spTree>
    <p:extLst>
      <p:ext uri="{BB962C8B-B14F-4D97-AF65-F5344CB8AC3E}">
        <p14:creationId xmlns:p14="http://schemas.microsoft.com/office/powerpoint/2010/main" val="48930674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44385" y="365126"/>
            <a:ext cx="8680862" cy="1325563"/>
          </a:xfrm>
        </p:spPr>
        <p:txBody>
          <a:bodyPr/>
          <a:lstStyle/>
          <a:p>
            <a:r>
              <a:rPr lang="fr-FR" dirty="0" smtClean="0"/>
              <a:t>Museo Pachacamac, Lurin</a:t>
            </a:r>
            <a:r>
              <a:rPr lang="fr-FR" dirty="0"/>
              <a:t>, PE (2015)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54378" y="1690689"/>
            <a:ext cx="6304415" cy="4365078"/>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811" y="4888408"/>
            <a:ext cx="2771775" cy="866775"/>
          </a:xfrm>
          <a:prstGeom prst="rect">
            <a:avLst/>
          </a:prstGeom>
        </p:spPr>
      </p:pic>
      <p:pic>
        <p:nvPicPr>
          <p:cNvPr id="6" name="Image 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554538" y="1690689"/>
            <a:ext cx="2470709" cy="2045360"/>
          </a:xfrm>
          <a:prstGeom prst="rect">
            <a:avLst/>
          </a:prstGeom>
        </p:spPr>
      </p:pic>
      <p:pic>
        <p:nvPicPr>
          <p:cNvPr id="7" name="Image 6"/>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646892" y="4054250"/>
            <a:ext cx="2286000" cy="1985416"/>
          </a:xfrm>
          <a:prstGeom prst="rect">
            <a:avLst/>
          </a:prstGeom>
        </p:spPr>
      </p:pic>
      <p:sp>
        <p:nvSpPr>
          <p:cNvPr id="8" name="ZoneTexte 7"/>
          <p:cNvSpPr txBox="1"/>
          <p:nvPr/>
        </p:nvSpPr>
        <p:spPr>
          <a:xfrm>
            <a:off x="6828313" y="3016252"/>
            <a:ext cx="2104580" cy="923330"/>
          </a:xfrm>
          <a:prstGeom prst="rect">
            <a:avLst/>
          </a:prstGeom>
          <a:noFill/>
        </p:spPr>
        <p:txBody>
          <a:bodyPr wrap="square" rtlCol="0">
            <a:spAutoFit/>
          </a:bodyPr>
          <a:lstStyle/>
          <a:p>
            <a:r>
              <a:rPr lang="fr-FR" dirty="0">
                <a:solidFill>
                  <a:schemeClr val="bg1"/>
                </a:solidFill>
                <a:effectLst>
                  <a:outerShdw blurRad="38100" dist="38100" dir="2700000" algn="tl">
                    <a:srgbClr val="000000">
                      <a:alpha val="43137"/>
                    </a:srgbClr>
                  </a:outerShdw>
                </a:effectLst>
              </a:rPr>
              <a:t>Patricia Llosa</a:t>
            </a:r>
          </a:p>
          <a:p>
            <a:r>
              <a:rPr lang="fr-FR" dirty="0">
                <a:solidFill>
                  <a:schemeClr val="bg1"/>
                </a:solidFill>
                <a:effectLst>
                  <a:outerShdw blurRad="38100" dist="38100" dir="2700000" algn="tl">
                    <a:srgbClr val="000000">
                      <a:alpha val="43137"/>
                    </a:srgbClr>
                  </a:outerShdw>
                </a:effectLst>
              </a:rPr>
              <a:t>Rodolfo Cortegana</a:t>
            </a:r>
          </a:p>
          <a:p>
            <a:endParaRPr lang="fr-FR" dirty="0"/>
          </a:p>
        </p:txBody>
      </p:sp>
    </p:spTree>
    <p:extLst>
      <p:ext uri="{BB962C8B-B14F-4D97-AF65-F5344CB8AC3E}">
        <p14:creationId xmlns:p14="http://schemas.microsoft.com/office/powerpoint/2010/main" val="321220318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8884693" cy="1325563"/>
          </a:xfrm>
        </p:spPr>
        <p:txBody>
          <a:bodyPr/>
          <a:lstStyle/>
          <a:p>
            <a:r>
              <a:rPr lang="fr-FR" dirty="0" smtClean="0"/>
              <a:t>     World </a:t>
            </a:r>
            <a:r>
              <a:rPr lang="fr-FR" dirty="0"/>
              <a:t>Contemporary Museums </a:t>
            </a:r>
          </a:p>
        </p:txBody>
      </p:sp>
      <p:sp>
        <p:nvSpPr>
          <p:cNvPr id="3" name="Espace réservé du contenu 2"/>
          <p:cNvSpPr>
            <a:spLocks noGrp="1"/>
          </p:cNvSpPr>
          <p:nvPr>
            <p:ph idx="1"/>
          </p:nvPr>
        </p:nvSpPr>
        <p:spPr>
          <a:xfrm>
            <a:off x="628649" y="1825625"/>
            <a:ext cx="8365226" cy="4351338"/>
          </a:xfrm>
        </p:spPr>
        <p:txBody>
          <a:bodyPr>
            <a:normAutofit fontScale="92500" lnSpcReduction="20000"/>
          </a:bodyPr>
          <a:lstStyle/>
          <a:p>
            <a:r>
              <a:rPr lang="fr-FR" dirty="0" smtClean="0"/>
              <a:t>Nadir </a:t>
            </a:r>
            <a:r>
              <a:rPr lang="fr-FR" dirty="0"/>
              <a:t>Afonso Art Museum, Chaves, PT 2015.</a:t>
            </a:r>
          </a:p>
          <a:p>
            <a:r>
              <a:rPr lang="fr-FR" dirty="0"/>
              <a:t>The Bihar Museum, Patna, IN 2015.</a:t>
            </a:r>
          </a:p>
          <a:p>
            <a:r>
              <a:rPr lang="fr-FR" dirty="0"/>
              <a:t>Pachacamac Site Museum, Lurin, PE 2015</a:t>
            </a:r>
            <a:r>
              <a:rPr lang="fr-FR" dirty="0" smtClean="0"/>
              <a:t>.</a:t>
            </a:r>
          </a:p>
          <a:p>
            <a:r>
              <a:rPr lang="fr-FR" dirty="0"/>
              <a:t>Grimmwelt, Kassel, DE 2015.</a:t>
            </a:r>
          </a:p>
          <a:p>
            <a:r>
              <a:rPr lang="fr-FR" dirty="0"/>
              <a:t>Three Ancestors Cultural Museum, Zhuo Lu, CN 2015.</a:t>
            </a:r>
          </a:p>
          <a:p>
            <a:r>
              <a:rPr lang="fr-FR" dirty="0"/>
              <a:t>Len Lye Centre, New Plymouth, NZ 2015.</a:t>
            </a:r>
          </a:p>
          <a:p>
            <a:r>
              <a:rPr lang="fr-FR" dirty="0"/>
              <a:t>Yunnan Museum, Kunming Shi, CN 2015.</a:t>
            </a:r>
          </a:p>
          <a:p>
            <a:r>
              <a:rPr lang="fr-FR" dirty="0"/>
              <a:t>Messner Mountain Museum, Bolzano, IT 2015.</a:t>
            </a:r>
          </a:p>
          <a:p>
            <a:r>
              <a:rPr lang="fr-FR" dirty="0"/>
              <a:t>Currency Museum, Luanda, OA 2015</a:t>
            </a:r>
            <a:r>
              <a:rPr lang="fr-FR" dirty="0" smtClean="0"/>
              <a:t>.</a:t>
            </a:r>
          </a:p>
          <a:p>
            <a:r>
              <a:rPr lang="fr-FR" dirty="0"/>
              <a:t>Space Lee Ufan, Busan, KR </a:t>
            </a:r>
            <a:r>
              <a:rPr lang="fr-FR" dirty="0" smtClean="0"/>
              <a:t>2015.</a:t>
            </a:r>
          </a:p>
          <a:p>
            <a:endParaRPr lang="fr-FR" dirty="0" smtClean="0"/>
          </a:p>
          <a:p>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943003121"/>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80010" y="365126"/>
            <a:ext cx="8621486" cy="1325563"/>
          </a:xfrm>
        </p:spPr>
        <p:txBody>
          <a:bodyPr/>
          <a:lstStyle/>
          <a:p>
            <a:r>
              <a:rPr lang="fr-FR" dirty="0"/>
              <a:t>Museo Pachacamac, Lurin, PE (2015) </a:t>
            </a:r>
          </a:p>
        </p:txBody>
      </p:sp>
      <p:sp>
        <p:nvSpPr>
          <p:cNvPr id="3" name="Espace réservé du contenu 2"/>
          <p:cNvSpPr>
            <a:spLocks noGrp="1"/>
          </p:cNvSpPr>
          <p:nvPr>
            <p:ph idx="1"/>
          </p:nvPr>
        </p:nvSpPr>
        <p:spPr/>
        <p:txBody>
          <a:bodyPr>
            <a:normAutofit lnSpcReduction="10000"/>
          </a:bodyPr>
          <a:lstStyle/>
          <a:p>
            <a:r>
              <a:rPr lang="en-US" dirty="0"/>
              <a:t>It is the work of the architects Llosa/Cortegana.</a:t>
            </a:r>
          </a:p>
          <a:p>
            <a:r>
              <a:rPr lang="en-US" dirty="0"/>
              <a:t>The museum, with a contemporary formal proposal, fits into the archaeological landscape without damaging it.</a:t>
            </a:r>
          </a:p>
          <a:p>
            <a:r>
              <a:rPr lang="en-US" dirty="0"/>
              <a:t>The project is composed of 2 differentiated zones: the first for a building intended for exhibition use consisting of a single level, divided into permanent and temporary exhibitions and the second for a service building, located on a lower level.</a:t>
            </a:r>
          </a:p>
          <a:p>
            <a:r>
              <a:rPr lang="en-US" dirty="0"/>
              <a:t>The museum contains about 6590 pre-Hispanic cultural objects registered in the National Register. </a:t>
            </a:r>
          </a:p>
          <a:p>
            <a:endParaRPr lang="en-US" dirty="0"/>
          </a:p>
          <a:p>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1293476798"/>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8135" y="365126"/>
            <a:ext cx="8609609" cy="1325563"/>
          </a:xfrm>
        </p:spPr>
        <p:txBody>
          <a:bodyPr/>
          <a:lstStyle/>
          <a:p>
            <a:r>
              <a:rPr lang="fr-FR" dirty="0"/>
              <a:t>Museo Pachacamac, Lurin, PE (2015) </a:t>
            </a:r>
          </a:p>
        </p:txBody>
      </p:sp>
      <p:sp>
        <p:nvSpPr>
          <p:cNvPr id="3" name="Espace réservé du contenu 2"/>
          <p:cNvSpPr>
            <a:spLocks noGrp="1"/>
          </p:cNvSpPr>
          <p:nvPr>
            <p:ph idx="1"/>
          </p:nvPr>
        </p:nvSpPr>
        <p:spPr/>
        <p:txBody>
          <a:bodyPr>
            <a:normAutofit lnSpcReduction="10000"/>
          </a:bodyPr>
          <a:lstStyle/>
          <a:p>
            <a:r>
              <a:rPr lang="en-US" dirty="0"/>
              <a:t>Therefore, the museum emerges from a lightness that contrasts to the massive </a:t>
            </a:r>
            <a:r>
              <a:rPr lang="en-US" dirty="0" smtClean="0"/>
              <a:t>pre-Hispanic </a:t>
            </a:r>
            <a:r>
              <a:rPr lang="en-US" dirty="0"/>
              <a:t>elements, its wall structures define its trace and its pathways defined by its large scale walls are in constant tension with the Sanctuary. The Museum tries to turn its sacred territory into a museum piece itself</a:t>
            </a:r>
            <a:r>
              <a:rPr lang="en-US" dirty="0" smtClean="0"/>
              <a:t>.</a:t>
            </a:r>
          </a:p>
          <a:p>
            <a:r>
              <a:rPr lang="en-US" dirty="0"/>
              <a:t>Volumes are folded in an earthquake gesture, (Pachacamac was known as the Earthquakes God) and stressed between their external pathway ramp gaps, associated with the pre Hispanic </a:t>
            </a:r>
            <a:r>
              <a:rPr lang="en-US" dirty="0" smtClean="0"/>
              <a:t>streets.</a:t>
            </a:r>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853520673"/>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0635" y="365126"/>
            <a:ext cx="8668986" cy="1325563"/>
          </a:xfrm>
        </p:spPr>
        <p:txBody>
          <a:bodyPr/>
          <a:lstStyle/>
          <a:p>
            <a:r>
              <a:rPr lang="fr-FR" dirty="0"/>
              <a:t>Museo Pachacamac, Lurin, PE (2015)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57200" y="1690689"/>
            <a:ext cx="8229600" cy="4401967"/>
          </a:xfrm>
          <a:prstGeom prst="rect">
            <a:avLst/>
          </a:prstGeom>
        </p:spPr>
      </p:pic>
    </p:spTree>
    <p:extLst>
      <p:ext uri="{BB962C8B-B14F-4D97-AF65-F5344CB8AC3E}">
        <p14:creationId xmlns:p14="http://schemas.microsoft.com/office/powerpoint/2010/main" val="147458744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80011" y="365126"/>
            <a:ext cx="8562108" cy="1325563"/>
          </a:xfrm>
        </p:spPr>
        <p:txBody>
          <a:bodyPr/>
          <a:lstStyle/>
          <a:p>
            <a:r>
              <a:rPr lang="fr-FR" dirty="0"/>
              <a:t>Museo Pachacamac, Lurin, PE (2015)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09699" y="2177290"/>
            <a:ext cx="8324602" cy="3358444"/>
          </a:xfrm>
          <a:prstGeom prst="rect">
            <a:avLst/>
          </a:prstGeom>
        </p:spPr>
      </p:pic>
    </p:spTree>
    <p:extLst>
      <p:ext uri="{BB962C8B-B14F-4D97-AF65-F5344CB8AC3E}">
        <p14:creationId xmlns:p14="http://schemas.microsoft.com/office/powerpoint/2010/main" val="298667309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03761" y="365126"/>
            <a:ext cx="8621485" cy="1325563"/>
          </a:xfrm>
        </p:spPr>
        <p:txBody>
          <a:bodyPr/>
          <a:lstStyle/>
          <a:p>
            <a:r>
              <a:rPr lang="fr-FR" dirty="0"/>
              <a:t>Museo Pachacamac, Lurin, PE (2015)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50966" y="1690689"/>
            <a:ext cx="7042068" cy="4560533"/>
          </a:xfrm>
          <a:prstGeom prst="rect">
            <a:avLst/>
          </a:prstGeom>
        </p:spPr>
      </p:pic>
    </p:spTree>
    <p:extLst>
      <p:ext uri="{BB962C8B-B14F-4D97-AF65-F5344CB8AC3E}">
        <p14:creationId xmlns:p14="http://schemas.microsoft.com/office/powerpoint/2010/main" val="1287714754"/>
      </p:ext>
    </p:extLst>
  </p:cSld>
  <p:clrMapOvr>
    <a:masterClrMapping/>
  </p:clrMapOvr>
  <mc:AlternateContent xmlns:mc="http://schemas.openxmlformats.org/markup-compatibility/2006" xmlns:p14="http://schemas.microsoft.com/office/powerpoint/2010/main">
    <mc:Choice Requires="p14">
      <p:transition spd="slow" p14:dur="7000"/>
    </mc:Choice>
    <mc:Fallback xmlns="">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0635" y="365126"/>
            <a:ext cx="8657110" cy="1325563"/>
          </a:xfrm>
        </p:spPr>
        <p:txBody>
          <a:bodyPr/>
          <a:lstStyle/>
          <a:p>
            <a:r>
              <a:rPr lang="fr-FR" dirty="0"/>
              <a:t>Museo Pachacamac, Lurin, PE (2015)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336822" y="1690689"/>
            <a:ext cx="6624736" cy="4474615"/>
          </a:xfrm>
          <a:prstGeom prst="rect">
            <a:avLst/>
          </a:prstGeom>
        </p:spPr>
      </p:pic>
    </p:spTree>
    <p:extLst>
      <p:ext uri="{BB962C8B-B14F-4D97-AF65-F5344CB8AC3E}">
        <p14:creationId xmlns:p14="http://schemas.microsoft.com/office/powerpoint/2010/main" val="310055966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6261" y="365126"/>
            <a:ext cx="8585858" cy="1325563"/>
          </a:xfrm>
        </p:spPr>
        <p:txBody>
          <a:bodyPr/>
          <a:lstStyle/>
          <a:p>
            <a:r>
              <a:rPr lang="fr-FR" dirty="0"/>
              <a:t>Museo Pachacamac, Lurin, PE (2015)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123728" y="1690689"/>
            <a:ext cx="4896544" cy="4392488"/>
          </a:xfrm>
          <a:prstGeom prst="rect">
            <a:avLst/>
          </a:prstGeom>
        </p:spPr>
      </p:pic>
    </p:spTree>
    <p:extLst>
      <p:ext uri="{BB962C8B-B14F-4D97-AF65-F5344CB8AC3E}">
        <p14:creationId xmlns:p14="http://schemas.microsoft.com/office/powerpoint/2010/main" val="214019308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5008" y="365126"/>
            <a:ext cx="8657111" cy="1325563"/>
          </a:xfrm>
        </p:spPr>
        <p:txBody>
          <a:bodyPr/>
          <a:lstStyle/>
          <a:p>
            <a:r>
              <a:rPr lang="fr-FR" dirty="0"/>
              <a:t>Museo Pachacamac, Lurin, PE (2015)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950026" y="1690689"/>
            <a:ext cx="7113319" cy="4401354"/>
          </a:xfrm>
          <a:prstGeom prst="rect">
            <a:avLst/>
          </a:prstGeom>
        </p:spPr>
      </p:pic>
    </p:spTree>
    <p:extLst>
      <p:ext uri="{BB962C8B-B14F-4D97-AF65-F5344CB8AC3E}">
        <p14:creationId xmlns:p14="http://schemas.microsoft.com/office/powerpoint/2010/main" val="381633320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1263" y="365126"/>
            <a:ext cx="8597734" cy="1325563"/>
          </a:xfrm>
        </p:spPr>
        <p:txBody>
          <a:bodyPr/>
          <a:lstStyle/>
          <a:p>
            <a:r>
              <a:rPr lang="fr-FR" dirty="0"/>
              <a:t>Museo Pachacamac, Lurin, PE (2015)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45674" y="1690689"/>
            <a:ext cx="8208912" cy="3901629"/>
          </a:xfrm>
          <a:prstGeom prst="rect">
            <a:avLst/>
          </a:prstGeom>
        </p:spPr>
      </p:pic>
    </p:spTree>
    <p:extLst>
      <p:ext uri="{BB962C8B-B14F-4D97-AF65-F5344CB8AC3E}">
        <p14:creationId xmlns:p14="http://schemas.microsoft.com/office/powerpoint/2010/main" val="183992246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8758" y="365126"/>
            <a:ext cx="8621486" cy="1325563"/>
          </a:xfrm>
        </p:spPr>
        <p:txBody>
          <a:bodyPr/>
          <a:lstStyle/>
          <a:p>
            <a:r>
              <a:rPr lang="fr-FR" dirty="0"/>
              <a:t>Museo Pachacamac, Lurin, PE (2015)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331640" y="1690689"/>
            <a:ext cx="6480719" cy="4401354"/>
          </a:xfrm>
          <a:prstGeom prst="rect">
            <a:avLst/>
          </a:prstGeom>
        </p:spPr>
      </p:pic>
    </p:spTree>
    <p:extLst>
      <p:ext uri="{BB962C8B-B14F-4D97-AF65-F5344CB8AC3E}">
        <p14:creationId xmlns:p14="http://schemas.microsoft.com/office/powerpoint/2010/main" val="108505201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World Contemporary </a:t>
            </a:r>
            <a:r>
              <a:rPr lang="fr-FR" dirty="0" smtClean="0"/>
              <a:t>Museums 2</a:t>
            </a:r>
            <a:endParaRPr lang="fr-FR" dirty="0"/>
          </a:p>
        </p:txBody>
      </p:sp>
      <p:sp>
        <p:nvSpPr>
          <p:cNvPr id="3" name="Espace réservé du contenu 2"/>
          <p:cNvSpPr>
            <a:spLocks noGrp="1"/>
          </p:cNvSpPr>
          <p:nvPr>
            <p:ph idx="1"/>
          </p:nvPr>
        </p:nvSpPr>
        <p:spPr/>
        <p:txBody>
          <a:bodyPr/>
          <a:lstStyle/>
          <a:p>
            <a:r>
              <a:rPr lang="fr-FR" dirty="0"/>
              <a:t>Discovery Museum, Kerkrade, NL 2015.</a:t>
            </a:r>
          </a:p>
          <a:p>
            <a:r>
              <a:rPr lang="fr-FR" dirty="0"/>
              <a:t>Museu, Congonhas, BR 2015.</a:t>
            </a:r>
          </a:p>
          <a:p>
            <a:r>
              <a:rPr lang="fr-FR" dirty="0"/>
              <a:t>Museu dos Coches, Lisboa, PT 2015.</a:t>
            </a:r>
          </a:p>
          <a:p>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477954173"/>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96883" y="365126"/>
            <a:ext cx="8573985" cy="1325563"/>
          </a:xfrm>
        </p:spPr>
        <p:txBody>
          <a:bodyPr/>
          <a:lstStyle/>
          <a:p>
            <a:r>
              <a:rPr lang="fr-FR" dirty="0"/>
              <a:t>Museo Pachacamac, Lurin, PE (2015)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38386" y="1690689"/>
            <a:ext cx="5976664" cy="4176464"/>
          </a:xfrm>
          <a:prstGeom prst="rect">
            <a:avLst/>
          </a:prstGeom>
        </p:spPr>
      </p:pic>
      <p:pic>
        <p:nvPicPr>
          <p:cNvPr id="5" name="Imag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293643" y="1690689"/>
            <a:ext cx="2711971" cy="4176464"/>
          </a:xfrm>
          <a:prstGeom prst="rect">
            <a:avLst/>
          </a:prstGeom>
        </p:spPr>
      </p:pic>
    </p:spTree>
    <p:extLst>
      <p:ext uri="{BB962C8B-B14F-4D97-AF65-F5344CB8AC3E}">
        <p14:creationId xmlns:p14="http://schemas.microsoft.com/office/powerpoint/2010/main" val="121893405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86889" y="365126"/>
            <a:ext cx="8467106" cy="1325563"/>
          </a:xfrm>
        </p:spPr>
        <p:txBody>
          <a:bodyPr/>
          <a:lstStyle/>
          <a:p>
            <a:r>
              <a:rPr lang="fr-FR" dirty="0"/>
              <a:t>Museo Pachacamac, Lurin, PE (2015)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6" name="Image 5"/>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645840" y="1690689"/>
            <a:ext cx="6304221" cy="4413228"/>
          </a:xfrm>
          <a:prstGeom prst="rect">
            <a:avLst/>
          </a:prstGeom>
        </p:spPr>
      </p:pic>
    </p:spTree>
    <p:extLst>
      <p:ext uri="{BB962C8B-B14F-4D97-AF65-F5344CB8AC3E}">
        <p14:creationId xmlns:p14="http://schemas.microsoft.com/office/powerpoint/2010/main" val="273106057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44385" y="365126"/>
            <a:ext cx="8609610" cy="1325563"/>
          </a:xfrm>
        </p:spPr>
        <p:txBody>
          <a:bodyPr/>
          <a:lstStyle/>
          <a:p>
            <a:r>
              <a:rPr lang="fr-FR" dirty="0"/>
              <a:t>Museo Pachacamac, Lurin, PE (2015)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87624" y="1690689"/>
            <a:ext cx="6768752" cy="4474616"/>
          </a:xfrm>
          <a:prstGeom prst="rect">
            <a:avLst/>
          </a:prstGeom>
        </p:spPr>
      </p:pic>
    </p:spTree>
    <p:extLst>
      <p:ext uri="{BB962C8B-B14F-4D97-AF65-F5344CB8AC3E}">
        <p14:creationId xmlns:p14="http://schemas.microsoft.com/office/powerpoint/2010/main" val="165248614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1263" y="365126"/>
            <a:ext cx="8490856" cy="1325563"/>
          </a:xfrm>
        </p:spPr>
        <p:txBody>
          <a:bodyPr/>
          <a:lstStyle/>
          <a:p>
            <a:r>
              <a:rPr lang="fr-FR" dirty="0"/>
              <a:t>Museo Pachacamac, Lurin, PE (2015)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33194" y="1690689"/>
            <a:ext cx="6877612" cy="4520107"/>
          </a:xfrm>
          <a:prstGeom prst="rect">
            <a:avLst/>
          </a:prstGeom>
        </p:spPr>
      </p:pic>
    </p:spTree>
    <p:extLst>
      <p:ext uri="{BB962C8B-B14F-4D97-AF65-F5344CB8AC3E}">
        <p14:creationId xmlns:p14="http://schemas.microsoft.com/office/powerpoint/2010/main" val="147811717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68135" y="365126"/>
            <a:ext cx="8621485" cy="1325563"/>
          </a:xfrm>
        </p:spPr>
        <p:txBody>
          <a:bodyPr/>
          <a:lstStyle/>
          <a:p>
            <a:r>
              <a:rPr lang="fr-FR" dirty="0"/>
              <a:t>Museo Pachacamac, Lurin, PE (2015) </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59632" y="1690689"/>
            <a:ext cx="6624736" cy="4402608"/>
          </a:xfrm>
          <a:prstGeom prst="rect">
            <a:avLst/>
          </a:prstGeom>
        </p:spPr>
      </p:pic>
    </p:spTree>
    <p:extLst>
      <p:ext uri="{BB962C8B-B14F-4D97-AF65-F5344CB8AC3E}">
        <p14:creationId xmlns:p14="http://schemas.microsoft.com/office/powerpoint/2010/main" val="32004525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Grimmwelt</a:t>
            </a:r>
            <a:r>
              <a:rPr lang="fr-FR" dirty="0"/>
              <a:t>, Kassel, DE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57921" y="1690689"/>
            <a:ext cx="5857129" cy="3985716"/>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921" y="5758139"/>
            <a:ext cx="2133600" cy="971550"/>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1473" y="1690689"/>
            <a:ext cx="2438400" cy="1619250"/>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1473" y="3467439"/>
            <a:ext cx="2438400" cy="1619250"/>
          </a:xfrm>
          <a:prstGeom prst="rect">
            <a:avLst/>
          </a:prstGeom>
        </p:spPr>
      </p:pic>
      <p:pic>
        <p:nvPicPr>
          <p:cNvPr id="8" name="Image 7"/>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6263176" y="5110439"/>
            <a:ext cx="2394993" cy="1619250"/>
          </a:xfrm>
          <a:prstGeom prst="rect">
            <a:avLst/>
          </a:prstGeom>
        </p:spPr>
      </p:pic>
      <p:pic>
        <p:nvPicPr>
          <p:cNvPr id="9" name="Imag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92429" y="5903645"/>
            <a:ext cx="3157109" cy="199998"/>
          </a:xfrm>
          <a:prstGeom prst="rect">
            <a:avLst/>
          </a:prstGeom>
        </p:spPr>
      </p:pic>
      <p:sp>
        <p:nvSpPr>
          <p:cNvPr id="10" name="ZoneTexte 9"/>
          <p:cNvSpPr txBox="1"/>
          <p:nvPr/>
        </p:nvSpPr>
        <p:spPr>
          <a:xfrm>
            <a:off x="6567055" y="2933205"/>
            <a:ext cx="1662545" cy="646331"/>
          </a:xfrm>
          <a:prstGeom prst="rect">
            <a:avLst/>
          </a:prstGeom>
          <a:noFill/>
        </p:spPr>
        <p:txBody>
          <a:bodyPr wrap="square" rtlCol="0">
            <a:spAutoFit/>
          </a:bodyPr>
          <a:lstStyle/>
          <a:p>
            <a:r>
              <a:rPr lang="fr-FR" dirty="0">
                <a:solidFill>
                  <a:schemeClr val="bg1"/>
                </a:solidFill>
                <a:effectLst>
                  <a:outerShdw blurRad="38100" dist="38100" dir="2700000" algn="tl">
                    <a:srgbClr val="000000">
                      <a:alpha val="43137"/>
                    </a:srgbClr>
                  </a:outerShdw>
                </a:effectLst>
              </a:rPr>
              <a:t>Klaus Kada</a:t>
            </a:r>
          </a:p>
          <a:p>
            <a:endParaRPr lang="fr-FR" dirty="0"/>
          </a:p>
        </p:txBody>
      </p:sp>
      <p:sp>
        <p:nvSpPr>
          <p:cNvPr id="11" name="ZoneTexte 10"/>
          <p:cNvSpPr txBox="1"/>
          <p:nvPr/>
        </p:nvSpPr>
        <p:spPr>
          <a:xfrm>
            <a:off x="6567055" y="4667003"/>
            <a:ext cx="1769423" cy="646331"/>
          </a:xfrm>
          <a:prstGeom prst="rect">
            <a:avLst/>
          </a:prstGeom>
          <a:noFill/>
        </p:spPr>
        <p:txBody>
          <a:bodyPr wrap="square" rtlCol="0">
            <a:spAutoFit/>
          </a:bodyPr>
          <a:lstStyle/>
          <a:p>
            <a:r>
              <a:rPr lang="fr-FR" dirty="0">
                <a:solidFill>
                  <a:schemeClr val="bg1"/>
                </a:solidFill>
                <a:effectLst>
                  <a:outerShdw blurRad="38100" dist="38100" dir="2700000" algn="tl">
                    <a:srgbClr val="000000">
                      <a:alpha val="43137"/>
                    </a:srgbClr>
                  </a:outerShdw>
                </a:effectLst>
              </a:rPr>
              <a:t>Kilian Kada</a:t>
            </a:r>
          </a:p>
          <a:p>
            <a:endParaRPr lang="fr-FR" dirty="0"/>
          </a:p>
        </p:txBody>
      </p:sp>
      <p:sp>
        <p:nvSpPr>
          <p:cNvPr id="12" name="ZoneTexte 11"/>
          <p:cNvSpPr txBox="1"/>
          <p:nvPr/>
        </p:nvSpPr>
        <p:spPr>
          <a:xfrm>
            <a:off x="6567055" y="6356351"/>
            <a:ext cx="1769423" cy="646331"/>
          </a:xfrm>
          <a:prstGeom prst="rect">
            <a:avLst/>
          </a:prstGeom>
          <a:noFill/>
        </p:spPr>
        <p:txBody>
          <a:bodyPr wrap="square" rtlCol="0">
            <a:spAutoFit/>
          </a:bodyPr>
          <a:lstStyle/>
          <a:p>
            <a:r>
              <a:rPr lang="fr-FR" dirty="0">
                <a:solidFill>
                  <a:schemeClr val="bg1"/>
                </a:solidFill>
                <a:effectLst>
                  <a:outerShdw blurRad="38100" dist="38100" dir="2700000" algn="tl">
                    <a:srgbClr val="000000">
                      <a:alpha val="43137"/>
                    </a:srgbClr>
                  </a:outerShdw>
                </a:effectLst>
              </a:rPr>
              <a:t>Gerhard Wittfeld</a:t>
            </a:r>
          </a:p>
          <a:p>
            <a:endParaRPr lang="fr-FR" dirty="0"/>
          </a:p>
        </p:txBody>
      </p:sp>
    </p:spTree>
    <p:extLst>
      <p:ext uri="{BB962C8B-B14F-4D97-AF65-F5344CB8AC3E}">
        <p14:creationId xmlns:p14="http://schemas.microsoft.com/office/powerpoint/2010/main" val="407122393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Grimmwelt</a:t>
            </a:r>
            <a:r>
              <a:rPr lang="fr-FR" dirty="0"/>
              <a:t>, Kassel, DE (2015)</a:t>
            </a:r>
          </a:p>
        </p:txBody>
      </p:sp>
      <p:sp>
        <p:nvSpPr>
          <p:cNvPr id="3" name="Espace réservé du contenu 2"/>
          <p:cNvSpPr>
            <a:spLocks noGrp="1"/>
          </p:cNvSpPr>
          <p:nvPr>
            <p:ph idx="1"/>
          </p:nvPr>
        </p:nvSpPr>
        <p:spPr/>
        <p:txBody>
          <a:bodyPr>
            <a:normAutofit fontScale="92500" lnSpcReduction="20000"/>
          </a:bodyPr>
          <a:lstStyle/>
          <a:p>
            <a:r>
              <a:rPr lang="en-US" dirty="0"/>
              <a:t>This is the work of the architecture firm Kadawittfeldarchitektur.</a:t>
            </a:r>
          </a:p>
          <a:p>
            <a:r>
              <a:rPr lang="en-US" dirty="0"/>
              <a:t>This museum is integrated into the existing topography: its accessible roof terrace reminds us of the previous terraces.</a:t>
            </a:r>
          </a:p>
          <a:p>
            <a:r>
              <a:rPr lang="en-US" dirty="0"/>
              <a:t>The reinforced concrete structure has an </a:t>
            </a:r>
            <a:r>
              <a:rPr lang="en-US" dirty="0" smtClean="0"/>
              <a:t>outer </a:t>
            </a:r>
            <a:r>
              <a:rPr lang="fr-FR" dirty="0"/>
              <a:t>leaf of </a:t>
            </a:r>
            <a:r>
              <a:rPr lang="fr-FR" dirty="0" smtClean="0"/>
              <a:t>light </a:t>
            </a:r>
            <a:r>
              <a:rPr lang="en-US" dirty="0" smtClean="0"/>
              <a:t>colored </a:t>
            </a:r>
            <a:r>
              <a:rPr lang="en-US" dirty="0"/>
              <a:t>natural stone (Gauinger Travertine), roughly split with courses of varied </a:t>
            </a:r>
            <a:r>
              <a:rPr lang="en-US" dirty="0" smtClean="0"/>
              <a:t>height : </a:t>
            </a:r>
            <a:r>
              <a:rPr lang="en-US" dirty="0"/>
              <a:t>this reminds us of the fragments of walls and old stone steps that existed before</a:t>
            </a:r>
            <a:r>
              <a:rPr lang="en-US" dirty="0" smtClean="0"/>
              <a:t>.</a:t>
            </a:r>
          </a:p>
          <a:p>
            <a:r>
              <a:rPr lang="en-US" dirty="0"/>
              <a:t>Visitors experience a place with diverse atmosphere and one that focusses on German linguistics as well as the collection of the Grimms’ Fairy Tales</a:t>
            </a:r>
            <a:r>
              <a:rPr lang="en-US" dirty="0" smtClean="0"/>
              <a:t>.</a:t>
            </a:r>
            <a:endParaRPr lang="en-US"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72707996"/>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Grimmwelt</a:t>
            </a:r>
            <a:r>
              <a:rPr lang="fr-FR" dirty="0"/>
              <a:t>, Kassel, DE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80884" y="1690689"/>
            <a:ext cx="6782231" cy="4389478"/>
          </a:xfrm>
          <a:prstGeom prst="rect">
            <a:avLst/>
          </a:prstGeom>
        </p:spPr>
      </p:pic>
    </p:spTree>
    <p:extLst>
      <p:ext uri="{BB962C8B-B14F-4D97-AF65-F5344CB8AC3E}">
        <p14:creationId xmlns:p14="http://schemas.microsoft.com/office/powerpoint/2010/main" val="210014886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Grimmwelt</a:t>
            </a:r>
            <a:r>
              <a:rPr lang="fr-FR" dirty="0"/>
              <a:t>, Kassel, DE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55437" y="1690689"/>
            <a:ext cx="7033125" cy="4484481"/>
          </a:xfrm>
          <a:prstGeom prst="rect">
            <a:avLst/>
          </a:prstGeom>
        </p:spPr>
      </p:pic>
    </p:spTree>
    <p:extLst>
      <p:ext uri="{BB962C8B-B14F-4D97-AF65-F5344CB8AC3E}">
        <p14:creationId xmlns:p14="http://schemas.microsoft.com/office/powerpoint/2010/main" val="54630590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Grimmwelt</a:t>
            </a:r>
            <a:r>
              <a:rPr lang="fr-FR" dirty="0"/>
              <a:t>, Kassel, DE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23628" y="1690689"/>
            <a:ext cx="6696744" cy="4523845"/>
          </a:xfrm>
          <a:prstGeom prst="rect">
            <a:avLst/>
          </a:prstGeom>
        </p:spPr>
      </p:pic>
    </p:spTree>
    <p:extLst>
      <p:ext uri="{BB962C8B-B14F-4D97-AF65-F5344CB8AC3E}">
        <p14:creationId xmlns:p14="http://schemas.microsoft.com/office/powerpoint/2010/main" val="49623819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001496" cy="1325563"/>
          </a:xfrm>
        </p:spPr>
        <p:txBody>
          <a:bodyPr/>
          <a:lstStyle/>
          <a:p>
            <a:r>
              <a:rPr lang="fr-FR" dirty="0" smtClean="0"/>
              <a:t>Museu Nadir Afonso, </a:t>
            </a:r>
            <a:r>
              <a:rPr lang="fr-FR" dirty="0"/>
              <a:t>Chaves, PT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50693" y="1690689"/>
            <a:ext cx="5177769" cy="3439451"/>
          </a:xfrm>
          <a:prstGeom prst="rect">
            <a:avLst/>
          </a:prstGeom>
        </p:spPr>
      </p:pic>
      <p:pic>
        <p:nvPicPr>
          <p:cNvPr id="5" name="Imag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596307" y="1690689"/>
            <a:ext cx="3008449" cy="2382547"/>
          </a:xfrm>
          <a:prstGeom prst="rect">
            <a:avLst/>
          </a:prstGeom>
        </p:spPr>
      </p:pic>
      <p:pic>
        <p:nvPicPr>
          <p:cNvPr id="6" name="Image 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596307" y="4159374"/>
            <a:ext cx="3008449" cy="2196977"/>
          </a:xfrm>
          <a:prstGeom prst="rect">
            <a:avLst/>
          </a:prstGeom>
        </p:spPr>
      </p:pic>
      <p:pic>
        <p:nvPicPr>
          <p:cNvPr id="7" name="Image 6"/>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722544" y="3294622"/>
            <a:ext cx="720388" cy="728897"/>
          </a:xfrm>
          <a:prstGeom prst="rect">
            <a:avLst/>
          </a:prstGeom>
        </p:spPr>
      </p:pic>
      <p:pic>
        <p:nvPicPr>
          <p:cNvPr id="8" name="Imag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1202" y="5318126"/>
            <a:ext cx="4476750" cy="1038225"/>
          </a:xfrm>
          <a:prstGeom prst="rect">
            <a:avLst/>
          </a:prstGeom>
        </p:spPr>
      </p:pic>
      <p:sp>
        <p:nvSpPr>
          <p:cNvPr id="9" name="ZoneTexte 8"/>
          <p:cNvSpPr txBox="1"/>
          <p:nvPr/>
        </p:nvSpPr>
        <p:spPr>
          <a:xfrm>
            <a:off x="5672543" y="3562307"/>
            <a:ext cx="1888177" cy="369332"/>
          </a:xfrm>
          <a:prstGeom prst="rect">
            <a:avLst/>
          </a:prstGeom>
          <a:noFill/>
        </p:spPr>
        <p:txBody>
          <a:bodyPr wrap="square" rtlCol="0">
            <a:spAutoFit/>
          </a:bodyPr>
          <a:lstStyle/>
          <a:p>
            <a:r>
              <a:rPr lang="fr-FR" dirty="0">
                <a:solidFill>
                  <a:schemeClr val="bg1"/>
                </a:solidFill>
                <a:effectLst>
                  <a:outerShdw blurRad="38100" dist="38100" dir="2700000" algn="tl">
                    <a:srgbClr val="000000">
                      <a:alpha val="43137"/>
                    </a:srgbClr>
                  </a:outerShdw>
                </a:effectLst>
              </a:rPr>
              <a:t>Alvaro Siza Vieira</a:t>
            </a:r>
          </a:p>
        </p:txBody>
      </p:sp>
      <p:sp>
        <p:nvSpPr>
          <p:cNvPr id="10" name="ZoneTexte 9"/>
          <p:cNvSpPr txBox="1"/>
          <p:nvPr/>
        </p:nvSpPr>
        <p:spPr>
          <a:xfrm>
            <a:off x="6616631" y="5803257"/>
            <a:ext cx="1826301" cy="646331"/>
          </a:xfrm>
          <a:prstGeom prst="rect">
            <a:avLst/>
          </a:prstGeom>
          <a:noFill/>
        </p:spPr>
        <p:txBody>
          <a:bodyPr wrap="square" rtlCol="0">
            <a:spAutoFit/>
          </a:bodyPr>
          <a:lstStyle/>
          <a:p>
            <a:r>
              <a:rPr lang="fr-FR" dirty="0">
                <a:solidFill>
                  <a:schemeClr val="bg1"/>
                </a:solidFill>
                <a:effectLst>
                  <a:outerShdw blurRad="38100" dist="38100" dir="2700000" algn="tl">
                    <a:srgbClr val="000000">
                      <a:alpha val="43137"/>
                    </a:srgbClr>
                  </a:outerShdw>
                </a:effectLst>
              </a:rPr>
              <a:t>Nadir Afonso</a:t>
            </a:r>
          </a:p>
          <a:p>
            <a:endParaRPr lang="fr-FR" dirty="0"/>
          </a:p>
        </p:txBody>
      </p:sp>
      <p:pic>
        <p:nvPicPr>
          <p:cNvPr id="11" name="Image 10"/>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2549991" y="5269036"/>
            <a:ext cx="2884492" cy="662215"/>
          </a:xfrm>
          <a:prstGeom prst="rect">
            <a:avLst/>
          </a:prstGeom>
        </p:spPr>
      </p:pic>
    </p:spTree>
    <p:extLst>
      <p:ext uri="{BB962C8B-B14F-4D97-AF65-F5344CB8AC3E}">
        <p14:creationId xmlns:p14="http://schemas.microsoft.com/office/powerpoint/2010/main" val="81669714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Grimmwelt</a:t>
            </a:r>
            <a:r>
              <a:rPr lang="fr-FR" dirty="0"/>
              <a:t>, Kassel, DE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41630" y="1690689"/>
            <a:ext cx="6660740" cy="4608512"/>
          </a:xfrm>
          <a:prstGeom prst="rect">
            <a:avLst/>
          </a:prstGeom>
        </p:spPr>
      </p:pic>
    </p:spTree>
    <p:extLst>
      <p:ext uri="{BB962C8B-B14F-4D97-AF65-F5344CB8AC3E}">
        <p14:creationId xmlns:p14="http://schemas.microsoft.com/office/powerpoint/2010/main" val="148755872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Grimmwelt</a:t>
            </a:r>
            <a:r>
              <a:rPr lang="fr-FR" dirty="0"/>
              <a:t>, Kassel, DE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309254" y="1690689"/>
            <a:ext cx="6525491" cy="4318225"/>
          </a:xfrm>
          <a:prstGeom prst="rect">
            <a:avLst/>
          </a:prstGeom>
        </p:spPr>
      </p:pic>
    </p:spTree>
    <p:extLst>
      <p:ext uri="{BB962C8B-B14F-4D97-AF65-F5344CB8AC3E}">
        <p14:creationId xmlns:p14="http://schemas.microsoft.com/office/powerpoint/2010/main" val="220724380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Grimmwelt</a:t>
            </a:r>
            <a:r>
              <a:rPr lang="fr-FR" dirty="0"/>
              <a:t>, Kassel, DE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367644" y="1690689"/>
            <a:ext cx="6408712" cy="4464496"/>
          </a:xfrm>
          <a:prstGeom prst="rect">
            <a:avLst/>
          </a:prstGeom>
        </p:spPr>
      </p:pic>
    </p:spTree>
    <p:extLst>
      <p:ext uri="{BB962C8B-B14F-4D97-AF65-F5344CB8AC3E}">
        <p14:creationId xmlns:p14="http://schemas.microsoft.com/office/powerpoint/2010/main" val="211571799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Grimmwelt</a:t>
            </a:r>
            <a:r>
              <a:rPr lang="fr-FR" dirty="0"/>
              <a:t>, Kassel, DE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63781" y="1690689"/>
            <a:ext cx="6816437" cy="4484481"/>
          </a:xfrm>
          <a:prstGeom prst="rect">
            <a:avLst/>
          </a:prstGeom>
        </p:spPr>
      </p:pic>
    </p:spTree>
    <p:extLst>
      <p:ext uri="{BB962C8B-B14F-4D97-AF65-F5344CB8AC3E}">
        <p14:creationId xmlns:p14="http://schemas.microsoft.com/office/powerpoint/2010/main" val="373755059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Grimmwelt</a:t>
            </a:r>
            <a:r>
              <a:rPr lang="fr-FR" dirty="0"/>
              <a:t>, Kassel, DE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8753" y="1690689"/>
            <a:ext cx="5996297" cy="4188802"/>
          </a:xfrm>
          <a:prstGeom prst="rect">
            <a:avLst/>
          </a:prstGeom>
        </p:spPr>
      </p:pic>
      <p:pic>
        <p:nvPicPr>
          <p:cNvPr id="5" name="Imag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201458" y="1690689"/>
            <a:ext cx="2776287" cy="4188802"/>
          </a:xfrm>
          <a:prstGeom prst="rect">
            <a:avLst/>
          </a:prstGeom>
        </p:spPr>
      </p:pic>
      <p:sp>
        <p:nvSpPr>
          <p:cNvPr id="6" name="ZoneTexte 5"/>
          <p:cNvSpPr txBox="1"/>
          <p:nvPr/>
        </p:nvSpPr>
        <p:spPr>
          <a:xfrm>
            <a:off x="6388925" y="5118265"/>
            <a:ext cx="2434441" cy="369332"/>
          </a:xfrm>
          <a:prstGeom prst="rect">
            <a:avLst/>
          </a:prstGeom>
          <a:noFill/>
        </p:spPr>
        <p:txBody>
          <a:bodyPr wrap="square" rtlCol="0">
            <a:spAutoFit/>
          </a:bodyPr>
          <a:lstStyle/>
          <a:p>
            <a:r>
              <a:rPr lang="fr-FR" dirty="0" smtClean="0">
                <a:solidFill>
                  <a:schemeClr val="bg1"/>
                </a:solidFill>
              </a:rPr>
              <a:t>Jacob &amp; Wilhelm Grimm</a:t>
            </a:r>
            <a:endParaRPr lang="fr-FR" dirty="0">
              <a:solidFill>
                <a:schemeClr val="bg1"/>
              </a:solidFill>
            </a:endParaRPr>
          </a:p>
        </p:txBody>
      </p:sp>
    </p:spTree>
    <p:extLst>
      <p:ext uri="{BB962C8B-B14F-4D97-AF65-F5344CB8AC3E}">
        <p14:creationId xmlns:p14="http://schemas.microsoft.com/office/powerpoint/2010/main" val="174893341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Grimmwelt</a:t>
            </a:r>
            <a:r>
              <a:rPr lang="fr-FR" dirty="0"/>
              <a:t>, Kassel, DE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300348" y="1690689"/>
            <a:ext cx="6549242" cy="4366161"/>
          </a:xfrm>
          <a:prstGeom prst="rect">
            <a:avLst/>
          </a:prstGeom>
        </p:spPr>
      </p:pic>
    </p:spTree>
    <p:extLst>
      <p:ext uri="{BB962C8B-B14F-4D97-AF65-F5344CB8AC3E}">
        <p14:creationId xmlns:p14="http://schemas.microsoft.com/office/powerpoint/2010/main" val="142855923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Grimmwelt</a:t>
            </a:r>
            <a:r>
              <a:rPr lang="fr-FR" dirty="0"/>
              <a:t>, Kassel, DE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367644" y="1690689"/>
            <a:ext cx="6408712" cy="4536504"/>
          </a:xfrm>
          <a:prstGeom prst="rect">
            <a:avLst/>
          </a:prstGeom>
        </p:spPr>
      </p:pic>
    </p:spTree>
    <p:extLst>
      <p:ext uri="{BB962C8B-B14F-4D97-AF65-F5344CB8AC3E}">
        <p14:creationId xmlns:p14="http://schemas.microsoft.com/office/powerpoint/2010/main" val="213400538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361283" cy="1325563"/>
          </a:xfrm>
        </p:spPr>
        <p:txBody>
          <a:bodyPr>
            <a:normAutofit/>
          </a:bodyPr>
          <a:lstStyle/>
          <a:p>
            <a:r>
              <a:rPr lang="fr-FR" sz="3600" dirty="0" smtClean="0"/>
              <a:t>3 Ancestors Cultural Museum,Zhuo Lu, CN (2015)</a:t>
            </a:r>
            <a:endParaRPr lang="fr-FR" sz="3600"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264322" y="1690689"/>
            <a:ext cx="2653061" cy="3986780"/>
          </a:xfrm>
          <a:prstGeom prst="rect">
            <a:avLst/>
          </a:prstGeom>
        </p:spPr>
      </p:pic>
      <p:pic>
        <p:nvPicPr>
          <p:cNvPr id="5" name="Imag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609229" y="5946776"/>
            <a:ext cx="3308153" cy="819150"/>
          </a:xfrm>
          <a:prstGeom prst="rect">
            <a:avLst/>
          </a:prstGeom>
        </p:spPr>
      </p:pic>
      <p:pic>
        <p:nvPicPr>
          <p:cNvPr id="7" name="Image 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18364" y="1690689"/>
            <a:ext cx="5896686" cy="3986780"/>
          </a:xfrm>
          <a:prstGeom prst="rect">
            <a:avLst/>
          </a:prstGeom>
        </p:spPr>
      </p:pic>
      <p:sp>
        <p:nvSpPr>
          <p:cNvPr id="8" name="ZoneTexte 7"/>
          <p:cNvSpPr txBox="1"/>
          <p:nvPr/>
        </p:nvSpPr>
        <p:spPr>
          <a:xfrm>
            <a:off x="6509982" y="5008728"/>
            <a:ext cx="2292824" cy="369332"/>
          </a:xfrm>
          <a:prstGeom prst="rect">
            <a:avLst/>
          </a:prstGeom>
          <a:noFill/>
        </p:spPr>
        <p:txBody>
          <a:bodyPr wrap="square" rtlCol="0">
            <a:spAutoFit/>
          </a:bodyPr>
          <a:lstStyle/>
          <a:p>
            <a:r>
              <a:rPr lang="fr-FR" dirty="0" smtClean="0">
                <a:solidFill>
                  <a:schemeClr val="bg1"/>
                </a:solidFill>
              </a:rPr>
              <a:t>He Jing Tang</a:t>
            </a:r>
            <a:endParaRPr lang="fr-FR" dirty="0">
              <a:solidFill>
                <a:schemeClr val="bg1"/>
              </a:solidFill>
            </a:endParaRPr>
          </a:p>
        </p:txBody>
      </p:sp>
    </p:spTree>
    <p:extLst>
      <p:ext uri="{BB962C8B-B14F-4D97-AF65-F5344CB8AC3E}">
        <p14:creationId xmlns:p14="http://schemas.microsoft.com/office/powerpoint/2010/main" val="19516561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216428" cy="1325563"/>
          </a:xfrm>
        </p:spPr>
        <p:txBody>
          <a:bodyPr>
            <a:normAutofit/>
          </a:bodyPr>
          <a:lstStyle/>
          <a:p>
            <a:r>
              <a:rPr lang="fr-FR" sz="3600" dirty="0"/>
              <a:t>3 Ancestors Cultural </a:t>
            </a:r>
            <a:r>
              <a:rPr lang="fr-FR" sz="3600" dirty="0" smtClean="0"/>
              <a:t>Museum,Zhuo </a:t>
            </a:r>
            <a:r>
              <a:rPr lang="fr-FR" sz="3600" dirty="0"/>
              <a:t>Lu, CN (2015)</a:t>
            </a:r>
          </a:p>
        </p:txBody>
      </p:sp>
      <p:sp>
        <p:nvSpPr>
          <p:cNvPr id="3" name="Espace réservé du contenu 2"/>
          <p:cNvSpPr>
            <a:spLocks noGrp="1"/>
          </p:cNvSpPr>
          <p:nvPr>
            <p:ph idx="1"/>
          </p:nvPr>
        </p:nvSpPr>
        <p:spPr>
          <a:xfrm>
            <a:off x="628649" y="1825625"/>
            <a:ext cx="8119565" cy="4351338"/>
          </a:xfrm>
        </p:spPr>
        <p:txBody>
          <a:bodyPr>
            <a:normAutofit fontScale="92500" lnSpcReduction="20000"/>
          </a:bodyPr>
          <a:lstStyle/>
          <a:p>
            <a:r>
              <a:rPr lang="en-US" dirty="0" smtClean="0"/>
              <a:t>There is </a:t>
            </a:r>
            <a:r>
              <a:rPr lang="en-US" dirty="0"/>
              <a:t>the melting pot for the three Chinese legendary ancestors of </a:t>
            </a:r>
            <a:r>
              <a:rPr lang="en-US" i="1" dirty="0"/>
              <a:t>Huangdi</a:t>
            </a:r>
            <a:r>
              <a:rPr lang="en-US" dirty="0"/>
              <a:t>, </a:t>
            </a:r>
            <a:r>
              <a:rPr lang="en-US" i="1" dirty="0"/>
              <a:t>Yandi</a:t>
            </a:r>
            <a:r>
              <a:rPr lang="en-US" dirty="0"/>
              <a:t>, and </a:t>
            </a:r>
            <a:r>
              <a:rPr lang="en-US" i="1" dirty="0"/>
              <a:t>Chiyou</a:t>
            </a:r>
            <a:r>
              <a:rPr lang="en-US" dirty="0" smtClean="0"/>
              <a:t>.</a:t>
            </a:r>
          </a:p>
          <a:p>
            <a:r>
              <a:rPr lang="en-US" dirty="0"/>
              <a:t>The three collective Chinese cultural layers </a:t>
            </a:r>
            <a:r>
              <a:rPr lang="en-US" dirty="0" smtClean="0"/>
              <a:t>of </a:t>
            </a:r>
            <a:r>
              <a:rPr lang="en-US" i="1" dirty="0" smtClean="0"/>
              <a:t>Hongshan</a:t>
            </a:r>
            <a:r>
              <a:rPr lang="en-US" i="1" dirty="0"/>
              <a:t>, </a:t>
            </a:r>
            <a:r>
              <a:rPr lang="en-US" i="1" dirty="0" smtClean="0"/>
              <a:t>Yangshao </a:t>
            </a:r>
            <a:r>
              <a:rPr lang="en-US" dirty="0" smtClean="0"/>
              <a:t>and </a:t>
            </a:r>
            <a:r>
              <a:rPr lang="en-US" i="1" dirty="0"/>
              <a:t>Hetao</a:t>
            </a:r>
            <a:r>
              <a:rPr lang="en-US" dirty="0"/>
              <a:t> were integrated from here. </a:t>
            </a:r>
            <a:endParaRPr lang="en-US" dirty="0" smtClean="0"/>
          </a:p>
          <a:p>
            <a:r>
              <a:rPr lang="en-US" dirty="0"/>
              <a:t>By using the natural rough stones on the surface of the building</a:t>
            </a:r>
            <a:r>
              <a:rPr lang="en-US" dirty="0" smtClean="0"/>
              <a:t>, the museum </a:t>
            </a:r>
            <a:r>
              <a:rPr lang="en-US" dirty="0"/>
              <a:t>is echoing the environmental characteristics of the ancient </a:t>
            </a:r>
            <a:r>
              <a:rPr lang="en-US" dirty="0" smtClean="0"/>
              <a:t>civilization. </a:t>
            </a:r>
            <a:r>
              <a:rPr lang="en-US" dirty="0"/>
              <a:t>Just as the unearthed stone artifact, this new construction will lead you into the exploration of the ancient civilization</a:t>
            </a:r>
            <a:r>
              <a:rPr lang="en-US" dirty="0" smtClean="0"/>
              <a:t>.</a:t>
            </a:r>
          </a:p>
          <a:p>
            <a:r>
              <a:rPr lang="en-US" dirty="0"/>
              <a:t>The whole architectural model, including the 3 individual blocks and the central courtyard, is echoing the herring-boned building pattern in the </a:t>
            </a:r>
            <a:r>
              <a:rPr lang="en-US" dirty="0" smtClean="0"/>
              <a:t>3 ancestor </a:t>
            </a:r>
            <a:r>
              <a:rPr lang="en-US" dirty="0"/>
              <a:t>period, so as the semi-subterranean dwellings.</a:t>
            </a:r>
            <a:endParaRPr lang="fr-FR" dirty="0"/>
          </a:p>
          <a:p>
            <a:endParaRPr lang="en-US" dirty="0" smtClean="0"/>
          </a:p>
          <a:p>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582890422"/>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252642" cy="1325563"/>
          </a:xfrm>
        </p:spPr>
        <p:txBody>
          <a:bodyPr>
            <a:normAutofit/>
          </a:bodyPr>
          <a:lstStyle/>
          <a:p>
            <a:r>
              <a:rPr lang="fr-FR" sz="3600" dirty="0"/>
              <a:t>3 Ancestors Cultural </a:t>
            </a:r>
            <a:r>
              <a:rPr lang="fr-FR" sz="3600" dirty="0" smtClean="0"/>
              <a:t>Museum,Zhuo </a:t>
            </a:r>
            <a:r>
              <a:rPr lang="fr-FR" sz="3600" dirty="0"/>
              <a:t>Lu, CN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96035" y="1690689"/>
            <a:ext cx="7942998" cy="4387707"/>
          </a:xfrm>
          <a:prstGeom prst="rect">
            <a:avLst/>
          </a:prstGeom>
        </p:spPr>
      </p:pic>
    </p:spTree>
    <p:extLst>
      <p:ext uri="{BB962C8B-B14F-4D97-AF65-F5344CB8AC3E}">
        <p14:creationId xmlns:p14="http://schemas.microsoft.com/office/powerpoint/2010/main" val="33663452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8753" y="365126"/>
            <a:ext cx="9025247" cy="1325563"/>
          </a:xfrm>
        </p:spPr>
        <p:txBody>
          <a:bodyPr/>
          <a:lstStyle/>
          <a:p>
            <a:r>
              <a:rPr lang="fr-FR" dirty="0"/>
              <a:t>Museu Nadir Afonso, Chaves, PT (2015)</a:t>
            </a:r>
          </a:p>
        </p:txBody>
      </p:sp>
      <p:sp>
        <p:nvSpPr>
          <p:cNvPr id="3" name="Espace réservé du contenu 2"/>
          <p:cNvSpPr>
            <a:spLocks noGrp="1"/>
          </p:cNvSpPr>
          <p:nvPr>
            <p:ph idx="1"/>
          </p:nvPr>
        </p:nvSpPr>
        <p:spPr/>
        <p:txBody>
          <a:bodyPr>
            <a:normAutofit lnSpcReduction="10000"/>
          </a:bodyPr>
          <a:lstStyle/>
          <a:p>
            <a:r>
              <a:rPr lang="en-US" dirty="0"/>
              <a:t>It is the work of the architect Alvaro Siza Vieira.</a:t>
            </a:r>
          </a:p>
          <a:p>
            <a:r>
              <a:rPr lang="en-US" dirty="0"/>
              <a:t>In order to avoid flooding, the entire building is lifted off the ground. Its volumes of immaculate white concrete raised transversely by walls, allowing a permeable transition between these structural slats. </a:t>
            </a:r>
          </a:p>
          <a:p>
            <a:r>
              <a:rPr lang="en-US" dirty="0"/>
              <a:t>Direct access is guaranteed by a light ramp with a non-floodable elevation. The two main exhibition spaces are developed in parallel, one lit by a continuous skylight and the other open onto the river through a 59m long window.</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39506328"/>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252642" cy="1325563"/>
          </a:xfrm>
        </p:spPr>
        <p:txBody>
          <a:bodyPr>
            <a:normAutofit/>
          </a:bodyPr>
          <a:lstStyle/>
          <a:p>
            <a:r>
              <a:rPr lang="fr-FR" sz="3600" dirty="0"/>
              <a:t>3 Ancestors Cultural </a:t>
            </a:r>
            <a:r>
              <a:rPr lang="fr-FR" sz="3600" dirty="0" smtClean="0"/>
              <a:t>Museum,Zhuo </a:t>
            </a:r>
            <a:r>
              <a:rPr lang="fr-FR" sz="3600" dirty="0"/>
              <a:t>Lu, CN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93928" y="1690689"/>
            <a:ext cx="7356143" cy="4298876"/>
          </a:xfrm>
          <a:prstGeom prst="rect">
            <a:avLst/>
          </a:prstGeom>
        </p:spPr>
      </p:pic>
    </p:spTree>
    <p:extLst>
      <p:ext uri="{BB962C8B-B14F-4D97-AF65-F5344CB8AC3E}">
        <p14:creationId xmlns:p14="http://schemas.microsoft.com/office/powerpoint/2010/main" val="333001254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234535" cy="1325563"/>
          </a:xfrm>
        </p:spPr>
        <p:txBody>
          <a:bodyPr>
            <a:normAutofit/>
          </a:bodyPr>
          <a:lstStyle/>
          <a:p>
            <a:r>
              <a:rPr lang="fr-FR" sz="3600" dirty="0"/>
              <a:t>3 Ancestors Cultural </a:t>
            </a:r>
            <a:r>
              <a:rPr lang="fr-FR" sz="3600" dirty="0" smtClean="0"/>
              <a:t>Museum,Zhuo </a:t>
            </a:r>
            <a:r>
              <a:rPr lang="fr-FR" sz="3600" dirty="0"/>
              <a:t>Lu, CN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955343" y="1690689"/>
            <a:ext cx="7233313" cy="4541515"/>
          </a:xfrm>
          <a:prstGeom prst="rect">
            <a:avLst/>
          </a:prstGeom>
        </p:spPr>
      </p:pic>
    </p:spTree>
    <p:extLst>
      <p:ext uri="{BB962C8B-B14F-4D97-AF65-F5344CB8AC3E}">
        <p14:creationId xmlns:p14="http://schemas.microsoft.com/office/powerpoint/2010/main" val="423268405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216428" cy="1325563"/>
          </a:xfrm>
        </p:spPr>
        <p:txBody>
          <a:bodyPr>
            <a:normAutofit/>
          </a:bodyPr>
          <a:lstStyle/>
          <a:p>
            <a:r>
              <a:rPr lang="fr-FR" sz="3600" dirty="0"/>
              <a:t>3 Ancestors Cultural </a:t>
            </a:r>
            <a:r>
              <a:rPr lang="fr-FR" sz="3600" dirty="0" smtClean="0"/>
              <a:t>Museum,Zhuo </a:t>
            </a:r>
            <a:r>
              <a:rPr lang="fr-FR" sz="3600" dirty="0"/>
              <a:t>Lu, CN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921224" y="1690689"/>
            <a:ext cx="7301552" cy="4519043"/>
          </a:xfrm>
          <a:prstGeom prst="rect">
            <a:avLst/>
          </a:prstGeom>
        </p:spPr>
      </p:pic>
    </p:spTree>
    <p:extLst>
      <p:ext uri="{BB962C8B-B14F-4D97-AF65-F5344CB8AC3E}">
        <p14:creationId xmlns:p14="http://schemas.microsoft.com/office/powerpoint/2010/main" val="220531646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234535" cy="1325563"/>
          </a:xfrm>
        </p:spPr>
        <p:txBody>
          <a:bodyPr>
            <a:normAutofit/>
          </a:bodyPr>
          <a:lstStyle/>
          <a:p>
            <a:r>
              <a:rPr lang="fr-FR" sz="3600" dirty="0"/>
              <a:t>3 Ancestors Cultural </a:t>
            </a:r>
            <a:r>
              <a:rPr lang="fr-FR" sz="3600" dirty="0" smtClean="0"/>
              <a:t>Museum,Zhuo </a:t>
            </a:r>
            <a:r>
              <a:rPr lang="fr-FR" sz="3600" dirty="0"/>
              <a:t>Lu, CN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955343" y="1690689"/>
            <a:ext cx="7233314" cy="4409861"/>
          </a:xfrm>
          <a:prstGeom prst="rect">
            <a:avLst/>
          </a:prstGeom>
        </p:spPr>
      </p:pic>
    </p:spTree>
    <p:extLst>
      <p:ext uri="{BB962C8B-B14F-4D97-AF65-F5344CB8AC3E}">
        <p14:creationId xmlns:p14="http://schemas.microsoft.com/office/powerpoint/2010/main" val="403860112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234535" cy="1325563"/>
          </a:xfrm>
        </p:spPr>
        <p:txBody>
          <a:bodyPr>
            <a:normAutofit/>
          </a:bodyPr>
          <a:lstStyle/>
          <a:p>
            <a:r>
              <a:rPr lang="fr-FR" sz="3600" dirty="0"/>
              <a:t>3 Ancestors Cultural </a:t>
            </a:r>
            <a:r>
              <a:rPr lang="fr-FR" sz="3600" dirty="0" smtClean="0"/>
              <a:t>Museum,Zhuo </a:t>
            </a:r>
            <a:r>
              <a:rPr lang="fr-FR" sz="3600" dirty="0"/>
              <a:t>Lu, CN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37230" y="1690689"/>
            <a:ext cx="7069540" cy="4295670"/>
          </a:xfrm>
          <a:prstGeom prst="rect">
            <a:avLst/>
          </a:prstGeom>
        </p:spPr>
      </p:pic>
    </p:spTree>
    <p:extLst>
      <p:ext uri="{BB962C8B-B14F-4D97-AF65-F5344CB8AC3E}">
        <p14:creationId xmlns:p14="http://schemas.microsoft.com/office/powerpoint/2010/main" val="355698811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225481" cy="1325563"/>
          </a:xfrm>
        </p:spPr>
        <p:txBody>
          <a:bodyPr>
            <a:normAutofit/>
          </a:bodyPr>
          <a:lstStyle/>
          <a:p>
            <a:r>
              <a:rPr lang="fr-FR" sz="3600" dirty="0"/>
              <a:t>3 Ancestors Cultural </a:t>
            </a:r>
            <a:r>
              <a:rPr lang="fr-FR" sz="3600" dirty="0" smtClean="0"/>
              <a:t>Museum,Zhuo </a:t>
            </a:r>
            <a:r>
              <a:rPr lang="fr-FR" sz="3600" dirty="0"/>
              <a:t>Lu, CN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16758" y="1690689"/>
            <a:ext cx="7110484" cy="4478099"/>
          </a:xfrm>
          <a:prstGeom prst="rect">
            <a:avLst/>
          </a:prstGeom>
        </p:spPr>
      </p:pic>
    </p:spTree>
    <p:extLst>
      <p:ext uri="{BB962C8B-B14F-4D97-AF65-F5344CB8AC3E}">
        <p14:creationId xmlns:p14="http://schemas.microsoft.com/office/powerpoint/2010/main" val="63624807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243588" cy="1325563"/>
          </a:xfrm>
        </p:spPr>
        <p:txBody>
          <a:bodyPr>
            <a:normAutofit/>
          </a:bodyPr>
          <a:lstStyle/>
          <a:p>
            <a:r>
              <a:rPr lang="fr-FR" sz="3600" dirty="0"/>
              <a:t>3 Ancestors Cultural </a:t>
            </a:r>
            <a:r>
              <a:rPr lang="fr-FR" sz="3600" dirty="0" smtClean="0"/>
              <a:t>Museum,Zhuo </a:t>
            </a:r>
            <a:r>
              <a:rPr lang="fr-FR" sz="3600" dirty="0"/>
              <a:t>Lu, CN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77922" y="1690689"/>
            <a:ext cx="7588155" cy="4419342"/>
          </a:xfrm>
          <a:prstGeom prst="rect">
            <a:avLst/>
          </a:prstGeom>
        </p:spPr>
      </p:pic>
    </p:spTree>
    <p:extLst>
      <p:ext uri="{BB962C8B-B14F-4D97-AF65-F5344CB8AC3E}">
        <p14:creationId xmlns:p14="http://schemas.microsoft.com/office/powerpoint/2010/main" val="370701083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4000" dirty="0" smtClean="0"/>
              <a:t>  Len </a:t>
            </a:r>
            <a:r>
              <a:rPr lang="fr-FR" sz="4000" dirty="0"/>
              <a:t>Lye </a:t>
            </a:r>
            <a:r>
              <a:rPr lang="fr-FR" sz="4000" dirty="0" smtClean="0"/>
              <a:t>Center, New </a:t>
            </a:r>
            <a:r>
              <a:rPr lang="fr-FR" sz="4000" dirty="0"/>
              <a:t>Plymouth, NZ (</a:t>
            </a:r>
            <a:r>
              <a:rPr lang="fr-FR" sz="4000" dirty="0" smtClean="0"/>
              <a:t>2015)</a:t>
            </a:r>
            <a:endParaRPr lang="fr-FR" sz="4000"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6258" y="1690689"/>
            <a:ext cx="6156176" cy="4163846"/>
          </a:xfrm>
          <a:prstGeom prst="rect">
            <a:avLst/>
          </a:prstGeom>
        </p:spPr>
      </p:pic>
      <p:pic>
        <p:nvPicPr>
          <p:cNvPr id="5" name="Imag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492962" y="1690689"/>
            <a:ext cx="2390510" cy="3672408"/>
          </a:xfrm>
          <a:prstGeom prst="rect">
            <a:avLst/>
          </a:prstGeom>
        </p:spPr>
      </p:pic>
      <p:pic>
        <p:nvPicPr>
          <p:cNvPr id="6" name="Image 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492962" y="5462977"/>
            <a:ext cx="1123950" cy="1258499"/>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88217" y="5458427"/>
            <a:ext cx="1409700" cy="238125"/>
          </a:xfrm>
          <a:prstGeom prst="rect">
            <a:avLst/>
          </a:prstGeom>
        </p:spPr>
      </p:pic>
      <p:sp>
        <p:nvSpPr>
          <p:cNvPr id="8" name="ZoneTexte 7"/>
          <p:cNvSpPr txBox="1"/>
          <p:nvPr/>
        </p:nvSpPr>
        <p:spPr>
          <a:xfrm>
            <a:off x="6709558" y="4797631"/>
            <a:ext cx="2078182" cy="646331"/>
          </a:xfrm>
          <a:prstGeom prst="rect">
            <a:avLst/>
          </a:prstGeom>
          <a:noFill/>
        </p:spPr>
        <p:txBody>
          <a:bodyPr wrap="square" rtlCol="0">
            <a:spAutoFit/>
          </a:bodyPr>
          <a:lstStyle/>
          <a:p>
            <a:r>
              <a:rPr lang="fr-FR" dirty="0">
                <a:solidFill>
                  <a:schemeClr val="bg1"/>
                </a:solidFill>
                <a:effectLst>
                  <a:outerShdw blurRad="38100" dist="38100" dir="2700000" algn="tl">
                    <a:srgbClr val="000000">
                      <a:alpha val="43137"/>
                    </a:srgbClr>
                  </a:outerShdw>
                </a:effectLst>
              </a:rPr>
              <a:t>Andrew Patterson</a:t>
            </a:r>
          </a:p>
          <a:p>
            <a:endParaRPr lang="fr-FR" dirty="0"/>
          </a:p>
        </p:txBody>
      </p:sp>
      <p:pic>
        <p:nvPicPr>
          <p:cNvPr id="9" name="Image 8"/>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6258" y="5890919"/>
            <a:ext cx="3699005" cy="936350"/>
          </a:xfrm>
          <a:prstGeom prst="rect">
            <a:avLst/>
          </a:prstGeom>
        </p:spPr>
      </p:pic>
    </p:spTree>
    <p:extLst>
      <p:ext uri="{BB962C8B-B14F-4D97-AF65-F5344CB8AC3E}">
        <p14:creationId xmlns:p14="http://schemas.microsoft.com/office/powerpoint/2010/main" val="1385520710"/>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8130" y="365126"/>
            <a:ext cx="8657112" cy="1325563"/>
          </a:xfrm>
        </p:spPr>
        <p:txBody>
          <a:bodyPr>
            <a:normAutofit/>
          </a:bodyPr>
          <a:lstStyle/>
          <a:p>
            <a:r>
              <a:rPr lang="fr-FR" sz="4000" dirty="0"/>
              <a:t>Len Lye Center, New Plymouth, NZ (2015)</a:t>
            </a:r>
          </a:p>
        </p:txBody>
      </p:sp>
      <p:sp>
        <p:nvSpPr>
          <p:cNvPr id="3" name="Espace réservé du contenu 2"/>
          <p:cNvSpPr>
            <a:spLocks noGrp="1"/>
          </p:cNvSpPr>
          <p:nvPr>
            <p:ph idx="1"/>
          </p:nvPr>
        </p:nvSpPr>
        <p:spPr/>
        <p:txBody>
          <a:bodyPr>
            <a:normAutofit/>
          </a:bodyPr>
          <a:lstStyle/>
          <a:p>
            <a:r>
              <a:rPr lang="en-US" dirty="0"/>
              <a:t>This is the work of Pattersons Associates.</a:t>
            </a:r>
          </a:p>
          <a:p>
            <a:r>
              <a:rPr lang="en-US" dirty="0" smtClean="0"/>
              <a:t>The </a:t>
            </a:r>
            <a:r>
              <a:rPr lang="en-US" dirty="0"/>
              <a:t>shimmering, iridescent colonnade </a:t>
            </a:r>
            <a:r>
              <a:rPr lang="en-US" dirty="0" smtClean="0"/>
              <a:t>facade, </a:t>
            </a:r>
            <a:r>
              <a:rPr lang="en-US" dirty="0"/>
              <a:t>manufactured locally using stainless steel - Taranaki’s ‘local stone’ - links both Lye’s innovations in kinetics and light as well as the region’s industrial innovation</a:t>
            </a:r>
          </a:p>
          <a:p>
            <a:r>
              <a:rPr lang="en-US" dirty="0"/>
              <a:t>The exterior creates different reflections during each day and season.</a:t>
            </a:r>
          </a:p>
          <a:p>
            <a:r>
              <a:rPr lang="en-US" dirty="0"/>
              <a:t>Light is drawn inside through the openings between the columns, which create patterns of moving light.</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804063854"/>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1881" y="365126"/>
            <a:ext cx="8657111" cy="1325563"/>
          </a:xfrm>
        </p:spPr>
        <p:txBody>
          <a:bodyPr>
            <a:normAutofit/>
          </a:bodyPr>
          <a:lstStyle/>
          <a:p>
            <a:r>
              <a:rPr lang="fr-FR" sz="4000" dirty="0"/>
              <a:t>Len Lye Center, New Plymouth, NZ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46060" y="1690689"/>
            <a:ext cx="6768752" cy="4515511"/>
          </a:xfrm>
          <a:prstGeom prst="rect">
            <a:avLst/>
          </a:prstGeom>
        </p:spPr>
      </p:pic>
    </p:spTree>
    <p:extLst>
      <p:ext uri="{BB962C8B-B14F-4D97-AF65-F5344CB8AC3E}">
        <p14:creationId xmlns:p14="http://schemas.microsoft.com/office/powerpoint/2010/main" val="84921139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127" y="365126"/>
            <a:ext cx="9060873" cy="1325563"/>
          </a:xfrm>
        </p:spPr>
        <p:txBody>
          <a:bodyPr/>
          <a:lstStyle/>
          <a:p>
            <a:r>
              <a:rPr lang="fr-FR" dirty="0"/>
              <a:t>Museu Nadir Afonso, Chaves, PT (2015)</a:t>
            </a:r>
          </a:p>
        </p:txBody>
      </p:sp>
      <p:sp>
        <p:nvSpPr>
          <p:cNvPr id="3" name="Espace réservé du contenu 2"/>
          <p:cNvSpPr>
            <a:spLocks noGrp="1"/>
          </p:cNvSpPr>
          <p:nvPr>
            <p:ph idx="1"/>
          </p:nvPr>
        </p:nvSpPr>
        <p:spPr/>
        <p:txBody>
          <a:bodyPr/>
          <a:lstStyle/>
          <a:p>
            <a:r>
              <a:rPr lang="en-US" dirty="0"/>
              <a:t>The building will be constructed with structural exposed white concrete walls; the roof is landscaped on almost its entire length, and the technical spaces are clad in </a:t>
            </a:r>
            <a:r>
              <a:rPr lang="en-US" dirty="0" smtClean="0"/>
              <a:t>Zincalum plates (</a:t>
            </a:r>
            <a:r>
              <a:rPr lang="en-US" dirty="0"/>
              <a:t>made from steel plates coated with </a:t>
            </a:r>
            <a:r>
              <a:rPr lang="en-US" dirty="0" smtClean="0"/>
              <a:t>aluminium-zinc). </a:t>
            </a:r>
          </a:p>
          <a:p>
            <a:r>
              <a:rPr lang="en-US" dirty="0" smtClean="0"/>
              <a:t>The </a:t>
            </a:r>
            <a:r>
              <a:rPr lang="en-US" dirty="0"/>
              <a:t>interior finishes are wood flooring, drywall on walls and ceilings and white marble in water areas. The interior window frames are wood and stainless steel, while the exterior frames are wood and aluminum.</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4147196237"/>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1881" y="365126"/>
            <a:ext cx="8657111" cy="1325563"/>
          </a:xfrm>
        </p:spPr>
        <p:txBody>
          <a:bodyPr>
            <a:normAutofit/>
          </a:bodyPr>
          <a:lstStyle/>
          <a:p>
            <a:r>
              <a:rPr lang="fr-FR" sz="4000" dirty="0"/>
              <a:t>Len Lye Center, New Plymouth, NZ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95636" y="1690689"/>
            <a:ext cx="6552728" cy="4474615"/>
          </a:xfrm>
          <a:prstGeom prst="rect">
            <a:avLst/>
          </a:prstGeom>
        </p:spPr>
      </p:pic>
    </p:spTree>
    <p:extLst>
      <p:ext uri="{BB962C8B-B14F-4D97-AF65-F5344CB8AC3E}">
        <p14:creationId xmlns:p14="http://schemas.microsoft.com/office/powerpoint/2010/main" val="182594041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6255" y="365126"/>
            <a:ext cx="8680862" cy="1325563"/>
          </a:xfrm>
        </p:spPr>
        <p:txBody>
          <a:bodyPr>
            <a:normAutofit/>
          </a:bodyPr>
          <a:lstStyle/>
          <a:p>
            <a:r>
              <a:rPr lang="fr-FR" sz="4000" dirty="0"/>
              <a:t>Len Lye Center, New Plymouth, NZ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23628" y="1690689"/>
            <a:ext cx="6696744" cy="4508230"/>
          </a:xfrm>
          <a:prstGeom prst="rect">
            <a:avLst/>
          </a:prstGeom>
        </p:spPr>
      </p:pic>
    </p:spTree>
    <p:extLst>
      <p:ext uri="{BB962C8B-B14F-4D97-AF65-F5344CB8AC3E}">
        <p14:creationId xmlns:p14="http://schemas.microsoft.com/office/powerpoint/2010/main" val="218663632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0005" y="365126"/>
            <a:ext cx="8692738" cy="1325563"/>
          </a:xfrm>
        </p:spPr>
        <p:txBody>
          <a:bodyPr>
            <a:normAutofit/>
          </a:bodyPr>
          <a:lstStyle/>
          <a:p>
            <a:r>
              <a:rPr lang="fr-FR" sz="4000" dirty="0"/>
              <a:t>Len Lye Center, New Plymouth, NZ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90005" y="1690689"/>
            <a:ext cx="2980707" cy="4567607"/>
          </a:xfrm>
          <a:prstGeom prst="rect">
            <a:avLst/>
          </a:prstGeom>
        </p:spPr>
      </p:pic>
      <p:pic>
        <p:nvPicPr>
          <p:cNvPr id="5" name="Imag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313215" y="1670237"/>
            <a:ext cx="5569527" cy="4588059"/>
          </a:xfrm>
          <a:prstGeom prst="rect">
            <a:avLst/>
          </a:prstGeom>
        </p:spPr>
      </p:pic>
    </p:spTree>
    <p:extLst>
      <p:ext uri="{BB962C8B-B14F-4D97-AF65-F5344CB8AC3E}">
        <p14:creationId xmlns:p14="http://schemas.microsoft.com/office/powerpoint/2010/main" val="107479537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8753" y="365126"/>
            <a:ext cx="8752115" cy="1325563"/>
          </a:xfrm>
        </p:spPr>
        <p:txBody>
          <a:bodyPr>
            <a:normAutofit/>
          </a:bodyPr>
          <a:lstStyle/>
          <a:p>
            <a:r>
              <a:rPr lang="fr-FR" sz="4000" dirty="0"/>
              <a:t>Len Lye Center, New Plymouth, NZ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41236" y="1690689"/>
            <a:ext cx="3190734" cy="4496356"/>
          </a:xfrm>
          <a:prstGeom prst="rect">
            <a:avLst/>
          </a:prstGeom>
        </p:spPr>
      </p:pic>
      <p:pic>
        <p:nvPicPr>
          <p:cNvPr id="5" name="Imag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554453" y="2067204"/>
            <a:ext cx="5454466" cy="3743325"/>
          </a:xfrm>
          <a:prstGeom prst="rect">
            <a:avLst/>
          </a:prstGeom>
        </p:spPr>
      </p:pic>
      <p:sp>
        <p:nvSpPr>
          <p:cNvPr id="6" name="ZoneTexte 5"/>
          <p:cNvSpPr txBox="1"/>
          <p:nvPr/>
        </p:nvSpPr>
        <p:spPr>
          <a:xfrm>
            <a:off x="3740727" y="5118265"/>
            <a:ext cx="2220686" cy="369332"/>
          </a:xfrm>
          <a:prstGeom prst="rect">
            <a:avLst/>
          </a:prstGeom>
          <a:noFill/>
        </p:spPr>
        <p:txBody>
          <a:bodyPr wrap="square" rtlCol="0">
            <a:spAutoFit/>
          </a:bodyPr>
          <a:lstStyle/>
          <a:p>
            <a:r>
              <a:rPr lang="fr-FR" dirty="0" smtClean="0">
                <a:solidFill>
                  <a:schemeClr val="bg1"/>
                </a:solidFill>
              </a:rPr>
              <a:t>Len Lye</a:t>
            </a:r>
            <a:endParaRPr lang="fr-FR" dirty="0">
              <a:solidFill>
                <a:schemeClr val="bg1"/>
              </a:solidFill>
            </a:endParaRPr>
          </a:p>
        </p:txBody>
      </p:sp>
    </p:spTree>
    <p:extLst>
      <p:ext uri="{BB962C8B-B14F-4D97-AF65-F5344CB8AC3E}">
        <p14:creationId xmlns:p14="http://schemas.microsoft.com/office/powerpoint/2010/main" val="325891690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8753" y="365126"/>
            <a:ext cx="8621486" cy="1325563"/>
          </a:xfrm>
        </p:spPr>
        <p:txBody>
          <a:bodyPr>
            <a:normAutofit/>
          </a:bodyPr>
          <a:lstStyle/>
          <a:p>
            <a:r>
              <a:rPr lang="fr-FR" sz="4000" dirty="0"/>
              <a:t>Len Lye Center, New Plymouth, NZ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74717" y="1690689"/>
            <a:ext cx="6994566" cy="4436979"/>
          </a:xfrm>
          <a:prstGeom prst="rect">
            <a:avLst/>
          </a:prstGeom>
        </p:spPr>
      </p:pic>
    </p:spTree>
    <p:extLst>
      <p:ext uri="{BB962C8B-B14F-4D97-AF65-F5344CB8AC3E}">
        <p14:creationId xmlns:p14="http://schemas.microsoft.com/office/powerpoint/2010/main" val="263356998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37505" y="365126"/>
            <a:ext cx="8752115" cy="1325563"/>
          </a:xfrm>
        </p:spPr>
        <p:txBody>
          <a:bodyPr>
            <a:normAutofit/>
          </a:bodyPr>
          <a:lstStyle/>
          <a:p>
            <a:r>
              <a:rPr lang="fr-FR" sz="4000" dirty="0"/>
              <a:t>Yunnan </a:t>
            </a:r>
            <a:r>
              <a:rPr lang="fr-FR" sz="4000" dirty="0" smtClean="0"/>
              <a:t>Museum, </a:t>
            </a:r>
            <a:r>
              <a:rPr lang="fr-FR" sz="4000" dirty="0"/>
              <a:t>Kunming Shi, CN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56642" y="1690689"/>
            <a:ext cx="5544616" cy="4032448"/>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505" y="5902326"/>
            <a:ext cx="2895600" cy="819150"/>
          </a:xfrm>
          <a:prstGeom prst="rect">
            <a:avLst/>
          </a:prstGeom>
        </p:spPr>
      </p:pic>
      <p:pic>
        <p:nvPicPr>
          <p:cNvPr id="6" name="Image 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027287" y="1690689"/>
            <a:ext cx="2736304" cy="4032448"/>
          </a:xfrm>
          <a:prstGeom prst="rect">
            <a:avLst/>
          </a:prstGeom>
        </p:spPr>
      </p:pic>
      <p:pic>
        <p:nvPicPr>
          <p:cNvPr id="7" name="Image 6"/>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068462" y="5036767"/>
            <a:ext cx="1228725" cy="532328"/>
          </a:xfrm>
          <a:prstGeom prst="rect">
            <a:avLst/>
          </a:prstGeom>
        </p:spPr>
      </p:pic>
      <p:pic>
        <p:nvPicPr>
          <p:cNvPr id="8" name="Image 7"/>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671124" y="5902326"/>
            <a:ext cx="950361" cy="819150"/>
          </a:xfrm>
          <a:prstGeom prst="rect">
            <a:avLst/>
          </a:prstGeom>
        </p:spPr>
      </p:pic>
      <p:pic>
        <p:nvPicPr>
          <p:cNvPr id="9" name="Image 8"/>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4138170" y="1917701"/>
            <a:ext cx="1501035" cy="454025"/>
          </a:xfrm>
          <a:prstGeom prst="rect">
            <a:avLst/>
          </a:prstGeom>
        </p:spPr>
      </p:pic>
      <p:sp>
        <p:nvSpPr>
          <p:cNvPr id="10" name="ZoneTexte 9"/>
          <p:cNvSpPr txBox="1"/>
          <p:nvPr/>
        </p:nvSpPr>
        <p:spPr>
          <a:xfrm>
            <a:off x="7410202" y="5118265"/>
            <a:ext cx="1353389" cy="369332"/>
          </a:xfrm>
          <a:prstGeom prst="rect">
            <a:avLst/>
          </a:prstGeom>
          <a:noFill/>
        </p:spPr>
        <p:txBody>
          <a:bodyPr wrap="square" rtlCol="0">
            <a:spAutoFit/>
          </a:bodyPr>
          <a:lstStyle/>
          <a:p>
            <a:r>
              <a:rPr lang="fr-FR" dirty="0" smtClean="0">
                <a:solidFill>
                  <a:schemeClr val="bg1"/>
                </a:solidFill>
              </a:rPr>
              <a:t>Yim Rocco</a:t>
            </a:r>
            <a:endParaRPr lang="fr-FR" dirty="0">
              <a:solidFill>
                <a:schemeClr val="bg1"/>
              </a:solidFill>
            </a:endParaRPr>
          </a:p>
        </p:txBody>
      </p:sp>
      <p:pic>
        <p:nvPicPr>
          <p:cNvPr id="11" name="Imag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01258" y="5845176"/>
            <a:ext cx="1685925" cy="876300"/>
          </a:xfrm>
          <a:prstGeom prst="rect">
            <a:avLst/>
          </a:prstGeom>
        </p:spPr>
      </p:pic>
    </p:spTree>
    <p:extLst>
      <p:ext uri="{BB962C8B-B14F-4D97-AF65-F5344CB8AC3E}">
        <p14:creationId xmlns:p14="http://schemas.microsoft.com/office/powerpoint/2010/main" val="400687235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1257" y="365126"/>
            <a:ext cx="8787739" cy="1325563"/>
          </a:xfrm>
        </p:spPr>
        <p:txBody>
          <a:bodyPr>
            <a:normAutofit/>
          </a:bodyPr>
          <a:lstStyle/>
          <a:p>
            <a:r>
              <a:rPr lang="fr-FR" sz="4000" dirty="0"/>
              <a:t>Yunnan Museum, Kunming Shi, CN (2015)</a:t>
            </a:r>
          </a:p>
        </p:txBody>
      </p:sp>
      <p:sp>
        <p:nvSpPr>
          <p:cNvPr id="3" name="Espace réservé du contenu 2"/>
          <p:cNvSpPr>
            <a:spLocks noGrp="1"/>
          </p:cNvSpPr>
          <p:nvPr>
            <p:ph idx="1"/>
          </p:nvPr>
        </p:nvSpPr>
        <p:spPr/>
        <p:txBody>
          <a:bodyPr>
            <a:normAutofit fontScale="85000" lnSpcReduction="20000"/>
          </a:bodyPr>
          <a:lstStyle/>
          <a:p>
            <a:r>
              <a:rPr lang="en-US" dirty="0"/>
              <a:t>It is the work of the architect Yim Rocco.</a:t>
            </a:r>
          </a:p>
          <a:p>
            <a:r>
              <a:rPr lang="en-US" dirty="0"/>
              <a:t>The shape refers to the natural landscape of Yunnan, the famous "stone forest" of Shilin.</a:t>
            </a:r>
          </a:p>
          <a:p>
            <a:r>
              <a:rPr lang="en-US" dirty="0" smtClean="0"/>
              <a:t>The </a:t>
            </a:r>
            <a:r>
              <a:rPr lang="en-US" dirty="0"/>
              <a:t>entrance experience to the museum is to be through a narrow passage, designed to induce the sensation of meandering through the stone forest, before one is suddenly confronted with the vastness of the central atrium space. </a:t>
            </a:r>
          </a:p>
          <a:p>
            <a:r>
              <a:rPr lang="en-US" dirty="0" smtClean="0"/>
              <a:t>The </a:t>
            </a:r>
            <a:r>
              <a:rPr lang="en-US" dirty="0"/>
              <a:t>exterior volume is marked vertically with a datum line that implies a distinction between exhibition and support spaces, which also recalls similar horizontal strata found in the natural Yunnan rock formations. </a:t>
            </a:r>
            <a:endParaRPr lang="en-US" dirty="0" smtClean="0"/>
          </a:p>
          <a:p>
            <a:r>
              <a:rPr lang="en-US" dirty="0" smtClean="0"/>
              <a:t>Natural </a:t>
            </a:r>
            <a:r>
              <a:rPr lang="en-US" dirty="0"/>
              <a:t>light filters through the double aluminium outer facade.</a:t>
            </a:r>
          </a:p>
          <a:p>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3533740055"/>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80010" y="365126"/>
            <a:ext cx="8763990" cy="1325563"/>
          </a:xfrm>
        </p:spPr>
        <p:txBody>
          <a:bodyPr>
            <a:normAutofit/>
          </a:bodyPr>
          <a:lstStyle/>
          <a:p>
            <a:r>
              <a:rPr lang="fr-FR" sz="4000" dirty="0"/>
              <a:t>Yunnan Museum, Kunming Shi, CN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524000" y="1690689"/>
            <a:ext cx="6096000" cy="4102608"/>
          </a:xfrm>
          <a:prstGeom prst="rect">
            <a:avLst/>
          </a:prstGeom>
        </p:spPr>
      </p:pic>
    </p:spTree>
    <p:extLst>
      <p:ext uri="{BB962C8B-B14F-4D97-AF65-F5344CB8AC3E}">
        <p14:creationId xmlns:p14="http://schemas.microsoft.com/office/powerpoint/2010/main" val="394144182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0635" y="365126"/>
            <a:ext cx="8692736" cy="1325563"/>
          </a:xfrm>
        </p:spPr>
        <p:txBody>
          <a:bodyPr>
            <a:normAutofit/>
          </a:bodyPr>
          <a:lstStyle/>
          <a:p>
            <a:r>
              <a:rPr lang="fr-FR" sz="4000" dirty="0"/>
              <a:t>Yunnan Museum, Kunming Shi, CN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40450" y="1690689"/>
            <a:ext cx="6663100" cy="4401354"/>
          </a:xfrm>
          <a:prstGeom prst="rect">
            <a:avLst/>
          </a:prstGeom>
        </p:spPr>
      </p:pic>
    </p:spTree>
    <p:extLst>
      <p:ext uri="{BB962C8B-B14F-4D97-AF65-F5344CB8AC3E}">
        <p14:creationId xmlns:p14="http://schemas.microsoft.com/office/powerpoint/2010/main" val="166961583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0635" y="365126"/>
            <a:ext cx="8692736" cy="1325563"/>
          </a:xfrm>
        </p:spPr>
        <p:txBody>
          <a:bodyPr>
            <a:normAutofit/>
          </a:bodyPr>
          <a:lstStyle/>
          <a:p>
            <a:r>
              <a:rPr lang="fr-FR" sz="4000" dirty="0"/>
              <a:t>Yunnan Museum, Kunming Shi, CN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43153" y="1690689"/>
            <a:ext cx="2585797" cy="4531982"/>
          </a:xfrm>
          <a:prstGeom prst="rect">
            <a:avLst/>
          </a:prstGeom>
        </p:spPr>
      </p:pic>
      <p:pic>
        <p:nvPicPr>
          <p:cNvPr id="5" name="Imag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03814" y="1690689"/>
            <a:ext cx="2652954" cy="4531982"/>
          </a:xfrm>
          <a:prstGeom prst="rect">
            <a:avLst/>
          </a:prstGeom>
        </p:spPr>
      </p:pic>
      <p:pic>
        <p:nvPicPr>
          <p:cNvPr id="6" name="Image 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831632" y="1690689"/>
            <a:ext cx="2920482" cy="4531982"/>
          </a:xfrm>
          <a:prstGeom prst="rect">
            <a:avLst/>
          </a:prstGeom>
        </p:spPr>
      </p:pic>
    </p:spTree>
    <p:extLst>
      <p:ext uri="{BB962C8B-B14F-4D97-AF65-F5344CB8AC3E}">
        <p14:creationId xmlns:p14="http://schemas.microsoft.com/office/powerpoint/2010/main" val="53723128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6878" y="365126"/>
            <a:ext cx="9037122" cy="1325563"/>
          </a:xfrm>
        </p:spPr>
        <p:txBody>
          <a:bodyPr/>
          <a:lstStyle/>
          <a:p>
            <a:r>
              <a:rPr lang="fr-FR" dirty="0"/>
              <a:t>Museu Nadir Afonso, Chaves, PT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58102" y="1900052"/>
            <a:ext cx="4313898" cy="2565070"/>
          </a:xfrm>
          <a:prstGeom prst="rect">
            <a:avLst/>
          </a:prstGeom>
        </p:spPr>
      </p:pic>
      <p:pic>
        <p:nvPicPr>
          <p:cNvPr id="5" name="Imag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809506" y="1900052"/>
            <a:ext cx="4062714" cy="4349874"/>
          </a:xfrm>
          <a:prstGeom prst="rect">
            <a:avLst/>
          </a:prstGeom>
        </p:spPr>
      </p:pic>
      <p:pic>
        <p:nvPicPr>
          <p:cNvPr id="6" name="Image 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30096" y="4571547"/>
            <a:ext cx="4251960" cy="1678379"/>
          </a:xfrm>
          <a:prstGeom prst="rect">
            <a:avLst/>
          </a:prstGeom>
        </p:spPr>
      </p:pic>
    </p:spTree>
    <p:extLst>
      <p:ext uri="{BB962C8B-B14F-4D97-AF65-F5344CB8AC3E}">
        <p14:creationId xmlns:p14="http://schemas.microsoft.com/office/powerpoint/2010/main" val="220680585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6878" y="365126"/>
            <a:ext cx="8823366" cy="1325563"/>
          </a:xfrm>
        </p:spPr>
        <p:txBody>
          <a:bodyPr>
            <a:normAutofit/>
          </a:bodyPr>
          <a:lstStyle/>
          <a:p>
            <a:r>
              <a:rPr lang="fr-FR" sz="4000" dirty="0"/>
              <a:t>Yunnan Museum, Kunming Shi, CN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581022" y="1690689"/>
            <a:ext cx="6304194" cy="4496356"/>
          </a:xfrm>
          <a:prstGeom prst="rect">
            <a:avLst/>
          </a:prstGeom>
        </p:spPr>
      </p:pic>
    </p:spTree>
    <p:extLst>
      <p:ext uri="{BB962C8B-B14F-4D97-AF65-F5344CB8AC3E}">
        <p14:creationId xmlns:p14="http://schemas.microsoft.com/office/powerpoint/2010/main" val="129414815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8131" y="365126"/>
            <a:ext cx="8704612" cy="1325563"/>
          </a:xfrm>
        </p:spPr>
        <p:txBody>
          <a:bodyPr>
            <a:normAutofit/>
          </a:bodyPr>
          <a:lstStyle/>
          <a:p>
            <a:r>
              <a:rPr lang="fr-FR" sz="4000" dirty="0"/>
              <a:t>Yunnan Museum, Kunming Shi, CN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90077" y="1690689"/>
            <a:ext cx="6480720" cy="4474615"/>
          </a:xfrm>
          <a:prstGeom prst="rect">
            <a:avLst/>
          </a:prstGeom>
        </p:spPr>
      </p:pic>
    </p:spTree>
    <p:extLst>
      <p:ext uri="{BB962C8B-B14F-4D97-AF65-F5344CB8AC3E}">
        <p14:creationId xmlns:p14="http://schemas.microsoft.com/office/powerpoint/2010/main" val="76141255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3756" y="365126"/>
            <a:ext cx="8930244" cy="1325563"/>
          </a:xfrm>
        </p:spPr>
        <p:txBody>
          <a:bodyPr>
            <a:normAutofit/>
          </a:bodyPr>
          <a:lstStyle/>
          <a:p>
            <a:r>
              <a:rPr lang="fr-FR" sz="4000" dirty="0"/>
              <a:t>Yunnan Museum, Kunming Shi, CN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439652" y="1690689"/>
            <a:ext cx="6264696" cy="4365727"/>
          </a:xfrm>
          <a:prstGeom prst="rect">
            <a:avLst/>
          </a:prstGeom>
        </p:spPr>
      </p:pic>
    </p:spTree>
    <p:extLst>
      <p:ext uri="{BB962C8B-B14F-4D97-AF65-F5344CB8AC3E}">
        <p14:creationId xmlns:p14="http://schemas.microsoft.com/office/powerpoint/2010/main" val="345685960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8130" y="365126"/>
            <a:ext cx="8775865" cy="1325563"/>
          </a:xfrm>
        </p:spPr>
        <p:txBody>
          <a:bodyPr>
            <a:normAutofit/>
          </a:bodyPr>
          <a:lstStyle/>
          <a:p>
            <a:r>
              <a:rPr lang="fr-FR" sz="4000" dirty="0"/>
              <a:t>Yunnan Museum, Kunming Shi, CN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53694" y="1690689"/>
            <a:ext cx="6624736" cy="4392488"/>
          </a:xfrm>
          <a:prstGeom prst="rect">
            <a:avLst/>
          </a:prstGeom>
        </p:spPr>
      </p:pic>
    </p:spTree>
    <p:extLst>
      <p:ext uri="{BB962C8B-B14F-4D97-AF65-F5344CB8AC3E}">
        <p14:creationId xmlns:p14="http://schemas.microsoft.com/office/powerpoint/2010/main" val="384077418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3999" cy="1325563"/>
          </a:xfrm>
        </p:spPr>
        <p:txBody>
          <a:bodyPr>
            <a:normAutofit/>
          </a:bodyPr>
          <a:lstStyle/>
          <a:p>
            <a:r>
              <a:rPr lang="fr-FR" sz="3600" dirty="0" smtClean="0"/>
              <a:t>Messner Mountain </a:t>
            </a:r>
            <a:r>
              <a:rPr lang="fr-FR" sz="3600" dirty="0"/>
              <a:t>Museum, </a:t>
            </a:r>
            <a:r>
              <a:rPr lang="fr-FR" sz="3600" dirty="0" smtClean="0"/>
              <a:t>Bolzano, IT (2015)</a:t>
            </a:r>
            <a:endParaRPr lang="fr-FR" sz="3600"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038449" y="5337404"/>
            <a:ext cx="2947542" cy="390525"/>
          </a:xfrm>
          <a:prstGeom prst="rect">
            <a:avLst/>
          </a:prstGeom>
        </p:spPr>
      </p:pic>
      <p:pic>
        <p:nvPicPr>
          <p:cNvPr id="5" name="Imag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62961" y="1612334"/>
            <a:ext cx="2665990" cy="4127285"/>
          </a:xfrm>
          <a:prstGeom prst="rect">
            <a:avLst/>
          </a:prstGeom>
        </p:spPr>
      </p:pic>
      <p:pic>
        <p:nvPicPr>
          <p:cNvPr id="6" name="Image 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203544" y="1612334"/>
            <a:ext cx="2736911" cy="4127285"/>
          </a:xfrm>
          <a:prstGeom prst="rect">
            <a:avLst/>
          </a:prstGeom>
        </p:spPr>
      </p:pic>
      <p:pic>
        <p:nvPicPr>
          <p:cNvPr id="8" name="Image 7"/>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834316" y="2619778"/>
            <a:ext cx="1169080" cy="1095375"/>
          </a:xfrm>
          <a:prstGeom prst="rect">
            <a:avLst/>
          </a:prstGeom>
        </p:spPr>
      </p:pic>
      <p:sp>
        <p:nvSpPr>
          <p:cNvPr id="9" name="ZoneTexte 8"/>
          <p:cNvSpPr txBox="1"/>
          <p:nvPr/>
        </p:nvSpPr>
        <p:spPr>
          <a:xfrm>
            <a:off x="4272654" y="5177581"/>
            <a:ext cx="2264228" cy="369332"/>
          </a:xfrm>
          <a:prstGeom prst="rect">
            <a:avLst/>
          </a:prstGeom>
          <a:noFill/>
        </p:spPr>
        <p:txBody>
          <a:bodyPr wrap="square" rtlCol="0">
            <a:spAutoFit/>
          </a:bodyPr>
          <a:lstStyle/>
          <a:p>
            <a:r>
              <a:rPr lang="fr-FR" dirty="0" smtClean="0">
                <a:solidFill>
                  <a:schemeClr val="bg1"/>
                </a:solidFill>
              </a:rPr>
              <a:t>Zaha Hadid</a:t>
            </a:r>
            <a:endParaRPr lang="fr-FR" dirty="0">
              <a:solidFill>
                <a:schemeClr val="bg1"/>
              </a:solidFill>
            </a:endParaRPr>
          </a:p>
        </p:txBody>
      </p:sp>
      <p:sp>
        <p:nvSpPr>
          <p:cNvPr id="10" name="ZoneTexte 9"/>
          <p:cNvSpPr txBox="1"/>
          <p:nvPr/>
        </p:nvSpPr>
        <p:spPr>
          <a:xfrm>
            <a:off x="362961" y="5370287"/>
            <a:ext cx="2394754" cy="369332"/>
          </a:xfrm>
          <a:prstGeom prst="rect">
            <a:avLst/>
          </a:prstGeom>
          <a:noFill/>
        </p:spPr>
        <p:txBody>
          <a:bodyPr wrap="square" rtlCol="0">
            <a:spAutoFit/>
          </a:bodyPr>
          <a:lstStyle/>
          <a:p>
            <a:r>
              <a:rPr lang="fr-FR" dirty="0" smtClean="0">
                <a:solidFill>
                  <a:schemeClr val="bg1"/>
                </a:solidFill>
              </a:rPr>
              <a:t>Reinhold Messne</a:t>
            </a:r>
            <a:r>
              <a:rPr lang="fr-FR" b="1" dirty="0" smtClean="0">
                <a:solidFill>
                  <a:schemeClr val="bg1"/>
                </a:solidFill>
              </a:rPr>
              <a:t>r</a:t>
            </a:r>
            <a:endParaRPr lang="fr-FR" b="1" dirty="0">
              <a:solidFill>
                <a:schemeClr val="bg1"/>
              </a:solidFill>
            </a:endParaRPr>
          </a:p>
        </p:txBody>
      </p:sp>
      <p:pic>
        <p:nvPicPr>
          <p:cNvPr id="11" name="Image 10"/>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487790" y="5821641"/>
            <a:ext cx="2238375" cy="947056"/>
          </a:xfrm>
          <a:prstGeom prst="rect">
            <a:avLst/>
          </a:prstGeom>
        </p:spPr>
      </p:pic>
      <p:pic>
        <p:nvPicPr>
          <p:cNvPr id="12" name="Imag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18966" y="1911782"/>
            <a:ext cx="2867025" cy="247650"/>
          </a:xfrm>
          <a:prstGeom prst="rect">
            <a:avLst/>
          </a:prstGeom>
        </p:spPr>
      </p:pic>
    </p:spTree>
    <p:extLst>
      <p:ext uri="{BB962C8B-B14F-4D97-AF65-F5344CB8AC3E}">
        <p14:creationId xmlns:p14="http://schemas.microsoft.com/office/powerpoint/2010/main" val="292005672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3999" cy="1325563"/>
          </a:xfrm>
        </p:spPr>
        <p:txBody>
          <a:bodyPr>
            <a:normAutofit/>
          </a:bodyPr>
          <a:lstStyle/>
          <a:p>
            <a:r>
              <a:rPr lang="fr-FR" sz="3600" dirty="0"/>
              <a:t>Messner Mountain Museum, Bolzano, IT (2015)</a:t>
            </a:r>
          </a:p>
        </p:txBody>
      </p:sp>
      <p:sp>
        <p:nvSpPr>
          <p:cNvPr id="3" name="Espace réservé du contenu 2"/>
          <p:cNvSpPr>
            <a:spLocks noGrp="1"/>
          </p:cNvSpPr>
          <p:nvPr>
            <p:ph idx="1"/>
          </p:nvPr>
        </p:nvSpPr>
        <p:spPr/>
        <p:txBody>
          <a:bodyPr>
            <a:normAutofit lnSpcReduction="10000"/>
          </a:bodyPr>
          <a:lstStyle/>
          <a:p>
            <a:r>
              <a:rPr lang="fr-FR" dirty="0" smtClean="0"/>
              <a:t>It is the work of the architect Zaha Hadid.</a:t>
            </a:r>
          </a:p>
          <a:p>
            <a:r>
              <a:rPr lang="en-US" dirty="0"/>
              <a:t>Reflecting the lighter </a:t>
            </a:r>
            <a:r>
              <a:rPr lang="en-US" dirty="0" smtClean="0"/>
              <a:t>colors </a:t>
            </a:r>
            <a:r>
              <a:rPr lang="en-US" dirty="0"/>
              <a:t>and tones of the jagged limestone peaks of the surrounding Dolomites, the exterior panels are formed from a lighter shade of glass-reinforced </a:t>
            </a:r>
            <a:r>
              <a:rPr lang="en-US" dirty="0" smtClean="0"/>
              <a:t>fiber </a:t>
            </a:r>
            <a:r>
              <a:rPr lang="en-US" dirty="0"/>
              <a:t>concrete and fold within the museum to meet the darker interior panels that have the luster and </a:t>
            </a:r>
            <a:r>
              <a:rPr lang="en-US" dirty="0" smtClean="0"/>
              <a:t>coloration </a:t>
            </a:r>
            <a:r>
              <a:rPr lang="en-US" dirty="0"/>
              <a:t>of anthracite found deep below the surface</a:t>
            </a:r>
            <a:r>
              <a:rPr lang="en-US" dirty="0" smtClean="0"/>
              <a:t>.</a:t>
            </a:r>
          </a:p>
          <a:p>
            <a:r>
              <a:rPr lang="en-US" dirty="0"/>
              <a:t>A series of staircases, like waterfalls in a mountain stream, cascade through the museum to connect the exhibition spaces a</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231684377"/>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3600" dirty="0"/>
              <a:t>Messner Mountain Museum, Bolzano, IT (2015)</a:t>
            </a:r>
          </a:p>
        </p:txBody>
      </p:sp>
      <p:sp>
        <p:nvSpPr>
          <p:cNvPr id="3" name="Espace réservé du contenu 2"/>
          <p:cNvSpPr>
            <a:spLocks noGrp="1"/>
          </p:cNvSpPr>
          <p:nvPr>
            <p:ph idx="1"/>
          </p:nvPr>
        </p:nvSpPr>
        <p:spPr/>
        <p:txBody>
          <a:bodyPr>
            <a:normAutofit fontScale="92500" lnSpcReduction="10000"/>
          </a:bodyPr>
          <a:lstStyle/>
          <a:p>
            <a:r>
              <a:rPr lang="en-US" dirty="0"/>
              <a:t>Constructed from in-situ reinforced concrete, the museum‘s structure has walls between 40-50cm, while its roof supporting the replaced earth and rock that embeds the museum into the mountain, is up to 70cm thick. </a:t>
            </a:r>
            <a:endParaRPr lang="en-US" dirty="0" smtClean="0"/>
          </a:p>
          <a:p>
            <a:r>
              <a:rPr lang="en-US" dirty="0"/>
              <a:t>The majority of the museum’s exterior and interior panels are also made from in-situ concrete, with a formwork of tapered surfaces used to generate the peaks and abutments of the exterior panels that convey the rock and ice formations of the surrounding landscape. Almost 400 internal and external panels were prefabricated, with the more complex curved </a:t>
            </a:r>
            <a:r>
              <a:rPr lang="en-US" dirty="0" smtClean="0"/>
              <a:t>elements.</a:t>
            </a:r>
            <a:endParaRPr lang="fr-FR" dirty="0"/>
          </a:p>
        </p:txBody>
      </p:sp>
      <p:sp>
        <p:nvSpPr>
          <p:cNvPr id="4" name="Espace réservé du pied de page 3"/>
          <p:cNvSpPr>
            <a:spLocks noGrp="1"/>
          </p:cNvSpPr>
          <p:nvPr>
            <p:ph type="ftr" sz="quarter" idx="11"/>
          </p:nvPr>
        </p:nvSpPr>
        <p:spPr/>
        <p:txBody>
          <a:bodyPr/>
          <a:lstStyle/>
          <a:p>
            <a:r>
              <a:rPr lang="fr-FR" smtClean="0"/>
              <a:t>BONFILS Jean-Paul bonfilsjeanpaul@gmail.com</a:t>
            </a:r>
            <a:endParaRPr lang="fr-FR"/>
          </a:p>
        </p:txBody>
      </p:sp>
    </p:spTree>
    <p:extLst>
      <p:ext uri="{BB962C8B-B14F-4D97-AF65-F5344CB8AC3E}">
        <p14:creationId xmlns:p14="http://schemas.microsoft.com/office/powerpoint/2010/main" val="470589905"/>
      </p:ext>
    </p:extLst>
  </p:cSld>
  <p:clrMapOvr>
    <a:masterClrMapping/>
  </p:clrMapOvr>
  <mc:AlternateContent xmlns:mc="http://schemas.openxmlformats.org/markup-compatibility/2006" xmlns:p14="http://schemas.microsoft.com/office/powerpoint/2010/main">
    <mc:Choice Requires="p14">
      <p:transition spd="slow" p14:dur="7000" advClick="0" advTm="12000"/>
    </mc:Choice>
    <mc:Fallback xmlns="">
      <p:transition spd="slow" advClick="0" advTm="1200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3999" cy="1325563"/>
          </a:xfrm>
        </p:spPr>
        <p:txBody>
          <a:bodyPr>
            <a:normAutofit/>
          </a:bodyPr>
          <a:lstStyle/>
          <a:p>
            <a:r>
              <a:rPr lang="fr-FR" sz="3600" dirty="0"/>
              <a:t>Messner Mountain Museum, Bolzano, IT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957943" y="1690689"/>
            <a:ext cx="7228114" cy="4506911"/>
          </a:xfrm>
          <a:prstGeom prst="rect">
            <a:avLst/>
          </a:prstGeom>
        </p:spPr>
      </p:pic>
    </p:spTree>
    <p:extLst>
      <p:ext uri="{BB962C8B-B14F-4D97-AF65-F5344CB8AC3E}">
        <p14:creationId xmlns:p14="http://schemas.microsoft.com/office/powerpoint/2010/main" val="219187913"/>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053464" cy="1325563"/>
          </a:xfrm>
        </p:spPr>
        <p:txBody>
          <a:bodyPr>
            <a:normAutofit/>
          </a:bodyPr>
          <a:lstStyle/>
          <a:p>
            <a:r>
              <a:rPr lang="fr-FR" sz="3600" dirty="0"/>
              <a:t>Messner Mountain Museum, Bolzano, IT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32114" y="1690689"/>
            <a:ext cx="6879771" cy="4521425"/>
          </a:xfrm>
          <a:prstGeom prst="rect">
            <a:avLst/>
          </a:prstGeom>
        </p:spPr>
      </p:pic>
    </p:spTree>
    <p:extLst>
      <p:ext uri="{BB962C8B-B14F-4D97-AF65-F5344CB8AC3E}">
        <p14:creationId xmlns:p14="http://schemas.microsoft.com/office/powerpoint/2010/main" val="64885553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3999" cy="1325563"/>
          </a:xfrm>
        </p:spPr>
        <p:txBody>
          <a:bodyPr>
            <a:normAutofit/>
          </a:bodyPr>
          <a:lstStyle/>
          <a:p>
            <a:r>
              <a:rPr lang="fr-FR" sz="3600" dirty="0"/>
              <a:t>Messner Mountain Museum, Bolzano, IT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5" name="Image 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85371" y="1690689"/>
            <a:ext cx="7373257" cy="4550455"/>
          </a:xfrm>
          <a:prstGeom prst="rect">
            <a:avLst/>
          </a:prstGeom>
        </p:spPr>
      </p:pic>
    </p:spTree>
    <p:extLst>
      <p:ext uri="{BB962C8B-B14F-4D97-AF65-F5344CB8AC3E}">
        <p14:creationId xmlns:p14="http://schemas.microsoft.com/office/powerpoint/2010/main" val="2362520624"/>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5003" y="365126"/>
            <a:ext cx="9048997" cy="1325563"/>
          </a:xfrm>
        </p:spPr>
        <p:txBody>
          <a:bodyPr/>
          <a:lstStyle/>
          <a:p>
            <a:r>
              <a:rPr lang="fr-FR" dirty="0"/>
              <a:t>Museu Nadir Afonso, Chaves, PT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40031" y="1690689"/>
            <a:ext cx="6863937" cy="4425103"/>
          </a:xfrm>
          <a:prstGeom prst="rect">
            <a:avLst/>
          </a:prstGeom>
        </p:spPr>
      </p:pic>
    </p:spTree>
    <p:extLst>
      <p:ext uri="{BB962C8B-B14F-4D97-AF65-F5344CB8AC3E}">
        <p14:creationId xmlns:p14="http://schemas.microsoft.com/office/powerpoint/2010/main" val="207920138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3999" cy="1325563"/>
          </a:xfrm>
        </p:spPr>
        <p:txBody>
          <a:bodyPr>
            <a:normAutofit/>
          </a:bodyPr>
          <a:lstStyle/>
          <a:p>
            <a:r>
              <a:rPr lang="fr-FR" sz="3600" dirty="0"/>
              <a:t>Messner Mountain Museum, Bolzano, IT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965541" y="1690689"/>
            <a:ext cx="7212918" cy="4433886"/>
          </a:xfrm>
          <a:prstGeom prst="rect">
            <a:avLst/>
          </a:prstGeom>
        </p:spPr>
      </p:pic>
    </p:spTree>
    <p:extLst>
      <p:ext uri="{BB962C8B-B14F-4D97-AF65-F5344CB8AC3E}">
        <p14:creationId xmlns:p14="http://schemas.microsoft.com/office/powerpoint/2010/main" val="4189207681"/>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3600" dirty="0"/>
              <a:t>Messner Mountain Museum, Bolzano, IT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75657" y="1690689"/>
            <a:ext cx="6647543" cy="4448854"/>
          </a:xfrm>
          <a:prstGeom prst="rect">
            <a:avLst/>
          </a:prstGeom>
        </p:spPr>
      </p:pic>
    </p:spTree>
    <p:extLst>
      <p:ext uri="{BB962C8B-B14F-4D97-AF65-F5344CB8AC3E}">
        <p14:creationId xmlns:p14="http://schemas.microsoft.com/office/powerpoint/2010/main" val="93167668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3600" dirty="0"/>
              <a:t>Messner Mountain Museum, Bolzano, IT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41399" y="1690689"/>
            <a:ext cx="7177315" cy="4434340"/>
          </a:xfrm>
          <a:prstGeom prst="rect">
            <a:avLst/>
          </a:prstGeom>
        </p:spPr>
      </p:pic>
    </p:spTree>
    <p:extLst>
      <p:ext uri="{BB962C8B-B14F-4D97-AF65-F5344CB8AC3E}">
        <p14:creationId xmlns:p14="http://schemas.microsoft.com/office/powerpoint/2010/main" val="52833305"/>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3600" dirty="0"/>
              <a:t>Messner Mountain Museum, Bolzano, IT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907143" y="1690689"/>
            <a:ext cx="7329714" cy="4434341"/>
          </a:xfrm>
          <a:prstGeom prst="rect">
            <a:avLst/>
          </a:prstGeom>
        </p:spPr>
      </p:pic>
    </p:spTree>
    <p:extLst>
      <p:ext uri="{BB962C8B-B14F-4D97-AF65-F5344CB8AC3E}">
        <p14:creationId xmlns:p14="http://schemas.microsoft.com/office/powerpoint/2010/main" val="64639359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3600" dirty="0"/>
              <a:t>Messner Mountain Museum, Bolzano, IT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85371" y="1690689"/>
            <a:ext cx="7373257" cy="4492398"/>
          </a:xfrm>
          <a:prstGeom prst="rect">
            <a:avLst/>
          </a:prstGeom>
        </p:spPr>
      </p:pic>
    </p:spTree>
    <p:extLst>
      <p:ext uri="{BB962C8B-B14F-4D97-AF65-F5344CB8AC3E}">
        <p14:creationId xmlns:p14="http://schemas.microsoft.com/office/powerpoint/2010/main" val="262600378"/>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3999" cy="1325563"/>
          </a:xfrm>
        </p:spPr>
        <p:txBody>
          <a:bodyPr>
            <a:normAutofit/>
          </a:bodyPr>
          <a:lstStyle/>
          <a:p>
            <a:r>
              <a:rPr lang="fr-FR" sz="3600" dirty="0"/>
              <a:t>Messner Mountain Museum, Bolzano, IT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59542" y="1690689"/>
            <a:ext cx="7024915" cy="4434340"/>
          </a:xfrm>
          <a:prstGeom prst="rect">
            <a:avLst/>
          </a:prstGeom>
        </p:spPr>
      </p:pic>
    </p:spTree>
    <p:extLst>
      <p:ext uri="{BB962C8B-B14F-4D97-AF65-F5344CB8AC3E}">
        <p14:creationId xmlns:p14="http://schemas.microsoft.com/office/powerpoint/2010/main" val="1970846132"/>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3999" cy="1325563"/>
          </a:xfrm>
        </p:spPr>
        <p:txBody>
          <a:bodyPr>
            <a:normAutofit/>
          </a:bodyPr>
          <a:lstStyle/>
          <a:p>
            <a:r>
              <a:rPr lang="fr-FR" sz="3600" dirty="0"/>
              <a:t>Messner Mountain Museum, Bolzano, IT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90171" y="1690688"/>
            <a:ext cx="6792686" cy="4535941"/>
          </a:xfrm>
          <a:prstGeom prst="rect">
            <a:avLst/>
          </a:prstGeom>
        </p:spPr>
      </p:pic>
    </p:spTree>
    <p:extLst>
      <p:ext uri="{BB962C8B-B14F-4D97-AF65-F5344CB8AC3E}">
        <p14:creationId xmlns:p14="http://schemas.microsoft.com/office/powerpoint/2010/main" val="395840466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65126"/>
            <a:ext cx="9144000" cy="1325563"/>
          </a:xfrm>
        </p:spPr>
        <p:txBody>
          <a:bodyPr>
            <a:normAutofit/>
          </a:bodyPr>
          <a:lstStyle/>
          <a:p>
            <a:r>
              <a:rPr lang="fr-FR" sz="3600" dirty="0"/>
              <a:t>Messner Mountain Museum, Bolzano, IT (2015)</a:t>
            </a:r>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24857" y="1690689"/>
            <a:ext cx="6894286" cy="4376282"/>
          </a:xfrm>
          <a:prstGeom prst="rect">
            <a:avLst/>
          </a:prstGeom>
        </p:spPr>
      </p:pic>
    </p:spTree>
    <p:extLst>
      <p:ext uri="{BB962C8B-B14F-4D97-AF65-F5344CB8AC3E}">
        <p14:creationId xmlns:p14="http://schemas.microsoft.com/office/powerpoint/2010/main" val="3520073456"/>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365126"/>
            <a:ext cx="9144000" cy="1325563"/>
          </a:xfrm>
        </p:spPr>
        <p:txBody>
          <a:bodyPr>
            <a:normAutofit/>
          </a:bodyPr>
          <a:lstStyle/>
          <a:p>
            <a:r>
              <a:rPr lang="fr-FR" sz="3600" dirty="0"/>
              <a:t>Messner Mountain Museum, Bolzano, IT (2015)</a:t>
            </a:r>
          </a:p>
        </p:txBody>
      </p:sp>
      <p:sp>
        <p:nvSpPr>
          <p:cNvPr id="3" name="Espace réservé du pied de page 2"/>
          <p:cNvSpPr>
            <a:spLocks noGrp="1"/>
          </p:cNvSpPr>
          <p:nvPr>
            <p:ph type="ftr" sz="quarter" idx="11"/>
          </p:nvPr>
        </p:nvSpPr>
        <p:spPr/>
        <p:txBody>
          <a:bodyPr/>
          <a:lstStyle/>
          <a:p>
            <a:r>
              <a:rPr lang="fr-FR" dirty="0" smtClean="0"/>
              <a:t>BONFILS Jean-Paul bonfilsjeanpaul@gmail.com</a:t>
            </a:r>
            <a:endParaRPr lang="fr-FR" dirty="0"/>
          </a:p>
        </p:txBody>
      </p:sp>
      <p:pic>
        <p:nvPicPr>
          <p:cNvPr id="4" name="Imag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39371" y="1690689"/>
            <a:ext cx="6865257" cy="4477882"/>
          </a:xfrm>
          <a:prstGeom prst="rect">
            <a:avLst/>
          </a:prstGeom>
        </p:spPr>
      </p:pic>
    </p:spTree>
    <p:extLst>
      <p:ext uri="{BB962C8B-B14F-4D97-AF65-F5344CB8AC3E}">
        <p14:creationId xmlns:p14="http://schemas.microsoft.com/office/powerpoint/2010/main" val="382956679"/>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0125" y="365126"/>
            <a:ext cx="8843750" cy="1325563"/>
          </a:xfrm>
        </p:spPr>
        <p:txBody>
          <a:bodyPr/>
          <a:lstStyle/>
          <a:p>
            <a:r>
              <a:rPr lang="fr-FR" dirty="0" smtClean="0"/>
              <a:t>Currency Museum, Luanda, OA (2015)</a:t>
            </a:r>
            <a:endParaRPr lang="fr-FR" dirty="0"/>
          </a:p>
        </p:txBody>
      </p:sp>
      <p:sp>
        <p:nvSpPr>
          <p:cNvPr id="3" name="Espace réservé du pied de page 2"/>
          <p:cNvSpPr>
            <a:spLocks noGrp="1"/>
          </p:cNvSpPr>
          <p:nvPr>
            <p:ph type="ftr" sz="quarter" idx="11"/>
          </p:nvPr>
        </p:nvSpPr>
        <p:spPr/>
        <p:txBody>
          <a:bodyPr/>
          <a:lstStyle/>
          <a:p>
            <a:r>
              <a:rPr lang="fr-FR" smtClean="0"/>
              <a:t>BONFILS Jean-Paul bonfilsjeanpaul@gmail.com</a:t>
            </a:r>
            <a:endParaRPr lang="fr-FR" dirty="0"/>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9028" y="1690689"/>
            <a:ext cx="1905000" cy="1905000"/>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7550" y="1690689"/>
            <a:ext cx="1905000" cy="1905000"/>
          </a:xfrm>
          <a:prstGeom prst="rect">
            <a:avLst/>
          </a:prstGeom>
        </p:spPr>
      </p:pic>
      <p:pic>
        <p:nvPicPr>
          <p:cNvPr id="6" name="Image 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50125" y="1690689"/>
            <a:ext cx="5012426" cy="4491747"/>
          </a:xfrm>
          <a:prstGeom prst="rect">
            <a:avLst/>
          </a:prstGeom>
        </p:spPr>
      </p:pic>
      <p:sp>
        <p:nvSpPr>
          <p:cNvPr id="7" name="ZoneTexte 6"/>
          <p:cNvSpPr txBox="1"/>
          <p:nvPr/>
        </p:nvSpPr>
        <p:spPr>
          <a:xfrm>
            <a:off x="5595582" y="3016252"/>
            <a:ext cx="1450643" cy="646331"/>
          </a:xfrm>
          <a:prstGeom prst="rect">
            <a:avLst/>
          </a:prstGeom>
          <a:noFill/>
        </p:spPr>
        <p:txBody>
          <a:bodyPr wrap="square" rtlCol="0">
            <a:spAutoFit/>
          </a:bodyPr>
          <a:lstStyle/>
          <a:p>
            <a:r>
              <a:rPr lang="fr-FR" dirty="0" smtClean="0">
                <a:solidFill>
                  <a:schemeClr val="bg1"/>
                </a:solidFill>
              </a:rPr>
              <a:t>Alexandre</a:t>
            </a:r>
          </a:p>
          <a:p>
            <a:r>
              <a:rPr lang="fr-FR" dirty="0" smtClean="0">
                <a:solidFill>
                  <a:schemeClr val="bg1"/>
                </a:solidFill>
              </a:rPr>
              <a:t>Costa Lopes</a:t>
            </a:r>
            <a:endParaRPr lang="fr-FR" dirty="0">
              <a:solidFill>
                <a:schemeClr val="bg1"/>
              </a:solidFill>
            </a:endParaRPr>
          </a:p>
        </p:txBody>
      </p:sp>
      <p:sp>
        <p:nvSpPr>
          <p:cNvPr id="8" name="ZoneTexte 7"/>
          <p:cNvSpPr txBox="1"/>
          <p:nvPr/>
        </p:nvSpPr>
        <p:spPr>
          <a:xfrm>
            <a:off x="7340505" y="3016252"/>
            <a:ext cx="1298528" cy="646331"/>
          </a:xfrm>
          <a:prstGeom prst="rect">
            <a:avLst/>
          </a:prstGeom>
          <a:noFill/>
        </p:spPr>
        <p:txBody>
          <a:bodyPr wrap="square" rtlCol="0">
            <a:spAutoFit/>
          </a:bodyPr>
          <a:lstStyle/>
          <a:p>
            <a:r>
              <a:rPr lang="fr-FR" dirty="0" smtClean="0">
                <a:solidFill>
                  <a:schemeClr val="bg1"/>
                </a:solidFill>
              </a:rPr>
              <a:t>Antonio</a:t>
            </a:r>
          </a:p>
          <a:p>
            <a:r>
              <a:rPr lang="fr-FR" dirty="0" smtClean="0">
                <a:solidFill>
                  <a:schemeClr val="bg1"/>
                </a:solidFill>
              </a:rPr>
              <a:t>Costa Lopes</a:t>
            </a:r>
            <a:endParaRPr lang="fr-FR" dirty="0">
              <a:solidFill>
                <a:schemeClr val="bg1"/>
              </a:solidFill>
            </a:endParaRPr>
          </a:p>
        </p:txBody>
      </p:sp>
      <p:pic>
        <p:nvPicPr>
          <p:cNvPr id="9" name="Image 8"/>
          <p:cNvPicPr>
            <a:picLocks noChangeAspect="1"/>
          </p:cNvPicPr>
          <p:nvPr/>
        </p:nvPicPr>
        <p:blipFill>
          <a:blip r:embed="rId5"/>
          <a:stretch>
            <a:fillRect/>
          </a:stretch>
        </p:blipFill>
        <p:spPr>
          <a:xfrm>
            <a:off x="6320903" y="3952409"/>
            <a:ext cx="1581150" cy="285750"/>
          </a:xfrm>
          <a:prstGeom prst="rect">
            <a:avLst/>
          </a:prstGeom>
        </p:spPr>
      </p:pic>
    </p:spTree>
    <p:extLst>
      <p:ext uri="{BB962C8B-B14F-4D97-AF65-F5344CB8AC3E}">
        <p14:creationId xmlns:p14="http://schemas.microsoft.com/office/powerpoint/2010/main" val="3404168787"/>
      </p:ext>
    </p:extLst>
  </p:cSld>
  <p:clrMapOvr>
    <a:masterClrMapping/>
  </p:clrMapOvr>
  <mc:AlternateContent xmlns:mc="http://schemas.openxmlformats.org/markup-compatibility/2006" xmlns:p14="http://schemas.microsoft.com/office/powerpoint/2010/main">
    <mc:Choice Requires="p14">
      <p:transition spd="slow" p14:dur="7000" advClick="0" advTm="7000"/>
    </mc:Choice>
    <mc:Fallback xmlns="">
      <p:transition spd="slow" advClick="0" advTm="7000"/>
    </mc:Fallback>
  </mc:AlternateContent>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59106</TotalTime>
  <Words>4253</Words>
  <Application>Microsoft Office PowerPoint</Application>
  <PresentationFormat>Affichage à l'écran (4:3)</PresentationFormat>
  <Paragraphs>444</Paragraphs>
  <Slides>175</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175</vt:i4>
      </vt:variant>
    </vt:vector>
  </HeadingPairs>
  <TitlesOfParts>
    <vt:vector size="179" baseType="lpstr">
      <vt:lpstr>Arial</vt:lpstr>
      <vt:lpstr>Calibri</vt:lpstr>
      <vt:lpstr>Calibri Light</vt:lpstr>
      <vt:lpstr>Thème Office</vt:lpstr>
      <vt:lpstr>Présentation PowerPoint</vt:lpstr>
      <vt:lpstr>     World Contemporary Museums XVI</vt:lpstr>
      <vt:lpstr>     World Contemporary Museums </vt:lpstr>
      <vt:lpstr>World Contemporary Museums 2</vt:lpstr>
      <vt:lpstr>Museu Nadir Afonso, Chaves, PT (2015)</vt:lpstr>
      <vt:lpstr>Museu Nadir Afonso, Chaves, PT (2015)</vt:lpstr>
      <vt:lpstr>Museu Nadir Afonso, Chaves, PT (2015)</vt:lpstr>
      <vt:lpstr>Museu Nadir Afonso, Chaves, PT (2015)</vt:lpstr>
      <vt:lpstr>Museu Nadir Afonso, Chaves, PT (2015)</vt:lpstr>
      <vt:lpstr>Museu Nadir Afonso, Chaves, PT (2015)</vt:lpstr>
      <vt:lpstr>Museu Nadir Afonso, Chaves, PT (2015)</vt:lpstr>
      <vt:lpstr>Museu Nadir Afonso, Chaves, PT (2015)</vt:lpstr>
      <vt:lpstr>Museu Nadir Afonso, Chaves, PT (2015)</vt:lpstr>
      <vt:lpstr>Museu Nadir Afonso, Chaves, PT (2015)</vt:lpstr>
      <vt:lpstr>Museu Nadir Afonso, Chaves, PT (2015)</vt:lpstr>
      <vt:lpstr>Museu Nadir Afonso, Chaves, PT (2015)</vt:lpstr>
      <vt:lpstr>The Bihar Museum, Patna, IN (2015)</vt:lpstr>
      <vt:lpstr>The Bihar Museum, Patna, IN (2015)</vt:lpstr>
      <vt:lpstr>The Bihar Museum, Patna, IN (2015)</vt:lpstr>
      <vt:lpstr>The Bihar Museum, Patna, IN (2015)</vt:lpstr>
      <vt:lpstr>The Bihar Museum, Patna, IN (2015)</vt:lpstr>
      <vt:lpstr>The Bihar Museum, Patna, IN (2015)</vt:lpstr>
      <vt:lpstr>The Bihar Museum, Patna, IN (2015)</vt:lpstr>
      <vt:lpstr>The Bihar Museum, Patna, IN (2015)</vt:lpstr>
      <vt:lpstr>The Bihar Museum, Patna, IN (2015)</vt:lpstr>
      <vt:lpstr>The Bihar Museum, Patna, IN (2015)</vt:lpstr>
      <vt:lpstr>The Bihar Museum, Patna, IN (2015)</vt:lpstr>
      <vt:lpstr>The Bihar Museum, Patna, IN (2015)</vt:lpstr>
      <vt:lpstr>Museo Pachacamac, Lurin, PE (2015) </vt:lpstr>
      <vt:lpstr>Museo Pachacamac, Lurin, PE (2015) </vt:lpstr>
      <vt:lpstr>Museo Pachacamac, Lurin, PE (2015) </vt:lpstr>
      <vt:lpstr>Museo Pachacamac, Lurin, PE (2015) </vt:lpstr>
      <vt:lpstr>Museo Pachacamac, Lurin, PE (2015) </vt:lpstr>
      <vt:lpstr>Museo Pachacamac, Lurin, PE (2015) </vt:lpstr>
      <vt:lpstr>Museo Pachacamac, Lurin, PE (2015) </vt:lpstr>
      <vt:lpstr>Museo Pachacamac, Lurin, PE (2015) </vt:lpstr>
      <vt:lpstr>Museo Pachacamac, Lurin, PE (2015) </vt:lpstr>
      <vt:lpstr>Museo Pachacamac, Lurin, PE (2015) </vt:lpstr>
      <vt:lpstr>Museo Pachacamac, Lurin, PE (2015) </vt:lpstr>
      <vt:lpstr>Museo Pachacamac, Lurin, PE (2015) </vt:lpstr>
      <vt:lpstr>Museo Pachacamac, Lurin, PE (2015) </vt:lpstr>
      <vt:lpstr>Museo Pachacamac, Lurin, PE (2015) </vt:lpstr>
      <vt:lpstr>Museo Pachacamac, Lurin, PE (2015) </vt:lpstr>
      <vt:lpstr>Museo Pachacamac, Lurin, PE (2015) </vt:lpstr>
      <vt:lpstr>    Grimmwelt, Kassel, DE (2015)</vt:lpstr>
      <vt:lpstr>     Grimmwelt, Kassel, DE (2015)</vt:lpstr>
      <vt:lpstr>     Grimmwelt, Kassel, DE (2015)</vt:lpstr>
      <vt:lpstr>     Grimmwelt, Kassel, DE (2015)</vt:lpstr>
      <vt:lpstr>     Grimmwelt, Kassel, DE (2015)</vt:lpstr>
      <vt:lpstr>     Grimmwelt, Kassel, DE (2015)</vt:lpstr>
      <vt:lpstr>   Grimmwelt, Kassel, DE (2015)</vt:lpstr>
      <vt:lpstr>     Grimmwelt, Kassel, DE (2015)</vt:lpstr>
      <vt:lpstr>    Grimmwelt, Kassel, DE (2015)</vt:lpstr>
      <vt:lpstr>     Grimmwelt, Kassel, DE (2015)</vt:lpstr>
      <vt:lpstr>    Grimmwelt, Kassel, DE (2015)</vt:lpstr>
      <vt:lpstr>     Grimmwelt, Kassel, DE (2015)</vt:lpstr>
      <vt:lpstr>3 Ancestors Cultural Museum,Zhuo Lu, CN (2015)</vt:lpstr>
      <vt:lpstr>3 Ancestors Cultural Museum,Zhuo Lu, CN (2015)</vt:lpstr>
      <vt:lpstr>3 Ancestors Cultural Museum,Zhuo Lu, CN (2015)</vt:lpstr>
      <vt:lpstr>3 Ancestors Cultural Museum,Zhuo Lu, CN (2015)</vt:lpstr>
      <vt:lpstr>3 Ancestors Cultural Museum,Zhuo Lu, CN (2015)</vt:lpstr>
      <vt:lpstr>3 Ancestors Cultural Museum,Zhuo Lu, CN (2015)</vt:lpstr>
      <vt:lpstr>3 Ancestors Cultural Museum,Zhuo Lu, CN (2015)</vt:lpstr>
      <vt:lpstr>3 Ancestors Cultural Museum,Zhuo Lu, CN (2015)</vt:lpstr>
      <vt:lpstr>3 Ancestors Cultural Museum,Zhuo Lu, CN (2015)</vt:lpstr>
      <vt:lpstr>3 Ancestors Cultural Museum,Zhuo Lu, CN (2015)</vt:lpstr>
      <vt:lpstr>  Len Lye Center, New Plymouth, NZ (2015)</vt:lpstr>
      <vt:lpstr>Len Lye Center, New Plymouth, NZ (2015)</vt:lpstr>
      <vt:lpstr>Len Lye Center, New Plymouth, NZ (2015)</vt:lpstr>
      <vt:lpstr>Len Lye Center, New Plymouth, NZ (2015)</vt:lpstr>
      <vt:lpstr>Len Lye Center, New Plymouth, NZ (2015)</vt:lpstr>
      <vt:lpstr>Len Lye Center, New Plymouth, NZ (2015)</vt:lpstr>
      <vt:lpstr>Len Lye Center, New Plymouth, NZ (2015)</vt:lpstr>
      <vt:lpstr>Len Lye Center, New Plymouth, NZ (2015)</vt:lpstr>
      <vt:lpstr>Yunnan Museum, Kunming Shi, CN (2015)</vt:lpstr>
      <vt:lpstr>Yunnan Museum, Kunming Shi, CN (2015)</vt:lpstr>
      <vt:lpstr>Yunnan Museum, Kunming Shi, CN (2015)</vt:lpstr>
      <vt:lpstr>Yunnan Museum, Kunming Shi, CN (2015)</vt:lpstr>
      <vt:lpstr>Yunnan Museum, Kunming Shi, CN (2015)</vt:lpstr>
      <vt:lpstr>Yunnan Museum, Kunming Shi, CN (2015)</vt:lpstr>
      <vt:lpstr>Yunnan Museum, Kunming Shi, CN (2015)</vt:lpstr>
      <vt:lpstr>Yunnan Museum, Kunming Shi, CN (2015)</vt:lpstr>
      <vt:lpstr>Yunnan Museum, Kunming Shi, CN (2015)</vt:lpstr>
      <vt:lpstr>Messner Mountain Museum, Bolzano, IT (2015)</vt:lpstr>
      <vt:lpstr>Messner Mountain Museum, Bolzano, IT (2015)</vt:lpstr>
      <vt:lpstr>Messner Mountain Museum, Bolzano, IT (2015)</vt:lpstr>
      <vt:lpstr>Messner Mountain Museum, Bolzano, IT (2015)</vt:lpstr>
      <vt:lpstr>Messner Mountain Museum, Bolzano, IT (2015)</vt:lpstr>
      <vt:lpstr>Messner Mountain Museum, Bolzano, IT (2015)</vt:lpstr>
      <vt:lpstr>Messner Mountain Museum, Bolzano, IT (2015)</vt:lpstr>
      <vt:lpstr>Messner Mountain Museum, Bolzano, IT (2015)</vt:lpstr>
      <vt:lpstr>Messner Mountain Museum, Bolzano, IT (2015)</vt:lpstr>
      <vt:lpstr>Messner Mountain Museum, Bolzano, IT (2015)</vt:lpstr>
      <vt:lpstr>Messner Mountain Museum, Bolzano, IT (2015)</vt:lpstr>
      <vt:lpstr>Messner Mountain Museum, Bolzano, IT (2015)</vt:lpstr>
      <vt:lpstr>Messner Mountain Museum, Bolzano, IT (2015)</vt:lpstr>
      <vt:lpstr>Messner Mountain Museum, Bolzano, IT (2015)</vt:lpstr>
      <vt:lpstr>Messner Mountain Museum, Bolzano, IT (2015)</vt:lpstr>
      <vt:lpstr>Currency Museum, Luanda, OA (2015)</vt:lpstr>
      <vt:lpstr>Currency Museum, Luanda, OA (2015)</vt:lpstr>
      <vt:lpstr>Currency Museum, Luanda, OA (2015)</vt:lpstr>
      <vt:lpstr>Currency Museum, Luanda, OA (2015)</vt:lpstr>
      <vt:lpstr>Currency Museum, Luanda, OA (2015)</vt:lpstr>
      <vt:lpstr>Currency Museum, Luanda, OA (2015)</vt:lpstr>
      <vt:lpstr>Currency Museum, Luanda, OA (2015)</vt:lpstr>
      <vt:lpstr>Currency Museum, Luanda, OA (2015)</vt:lpstr>
      <vt:lpstr>Currency Museum, Luanda, OA (2015)</vt:lpstr>
      <vt:lpstr>Currency Museum, Luanda, OA (2015)</vt:lpstr>
      <vt:lpstr>Currency Museum, Luanda, OA (2015)</vt:lpstr>
      <vt:lpstr>Currency Museum, Luanda, OA (2015)</vt:lpstr>
      <vt:lpstr>Culture Center, Qujing, CN (2015) </vt:lpstr>
      <vt:lpstr>Culture Center, Qujing, CN (2015) </vt:lpstr>
      <vt:lpstr>Culture Center, Qujing, CN (2015) </vt:lpstr>
      <vt:lpstr>Culture Center, Qujing, CN (2015) </vt:lpstr>
      <vt:lpstr>Culture Center, Qujing, CN (2015) </vt:lpstr>
      <vt:lpstr>Culture Center, Qujing, CN (2015) </vt:lpstr>
      <vt:lpstr>Culture Center, Qujing, CN (2015) </vt:lpstr>
      <vt:lpstr>Culture Center, Qujing, CN (2015) </vt:lpstr>
      <vt:lpstr>Culture Center, Qujing, CN (2015) </vt:lpstr>
      <vt:lpstr>Culture Center, Qujing, CN (2015) </vt:lpstr>
      <vt:lpstr>Space Lee Ufan, Busan, KR (2015)</vt:lpstr>
      <vt:lpstr>Space Lee Ufan, Busan, KR (2015)</vt:lpstr>
      <vt:lpstr>Space Lee Ufan, Busan, KR (2015)</vt:lpstr>
      <vt:lpstr>Space Lee Ufan, Busan, KR (2015)</vt:lpstr>
      <vt:lpstr>Space Lee Ufan, Busan, KR (2015)</vt:lpstr>
      <vt:lpstr>Space Lee Ufan, Busan, KR (2015)</vt:lpstr>
      <vt:lpstr>Space Lee Ufan, Busan, KR (2015)</vt:lpstr>
      <vt:lpstr>Space Lee Ufan, Busan, KR (2015)</vt:lpstr>
      <vt:lpstr>Space Lee Ufan, Busan, KR (2015)</vt:lpstr>
      <vt:lpstr>Discovery Museum, Kerkrade, NL (2015)</vt:lpstr>
      <vt:lpstr>Discovery Museum, Kerkrade, NL (2015)</vt:lpstr>
      <vt:lpstr>Discovery Museum, Kerkrade, NL (2015)</vt:lpstr>
      <vt:lpstr>Discovery Museum, Kerkrade, NL (2015)</vt:lpstr>
      <vt:lpstr>Discovery Museum, Kerkrade, NL (2015)</vt:lpstr>
      <vt:lpstr>Discovery Museum, Kerkrade, NL (2015)</vt:lpstr>
      <vt:lpstr>Discovery Museum, Kerkrade, NL (2015)</vt:lpstr>
      <vt:lpstr>Discovery Museum, Kerkrade, NL (2015)</vt:lpstr>
      <vt:lpstr>Discovery Museum, Kerkrade, NL (2015)</vt:lpstr>
      <vt:lpstr>Discovery Museum, Kerkrade, NL (2015)</vt:lpstr>
      <vt:lpstr>Discovery Museum, Kerkrade, NL (2015)</vt:lpstr>
      <vt:lpstr>Discovery Museum, Kerkrade, NL (2015)</vt:lpstr>
      <vt:lpstr>Discovery Museum, Kerkrade, NL (2015)</vt:lpstr>
      <vt:lpstr>Discovery Museum, Kerkrade, NL (2015)</vt:lpstr>
      <vt:lpstr>   Museu, Congonhas, BR (2015)</vt:lpstr>
      <vt:lpstr>   Museu, Congonhas, BR (2015)</vt:lpstr>
      <vt:lpstr>   Museu, Congonhas, BR (2015)</vt:lpstr>
      <vt:lpstr>  Museu, Congonhas, BR (2015)</vt:lpstr>
      <vt:lpstr>   Museu, Congonhas, BR (2015)</vt:lpstr>
      <vt:lpstr>   Museu, Congonhas, BR (2015)</vt:lpstr>
      <vt:lpstr>   Museu, Congonhas, BR (2015)</vt:lpstr>
      <vt:lpstr>    Museu, Congonhas, BR (2015)</vt:lpstr>
      <vt:lpstr>   Museu, Congonhas, BR (2015)</vt:lpstr>
      <vt:lpstr>    Museu, Congonhas, BR (2015)</vt:lpstr>
      <vt:lpstr>    Museu, Congonhas, BR (2015)</vt:lpstr>
      <vt:lpstr>     Museu, Congonhas, BR (2015)</vt:lpstr>
      <vt:lpstr>Museu dos Coches, Lisboa, PT (2015)</vt:lpstr>
      <vt:lpstr>Museu dos Coches, Lisboa, PT (2015)</vt:lpstr>
      <vt:lpstr>Museu dos Coches, Lisboa, PT (2015)</vt:lpstr>
      <vt:lpstr>Museu dos Coches, Lisboa, PT (2015)</vt:lpstr>
      <vt:lpstr>Museu dos Coches, Lisboa, PT (2015)</vt:lpstr>
      <vt:lpstr>Museu dos Coches, Lisboa, PT (2015)</vt:lpstr>
      <vt:lpstr>Museu dos Coches, Lisboa, PT (2015)</vt:lpstr>
      <vt:lpstr>Museu dos Coches, Lisboa, PT (2015)</vt:lpstr>
      <vt:lpstr>Museu dos Coches, Lisboa, PT (2015)</vt:lpstr>
      <vt:lpstr>Museu dos Coches, Lisboa, PT (2015)</vt:lpstr>
      <vt:lpstr>Museu dos Coches, Lisboa, PT (2015)</vt:lpstr>
      <vt:lpstr>Museu dos Coches, Lisboa, PT (2015)</vt:lpstr>
      <vt:lpstr>Museu dos Coches, Lisboa, PT (2015)</vt:lpstr>
      <vt:lpstr>Museu dos Coches, Lisboa, PT (2015)</vt:lpstr>
      <vt:lpstr>Museu dos Coches, Lisboa, PT (2015)</vt:lpstr>
      <vt:lpstr>Museu dos Coches, Lisboa, PT (2015)</vt:lpstr>
      <vt:lpstr>Museu dos Coches, Lisboa, PT (2015)</vt:lpstr>
      <vt:lpstr>Museu dos Coches, Lisboa, PT (2015)</vt:lpstr>
      <vt:lpstr>Museu dos Coches, Lisboa, PT (2015)</vt:lpstr>
      <vt:lpstr>Museu dos Coches, Lisboa, PT (2015)</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 Modernist Houses</dc:title>
  <dc:creator>Bonfils</dc:creator>
  <cp:lastModifiedBy>Compte Microsoft</cp:lastModifiedBy>
  <cp:revision>1104</cp:revision>
  <dcterms:created xsi:type="dcterms:W3CDTF">2017-12-25T13:11:09Z</dcterms:created>
  <dcterms:modified xsi:type="dcterms:W3CDTF">2022-06-30T04:19:00Z</dcterms:modified>
</cp:coreProperties>
</file>