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33.jpg" ContentType="image/png"/>
  <Override PartName="/ppt/media/image138.jpg" ContentType="image/png"/>
  <Override PartName="/ppt/media/image140.jpg" ContentType="image/png"/>
  <Override PartName="/ppt/media/image141.jpg" ContentType="image/png"/>
  <Override PartName="/ppt/media/image142.jpg" ContentType="image/png"/>
  <Override PartName="/ppt/media/image143.jpg" ContentType="image/png"/>
  <Override PartName="/ppt/media/image144.jpg" ContentType="image/png"/>
  <Override PartName="/ppt/media/image149.jpg" ContentType="image/png"/>
  <Override PartName="/ppt/media/image150.jpg" ContentType="image/pn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0"/>
  </p:notesMasterIdLst>
  <p:sldIdLst>
    <p:sldId id="934" r:id="rId2"/>
    <p:sldId id="797" r:id="rId3"/>
    <p:sldId id="1546" r:id="rId4"/>
    <p:sldId id="1294" r:id="rId5"/>
    <p:sldId id="1295" r:id="rId6"/>
    <p:sldId id="1300" r:id="rId7"/>
    <p:sldId id="1305" r:id="rId8"/>
    <p:sldId id="1296" r:id="rId9"/>
    <p:sldId id="1297" r:id="rId10"/>
    <p:sldId id="1298" r:id="rId11"/>
    <p:sldId id="1299" r:id="rId12"/>
    <p:sldId id="1301" r:id="rId13"/>
    <p:sldId id="1302" r:id="rId14"/>
    <p:sldId id="1304" r:id="rId15"/>
    <p:sldId id="1303" r:id="rId16"/>
    <p:sldId id="1306" r:id="rId17"/>
    <p:sldId id="1308" r:id="rId18"/>
    <p:sldId id="1316" r:id="rId19"/>
    <p:sldId id="1326" r:id="rId20"/>
    <p:sldId id="1318" r:id="rId21"/>
    <p:sldId id="1319" r:id="rId22"/>
    <p:sldId id="1309" r:id="rId23"/>
    <p:sldId id="1321" r:id="rId24"/>
    <p:sldId id="1310" r:id="rId25"/>
    <p:sldId id="1320" r:id="rId26"/>
    <p:sldId id="1311" r:id="rId27"/>
    <p:sldId id="1312" r:id="rId28"/>
    <p:sldId id="1327" r:id="rId29"/>
    <p:sldId id="1325" r:id="rId30"/>
    <p:sldId id="1322" r:id="rId31"/>
    <p:sldId id="1315" r:id="rId32"/>
    <p:sldId id="1314" r:id="rId33"/>
    <p:sldId id="1323" r:id="rId34"/>
    <p:sldId id="1324" r:id="rId35"/>
    <p:sldId id="1328" r:id="rId36"/>
    <p:sldId id="1329" r:id="rId37"/>
    <p:sldId id="1345" r:id="rId38"/>
    <p:sldId id="1366" r:id="rId39"/>
    <p:sldId id="1367" r:id="rId40"/>
    <p:sldId id="1330" r:id="rId41"/>
    <p:sldId id="1331" r:id="rId42"/>
    <p:sldId id="1332" r:id="rId43"/>
    <p:sldId id="1333" r:id="rId44"/>
    <p:sldId id="1334" r:id="rId45"/>
    <p:sldId id="1335" r:id="rId46"/>
    <p:sldId id="1336" r:id="rId47"/>
    <p:sldId id="1337" r:id="rId48"/>
    <p:sldId id="1338" r:id="rId49"/>
    <p:sldId id="1351" r:id="rId50"/>
    <p:sldId id="1347" r:id="rId51"/>
    <p:sldId id="1339" r:id="rId52"/>
    <p:sldId id="1340" r:id="rId53"/>
    <p:sldId id="1341" r:id="rId54"/>
    <p:sldId id="1342" r:id="rId55"/>
    <p:sldId id="1343" r:id="rId56"/>
    <p:sldId id="1344" r:id="rId57"/>
    <p:sldId id="1348" r:id="rId58"/>
    <p:sldId id="1349" r:id="rId59"/>
    <p:sldId id="1346" r:id="rId60"/>
    <p:sldId id="1350" r:id="rId61"/>
    <p:sldId id="1352" r:id="rId62"/>
    <p:sldId id="1353" r:id="rId63"/>
    <p:sldId id="1363" r:id="rId64"/>
    <p:sldId id="1369" r:id="rId65"/>
    <p:sldId id="1354" r:id="rId66"/>
    <p:sldId id="1355" r:id="rId67"/>
    <p:sldId id="1356" r:id="rId68"/>
    <p:sldId id="1364" r:id="rId69"/>
    <p:sldId id="1357" r:id="rId70"/>
    <p:sldId id="1358" r:id="rId71"/>
    <p:sldId id="1359" r:id="rId72"/>
    <p:sldId id="1360" r:id="rId73"/>
    <p:sldId id="1361" r:id="rId74"/>
    <p:sldId id="1365" r:id="rId75"/>
    <p:sldId id="1362" r:id="rId76"/>
    <p:sldId id="1370" r:id="rId77"/>
    <p:sldId id="1371" r:id="rId78"/>
    <p:sldId id="1372" r:id="rId79"/>
    <p:sldId id="1373" r:id="rId80"/>
    <p:sldId id="1374" r:id="rId81"/>
    <p:sldId id="1375" r:id="rId82"/>
    <p:sldId id="1383" r:id="rId83"/>
    <p:sldId id="1379" r:id="rId84"/>
    <p:sldId id="1382" r:id="rId85"/>
    <p:sldId id="1376" r:id="rId86"/>
    <p:sldId id="1378" r:id="rId87"/>
    <p:sldId id="1380" r:id="rId88"/>
    <p:sldId id="1377" r:id="rId89"/>
    <p:sldId id="1384" r:id="rId90"/>
    <p:sldId id="1385" r:id="rId91"/>
    <p:sldId id="1386" r:id="rId92"/>
    <p:sldId id="1396" r:id="rId93"/>
    <p:sldId id="1397" r:id="rId94"/>
    <p:sldId id="1398" r:id="rId95"/>
    <p:sldId id="1399" r:id="rId96"/>
    <p:sldId id="1388" r:id="rId97"/>
    <p:sldId id="1389" r:id="rId98"/>
    <p:sldId id="1393" r:id="rId99"/>
    <p:sldId id="1391" r:id="rId100"/>
    <p:sldId id="1390" r:id="rId101"/>
    <p:sldId id="1392" r:id="rId102"/>
    <p:sldId id="1395" r:id="rId103"/>
    <p:sldId id="1394" r:id="rId104"/>
    <p:sldId id="1400" r:id="rId105"/>
    <p:sldId id="1401" r:id="rId106"/>
    <p:sldId id="1402" r:id="rId107"/>
    <p:sldId id="1403" r:id="rId108"/>
    <p:sldId id="1412" r:id="rId109"/>
    <p:sldId id="1405" r:id="rId110"/>
    <p:sldId id="1406" r:id="rId111"/>
    <p:sldId id="1407" r:id="rId112"/>
    <p:sldId id="1408" r:id="rId113"/>
    <p:sldId id="1410" r:id="rId114"/>
    <p:sldId id="1411" r:id="rId115"/>
    <p:sldId id="1414" r:id="rId116"/>
    <p:sldId id="1413" r:id="rId117"/>
    <p:sldId id="1404" r:id="rId118"/>
    <p:sldId id="1409" r:id="rId119"/>
    <p:sldId id="1520" r:id="rId120"/>
    <p:sldId id="1521" r:id="rId121"/>
    <p:sldId id="1527" r:id="rId122"/>
    <p:sldId id="1522" r:id="rId123"/>
    <p:sldId id="1533" r:id="rId124"/>
    <p:sldId id="1530" r:id="rId125"/>
    <p:sldId id="1523" r:id="rId126"/>
    <p:sldId id="1532" r:id="rId127"/>
    <p:sldId id="1528" r:id="rId128"/>
    <p:sldId id="1524" r:id="rId129"/>
    <p:sldId id="1526" r:id="rId130"/>
    <p:sldId id="1525" r:id="rId131"/>
    <p:sldId id="1531" r:id="rId132"/>
    <p:sldId id="1529" r:id="rId133"/>
    <p:sldId id="1547" r:id="rId134"/>
    <p:sldId id="1548" r:id="rId135"/>
    <p:sldId id="1552" r:id="rId136"/>
    <p:sldId id="1554" r:id="rId137"/>
    <p:sldId id="1558" r:id="rId138"/>
    <p:sldId id="1559" r:id="rId139"/>
    <p:sldId id="1555" r:id="rId140"/>
    <p:sldId id="1553" r:id="rId141"/>
    <p:sldId id="1556" r:id="rId142"/>
    <p:sldId id="1551" r:id="rId143"/>
    <p:sldId id="1549" r:id="rId144"/>
    <p:sldId id="1550" r:id="rId145"/>
    <p:sldId id="1557" r:id="rId146"/>
    <p:sldId id="1560" r:id="rId147"/>
    <p:sldId id="1618" r:id="rId148"/>
    <p:sldId id="1619" r:id="rId149"/>
    <p:sldId id="1628" r:id="rId150"/>
    <p:sldId id="1620" r:id="rId151"/>
    <p:sldId id="1621" r:id="rId152"/>
    <p:sldId id="1623" r:id="rId153"/>
    <p:sldId id="1624" r:id="rId154"/>
    <p:sldId id="1626" r:id="rId155"/>
    <p:sldId id="1627" r:id="rId156"/>
    <p:sldId id="1625" r:id="rId157"/>
    <p:sldId id="1622" r:id="rId158"/>
    <p:sldId id="1629" r:id="rId159"/>
    <p:sldId id="1630" r:id="rId160"/>
    <p:sldId id="1631" r:id="rId161"/>
    <p:sldId id="1632" r:id="rId162"/>
    <p:sldId id="1633" r:id="rId163"/>
    <p:sldId id="1634" r:id="rId164"/>
    <p:sldId id="1635" r:id="rId165"/>
    <p:sldId id="1636" r:id="rId166"/>
    <p:sldId id="1637" r:id="rId167"/>
    <p:sldId id="1638" r:id="rId168"/>
    <p:sldId id="1639" r:id="rId16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E9B2CBF-A491-48E9-BD2A-3526B36D4672}">
          <p14:sldIdLst>
            <p14:sldId id="934"/>
            <p14:sldId id="797"/>
            <p14:sldId id="1546"/>
            <p14:sldId id="1294"/>
            <p14:sldId id="1295"/>
            <p14:sldId id="1300"/>
            <p14:sldId id="1305"/>
            <p14:sldId id="1296"/>
            <p14:sldId id="1297"/>
            <p14:sldId id="1298"/>
            <p14:sldId id="1299"/>
            <p14:sldId id="1301"/>
            <p14:sldId id="1302"/>
            <p14:sldId id="1304"/>
            <p14:sldId id="1303"/>
            <p14:sldId id="1306"/>
            <p14:sldId id="1308"/>
            <p14:sldId id="1316"/>
            <p14:sldId id="1326"/>
            <p14:sldId id="1318"/>
            <p14:sldId id="1319"/>
            <p14:sldId id="1309"/>
            <p14:sldId id="1321"/>
            <p14:sldId id="1310"/>
            <p14:sldId id="1320"/>
            <p14:sldId id="1311"/>
            <p14:sldId id="1312"/>
            <p14:sldId id="1327"/>
            <p14:sldId id="1325"/>
            <p14:sldId id="1322"/>
            <p14:sldId id="1315"/>
            <p14:sldId id="1314"/>
            <p14:sldId id="1323"/>
            <p14:sldId id="1324"/>
            <p14:sldId id="1328"/>
            <p14:sldId id="1329"/>
            <p14:sldId id="1345"/>
            <p14:sldId id="1366"/>
            <p14:sldId id="1367"/>
            <p14:sldId id="1330"/>
            <p14:sldId id="1331"/>
            <p14:sldId id="1332"/>
            <p14:sldId id="1333"/>
            <p14:sldId id="1334"/>
            <p14:sldId id="1335"/>
            <p14:sldId id="1336"/>
            <p14:sldId id="1337"/>
            <p14:sldId id="1338"/>
            <p14:sldId id="1351"/>
            <p14:sldId id="1347"/>
            <p14:sldId id="1339"/>
            <p14:sldId id="1340"/>
            <p14:sldId id="1341"/>
            <p14:sldId id="1342"/>
            <p14:sldId id="1343"/>
            <p14:sldId id="1344"/>
            <p14:sldId id="1348"/>
            <p14:sldId id="1349"/>
            <p14:sldId id="1346"/>
            <p14:sldId id="1350"/>
            <p14:sldId id="1352"/>
            <p14:sldId id="1353"/>
            <p14:sldId id="1363"/>
            <p14:sldId id="1369"/>
            <p14:sldId id="1354"/>
            <p14:sldId id="1355"/>
            <p14:sldId id="1356"/>
            <p14:sldId id="1364"/>
            <p14:sldId id="1357"/>
            <p14:sldId id="1358"/>
            <p14:sldId id="1359"/>
            <p14:sldId id="1360"/>
            <p14:sldId id="1361"/>
            <p14:sldId id="1365"/>
            <p14:sldId id="1362"/>
            <p14:sldId id="1370"/>
            <p14:sldId id="1371"/>
            <p14:sldId id="1372"/>
            <p14:sldId id="1373"/>
            <p14:sldId id="1374"/>
            <p14:sldId id="1375"/>
            <p14:sldId id="1383"/>
            <p14:sldId id="1379"/>
            <p14:sldId id="1382"/>
            <p14:sldId id="1376"/>
            <p14:sldId id="1378"/>
            <p14:sldId id="1380"/>
            <p14:sldId id="1377"/>
            <p14:sldId id="1384"/>
            <p14:sldId id="1385"/>
            <p14:sldId id="1386"/>
            <p14:sldId id="1396"/>
            <p14:sldId id="1397"/>
            <p14:sldId id="1398"/>
            <p14:sldId id="1399"/>
            <p14:sldId id="1388"/>
            <p14:sldId id="1389"/>
            <p14:sldId id="1393"/>
            <p14:sldId id="1391"/>
            <p14:sldId id="1390"/>
            <p14:sldId id="1392"/>
            <p14:sldId id="1395"/>
            <p14:sldId id="1394"/>
            <p14:sldId id="1400"/>
            <p14:sldId id="1401"/>
            <p14:sldId id="1402"/>
            <p14:sldId id="1403"/>
            <p14:sldId id="1412"/>
            <p14:sldId id="1405"/>
            <p14:sldId id="1406"/>
            <p14:sldId id="1407"/>
            <p14:sldId id="1408"/>
            <p14:sldId id="1410"/>
            <p14:sldId id="1411"/>
            <p14:sldId id="1414"/>
            <p14:sldId id="1413"/>
            <p14:sldId id="1404"/>
            <p14:sldId id="1409"/>
            <p14:sldId id="1520"/>
            <p14:sldId id="1521"/>
            <p14:sldId id="1527"/>
            <p14:sldId id="1522"/>
            <p14:sldId id="1533"/>
            <p14:sldId id="1530"/>
            <p14:sldId id="1523"/>
            <p14:sldId id="1532"/>
            <p14:sldId id="1528"/>
            <p14:sldId id="1524"/>
            <p14:sldId id="1526"/>
            <p14:sldId id="1525"/>
            <p14:sldId id="1531"/>
            <p14:sldId id="1529"/>
            <p14:sldId id="1547"/>
            <p14:sldId id="1548"/>
            <p14:sldId id="1552"/>
            <p14:sldId id="1554"/>
            <p14:sldId id="1558"/>
            <p14:sldId id="1559"/>
            <p14:sldId id="1555"/>
            <p14:sldId id="1553"/>
            <p14:sldId id="1556"/>
            <p14:sldId id="1551"/>
            <p14:sldId id="1549"/>
            <p14:sldId id="1550"/>
            <p14:sldId id="1557"/>
            <p14:sldId id="1560"/>
            <p14:sldId id="1618"/>
            <p14:sldId id="1619"/>
            <p14:sldId id="1628"/>
            <p14:sldId id="1620"/>
            <p14:sldId id="1621"/>
            <p14:sldId id="1623"/>
            <p14:sldId id="1624"/>
            <p14:sldId id="1626"/>
            <p14:sldId id="1627"/>
            <p14:sldId id="1625"/>
            <p14:sldId id="1622"/>
            <p14:sldId id="1629"/>
            <p14:sldId id="1630"/>
            <p14:sldId id="1631"/>
            <p14:sldId id="1632"/>
            <p14:sldId id="1633"/>
            <p14:sldId id="1634"/>
            <p14:sldId id="1635"/>
            <p14:sldId id="1636"/>
            <p14:sldId id="1637"/>
            <p14:sldId id="1638"/>
            <p14:sldId id="163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5" autoAdjust="0"/>
    <p:restoredTop sz="94434" autoAdjust="0"/>
  </p:normalViewPr>
  <p:slideViewPr>
    <p:cSldViewPr snapToGrid="0">
      <p:cViewPr varScale="1">
        <p:scale>
          <a:sx n="84" d="100"/>
          <a:sy n="84" d="100"/>
        </p:scale>
        <p:origin x="1339" y="53"/>
      </p:cViewPr>
      <p:guideLst/>
    </p:cSldViewPr>
  </p:slideViewPr>
  <p:notesTextViewPr>
    <p:cViewPr>
      <p:scale>
        <a:sx n="1" d="1"/>
        <a:sy n="1" d="1"/>
      </p:scale>
      <p:origin x="0" y="0"/>
    </p:cViewPr>
  </p:notesTextViewPr>
  <p:sorterViewPr>
    <p:cViewPr varScale="1">
      <p:scale>
        <a:sx n="100" d="100"/>
        <a:sy n="100" d="100"/>
      </p:scale>
      <p:origin x="0" y="-43613"/>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19/06/2022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98D93813-068E-48BB-B683-A0B593BB9CD7}" type="slidenum">
              <a:rPr lang="fr-FR" smtClean="0"/>
              <a:t>168</a:t>
            </a:fld>
            <a:endParaRPr lang="fr-FR"/>
          </a:p>
        </p:txBody>
      </p:sp>
    </p:spTree>
    <p:extLst>
      <p:ext uri="{BB962C8B-B14F-4D97-AF65-F5344CB8AC3E}">
        <p14:creationId xmlns:p14="http://schemas.microsoft.com/office/powerpoint/2010/main" val="2908246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19/06/2022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19/06/2022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19/06/2022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19/06/2022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19/06/2022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19/06/2022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19/06/2022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19/06/2022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19/06/2022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19/06/2022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19/06/2022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19/06/2022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g"/><Relationship Id="rId1" Type="http://schemas.openxmlformats.org/officeDocument/2006/relationships/slideLayout" Target="../slideLayouts/slideLayout6.xml"/><Relationship Id="rId5" Type="http://schemas.openxmlformats.org/officeDocument/2006/relationships/image" Target="../media/image136.png"/><Relationship Id="rId4" Type="http://schemas.openxmlformats.org/officeDocument/2006/relationships/image" Target="../media/image135.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6.xml"/><Relationship Id="rId6" Type="http://schemas.openxmlformats.org/officeDocument/2006/relationships/image" Target="../media/image155.jpg"/><Relationship Id="rId5" Type="http://schemas.openxmlformats.org/officeDocument/2006/relationships/image" Target="../media/image154.jpg"/><Relationship Id="rId4" Type="http://schemas.openxmlformats.org/officeDocument/2006/relationships/image" Target="../media/image153.pn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g"/><Relationship Id="rId1" Type="http://schemas.openxmlformats.org/officeDocument/2006/relationships/slideLayout" Target="../slideLayouts/slideLayout6.xml"/><Relationship Id="rId5" Type="http://schemas.openxmlformats.org/officeDocument/2006/relationships/image" Target="../media/image171.png"/><Relationship Id="rId4" Type="http://schemas.openxmlformats.org/officeDocument/2006/relationships/image" Target="../media/image170.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jpg"/><Relationship Id="rId1" Type="http://schemas.openxmlformats.org/officeDocument/2006/relationships/slideLayout" Target="../slideLayouts/slideLayout6.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jp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90.jp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98.jpg"/><Relationship Id="rId1" Type="http://schemas.openxmlformats.org/officeDocument/2006/relationships/slideLayout" Target="../slideLayouts/slideLayout6.xml"/><Relationship Id="rId5" Type="http://schemas.openxmlformats.org/officeDocument/2006/relationships/image" Target="../media/image201.png"/><Relationship Id="rId4" Type="http://schemas.openxmlformats.org/officeDocument/2006/relationships/image" Target="../media/image200.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9.png"/></Relationships>
</file>

<file path=ppt/slides/_rels/slide160.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6.xml"/><Relationship Id="rId4" Type="http://schemas.openxmlformats.org/officeDocument/2006/relationships/image" Target="../media/image206.jpeg"/></Relationships>
</file>

<file path=ppt/slides/_rels/slide163.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6.xml"/><Relationship Id="rId4" Type="http://schemas.openxmlformats.org/officeDocument/2006/relationships/image" Target="../media/image209.jpeg"/></Relationships>
</file>

<file path=ppt/slides/_rels/slide164.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6.xml"/><Relationship Id="rId4" Type="http://schemas.openxmlformats.org/officeDocument/2006/relationships/image" Target="../media/image213.jpeg"/></Relationships>
</file>

<file path=ppt/slides/_rels/slide166.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6.xml"/><Relationship Id="rId4" Type="http://schemas.openxmlformats.org/officeDocument/2006/relationships/image" Target="../media/image49.jpg"/></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gif"/><Relationship Id="rId2"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40.png"/><Relationship Id="rId4" Type="http://schemas.openxmlformats.org/officeDocument/2006/relationships/image" Target="../media/image7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7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g"/><Relationship Id="rId7" Type="http://schemas.openxmlformats.org/officeDocument/2006/relationships/image" Target="../media/image99.png"/><Relationship Id="rId2" Type="http://schemas.openxmlformats.org/officeDocument/2006/relationships/image" Target="../media/image94.jpeg"/><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6.xml"/><Relationship Id="rId4" Type="http://schemas.openxmlformats.org/officeDocument/2006/relationships/image" Target="../media/image115.jp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g"/><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jpg"/><Relationship Id="rId4" Type="http://schemas.openxmlformats.org/officeDocument/2006/relationships/image" Target="../media/image118.gi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258" y="972688"/>
            <a:ext cx="7490452" cy="4948278"/>
          </a:xfrm>
          <a:prstGeom prst="rect">
            <a:avLst/>
          </a:prstGeom>
        </p:spPr>
      </p:pic>
      <p:sp>
        <p:nvSpPr>
          <p:cNvPr id="5" name="ZoneTexte 4"/>
          <p:cNvSpPr txBox="1"/>
          <p:nvPr/>
        </p:nvSpPr>
        <p:spPr>
          <a:xfrm>
            <a:off x="1996225" y="1068946"/>
            <a:ext cx="5710861" cy="1754326"/>
          </a:xfrm>
          <a:prstGeom prst="rect">
            <a:avLst/>
          </a:prstGeom>
          <a:noFill/>
        </p:spPr>
        <p:txBody>
          <a:bodyPr wrap="square" rtlCol="0">
            <a:spAutoFit/>
          </a:bodyPr>
          <a:lstStyle/>
          <a:p>
            <a:pPr algn="ctr"/>
            <a:r>
              <a:rPr lang="fr-FR" sz="5400" dirty="0" smtClean="0">
                <a:solidFill>
                  <a:schemeClr val="bg1"/>
                </a:solidFill>
              </a:rPr>
              <a:t>World Museums X</a:t>
            </a:r>
          </a:p>
          <a:p>
            <a:pPr algn="ctr"/>
            <a:r>
              <a:rPr lang="fr-FR" sz="5400" dirty="0" smtClean="0">
                <a:solidFill>
                  <a:schemeClr val="bg1"/>
                </a:solidFill>
              </a:rPr>
              <a:t>2009</a:t>
            </a:r>
            <a:endParaRPr lang="fr-FR" sz="5400" dirty="0">
              <a:solidFill>
                <a:schemeClr val="bg1"/>
              </a:solidFill>
            </a:endParaRPr>
          </a:p>
        </p:txBody>
      </p:sp>
    </p:spTree>
    <p:extLst>
      <p:ext uri="{BB962C8B-B14F-4D97-AF65-F5344CB8AC3E}">
        <p14:creationId xmlns:p14="http://schemas.microsoft.com/office/powerpoint/2010/main" val="5104001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365126"/>
            <a:ext cx="8887522" cy="1325563"/>
          </a:xfrm>
        </p:spPr>
        <p:txBody>
          <a:bodyPr>
            <a:normAutofit/>
          </a:bodyPr>
          <a:lstStyle/>
          <a:p>
            <a:r>
              <a:rPr lang="fr-FR" sz="4000" dirty="0"/>
              <a:t>Museo de la Memoria, </a:t>
            </a:r>
            <a:r>
              <a:rPr lang="fr-FR" sz="4000" dirty="0" smtClean="0"/>
              <a:t>Granada, </a:t>
            </a:r>
            <a:r>
              <a:rPr lang="fr-FR" sz="4000" dirty="0"/>
              <a:t>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612" y="1690689"/>
            <a:ext cx="6984776" cy="4453634"/>
          </a:xfrm>
          <a:prstGeom prst="rect">
            <a:avLst/>
          </a:prstGeom>
        </p:spPr>
      </p:pic>
    </p:spTree>
    <p:extLst>
      <p:ext uri="{BB962C8B-B14F-4D97-AF65-F5344CB8AC3E}">
        <p14:creationId xmlns:p14="http://schemas.microsoft.com/office/powerpoint/2010/main" val="38665708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024" y="365126"/>
            <a:ext cx="8920976" cy="1325563"/>
          </a:xfrm>
        </p:spPr>
        <p:txBody>
          <a:bodyPr>
            <a:normAutofit/>
          </a:bodyPr>
          <a:lstStyle/>
          <a:p>
            <a:r>
              <a:rPr lang="fr-FR" sz="4000" dirty="0"/>
              <a:t>Museo de la Memoria, Santiago, CL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308" y="1690689"/>
            <a:ext cx="6189383" cy="3726414"/>
          </a:xfrm>
          <a:prstGeom prst="rect">
            <a:avLst/>
          </a:prstGeom>
        </p:spPr>
      </p:pic>
    </p:spTree>
    <p:extLst>
      <p:ext uri="{BB962C8B-B14F-4D97-AF65-F5344CB8AC3E}">
        <p14:creationId xmlns:p14="http://schemas.microsoft.com/office/powerpoint/2010/main" val="386959044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7" y="365126"/>
            <a:ext cx="8854069" cy="1325563"/>
          </a:xfrm>
        </p:spPr>
        <p:txBody>
          <a:bodyPr>
            <a:normAutofit/>
          </a:bodyPr>
          <a:lstStyle/>
          <a:p>
            <a:r>
              <a:rPr lang="fr-FR" sz="4000" dirty="0"/>
              <a:t>Museo de la Memoria, Santiago, CL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1142" y="1690689"/>
            <a:ext cx="6518689" cy="4330599"/>
          </a:xfrm>
          <a:prstGeom prst="rect">
            <a:avLst/>
          </a:prstGeom>
        </p:spPr>
      </p:pic>
    </p:spTree>
    <p:extLst>
      <p:ext uri="{BB962C8B-B14F-4D97-AF65-F5344CB8AC3E}">
        <p14:creationId xmlns:p14="http://schemas.microsoft.com/office/powerpoint/2010/main" val="12272747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365126"/>
            <a:ext cx="8854068" cy="1325563"/>
          </a:xfrm>
        </p:spPr>
        <p:txBody>
          <a:bodyPr>
            <a:normAutofit/>
          </a:bodyPr>
          <a:lstStyle/>
          <a:p>
            <a:r>
              <a:rPr lang="fr-FR" sz="4000" dirty="0"/>
              <a:t>Museo de la Memoria, Santiago, CL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244" y="1690689"/>
            <a:ext cx="6707511" cy="4375575"/>
          </a:xfrm>
          <a:prstGeom prst="rect">
            <a:avLst/>
          </a:prstGeom>
        </p:spPr>
      </p:pic>
    </p:spTree>
    <p:extLst>
      <p:ext uri="{BB962C8B-B14F-4D97-AF65-F5344CB8AC3E}">
        <p14:creationId xmlns:p14="http://schemas.microsoft.com/office/powerpoint/2010/main" val="12528835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722" y="365126"/>
            <a:ext cx="8854068" cy="1325563"/>
          </a:xfrm>
        </p:spPr>
        <p:txBody>
          <a:bodyPr>
            <a:normAutofit/>
          </a:bodyPr>
          <a:lstStyle/>
          <a:p>
            <a:r>
              <a:rPr lang="fr-FR" sz="4000" dirty="0"/>
              <a:t>Museo de la Memoria, Santiago, CL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8889" y="1690689"/>
            <a:ext cx="6546221" cy="4392260"/>
          </a:xfrm>
          <a:prstGeom prst="rect">
            <a:avLst/>
          </a:prstGeom>
        </p:spPr>
      </p:pic>
    </p:spTree>
    <p:extLst>
      <p:ext uri="{BB962C8B-B14F-4D97-AF65-F5344CB8AC3E}">
        <p14:creationId xmlns:p14="http://schemas.microsoft.com/office/powerpoint/2010/main" val="32122823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6481" y="365126"/>
            <a:ext cx="8834856" cy="1325563"/>
          </a:xfrm>
        </p:spPr>
        <p:txBody>
          <a:bodyPr/>
          <a:lstStyle/>
          <a:p>
            <a:r>
              <a:rPr lang="fr-FR" dirty="0" smtClean="0"/>
              <a:t>Côa Parque Museu, </a:t>
            </a:r>
            <a:r>
              <a:rPr lang="fr-FR" dirty="0"/>
              <a:t>Guarda,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8" y="1690689"/>
            <a:ext cx="6192688" cy="3888432"/>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427" y="1690689"/>
            <a:ext cx="1927923" cy="216024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8496" y="4006964"/>
            <a:ext cx="1896854" cy="2137420"/>
          </a:xfrm>
          <a:prstGeom prst="rect">
            <a:avLst/>
          </a:prstGeom>
        </p:spPr>
      </p:pic>
      <p:sp>
        <p:nvSpPr>
          <p:cNvPr id="8" name="ZoneTexte 7"/>
          <p:cNvSpPr txBox="1"/>
          <p:nvPr/>
        </p:nvSpPr>
        <p:spPr>
          <a:xfrm>
            <a:off x="6835698" y="3456878"/>
            <a:ext cx="1572322" cy="646331"/>
          </a:xfrm>
          <a:prstGeom prst="rect">
            <a:avLst/>
          </a:prstGeom>
          <a:noFill/>
        </p:spPr>
        <p:txBody>
          <a:bodyPr wrap="square" rtlCol="0">
            <a:spAutoFit/>
          </a:bodyPr>
          <a:lstStyle/>
          <a:p>
            <a:r>
              <a:rPr lang="fr-FR" dirty="0">
                <a:effectLst>
                  <a:outerShdw blurRad="38100" dist="38100" dir="2700000" algn="tl">
                    <a:srgbClr val="000000">
                      <a:alpha val="43137"/>
                    </a:srgbClr>
                  </a:outerShdw>
                </a:effectLst>
              </a:rPr>
              <a:t>Camilo Rebelo</a:t>
            </a:r>
          </a:p>
          <a:p>
            <a:endParaRPr lang="fr-FR" dirty="0"/>
          </a:p>
        </p:txBody>
      </p:sp>
      <p:sp>
        <p:nvSpPr>
          <p:cNvPr id="9" name="ZoneTexte 8"/>
          <p:cNvSpPr txBox="1"/>
          <p:nvPr/>
        </p:nvSpPr>
        <p:spPr>
          <a:xfrm>
            <a:off x="6735353" y="5617118"/>
            <a:ext cx="1779997"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Tiago Pimentel</a:t>
            </a:r>
          </a:p>
          <a:p>
            <a:endParaRPr lang="fr-FR" dirty="0"/>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826" y="5831862"/>
            <a:ext cx="2295525" cy="819150"/>
          </a:xfrm>
          <a:prstGeom prst="rect">
            <a:avLst/>
          </a:prstGeom>
        </p:spPr>
      </p:pic>
    </p:spTree>
    <p:extLst>
      <p:ext uri="{BB962C8B-B14F-4D97-AF65-F5344CB8AC3E}">
        <p14:creationId xmlns:p14="http://schemas.microsoft.com/office/powerpoint/2010/main" val="14902054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4177" y="365126"/>
            <a:ext cx="8787160" cy="1325563"/>
          </a:xfrm>
        </p:spPr>
        <p:txBody>
          <a:bodyPr/>
          <a:lstStyle/>
          <a:p>
            <a:r>
              <a:rPr lang="fr-FR" dirty="0"/>
              <a:t>Côa Parque Museu, Guarda, PT (2009)</a:t>
            </a:r>
          </a:p>
        </p:txBody>
      </p:sp>
      <p:sp>
        <p:nvSpPr>
          <p:cNvPr id="3" name="Espace réservé du contenu 2"/>
          <p:cNvSpPr>
            <a:spLocks noGrp="1"/>
          </p:cNvSpPr>
          <p:nvPr>
            <p:ph idx="1"/>
          </p:nvPr>
        </p:nvSpPr>
        <p:spPr/>
        <p:txBody>
          <a:bodyPr>
            <a:normAutofit fontScale="85000" lnSpcReduction="10000"/>
          </a:bodyPr>
          <a:lstStyle/>
          <a:p>
            <a:r>
              <a:rPr lang="en-US" dirty="0"/>
              <a:t>It is the work of architects Camilo Rebelo and Tiago Pimentel.</a:t>
            </a:r>
          </a:p>
          <a:p>
            <a:r>
              <a:rPr lang="en-US" dirty="0"/>
              <a:t>This museum takes into account the topography of the sloping terrain on which it is located: the arrival is at the top and a platform/terrace has been created to enjoy the immense landscape. </a:t>
            </a:r>
          </a:p>
          <a:p>
            <a:r>
              <a:rPr lang="en-US" dirty="0"/>
              <a:t>At the highest level of the terrain, the monolithic triangular shape is a direct result of the confluence of the valley. </a:t>
            </a:r>
            <a:endParaRPr lang="en-US" dirty="0" smtClean="0"/>
          </a:p>
          <a:p>
            <a:r>
              <a:rPr lang="en-US" dirty="0" smtClean="0"/>
              <a:t>The </a:t>
            </a:r>
            <a:r>
              <a:rPr lang="en-US" dirty="0"/>
              <a:t>composition of the facade results from the use of mineral pigments in the composition of the concrete that was also object of surface</a:t>
            </a:r>
            <a:r>
              <a:rPr lang="en-US" b="1" dirty="0"/>
              <a:t> </a:t>
            </a:r>
            <a:r>
              <a:rPr lang="en-US" dirty="0"/>
              <a:t>treatment mimicking the natural irregularities of the metamorphic rocks in the region. </a:t>
            </a:r>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40848579"/>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663" y="365126"/>
            <a:ext cx="8787161" cy="1325563"/>
          </a:xfrm>
        </p:spPr>
        <p:txBody>
          <a:bodyPr/>
          <a:lstStyle/>
          <a:p>
            <a:r>
              <a:rPr lang="fr-FR" dirty="0"/>
              <a:t>Côa Parque Museu, Guarda,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779" y="1690689"/>
            <a:ext cx="4930441" cy="3697831"/>
          </a:xfrm>
          <a:prstGeom prst="rect">
            <a:avLst/>
          </a:prstGeom>
        </p:spPr>
      </p:pic>
    </p:spTree>
    <p:extLst>
      <p:ext uri="{BB962C8B-B14F-4D97-AF65-F5344CB8AC3E}">
        <p14:creationId xmlns:p14="http://schemas.microsoft.com/office/powerpoint/2010/main" val="9274439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873" y="365126"/>
            <a:ext cx="8787161" cy="1325563"/>
          </a:xfrm>
        </p:spPr>
        <p:txBody>
          <a:bodyPr/>
          <a:lstStyle/>
          <a:p>
            <a:r>
              <a:rPr lang="fr-FR" dirty="0"/>
              <a:t>Côa Parque Museu, Guarda,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753" y="1690689"/>
            <a:ext cx="6008494" cy="4176464"/>
          </a:xfrm>
          <a:prstGeom prst="rect">
            <a:avLst/>
          </a:prstGeom>
        </p:spPr>
      </p:pic>
    </p:spTree>
    <p:extLst>
      <p:ext uri="{BB962C8B-B14F-4D97-AF65-F5344CB8AC3E}">
        <p14:creationId xmlns:p14="http://schemas.microsoft.com/office/powerpoint/2010/main" val="8369619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117" y="365126"/>
            <a:ext cx="8876371" cy="1325563"/>
          </a:xfrm>
        </p:spPr>
        <p:txBody>
          <a:bodyPr/>
          <a:lstStyle/>
          <a:p>
            <a:r>
              <a:rPr lang="fr-FR" dirty="0"/>
              <a:t>Côa Parque Museu, Guarda,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029" y="1690689"/>
            <a:ext cx="6779941" cy="4576296"/>
          </a:xfrm>
          <a:prstGeom prst="rect">
            <a:avLst/>
          </a:prstGeom>
        </p:spPr>
      </p:pic>
    </p:spTree>
    <p:extLst>
      <p:ext uri="{BB962C8B-B14F-4D97-AF65-F5344CB8AC3E}">
        <p14:creationId xmlns:p14="http://schemas.microsoft.com/office/powerpoint/2010/main" val="14073825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117" y="365126"/>
            <a:ext cx="8820615" cy="1325563"/>
          </a:xfrm>
        </p:spPr>
        <p:txBody>
          <a:bodyPr/>
          <a:lstStyle/>
          <a:p>
            <a:r>
              <a:rPr lang="fr-FR" dirty="0"/>
              <a:t>Côa Parque Museu, Guarda,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66" y="1690689"/>
            <a:ext cx="6959467" cy="4498239"/>
          </a:xfrm>
          <a:prstGeom prst="rect">
            <a:avLst/>
          </a:prstGeom>
        </p:spPr>
      </p:pic>
    </p:spTree>
    <p:extLst>
      <p:ext uri="{BB962C8B-B14F-4D97-AF65-F5344CB8AC3E}">
        <p14:creationId xmlns:p14="http://schemas.microsoft.com/office/powerpoint/2010/main" val="2857798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11" y="365126"/>
            <a:ext cx="8932127" cy="1325563"/>
          </a:xfrm>
        </p:spPr>
        <p:txBody>
          <a:bodyPr>
            <a:normAutofit/>
          </a:bodyPr>
          <a:lstStyle/>
          <a:p>
            <a:r>
              <a:rPr lang="fr-FR" sz="4000" dirty="0"/>
              <a:t>Museo de la Memoria, </a:t>
            </a:r>
            <a:r>
              <a:rPr lang="fr-FR" sz="4000" dirty="0" smtClean="0"/>
              <a:t>Granada, </a:t>
            </a:r>
            <a:r>
              <a:rPr lang="fr-FR" sz="4000" dirty="0"/>
              <a:t>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4254" y="1690689"/>
            <a:ext cx="4455491" cy="4509389"/>
          </a:xfrm>
          <a:prstGeom prst="rect">
            <a:avLst/>
          </a:prstGeom>
        </p:spPr>
      </p:pic>
    </p:spTree>
    <p:extLst>
      <p:ext uri="{BB962C8B-B14F-4D97-AF65-F5344CB8AC3E}">
        <p14:creationId xmlns:p14="http://schemas.microsoft.com/office/powerpoint/2010/main" val="243916747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663" y="365126"/>
            <a:ext cx="9021337" cy="1325563"/>
          </a:xfrm>
        </p:spPr>
        <p:txBody>
          <a:bodyPr/>
          <a:lstStyle/>
          <a:p>
            <a:r>
              <a:rPr lang="fr-FR" dirty="0"/>
              <a:t>Côa Parque Museu, Guarda,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723" y="1690689"/>
            <a:ext cx="6820553" cy="4364424"/>
          </a:xfrm>
          <a:prstGeom prst="rect">
            <a:avLst/>
          </a:prstGeom>
        </p:spPr>
      </p:pic>
    </p:spTree>
    <p:extLst>
      <p:ext uri="{BB962C8B-B14F-4D97-AF65-F5344CB8AC3E}">
        <p14:creationId xmlns:p14="http://schemas.microsoft.com/office/powerpoint/2010/main" val="37623341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873" y="365126"/>
            <a:ext cx="8764859" cy="1325563"/>
          </a:xfrm>
        </p:spPr>
        <p:txBody>
          <a:bodyPr/>
          <a:lstStyle/>
          <a:p>
            <a:r>
              <a:rPr lang="fr-FR" dirty="0"/>
              <a:t>Côa Parque Museu, Guarda,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12" y="1690689"/>
            <a:ext cx="6984776" cy="3928936"/>
          </a:xfrm>
          <a:prstGeom prst="rect">
            <a:avLst/>
          </a:prstGeom>
        </p:spPr>
      </p:pic>
    </p:spTree>
    <p:extLst>
      <p:ext uri="{BB962C8B-B14F-4D97-AF65-F5344CB8AC3E}">
        <p14:creationId xmlns:p14="http://schemas.microsoft.com/office/powerpoint/2010/main" val="1404702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210" y="365126"/>
            <a:ext cx="8820614" cy="1325563"/>
          </a:xfrm>
        </p:spPr>
        <p:txBody>
          <a:bodyPr/>
          <a:lstStyle/>
          <a:p>
            <a:r>
              <a:rPr lang="fr-FR" dirty="0"/>
              <a:t>Côa Parque Museu, Guarda,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262" y="1690690"/>
            <a:ext cx="3005729" cy="458744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392" y="1690688"/>
            <a:ext cx="2861681" cy="4587449"/>
          </a:xfrm>
          <a:prstGeom prst="rect">
            <a:avLst/>
          </a:prstGeom>
        </p:spPr>
      </p:pic>
    </p:spTree>
    <p:extLst>
      <p:ext uri="{BB962C8B-B14F-4D97-AF65-F5344CB8AC3E}">
        <p14:creationId xmlns:p14="http://schemas.microsoft.com/office/powerpoint/2010/main" val="4961607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8" y="365126"/>
            <a:ext cx="8798312" cy="1325563"/>
          </a:xfrm>
        </p:spPr>
        <p:txBody>
          <a:bodyPr/>
          <a:lstStyle/>
          <a:p>
            <a:r>
              <a:rPr lang="fr-FR" dirty="0"/>
              <a:t>Côa Parque Museu, Guarda,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05" y="1690689"/>
            <a:ext cx="6768790" cy="4487087"/>
          </a:xfrm>
          <a:prstGeom prst="rect">
            <a:avLst/>
          </a:prstGeom>
        </p:spPr>
      </p:pic>
    </p:spTree>
    <p:extLst>
      <p:ext uri="{BB962C8B-B14F-4D97-AF65-F5344CB8AC3E}">
        <p14:creationId xmlns:p14="http://schemas.microsoft.com/office/powerpoint/2010/main" val="7593897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571" y="365126"/>
            <a:ext cx="8787161" cy="1325563"/>
          </a:xfrm>
        </p:spPr>
        <p:txBody>
          <a:bodyPr/>
          <a:lstStyle/>
          <a:p>
            <a:r>
              <a:rPr lang="fr-FR" dirty="0"/>
              <a:t>Côa Parque Museu, Guarda,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058" y="1690689"/>
            <a:ext cx="6701883" cy="4375575"/>
          </a:xfrm>
          <a:prstGeom prst="rect">
            <a:avLst/>
          </a:prstGeom>
        </p:spPr>
      </p:pic>
    </p:spTree>
    <p:extLst>
      <p:ext uri="{BB962C8B-B14F-4D97-AF65-F5344CB8AC3E}">
        <p14:creationId xmlns:p14="http://schemas.microsoft.com/office/powerpoint/2010/main" val="37055013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722" y="365126"/>
            <a:ext cx="8831766" cy="1325563"/>
          </a:xfrm>
        </p:spPr>
        <p:txBody>
          <a:bodyPr/>
          <a:lstStyle/>
          <a:p>
            <a:r>
              <a:rPr lang="fr-FR" dirty="0"/>
              <a:t>Côa Parque Museu, Guarda,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419" y="1690689"/>
            <a:ext cx="6501161" cy="4531692"/>
          </a:xfrm>
          <a:prstGeom prst="rect">
            <a:avLst/>
          </a:prstGeom>
        </p:spPr>
      </p:pic>
    </p:spTree>
    <p:extLst>
      <p:ext uri="{BB962C8B-B14F-4D97-AF65-F5344CB8AC3E}">
        <p14:creationId xmlns:p14="http://schemas.microsoft.com/office/powerpoint/2010/main" val="14989201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327" y="365126"/>
            <a:ext cx="8809463" cy="1325563"/>
          </a:xfrm>
        </p:spPr>
        <p:txBody>
          <a:bodyPr/>
          <a:lstStyle/>
          <a:p>
            <a:r>
              <a:rPr lang="fr-FR" dirty="0"/>
              <a:t>Côa Parque Museu, Guarda,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063" y="1690689"/>
            <a:ext cx="6902605" cy="4420180"/>
          </a:xfrm>
          <a:prstGeom prst="rect">
            <a:avLst/>
          </a:prstGeom>
        </p:spPr>
      </p:pic>
    </p:spTree>
    <p:extLst>
      <p:ext uri="{BB962C8B-B14F-4D97-AF65-F5344CB8AC3E}">
        <p14:creationId xmlns:p14="http://schemas.microsoft.com/office/powerpoint/2010/main" val="20657226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11" y="365126"/>
            <a:ext cx="8898673" cy="1325563"/>
          </a:xfrm>
        </p:spPr>
        <p:txBody>
          <a:bodyPr/>
          <a:lstStyle/>
          <a:p>
            <a:r>
              <a:rPr lang="fr-FR" dirty="0"/>
              <a:t>Côa Parque Museu, Guarda,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620" y="1690689"/>
            <a:ext cx="6840760" cy="4576297"/>
          </a:xfrm>
          <a:prstGeom prst="rect">
            <a:avLst/>
          </a:prstGeom>
        </p:spPr>
      </p:pic>
    </p:spTree>
    <p:extLst>
      <p:ext uri="{BB962C8B-B14F-4D97-AF65-F5344CB8AC3E}">
        <p14:creationId xmlns:p14="http://schemas.microsoft.com/office/powerpoint/2010/main" val="410493724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966" y="365126"/>
            <a:ext cx="8887522" cy="1325563"/>
          </a:xfrm>
        </p:spPr>
        <p:txBody>
          <a:bodyPr/>
          <a:lstStyle/>
          <a:p>
            <a:r>
              <a:rPr lang="fr-FR" dirty="0" smtClean="0"/>
              <a:t>Côa </a:t>
            </a:r>
            <a:r>
              <a:rPr lang="fr-FR" dirty="0"/>
              <a:t>Parque Museu, Guarda,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908" y="1690689"/>
            <a:ext cx="6648183" cy="4375575"/>
          </a:xfrm>
          <a:prstGeom prst="rect">
            <a:avLst/>
          </a:prstGeom>
        </p:spPr>
      </p:pic>
    </p:spTree>
    <p:extLst>
      <p:ext uri="{BB962C8B-B14F-4D97-AF65-F5344CB8AC3E}">
        <p14:creationId xmlns:p14="http://schemas.microsoft.com/office/powerpoint/2010/main" val="39268877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90278"/>
            <a:ext cx="8886423" cy="1325563"/>
          </a:xfrm>
        </p:spPr>
        <p:txBody>
          <a:bodyPr/>
          <a:lstStyle/>
          <a:p>
            <a:r>
              <a:rPr lang="fr-FR" dirty="0" smtClean="0"/>
              <a:t>Porsche Museum, Stuttgart, DE (2009)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8817" y="1765536"/>
            <a:ext cx="4507604" cy="321858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766" y="5404275"/>
            <a:ext cx="3013655" cy="95207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212" y="5301244"/>
            <a:ext cx="1484876" cy="905412"/>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395" y="5548056"/>
            <a:ext cx="2816868" cy="332257"/>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10" y="1766342"/>
            <a:ext cx="4105498" cy="3217782"/>
          </a:xfrm>
          <a:prstGeom prst="rect">
            <a:avLst/>
          </a:prstGeom>
        </p:spPr>
      </p:pic>
      <p:sp>
        <p:nvSpPr>
          <p:cNvPr id="10" name="ZoneTexte 9"/>
          <p:cNvSpPr txBox="1"/>
          <p:nvPr/>
        </p:nvSpPr>
        <p:spPr>
          <a:xfrm>
            <a:off x="4662152" y="4108361"/>
            <a:ext cx="4108361" cy="369332"/>
          </a:xfrm>
          <a:prstGeom prst="rect">
            <a:avLst/>
          </a:prstGeom>
          <a:noFill/>
        </p:spPr>
        <p:txBody>
          <a:bodyPr wrap="square" rtlCol="0">
            <a:spAutoFit/>
          </a:bodyPr>
          <a:lstStyle/>
          <a:p>
            <a:r>
              <a:rPr lang="fr-FR" dirty="0" smtClean="0"/>
              <a:t>Roman Delugan &amp; Elke Delugan-Meissl</a:t>
            </a:r>
            <a:endParaRPr lang="fr-FR" dirty="0"/>
          </a:p>
        </p:txBody>
      </p:sp>
    </p:spTree>
    <p:extLst>
      <p:ext uri="{BB962C8B-B14F-4D97-AF65-F5344CB8AC3E}">
        <p14:creationId xmlns:p14="http://schemas.microsoft.com/office/powerpoint/2010/main" val="31154123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12" y="365126"/>
            <a:ext cx="8831766" cy="1325563"/>
          </a:xfrm>
        </p:spPr>
        <p:txBody>
          <a:bodyPr>
            <a:normAutofit/>
          </a:bodyPr>
          <a:lstStyle/>
          <a:p>
            <a:r>
              <a:rPr lang="fr-FR" sz="4000" dirty="0"/>
              <a:t>Museo de la Memoria, </a:t>
            </a:r>
            <a:r>
              <a:rPr lang="fr-FR" sz="4000" dirty="0" smtClean="0"/>
              <a:t>Granada, </a:t>
            </a:r>
            <a:r>
              <a:rPr lang="fr-FR" sz="4000" dirty="0"/>
              <a:t>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1000" y="1690689"/>
            <a:ext cx="6252790" cy="4464784"/>
          </a:xfrm>
          <a:prstGeom prst="rect">
            <a:avLst/>
          </a:prstGeom>
        </p:spPr>
      </p:pic>
    </p:spTree>
    <p:extLst>
      <p:ext uri="{BB962C8B-B14F-4D97-AF65-F5344CB8AC3E}">
        <p14:creationId xmlns:p14="http://schemas.microsoft.com/office/powerpoint/2010/main" val="7787926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304" y="365126"/>
            <a:ext cx="8809150" cy="1325563"/>
          </a:xfrm>
        </p:spPr>
        <p:txBody>
          <a:bodyPr/>
          <a:lstStyle/>
          <a:p>
            <a:r>
              <a:rPr lang="fr-FR" dirty="0"/>
              <a:t>Porsche Museum, Stuttgart, DE (2009)</a:t>
            </a:r>
          </a:p>
        </p:txBody>
      </p:sp>
      <p:sp>
        <p:nvSpPr>
          <p:cNvPr id="3" name="Espace réservé du contenu 2"/>
          <p:cNvSpPr>
            <a:spLocks noGrp="1"/>
          </p:cNvSpPr>
          <p:nvPr>
            <p:ph idx="1"/>
          </p:nvPr>
        </p:nvSpPr>
        <p:spPr>
          <a:xfrm>
            <a:off x="628650" y="1825625"/>
            <a:ext cx="8103226" cy="4351338"/>
          </a:xfrm>
        </p:spPr>
        <p:txBody>
          <a:bodyPr>
            <a:normAutofit fontScale="92500" lnSpcReduction="10000"/>
          </a:bodyPr>
          <a:lstStyle/>
          <a:p>
            <a:r>
              <a:rPr lang="en-US" dirty="0"/>
              <a:t>The building designed by Delugan Meissl is a bold statement. Supported on just three V-shaped columns, the museum’s dominant main structure seems to float above the ground like a monolith</a:t>
            </a:r>
            <a:r>
              <a:rPr lang="en-US" dirty="0" smtClean="0"/>
              <a:t>.</a:t>
            </a:r>
          </a:p>
          <a:p>
            <a:r>
              <a:rPr lang="en-US" dirty="0"/>
              <a:t>From every angle, the shapes of the monolith and base building look different thanks to their </a:t>
            </a:r>
            <a:r>
              <a:rPr lang="en-US" dirty="0" smtClean="0"/>
              <a:t>polygonal </a:t>
            </a:r>
            <a:r>
              <a:rPr lang="en-US" dirty="0"/>
              <a:t>forms and the variation in the structures and windows. Its reflective soffit absorbs the architectural landscape </a:t>
            </a:r>
            <a:r>
              <a:rPr lang="en-US" dirty="0" smtClean="0"/>
              <a:t>below. </a:t>
            </a:r>
          </a:p>
          <a:p>
            <a:r>
              <a:rPr lang="en-US" dirty="0" smtClean="0"/>
              <a:t>The glazed main façade of the 23 meter high museum adorned with Porsche logo faces north, greeting those heading into the center city by car.</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598973396"/>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063" y="365126"/>
            <a:ext cx="8834906" cy="1325563"/>
          </a:xfrm>
        </p:spPr>
        <p:txBody>
          <a:bodyPr/>
          <a:lstStyle/>
          <a:p>
            <a:r>
              <a:rPr lang="fr-FR" dirty="0"/>
              <a:t>Porsche Museum, Stuttgart,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643" y="1690689"/>
            <a:ext cx="7469746" cy="4478292"/>
          </a:xfrm>
          <a:prstGeom prst="rect">
            <a:avLst/>
          </a:prstGeom>
        </p:spPr>
      </p:pic>
    </p:spTree>
    <p:extLst>
      <p:ext uri="{BB962C8B-B14F-4D97-AF65-F5344CB8AC3E}">
        <p14:creationId xmlns:p14="http://schemas.microsoft.com/office/powerpoint/2010/main" val="4036489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425" y="365126"/>
            <a:ext cx="8796271" cy="1325563"/>
          </a:xfrm>
        </p:spPr>
        <p:txBody>
          <a:bodyPr/>
          <a:lstStyle/>
          <a:p>
            <a:r>
              <a:rPr lang="fr-FR" dirty="0"/>
              <a:t>Porsche Museum, Stuttgart,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188" y="1690689"/>
            <a:ext cx="7057623" cy="4401019"/>
          </a:xfrm>
          <a:prstGeom prst="rect">
            <a:avLst/>
          </a:prstGeom>
        </p:spPr>
      </p:pic>
    </p:spTree>
    <p:extLst>
      <p:ext uri="{BB962C8B-B14F-4D97-AF65-F5344CB8AC3E}">
        <p14:creationId xmlns:p14="http://schemas.microsoft.com/office/powerpoint/2010/main" val="29784942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955" y="365126"/>
            <a:ext cx="8871045" cy="1325563"/>
          </a:xfrm>
        </p:spPr>
        <p:txBody>
          <a:bodyPr/>
          <a:lstStyle/>
          <a:p>
            <a:r>
              <a:rPr lang="fr-FR" dirty="0"/>
              <a:t>Porsche Museum, Stuttgart,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582" y="1690688"/>
            <a:ext cx="7110484" cy="4450805"/>
          </a:xfrm>
          <a:prstGeom prst="rect">
            <a:avLst/>
          </a:prstGeom>
        </p:spPr>
      </p:pic>
    </p:spTree>
    <p:extLst>
      <p:ext uri="{BB962C8B-B14F-4D97-AF65-F5344CB8AC3E}">
        <p14:creationId xmlns:p14="http://schemas.microsoft.com/office/powerpoint/2010/main" val="24253452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3183" y="365126"/>
            <a:ext cx="8822028" cy="1325563"/>
          </a:xfrm>
        </p:spPr>
        <p:txBody>
          <a:bodyPr/>
          <a:lstStyle/>
          <a:p>
            <a:r>
              <a:rPr lang="fr-FR" dirty="0"/>
              <a:t>Porsche Museum, Stuttgart, DE (</a:t>
            </a:r>
            <a:r>
              <a:rPr lang="fr-FR" dirty="0" smtClean="0"/>
              <a:t>2009)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10" y="1690689"/>
            <a:ext cx="7044744" cy="4439656"/>
          </a:xfrm>
          <a:prstGeom prst="rect">
            <a:avLst/>
          </a:prstGeom>
        </p:spPr>
      </p:pic>
    </p:spTree>
    <p:extLst>
      <p:ext uri="{BB962C8B-B14F-4D97-AF65-F5344CB8AC3E}">
        <p14:creationId xmlns:p14="http://schemas.microsoft.com/office/powerpoint/2010/main" val="19550987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305" y="365126"/>
            <a:ext cx="8834906" cy="1325563"/>
          </a:xfrm>
        </p:spPr>
        <p:txBody>
          <a:bodyPr/>
          <a:lstStyle/>
          <a:p>
            <a:r>
              <a:rPr lang="fr-FR" dirty="0"/>
              <a:t>Porsche Museum, Stuttgart,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25" y="1690689"/>
            <a:ext cx="6980349" cy="4417454"/>
          </a:xfrm>
          <a:prstGeom prst="rect">
            <a:avLst/>
          </a:prstGeom>
        </p:spPr>
      </p:pic>
    </p:spTree>
    <p:extLst>
      <p:ext uri="{BB962C8B-B14F-4D97-AF65-F5344CB8AC3E}">
        <p14:creationId xmlns:p14="http://schemas.microsoft.com/office/powerpoint/2010/main" val="8025183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910" y="365126"/>
            <a:ext cx="8886422" cy="1325563"/>
          </a:xfrm>
        </p:spPr>
        <p:txBody>
          <a:bodyPr/>
          <a:lstStyle/>
          <a:p>
            <a:r>
              <a:rPr lang="fr-FR" dirty="0"/>
              <a:t>Porsche Museum, Stuttgart, DE (</a:t>
            </a:r>
            <a:r>
              <a:rPr lang="fr-FR" dirty="0" smtClean="0"/>
              <a:t>2009)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0341" y="1690689"/>
            <a:ext cx="6523317" cy="4067645"/>
          </a:xfrm>
          <a:prstGeom prst="rect">
            <a:avLst/>
          </a:prstGeom>
        </p:spPr>
      </p:pic>
    </p:spTree>
    <p:extLst>
      <p:ext uri="{BB962C8B-B14F-4D97-AF65-F5344CB8AC3E}">
        <p14:creationId xmlns:p14="http://schemas.microsoft.com/office/powerpoint/2010/main" val="28774854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909" y="365126"/>
            <a:ext cx="8899301" cy="1325563"/>
          </a:xfrm>
        </p:spPr>
        <p:txBody>
          <a:bodyPr/>
          <a:lstStyle/>
          <a:p>
            <a:r>
              <a:rPr lang="fr-FR" dirty="0"/>
              <a:t>Porsche Museum, Stuttgart,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476" y="1690689"/>
            <a:ext cx="7225048" cy="4568979"/>
          </a:xfrm>
          <a:prstGeom prst="rect">
            <a:avLst/>
          </a:prstGeom>
        </p:spPr>
      </p:pic>
    </p:spTree>
    <p:extLst>
      <p:ext uri="{BB962C8B-B14F-4D97-AF65-F5344CB8AC3E}">
        <p14:creationId xmlns:p14="http://schemas.microsoft.com/office/powerpoint/2010/main" val="31320030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425" y="365126"/>
            <a:ext cx="8834907" cy="1325563"/>
          </a:xfrm>
        </p:spPr>
        <p:txBody>
          <a:bodyPr/>
          <a:lstStyle/>
          <a:p>
            <a:r>
              <a:rPr lang="fr-FR" dirty="0"/>
              <a:t>Porsche Museum, Stuttgart,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431" y="1690689"/>
            <a:ext cx="7109138" cy="4555566"/>
          </a:xfrm>
          <a:prstGeom prst="rect">
            <a:avLst/>
          </a:prstGeom>
        </p:spPr>
      </p:pic>
    </p:spTree>
    <p:extLst>
      <p:ext uri="{BB962C8B-B14F-4D97-AF65-F5344CB8AC3E}">
        <p14:creationId xmlns:p14="http://schemas.microsoft.com/office/powerpoint/2010/main" val="7641179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789" y="365126"/>
            <a:ext cx="8886421" cy="1325563"/>
          </a:xfrm>
        </p:spPr>
        <p:txBody>
          <a:bodyPr/>
          <a:lstStyle/>
          <a:p>
            <a:r>
              <a:rPr lang="fr-FR" dirty="0"/>
              <a:t>Porsche Museum, Stuttgart,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748" y="1690689"/>
            <a:ext cx="7070502" cy="4478291"/>
          </a:xfrm>
          <a:prstGeom prst="rect">
            <a:avLst/>
          </a:prstGeom>
        </p:spPr>
      </p:pic>
    </p:spTree>
    <p:extLst>
      <p:ext uri="{BB962C8B-B14F-4D97-AF65-F5344CB8AC3E}">
        <p14:creationId xmlns:p14="http://schemas.microsoft.com/office/powerpoint/2010/main" val="10093306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361" y="365126"/>
            <a:ext cx="8943278" cy="1325563"/>
          </a:xfrm>
        </p:spPr>
        <p:txBody>
          <a:bodyPr>
            <a:normAutofit/>
          </a:bodyPr>
          <a:lstStyle/>
          <a:p>
            <a:r>
              <a:rPr lang="fr-FR" sz="4000" dirty="0"/>
              <a:t>Museo de la Memoria, </a:t>
            </a:r>
            <a:r>
              <a:rPr lang="fr-FR" sz="4000" dirty="0" smtClean="0"/>
              <a:t>Granada, </a:t>
            </a:r>
            <a:r>
              <a:rPr lang="fr-FR" sz="4000" dirty="0"/>
              <a:t>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690689"/>
            <a:ext cx="7056784" cy="4364182"/>
          </a:xfrm>
          <a:prstGeom prst="rect">
            <a:avLst/>
          </a:prstGeom>
        </p:spPr>
      </p:pic>
    </p:spTree>
    <p:extLst>
      <p:ext uri="{BB962C8B-B14F-4D97-AF65-F5344CB8AC3E}">
        <p14:creationId xmlns:p14="http://schemas.microsoft.com/office/powerpoint/2010/main" val="279038792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668" y="365126"/>
            <a:ext cx="8847786" cy="1325563"/>
          </a:xfrm>
        </p:spPr>
        <p:txBody>
          <a:bodyPr/>
          <a:lstStyle/>
          <a:p>
            <a:r>
              <a:rPr lang="fr-FR" dirty="0"/>
              <a:t>Porsche Museum, Stuttgart,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794" y="1690689"/>
            <a:ext cx="7173533" cy="4194957"/>
          </a:xfrm>
          <a:prstGeom prst="rect">
            <a:avLst/>
          </a:prstGeom>
        </p:spPr>
      </p:pic>
    </p:spTree>
    <p:extLst>
      <p:ext uri="{BB962C8B-B14F-4D97-AF65-F5344CB8AC3E}">
        <p14:creationId xmlns:p14="http://schemas.microsoft.com/office/powerpoint/2010/main" val="8386810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8125" y="365126"/>
            <a:ext cx="8789965" cy="1325563"/>
          </a:xfrm>
        </p:spPr>
        <p:txBody>
          <a:bodyPr/>
          <a:lstStyle/>
          <a:p>
            <a:r>
              <a:rPr lang="fr-FR" dirty="0"/>
              <a:t>Porsche Museum, Stuttgart, DE (</a:t>
            </a:r>
            <a:r>
              <a:rPr lang="fr-FR" dirty="0" smtClean="0"/>
              <a:t>2009)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 y="2066120"/>
            <a:ext cx="8667750" cy="3524250"/>
          </a:xfrm>
          <a:prstGeom prst="rect">
            <a:avLst/>
          </a:prstGeom>
        </p:spPr>
      </p:pic>
    </p:spTree>
    <p:extLst>
      <p:ext uri="{BB962C8B-B14F-4D97-AF65-F5344CB8AC3E}">
        <p14:creationId xmlns:p14="http://schemas.microsoft.com/office/powerpoint/2010/main" val="2366007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8941" y="365126"/>
            <a:ext cx="8809149" cy="1325563"/>
          </a:xfrm>
        </p:spPr>
        <p:txBody>
          <a:bodyPr/>
          <a:lstStyle/>
          <a:p>
            <a:r>
              <a:rPr lang="fr-FR" dirty="0"/>
              <a:t>Porsche Museum, Stuttgart, DE (</a:t>
            </a:r>
            <a:r>
              <a:rPr lang="fr-FR" dirty="0" smtClean="0"/>
              <a:t>2009)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932" y="1690689"/>
            <a:ext cx="6684135" cy="4562484"/>
          </a:xfrm>
          <a:prstGeom prst="rect">
            <a:avLst/>
          </a:prstGeom>
        </p:spPr>
      </p:pic>
    </p:spTree>
    <p:extLst>
      <p:ext uri="{BB962C8B-B14F-4D97-AF65-F5344CB8AC3E}">
        <p14:creationId xmlns:p14="http://schemas.microsoft.com/office/powerpoint/2010/main" val="35357506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3031" y="365126"/>
            <a:ext cx="8945966" cy="1325563"/>
          </a:xfrm>
        </p:spPr>
        <p:txBody>
          <a:bodyPr/>
          <a:lstStyle/>
          <a:p>
            <a:r>
              <a:rPr lang="fr-FR" dirty="0" smtClean="0"/>
              <a:t>Center of the Arts, Herning, DK (2009)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286" y="1690689"/>
            <a:ext cx="2339438" cy="289318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9559" y="4618059"/>
            <a:ext cx="2339438" cy="2103417"/>
          </a:xfrm>
          <a:prstGeom prst="rect">
            <a:avLst/>
          </a:prstGeom>
        </p:spPr>
      </p:pic>
      <p:sp>
        <p:nvSpPr>
          <p:cNvPr id="6" name="ZoneTexte 5"/>
          <p:cNvSpPr txBox="1"/>
          <p:nvPr/>
        </p:nvSpPr>
        <p:spPr>
          <a:xfrm>
            <a:off x="6709559" y="4237149"/>
            <a:ext cx="1674587" cy="369332"/>
          </a:xfrm>
          <a:prstGeom prst="rect">
            <a:avLst/>
          </a:prstGeom>
          <a:noFill/>
        </p:spPr>
        <p:txBody>
          <a:bodyPr wrap="square" rtlCol="0">
            <a:spAutoFit/>
          </a:bodyPr>
          <a:lstStyle/>
          <a:p>
            <a:r>
              <a:rPr lang="fr-FR" dirty="0" smtClean="0"/>
              <a:t>Steven Holl</a:t>
            </a:r>
            <a:endParaRPr lang="fr-FR" dirty="0"/>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490" y="1785732"/>
            <a:ext cx="6238338" cy="3864813"/>
          </a:xfrm>
          <a:prstGeom prst="rect">
            <a:avLst/>
          </a:prstGeom>
        </p:spPr>
      </p:pic>
      <p:pic>
        <p:nvPicPr>
          <p:cNvPr id="9" name="Image 8"/>
          <p:cNvPicPr>
            <a:picLocks noChangeAspect="1"/>
          </p:cNvPicPr>
          <p:nvPr/>
        </p:nvPicPr>
        <p:blipFill>
          <a:blip r:embed="rId5"/>
          <a:stretch>
            <a:fillRect/>
          </a:stretch>
        </p:blipFill>
        <p:spPr>
          <a:xfrm>
            <a:off x="1162890" y="6148388"/>
            <a:ext cx="1438275" cy="390525"/>
          </a:xfrm>
          <a:prstGeom prst="rect">
            <a:avLst/>
          </a:prstGeom>
        </p:spPr>
      </p:pic>
    </p:spTree>
    <p:extLst>
      <p:ext uri="{BB962C8B-B14F-4D97-AF65-F5344CB8AC3E}">
        <p14:creationId xmlns:p14="http://schemas.microsoft.com/office/powerpoint/2010/main" val="25075861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Center </a:t>
            </a:r>
            <a:r>
              <a:rPr lang="fr-FR" dirty="0"/>
              <a:t>of the Arts, Herning, DK (2009)</a:t>
            </a:r>
          </a:p>
        </p:txBody>
      </p:sp>
      <p:sp>
        <p:nvSpPr>
          <p:cNvPr id="3" name="Espace réservé du contenu 2"/>
          <p:cNvSpPr>
            <a:spLocks noGrp="1"/>
          </p:cNvSpPr>
          <p:nvPr>
            <p:ph idx="1"/>
          </p:nvPr>
        </p:nvSpPr>
        <p:spPr/>
        <p:txBody>
          <a:bodyPr>
            <a:normAutofit fontScale="92500" lnSpcReduction="10000"/>
          </a:bodyPr>
          <a:lstStyle/>
          <a:p>
            <a:r>
              <a:rPr lang="fr-FR" dirty="0" smtClean="0"/>
              <a:t>It is the work of the architect Steven Holl.</a:t>
            </a:r>
          </a:p>
          <a:p>
            <a:r>
              <a:rPr lang="en-US" dirty="0"/>
              <a:t>The design fuses landscape and architecture in a one-level building that will include permanent and temporary exhibition galleries, a 150-seat auditorium, music rehearsal </a:t>
            </a:r>
            <a:r>
              <a:rPr lang="en-US" dirty="0" smtClean="0"/>
              <a:t>rooms.</a:t>
            </a:r>
          </a:p>
          <a:p>
            <a:r>
              <a:rPr lang="en-US" dirty="0" smtClean="0"/>
              <a:t>The </a:t>
            </a:r>
            <a:r>
              <a:rPr lang="en-US" dirty="0"/>
              <a:t>shape of the building which resembles a collection of shirtsleeves viewed from above, through the wall finishes. Fabric tarps were inserted into the formwork to yield a fabric texture to the buildings exterior walls of white </a:t>
            </a:r>
            <a:r>
              <a:rPr lang="en-US" dirty="0" smtClean="0"/>
              <a:t>concrete  (</a:t>
            </a:r>
            <a:r>
              <a:rPr lang="en-US" dirty="0"/>
              <a:t>with a wrinkled textile </a:t>
            </a:r>
            <a:r>
              <a:rPr lang="en-US" dirty="0" smtClean="0"/>
              <a:t>surface).</a:t>
            </a:r>
            <a:r>
              <a:rPr lang="en-US" dirty="0"/>
              <a:t> The references to textile continue inside </a:t>
            </a:r>
            <a:r>
              <a:rPr lang="en-US" dirty="0" smtClean="0"/>
              <a:t>where </a:t>
            </a:r>
            <a:r>
              <a:rPr lang="en-US" dirty="0"/>
              <a:t>one is met by the curved ceiling resembling tent canvas.</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067258286"/>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304" y="365126"/>
            <a:ext cx="8809150" cy="1325563"/>
          </a:xfrm>
        </p:spPr>
        <p:txBody>
          <a:bodyPr/>
          <a:lstStyle/>
          <a:p>
            <a:r>
              <a:rPr lang="fr-FR" dirty="0"/>
              <a:t>Center of the Arts, Herning, DK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493" y="1690689"/>
            <a:ext cx="6722772" cy="4532946"/>
          </a:xfrm>
          <a:prstGeom prst="rect">
            <a:avLst/>
          </a:prstGeom>
        </p:spPr>
      </p:pic>
    </p:spTree>
    <p:extLst>
      <p:ext uri="{BB962C8B-B14F-4D97-AF65-F5344CB8AC3E}">
        <p14:creationId xmlns:p14="http://schemas.microsoft.com/office/powerpoint/2010/main" val="10342716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304" y="365126"/>
            <a:ext cx="8757634" cy="1325563"/>
          </a:xfrm>
        </p:spPr>
        <p:txBody>
          <a:bodyPr/>
          <a:lstStyle/>
          <a:p>
            <a:r>
              <a:rPr lang="fr-FR" dirty="0"/>
              <a:t>Center of the Arts, Herning, DK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65" y="1690689"/>
            <a:ext cx="6941712" cy="4315227"/>
          </a:xfrm>
          <a:prstGeom prst="rect">
            <a:avLst/>
          </a:prstGeom>
        </p:spPr>
      </p:pic>
    </p:spTree>
    <p:extLst>
      <p:ext uri="{BB962C8B-B14F-4D97-AF65-F5344CB8AC3E}">
        <p14:creationId xmlns:p14="http://schemas.microsoft.com/office/powerpoint/2010/main" val="22516188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789" y="365126"/>
            <a:ext cx="8912180" cy="1325563"/>
          </a:xfrm>
        </p:spPr>
        <p:txBody>
          <a:bodyPr/>
          <a:lstStyle/>
          <a:p>
            <a:r>
              <a:rPr lang="fr-FR" dirty="0"/>
              <a:t>Center of the Arts, Herning, DK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8076" y="1690689"/>
            <a:ext cx="6767848" cy="4259350"/>
          </a:xfrm>
          <a:prstGeom prst="rect">
            <a:avLst/>
          </a:prstGeom>
        </p:spPr>
      </p:pic>
    </p:spTree>
    <p:extLst>
      <p:ext uri="{BB962C8B-B14F-4D97-AF65-F5344CB8AC3E}">
        <p14:creationId xmlns:p14="http://schemas.microsoft.com/office/powerpoint/2010/main" val="31115727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455" y="365126"/>
            <a:ext cx="8744755" cy="1325563"/>
          </a:xfrm>
        </p:spPr>
        <p:txBody>
          <a:bodyPr/>
          <a:lstStyle/>
          <a:p>
            <a:r>
              <a:rPr lang="fr-FR" dirty="0"/>
              <a:t>Center of the Arts, Herning, DK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130" y="1690689"/>
            <a:ext cx="6619740" cy="4297987"/>
          </a:xfrm>
          <a:prstGeom prst="rect">
            <a:avLst/>
          </a:prstGeom>
        </p:spPr>
      </p:pic>
    </p:spTree>
    <p:extLst>
      <p:ext uri="{BB962C8B-B14F-4D97-AF65-F5344CB8AC3E}">
        <p14:creationId xmlns:p14="http://schemas.microsoft.com/office/powerpoint/2010/main" val="16411298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456" y="365126"/>
            <a:ext cx="8873543" cy="1325563"/>
          </a:xfrm>
        </p:spPr>
        <p:txBody>
          <a:bodyPr/>
          <a:lstStyle/>
          <a:p>
            <a:r>
              <a:rPr lang="fr-FR" dirty="0"/>
              <a:t>Center of the Arts, Herning, DK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175" y="1690689"/>
            <a:ext cx="6735650" cy="4288665"/>
          </a:xfrm>
          <a:prstGeom prst="rect">
            <a:avLst/>
          </a:prstGeom>
        </p:spPr>
      </p:pic>
    </p:spTree>
    <p:extLst>
      <p:ext uri="{BB962C8B-B14F-4D97-AF65-F5344CB8AC3E}">
        <p14:creationId xmlns:p14="http://schemas.microsoft.com/office/powerpoint/2010/main" val="18573689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663" y="365126"/>
            <a:ext cx="8898674" cy="1325563"/>
          </a:xfrm>
        </p:spPr>
        <p:txBody>
          <a:bodyPr>
            <a:normAutofit/>
          </a:bodyPr>
          <a:lstStyle/>
          <a:p>
            <a:r>
              <a:rPr lang="fr-FR" sz="4000" dirty="0"/>
              <a:t>Museo de la Memoria, </a:t>
            </a:r>
            <a:r>
              <a:rPr lang="fr-FR" sz="4000" dirty="0" smtClean="0"/>
              <a:t>Granada, </a:t>
            </a:r>
            <a:r>
              <a:rPr lang="fr-FR" sz="4000" dirty="0"/>
              <a:t>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7063" y="1690689"/>
            <a:ext cx="6869152" cy="4464784"/>
          </a:xfrm>
          <a:prstGeom prst="rect">
            <a:avLst/>
          </a:prstGeom>
        </p:spPr>
      </p:pic>
    </p:spTree>
    <p:extLst>
      <p:ext uri="{BB962C8B-B14F-4D97-AF65-F5344CB8AC3E}">
        <p14:creationId xmlns:p14="http://schemas.microsoft.com/office/powerpoint/2010/main" val="3745623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8976575" cy="1325563"/>
          </a:xfrm>
        </p:spPr>
        <p:txBody>
          <a:bodyPr/>
          <a:lstStyle/>
          <a:p>
            <a:r>
              <a:rPr lang="fr-FR" dirty="0" smtClean="0"/>
              <a:t> Center </a:t>
            </a:r>
            <a:r>
              <a:rPr lang="fr-FR" dirty="0"/>
              <a:t>of the Arts, Herning, DK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164" y="1690689"/>
            <a:ext cx="6771672" cy="4357686"/>
          </a:xfrm>
          <a:prstGeom prst="rect">
            <a:avLst/>
          </a:prstGeom>
        </p:spPr>
      </p:pic>
    </p:spTree>
    <p:extLst>
      <p:ext uri="{BB962C8B-B14F-4D97-AF65-F5344CB8AC3E}">
        <p14:creationId xmlns:p14="http://schemas.microsoft.com/office/powerpoint/2010/main" val="384443408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7577" y="365126"/>
            <a:ext cx="8770513" cy="1325563"/>
          </a:xfrm>
        </p:spPr>
        <p:txBody>
          <a:bodyPr/>
          <a:lstStyle/>
          <a:p>
            <a:r>
              <a:rPr lang="fr-FR" dirty="0"/>
              <a:t>Center of the Arts, Herning, DK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126" y="2287333"/>
            <a:ext cx="7559899" cy="3472374"/>
          </a:xfrm>
          <a:prstGeom prst="rect">
            <a:avLst/>
          </a:prstGeom>
        </p:spPr>
      </p:pic>
    </p:spTree>
    <p:extLst>
      <p:ext uri="{BB962C8B-B14F-4D97-AF65-F5344CB8AC3E}">
        <p14:creationId xmlns:p14="http://schemas.microsoft.com/office/powerpoint/2010/main" val="16845112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425" y="365126"/>
            <a:ext cx="8976575" cy="1325563"/>
          </a:xfrm>
        </p:spPr>
        <p:txBody>
          <a:bodyPr/>
          <a:lstStyle/>
          <a:p>
            <a:r>
              <a:rPr lang="fr-FR" dirty="0"/>
              <a:t>Center of the Arts, Herning, DK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462" y="1690689"/>
            <a:ext cx="6903076" cy="4310823"/>
          </a:xfrm>
          <a:prstGeom prst="rect">
            <a:avLst/>
          </a:prstGeom>
        </p:spPr>
      </p:pic>
    </p:spTree>
    <p:extLst>
      <p:ext uri="{BB962C8B-B14F-4D97-AF65-F5344CB8AC3E}">
        <p14:creationId xmlns:p14="http://schemas.microsoft.com/office/powerpoint/2010/main" val="41547338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6214" y="365126"/>
            <a:ext cx="8731876" cy="1325563"/>
          </a:xfrm>
        </p:spPr>
        <p:txBody>
          <a:bodyPr/>
          <a:lstStyle/>
          <a:p>
            <a:r>
              <a:rPr lang="fr-FR" dirty="0"/>
              <a:t>Center of the Arts, Herning, DK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811" y="1690689"/>
            <a:ext cx="6838681" cy="4310823"/>
          </a:xfrm>
          <a:prstGeom prst="rect">
            <a:avLst/>
          </a:prstGeom>
        </p:spPr>
      </p:pic>
    </p:spTree>
    <p:extLst>
      <p:ext uri="{BB962C8B-B14F-4D97-AF65-F5344CB8AC3E}">
        <p14:creationId xmlns:p14="http://schemas.microsoft.com/office/powerpoint/2010/main" val="1920376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304" y="365126"/>
            <a:ext cx="8873544" cy="1325563"/>
          </a:xfrm>
        </p:spPr>
        <p:txBody>
          <a:bodyPr/>
          <a:lstStyle/>
          <a:p>
            <a:r>
              <a:rPr lang="fr-FR" dirty="0"/>
              <a:t>Center of the Arts, Herning, DK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060" y="1690688"/>
            <a:ext cx="2794717" cy="450405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532" y="1690688"/>
            <a:ext cx="5715805" cy="4504050"/>
          </a:xfrm>
          <a:prstGeom prst="rect">
            <a:avLst/>
          </a:prstGeom>
        </p:spPr>
      </p:pic>
    </p:spTree>
    <p:extLst>
      <p:ext uri="{BB962C8B-B14F-4D97-AF65-F5344CB8AC3E}">
        <p14:creationId xmlns:p14="http://schemas.microsoft.com/office/powerpoint/2010/main" val="6249762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6061" y="365126"/>
            <a:ext cx="8744755" cy="1325563"/>
          </a:xfrm>
        </p:spPr>
        <p:txBody>
          <a:bodyPr/>
          <a:lstStyle/>
          <a:p>
            <a:r>
              <a:rPr lang="fr-FR" dirty="0"/>
              <a:t>Center of the Arts, Herning, DK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 y="1690689"/>
            <a:ext cx="6800045" cy="4323746"/>
          </a:xfrm>
          <a:prstGeom prst="rect">
            <a:avLst/>
          </a:prstGeom>
        </p:spPr>
      </p:pic>
    </p:spTree>
    <p:extLst>
      <p:ext uri="{BB962C8B-B14F-4D97-AF65-F5344CB8AC3E}">
        <p14:creationId xmlns:p14="http://schemas.microsoft.com/office/powerpoint/2010/main" val="27024297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4546" y="365126"/>
            <a:ext cx="8989454" cy="1325563"/>
          </a:xfrm>
        </p:spPr>
        <p:txBody>
          <a:bodyPr/>
          <a:lstStyle/>
          <a:p>
            <a:r>
              <a:rPr lang="fr-FR" dirty="0"/>
              <a:t>Center of the Arts, Herning, DK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825" y="1690689"/>
            <a:ext cx="6980349" cy="4439656"/>
          </a:xfrm>
          <a:prstGeom prst="rect">
            <a:avLst/>
          </a:prstGeom>
        </p:spPr>
      </p:pic>
    </p:spTree>
    <p:extLst>
      <p:ext uri="{BB962C8B-B14F-4D97-AF65-F5344CB8AC3E}">
        <p14:creationId xmlns:p14="http://schemas.microsoft.com/office/powerpoint/2010/main" val="26743655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79802" cy="1325563"/>
          </a:xfrm>
        </p:spPr>
        <p:txBody>
          <a:bodyPr>
            <a:normAutofit/>
          </a:bodyPr>
          <a:lstStyle/>
          <a:p>
            <a:r>
              <a:rPr lang="fr-FR" sz="4000" dirty="0" smtClean="0"/>
              <a:t>Dornier </a:t>
            </a:r>
            <a:r>
              <a:rPr lang="fr-FR" sz="4000" dirty="0" smtClean="0"/>
              <a:t>Museum,Friedrichshafen</a:t>
            </a:r>
            <a:r>
              <a:rPr lang="fr-FR" sz="4000" dirty="0" smtClean="0"/>
              <a:t>, DE (2009)</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3555" y="1690688"/>
            <a:ext cx="2092817" cy="3139225"/>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6395" y="1690688"/>
            <a:ext cx="2096311" cy="313922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8228" y="1690688"/>
            <a:ext cx="2096311" cy="3139225"/>
          </a:xfrm>
          <a:prstGeom prst="rect">
            <a:avLst/>
          </a:prstGeom>
        </p:spPr>
      </p:pic>
      <p:pic>
        <p:nvPicPr>
          <p:cNvPr id="8" name="Image 7"/>
          <p:cNvPicPr>
            <a:picLocks noChangeAspect="1"/>
          </p:cNvPicPr>
          <p:nvPr/>
        </p:nvPicPr>
        <p:blipFill>
          <a:blip r:embed="rId5"/>
          <a:stretch>
            <a:fillRect/>
          </a:stretch>
        </p:blipFill>
        <p:spPr>
          <a:xfrm>
            <a:off x="2795114" y="5060101"/>
            <a:ext cx="1905000" cy="1095375"/>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350" y="1690688"/>
            <a:ext cx="2456349" cy="3782833"/>
          </a:xfrm>
          <a:prstGeom prst="rect">
            <a:avLst/>
          </a:prstGeom>
        </p:spPr>
      </p:pic>
      <p:sp>
        <p:nvSpPr>
          <p:cNvPr id="10" name="ZoneTexte 9"/>
          <p:cNvSpPr txBox="1"/>
          <p:nvPr/>
        </p:nvSpPr>
        <p:spPr>
          <a:xfrm>
            <a:off x="2795114" y="4417454"/>
            <a:ext cx="1712492" cy="369332"/>
          </a:xfrm>
          <a:prstGeom prst="rect">
            <a:avLst/>
          </a:prstGeom>
          <a:noFill/>
        </p:spPr>
        <p:txBody>
          <a:bodyPr wrap="square" rtlCol="0">
            <a:spAutoFit/>
          </a:bodyPr>
          <a:lstStyle/>
          <a:p>
            <a:r>
              <a:rPr lang="fr-FR" dirty="0" smtClean="0"/>
              <a:t>Markus Allmann</a:t>
            </a:r>
            <a:endParaRPr lang="fr-FR" dirty="0"/>
          </a:p>
        </p:txBody>
      </p:sp>
      <p:sp>
        <p:nvSpPr>
          <p:cNvPr id="11" name="ZoneTexte 10"/>
          <p:cNvSpPr txBox="1"/>
          <p:nvPr/>
        </p:nvSpPr>
        <p:spPr>
          <a:xfrm>
            <a:off x="4828228" y="4417454"/>
            <a:ext cx="1868786" cy="369332"/>
          </a:xfrm>
          <a:prstGeom prst="rect">
            <a:avLst/>
          </a:prstGeom>
          <a:noFill/>
        </p:spPr>
        <p:txBody>
          <a:bodyPr wrap="square" rtlCol="0">
            <a:spAutoFit/>
          </a:bodyPr>
          <a:lstStyle/>
          <a:p>
            <a:r>
              <a:rPr lang="fr-FR" dirty="0" smtClean="0"/>
              <a:t> </a:t>
            </a:r>
            <a:r>
              <a:rPr lang="fr-FR" dirty="0" smtClean="0">
                <a:solidFill>
                  <a:schemeClr val="bg1"/>
                </a:solidFill>
              </a:rPr>
              <a:t>Amandus Sattler</a:t>
            </a:r>
            <a:endParaRPr lang="fr-FR" dirty="0">
              <a:solidFill>
                <a:schemeClr val="bg1"/>
              </a:solidFill>
            </a:endParaRPr>
          </a:p>
        </p:txBody>
      </p:sp>
      <p:sp>
        <p:nvSpPr>
          <p:cNvPr id="13" name="ZoneTexte 12"/>
          <p:cNvSpPr txBox="1"/>
          <p:nvPr/>
        </p:nvSpPr>
        <p:spPr>
          <a:xfrm>
            <a:off x="7122017" y="4417454"/>
            <a:ext cx="1906073" cy="369332"/>
          </a:xfrm>
          <a:prstGeom prst="rect">
            <a:avLst/>
          </a:prstGeom>
          <a:noFill/>
        </p:spPr>
        <p:txBody>
          <a:bodyPr wrap="square" rtlCol="0">
            <a:spAutoFit/>
          </a:bodyPr>
          <a:lstStyle/>
          <a:p>
            <a:r>
              <a:rPr lang="fr-FR" dirty="0" smtClean="0"/>
              <a:t>Ludwig Wappner</a:t>
            </a:r>
            <a:endParaRPr lang="fr-FR" dirty="0"/>
          </a:p>
        </p:txBody>
      </p:sp>
    </p:spTree>
    <p:extLst>
      <p:ext uri="{BB962C8B-B14F-4D97-AF65-F5344CB8AC3E}">
        <p14:creationId xmlns:p14="http://schemas.microsoft.com/office/powerpoint/2010/main" val="21645328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3588" cy="1325563"/>
          </a:xfrm>
        </p:spPr>
        <p:txBody>
          <a:bodyPr>
            <a:normAutofit/>
          </a:bodyPr>
          <a:lstStyle/>
          <a:p>
            <a:r>
              <a:rPr lang="fr-FR" sz="4000" dirty="0"/>
              <a:t>Dornier </a:t>
            </a:r>
            <a:r>
              <a:rPr lang="fr-FR" sz="4000" dirty="0" smtClean="0"/>
              <a:t>Museum,</a:t>
            </a:r>
            <a:r>
              <a:rPr lang="fr-FR" sz="4000" dirty="0" smtClean="0"/>
              <a:t>Friedrichshafen</a:t>
            </a:r>
            <a:r>
              <a:rPr lang="fr-FR" sz="4000" dirty="0"/>
              <a:t>, DE (</a:t>
            </a:r>
            <a:r>
              <a:rPr lang="fr-FR" sz="4000" dirty="0" smtClean="0"/>
              <a:t>2009)</a:t>
            </a:r>
            <a:endParaRPr lang="fr-FR" sz="4000" dirty="0"/>
          </a:p>
        </p:txBody>
      </p:sp>
      <p:sp>
        <p:nvSpPr>
          <p:cNvPr id="3" name="Espace réservé du contenu 2"/>
          <p:cNvSpPr>
            <a:spLocks noGrp="1"/>
          </p:cNvSpPr>
          <p:nvPr>
            <p:ph idx="1"/>
          </p:nvPr>
        </p:nvSpPr>
        <p:spPr/>
        <p:txBody>
          <a:bodyPr>
            <a:normAutofit fontScale="92500" lnSpcReduction="20000"/>
          </a:bodyPr>
          <a:lstStyle/>
          <a:p>
            <a:r>
              <a:rPr lang="fr-FR" dirty="0" smtClean="0"/>
              <a:t>It is the work of Allmann Sattler Wappner Architekten firm.</a:t>
            </a:r>
          </a:p>
          <a:p>
            <a:r>
              <a:rPr lang="en-US" dirty="0"/>
              <a:t>The shape of the museum is derived from the </a:t>
            </a:r>
            <a:r>
              <a:rPr lang="en-US" dirty="0" smtClean="0"/>
              <a:t>direct </a:t>
            </a:r>
            <a:r>
              <a:rPr lang="en-US" dirty="0"/>
              <a:t>access of the exhibited airplanes to the runways. Translucent, curved facades delimitate the interior space and guide the way to the tarmac</a:t>
            </a:r>
            <a:r>
              <a:rPr lang="en-US" dirty="0" smtClean="0"/>
              <a:t>.</a:t>
            </a:r>
          </a:p>
          <a:p>
            <a:r>
              <a:rPr lang="en-US" dirty="0"/>
              <a:t>The end faces oriented towards the airport are closed by transparent gates. The exhibition space volume features curved perimeter surfaces in the north and south, projecting the contour of the runway upward to the rectangular roof structure. In the west and east, the lateral perimeter permits a transition from roof to façade to the runway.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065789964"/>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2641" cy="1325563"/>
          </a:xfrm>
        </p:spPr>
        <p:txBody>
          <a:bodyPr>
            <a:normAutofit/>
          </a:bodyPr>
          <a:lstStyle/>
          <a:p>
            <a:r>
              <a:rPr lang="fr-FR" sz="4000" dirty="0"/>
              <a:t>Dornier </a:t>
            </a:r>
            <a:r>
              <a:rPr lang="fr-FR" sz="4000" dirty="0" smtClean="0"/>
              <a:t>Museum,</a:t>
            </a:r>
            <a:r>
              <a:rPr lang="fr-FR" sz="4000" dirty="0" smtClean="0"/>
              <a:t>Friedrichshafen</a:t>
            </a:r>
            <a:r>
              <a:rPr lang="fr-FR" sz="4000" dirty="0"/>
              <a:t>, DE (2009)</a:t>
            </a:r>
          </a:p>
        </p:txBody>
      </p:sp>
      <p:sp>
        <p:nvSpPr>
          <p:cNvPr id="3" name="Espace réservé du contenu 2"/>
          <p:cNvSpPr>
            <a:spLocks noGrp="1"/>
          </p:cNvSpPr>
          <p:nvPr>
            <p:ph idx="1"/>
          </p:nvPr>
        </p:nvSpPr>
        <p:spPr/>
        <p:txBody>
          <a:bodyPr>
            <a:normAutofit fontScale="85000" lnSpcReduction="10000"/>
          </a:bodyPr>
          <a:lstStyle/>
          <a:p>
            <a:r>
              <a:rPr lang="en-US" dirty="0"/>
              <a:t>The curved longitudinal perimeter surfaces are segmented imperceptibly by polycarbonate panels. The assembly system of the full-height, transparent panels enables avoiding construction-based divisions in the building exterior. This construction material, primarily used in industrial construction, conveys lightness and </a:t>
            </a:r>
            <a:r>
              <a:rPr lang="en-US" dirty="0" smtClean="0"/>
              <a:t>formability.</a:t>
            </a:r>
          </a:p>
          <a:p>
            <a:r>
              <a:rPr lang="en-US" dirty="0"/>
              <a:t>Along the southern facade, a dot raster pattern is applied to the perimeter surface, reducing sunlight intake. The raster pattern obscures the linear structure of the polycarbonate panels. The absence of a clearly recognizable structure conveys the image of a wall to the observer; the progressing impression of transparency however signals permeability. Along the north facade, polycarbonate panels are applied without further treatment.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027788442"/>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209" y="365126"/>
            <a:ext cx="8865219" cy="1325563"/>
          </a:xfrm>
        </p:spPr>
        <p:txBody>
          <a:bodyPr>
            <a:normAutofit/>
          </a:bodyPr>
          <a:lstStyle/>
          <a:p>
            <a:r>
              <a:rPr lang="fr-FR" sz="4000" dirty="0"/>
              <a:t>Museo de la Memoria, </a:t>
            </a:r>
            <a:r>
              <a:rPr lang="fr-FR" sz="4000" dirty="0" smtClean="0"/>
              <a:t>Granada, </a:t>
            </a:r>
            <a:r>
              <a:rPr lang="fr-FR" sz="4000" dirty="0"/>
              <a:t>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7442" y="1690689"/>
            <a:ext cx="6768752" cy="4474615"/>
          </a:xfrm>
          <a:prstGeom prst="rect">
            <a:avLst/>
          </a:prstGeom>
        </p:spPr>
      </p:pic>
    </p:spTree>
    <p:extLst>
      <p:ext uri="{BB962C8B-B14F-4D97-AF65-F5344CB8AC3E}">
        <p14:creationId xmlns:p14="http://schemas.microsoft.com/office/powerpoint/2010/main" val="10966329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16428" cy="1325563"/>
          </a:xfrm>
        </p:spPr>
        <p:txBody>
          <a:bodyPr>
            <a:normAutofit/>
          </a:bodyPr>
          <a:lstStyle/>
          <a:p>
            <a:r>
              <a:rPr lang="fr-FR" sz="4000" dirty="0"/>
              <a:t>Dornier </a:t>
            </a:r>
            <a:r>
              <a:rPr lang="fr-FR" sz="4000" dirty="0" smtClean="0"/>
              <a:t>Museum,</a:t>
            </a:r>
            <a:r>
              <a:rPr lang="fr-FR" sz="4000" dirty="0" smtClean="0"/>
              <a:t>Friedrichshafen</a:t>
            </a:r>
            <a:r>
              <a:rPr lang="fr-FR" sz="4000" dirty="0"/>
              <a:t>, DE (</a:t>
            </a:r>
            <a:r>
              <a:rPr lang="fr-FR" sz="4000" dirty="0" smtClean="0"/>
              <a:t>2009)</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008" y="1690689"/>
            <a:ext cx="6593983" cy="4478292"/>
          </a:xfrm>
          <a:prstGeom prst="rect">
            <a:avLst/>
          </a:prstGeom>
        </p:spPr>
      </p:pic>
    </p:spTree>
    <p:extLst>
      <p:ext uri="{BB962C8B-B14F-4D97-AF65-F5344CB8AC3E}">
        <p14:creationId xmlns:p14="http://schemas.microsoft.com/office/powerpoint/2010/main" val="149582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79802" cy="1325563"/>
          </a:xfrm>
        </p:spPr>
        <p:txBody>
          <a:bodyPr>
            <a:normAutofit/>
          </a:bodyPr>
          <a:lstStyle/>
          <a:p>
            <a:r>
              <a:rPr lang="fr-FR" sz="4000" dirty="0"/>
              <a:t>Dornier </a:t>
            </a:r>
            <a:r>
              <a:rPr lang="fr-FR" sz="4000" dirty="0" smtClean="0"/>
              <a:t>Museum,</a:t>
            </a:r>
            <a:r>
              <a:rPr lang="fr-FR" sz="4000" dirty="0" smtClean="0"/>
              <a:t>Friedrichshafen</a:t>
            </a:r>
            <a:r>
              <a:rPr lang="fr-FR" sz="4000" dirty="0"/>
              <a:t>,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295" y="1690689"/>
            <a:ext cx="6761409" cy="4478292"/>
          </a:xfrm>
          <a:prstGeom prst="rect">
            <a:avLst/>
          </a:prstGeom>
        </p:spPr>
      </p:pic>
    </p:spTree>
    <p:extLst>
      <p:ext uri="{BB962C8B-B14F-4D97-AF65-F5344CB8AC3E}">
        <p14:creationId xmlns:p14="http://schemas.microsoft.com/office/powerpoint/2010/main" val="19477505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3588" cy="1325563"/>
          </a:xfrm>
        </p:spPr>
        <p:txBody>
          <a:bodyPr>
            <a:normAutofit/>
          </a:bodyPr>
          <a:lstStyle/>
          <a:p>
            <a:r>
              <a:rPr lang="fr-FR" sz="4000" dirty="0"/>
              <a:t>Dornier </a:t>
            </a:r>
            <a:r>
              <a:rPr lang="fr-FR" sz="4000" dirty="0" smtClean="0"/>
              <a:t>Museum,</a:t>
            </a:r>
            <a:r>
              <a:rPr lang="fr-FR" sz="4000" dirty="0" smtClean="0"/>
              <a:t>Friedrichshafen</a:t>
            </a:r>
            <a:r>
              <a:rPr lang="fr-FR" sz="4000" dirty="0"/>
              <a:t>,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83" y="1690689"/>
            <a:ext cx="6928834" cy="4529808"/>
          </a:xfrm>
          <a:prstGeom prst="rect">
            <a:avLst/>
          </a:prstGeom>
        </p:spPr>
      </p:pic>
    </p:spTree>
    <p:extLst>
      <p:ext uri="{BB962C8B-B14F-4D97-AF65-F5344CB8AC3E}">
        <p14:creationId xmlns:p14="http://schemas.microsoft.com/office/powerpoint/2010/main" val="22509439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16428" cy="1325563"/>
          </a:xfrm>
        </p:spPr>
        <p:txBody>
          <a:bodyPr>
            <a:normAutofit/>
          </a:bodyPr>
          <a:lstStyle/>
          <a:p>
            <a:r>
              <a:rPr lang="fr-FR" sz="4000" dirty="0"/>
              <a:t>Dornier </a:t>
            </a:r>
            <a:r>
              <a:rPr lang="fr-FR" sz="4000" dirty="0" smtClean="0"/>
              <a:t>Museum,</a:t>
            </a:r>
            <a:r>
              <a:rPr lang="fr-FR" sz="4000" dirty="0" smtClean="0"/>
              <a:t>Friedrichshafen</a:t>
            </a:r>
            <a:r>
              <a:rPr lang="fr-FR" sz="4000" dirty="0"/>
              <a:t>,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716" y="1690689"/>
            <a:ext cx="6830568" cy="4443984"/>
          </a:xfrm>
          <a:prstGeom prst="rect">
            <a:avLst/>
          </a:prstGeom>
        </p:spPr>
      </p:pic>
    </p:spTree>
    <p:extLst>
      <p:ext uri="{BB962C8B-B14F-4D97-AF65-F5344CB8AC3E}">
        <p14:creationId xmlns:p14="http://schemas.microsoft.com/office/powerpoint/2010/main" val="36110383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2642" cy="1325563"/>
          </a:xfrm>
        </p:spPr>
        <p:txBody>
          <a:bodyPr>
            <a:normAutofit/>
          </a:bodyPr>
          <a:lstStyle/>
          <a:p>
            <a:r>
              <a:rPr lang="fr-FR" sz="4000" dirty="0"/>
              <a:t>Dornier </a:t>
            </a:r>
            <a:r>
              <a:rPr lang="fr-FR" sz="4000" dirty="0" smtClean="0"/>
              <a:t>Museum,</a:t>
            </a:r>
            <a:r>
              <a:rPr lang="fr-FR" sz="4000" dirty="0" smtClean="0"/>
              <a:t>Friedrichshafen</a:t>
            </a:r>
            <a:r>
              <a:rPr lang="fr-FR" sz="4000" dirty="0"/>
              <a:t>,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292" y="1690689"/>
            <a:ext cx="6757416" cy="4425696"/>
          </a:xfrm>
          <a:prstGeom prst="rect">
            <a:avLst/>
          </a:prstGeom>
        </p:spPr>
      </p:pic>
    </p:spTree>
    <p:extLst>
      <p:ext uri="{BB962C8B-B14F-4D97-AF65-F5344CB8AC3E}">
        <p14:creationId xmlns:p14="http://schemas.microsoft.com/office/powerpoint/2010/main" val="414554628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34535" cy="1325563"/>
          </a:xfrm>
        </p:spPr>
        <p:txBody>
          <a:bodyPr>
            <a:normAutofit/>
          </a:bodyPr>
          <a:lstStyle/>
          <a:p>
            <a:r>
              <a:rPr lang="fr-FR" sz="4000" dirty="0"/>
              <a:t>Dornier </a:t>
            </a:r>
            <a:r>
              <a:rPr lang="fr-FR" sz="4000" dirty="0" smtClean="0"/>
              <a:t>Museum,</a:t>
            </a:r>
            <a:r>
              <a:rPr lang="fr-FR" sz="4000" dirty="0" smtClean="0"/>
              <a:t>Friedrichshafen</a:t>
            </a:r>
            <a:r>
              <a:rPr lang="fr-FR" sz="4000" dirty="0"/>
              <a:t>,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004" y="1690689"/>
            <a:ext cx="6793992" cy="4457700"/>
          </a:xfrm>
          <a:prstGeom prst="rect">
            <a:avLst/>
          </a:prstGeom>
        </p:spPr>
      </p:pic>
    </p:spTree>
    <p:extLst>
      <p:ext uri="{BB962C8B-B14F-4D97-AF65-F5344CB8AC3E}">
        <p14:creationId xmlns:p14="http://schemas.microsoft.com/office/powerpoint/2010/main" val="31417514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34535" cy="1325563"/>
          </a:xfrm>
        </p:spPr>
        <p:txBody>
          <a:bodyPr>
            <a:normAutofit/>
          </a:bodyPr>
          <a:lstStyle/>
          <a:p>
            <a:r>
              <a:rPr lang="fr-FR" sz="4000" dirty="0"/>
              <a:t>Dornier </a:t>
            </a:r>
            <a:r>
              <a:rPr lang="fr-FR" sz="4000" dirty="0" smtClean="0"/>
              <a:t>Museum,</a:t>
            </a:r>
            <a:r>
              <a:rPr lang="fr-FR" sz="4000" dirty="0" smtClean="0"/>
              <a:t>Friedrichshafen</a:t>
            </a:r>
            <a:r>
              <a:rPr lang="fr-FR" sz="4000" dirty="0"/>
              <a:t>,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860" y="1690689"/>
            <a:ext cx="6812280" cy="4430268"/>
          </a:xfrm>
          <a:prstGeom prst="rect">
            <a:avLst/>
          </a:prstGeom>
        </p:spPr>
      </p:pic>
    </p:spTree>
    <p:extLst>
      <p:ext uri="{BB962C8B-B14F-4D97-AF65-F5344CB8AC3E}">
        <p14:creationId xmlns:p14="http://schemas.microsoft.com/office/powerpoint/2010/main" val="38109960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34535" cy="1325563"/>
          </a:xfrm>
        </p:spPr>
        <p:txBody>
          <a:bodyPr>
            <a:normAutofit/>
          </a:bodyPr>
          <a:lstStyle/>
          <a:p>
            <a:r>
              <a:rPr lang="fr-FR" sz="4000" dirty="0"/>
              <a:t>Dornier </a:t>
            </a:r>
            <a:r>
              <a:rPr lang="fr-FR" sz="4000" dirty="0" smtClean="0"/>
              <a:t>Museum,</a:t>
            </a:r>
            <a:r>
              <a:rPr lang="fr-FR" sz="4000" dirty="0" smtClean="0"/>
              <a:t>Friedrichshafen</a:t>
            </a:r>
            <a:r>
              <a:rPr lang="fr-FR" sz="4000" dirty="0"/>
              <a:t>,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251" y="1690689"/>
            <a:ext cx="6645498" cy="4452535"/>
          </a:xfrm>
          <a:prstGeom prst="rect">
            <a:avLst/>
          </a:prstGeom>
        </p:spPr>
      </p:pic>
    </p:spTree>
    <p:extLst>
      <p:ext uri="{BB962C8B-B14F-4D97-AF65-F5344CB8AC3E}">
        <p14:creationId xmlns:p14="http://schemas.microsoft.com/office/powerpoint/2010/main" val="18395476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Salt Museum, Salins, FR (2009)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17" y="1690689"/>
            <a:ext cx="4541585" cy="315291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870" y="1690688"/>
            <a:ext cx="4164593" cy="3152915"/>
          </a:xfrm>
          <a:prstGeom prst="rect">
            <a:avLst/>
          </a:prstGeom>
        </p:spPr>
      </p:pic>
      <p:sp>
        <p:nvSpPr>
          <p:cNvPr id="6" name="ZoneTexte 5"/>
          <p:cNvSpPr txBox="1"/>
          <p:nvPr/>
        </p:nvSpPr>
        <p:spPr>
          <a:xfrm>
            <a:off x="353086" y="4110273"/>
            <a:ext cx="3503690" cy="369332"/>
          </a:xfrm>
          <a:prstGeom prst="rect">
            <a:avLst/>
          </a:prstGeom>
          <a:noFill/>
        </p:spPr>
        <p:txBody>
          <a:bodyPr wrap="square" rtlCol="0">
            <a:spAutoFit/>
          </a:bodyPr>
          <a:lstStyle/>
          <a:p>
            <a:r>
              <a:rPr lang="en-US" dirty="0">
                <a:solidFill>
                  <a:schemeClr val="bg1"/>
                </a:solidFill>
              </a:rPr>
              <a:t>Michel Malcotti, Catherine Roussey</a:t>
            </a:r>
            <a:endParaRPr lang="fr-FR" dirty="0">
              <a:solidFill>
                <a:schemeClr val="bg1"/>
              </a:solidFill>
            </a:endParaRPr>
          </a:p>
        </p:txBody>
      </p:sp>
      <p:sp>
        <p:nvSpPr>
          <p:cNvPr id="7" name="ZoneTexte 6"/>
          <p:cNvSpPr txBox="1"/>
          <p:nvPr/>
        </p:nvSpPr>
        <p:spPr>
          <a:xfrm>
            <a:off x="5169529" y="4110273"/>
            <a:ext cx="2344847" cy="369332"/>
          </a:xfrm>
          <a:prstGeom prst="rect">
            <a:avLst/>
          </a:prstGeom>
          <a:noFill/>
        </p:spPr>
        <p:txBody>
          <a:bodyPr wrap="square" rtlCol="0">
            <a:spAutoFit/>
          </a:bodyPr>
          <a:lstStyle/>
          <a:p>
            <a:r>
              <a:rPr lang="en-US" dirty="0">
                <a:solidFill>
                  <a:schemeClr val="bg1"/>
                </a:solidFill>
              </a:rPr>
              <a:t>Thierry Gheza</a:t>
            </a:r>
            <a:endParaRPr lang="fr-FR" dirty="0">
              <a:solidFill>
                <a:schemeClr val="bg1"/>
              </a:solidFill>
            </a:endParaRPr>
          </a:p>
        </p:txBody>
      </p:sp>
      <p:pic>
        <p:nvPicPr>
          <p:cNvPr id="8" name="Image 7"/>
          <p:cNvPicPr>
            <a:picLocks noChangeAspect="1"/>
          </p:cNvPicPr>
          <p:nvPr/>
        </p:nvPicPr>
        <p:blipFill>
          <a:blip r:embed="rId4"/>
          <a:stretch>
            <a:fillRect/>
          </a:stretch>
        </p:blipFill>
        <p:spPr>
          <a:xfrm>
            <a:off x="6341952" y="4970258"/>
            <a:ext cx="1009650" cy="1009650"/>
          </a:xfrm>
          <a:prstGeom prst="rect">
            <a:avLst/>
          </a:prstGeom>
        </p:spPr>
      </p:pic>
      <p:pic>
        <p:nvPicPr>
          <p:cNvPr id="9" name="Image 8"/>
          <p:cNvPicPr>
            <a:picLocks noChangeAspect="1"/>
          </p:cNvPicPr>
          <p:nvPr/>
        </p:nvPicPr>
        <p:blipFill>
          <a:blip r:embed="rId5"/>
          <a:stretch>
            <a:fillRect/>
          </a:stretch>
        </p:blipFill>
        <p:spPr>
          <a:xfrm>
            <a:off x="7514376" y="4970258"/>
            <a:ext cx="1257300" cy="1257300"/>
          </a:xfrm>
          <a:prstGeom prst="rect">
            <a:avLst/>
          </a:prstGeom>
        </p:spPr>
      </p:pic>
    </p:spTree>
    <p:extLst>
      <p:ext uri="{BB962C8B-B14F-4D97-AF65-F5344CB8AC3E}">
        <p14:creationId xmlns:p14="http://schemas.microsoft.com/office/powerpoint/2010/main" val="33887002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Salt </a:t>
            </a:r>
            <a:r>
              <a:rPr lang="fr-FR" dirty="0"/>
              <a:t>Museum, Salins, FR (</a:t>
            </a:r>
            <a:r>
              <a:rPr lang="fr-FR" dirty="0" smtClean="0"/>
              <a:t>2009)</a:t>
            </a:r>
            <a:endParaRPr lang="fr-FR" dirty="0"/>
          </a:p>
        </p:txBody>
      </p:sp>
      <p:sp>
        <p:nvSpPr>
          <p:cNvPr id="3" name="Espace réservé du contenu 2"/>
          <p:cNvSpPr>
            <a:spLocks noGrp="1"/>
          </p:cNvSpPr>
          <p:nvPr>
            <p:ph idx="1"/>
          </p:nvPr>
        </p:nvSpPr>
        <p:spPr/>
        <p:txBody>
          <a:bodyPr>
            <a:normAutofit fontScale="92500" lnSpcReduction="10000"/>
          </a:bodyPr>
          <a:lstStyle/>
          <a:p>
            <a:r>
              <a:rPr lang="en-US" dirty="0" smtClean="0"/>
              <a:t>It is the work of the architects Michel Malcotti, Catherine Roussey and Thierry Gheza.</a:t>
            </a:r>
          </a:p>
          <a:p>
            <a:r>
              <a:rPr lang="en-US" dirty="0" smtClean="0"/>
              <a:t>The </a:t>
            </a:r>
            <a:r>
              <a:rPr lang="en-US" dirty="0"/>
              <a:t>museum project was kept separate from its context right from the start, creating an additional interior within the interior of the building containing the museum itinerary and filtering spaces for links between different levels</a:t>
            </a:r>
            <a:r>
              <a:rPr lang="en-US" dirty="0" smtClean="0"/>
              <a:t>. This </a:t>
            </a:r>
            <a:r>
              <a:rPr lang="en-US" dirty="0"/>
              <a:t>restoration philosophy is expressed on the outside in an irreverently attractive element: a new parallelepiped that juts far out of the northern wall, made of Indaten® construction steel sheeting, recommended for its protective surface patina that makes it particularly resistant to corrosion by atmospheric agents.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95163757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a:t>Acropolis </a:t>
            </a:r>
            <a:r>
              <a:rPr lang="fr-FR" dirty="0" smtClean="0"/>
              <a:t>Museum, Athens</a:t>
            </a:r>
            <a:r>
              <a:rPr lang="fr-FR" dirty="0"/>
              <a:t>, GR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922" y="1690689"/>
            <a:ext cx="5069512" cy="381642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6447" y="2842817"/>
            <a:ext cx="3054589" cy="266429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791" y="1928389"/>
            <a:ext cx="1525219" cy="1041218"/>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8828" y="5684912"/>
            <a:ext cx="1872208" cy="1036564"/>
          </a:xfrm>
          <a:prstGeom prst="rect">
            <a:avLst/>
          </a:prstGeom>
        </p:spPr>
      </p:pic>
      <p:sp>
        <p:nvSpPr>
          <p:cNvPr id="8" name="ZoneTexte 7"/>
          <p:cNvSpPr txBox="1"/>
          <p:nvPr/>
        </p:nvSpPr>
        <p:spPr>
          <a:xfrm>
            <a:off x="5715422" y="4817327"/>
            <a:ext cx="2402666" cy="379141"/>
          </a:xfrm>
          <a:prstGeom prst="rect">
            <a:avLst/>
          </a:prstGeom>
          <a:noFill/>
        </p:spPr>
        <p:txBody>
          <a:bodyPr wrap="square" rtlCol="0">
            <a:spAutoFit/>
          </a:bodyPr>
          <a:lstStyle/>
          <a:p>
            <a:r>
              <a:rPr lang="fr-FR" dirty="0" smtClean="0">
                <a:solidFill>
                  <a:schemeClr val="bg1"/>
                </a:solidFill>
              </a:rPr>
              <a:t>Bernard Tschumi</a:t>
            </a:r>
            <a:endParaRPr lang="fr-FR" dirty="0">
              <a:solidFill>
                <a:schemeClr val="bg1"/>
              </a:solidFill>
            </a:endParaRPr>
          </a:p>
        </p:txBody>
      </p:sp>
    </p:spTree>
    <p:extLst>
      <p:ext uri="{BB962C8B-B14F-4D97-AF65-F5344CB8AC3E}">
        <p14:creationId xmlns:p14="http://schemas.microsoft.com/office/powerpoint/2010/main" val="3172387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Salt </a:t>
            </a:r>
            <a:r>
              <a:rPr lang="fr-FR" dirty="0"/>
              <a:t>Museum, Salins, FR (</a:t>
            </a:r>
            <a:r>
              <a:rPr lang="fr-FR" dirty="0" smtClean="0"/>
              <a:t>2009)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309" y="1690689"/>
            <a:ext cx="7007382" cy="4429454"/>
          </a:xfrm>
          <a:prstGeom prst="rect">
            <a:avLst/>
          </a:prstGeom>
        </p:spPr>
      </p:pic>
    </p:spTree>
    <p:extLst>
      <p:ext uri="{BB962C8B-B14F-4D97-AF65-F5344CB8AC3E}">
        <p14:creationId xmlns:p14="http://schemas.microsoft.com/office/powerpoint/2010/main" val="7930978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Salt </a:t>
            </a:r>
            <a:r>
              <a:rPr lang="fr-FR" dirty="0"/>
              <a:t>Museum, Salins, FR (</a:t>
            </a:r>
            <a:r>
              <a:rPr lang="fr-FR" dirty="0" smtClean="0"/>
              <a:t>2009)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372" y="1690689"/>
            <a:ext cx="6613255" cy="4411347"/>
          </a:xfrm>
          <a:prstGeom prst="rect">
            <a:avLst/>
          </a:prstGeom>
        </p:spPr>
      </p:pic>
    </p:spTree>
    <p:extLst>
      <p:ext uri="{BB962C8B-B14F-4D97-AF65-F5344CB8AC3E}">
        <p14:creationId xmlns:p14="http://schemas.microsoft.com/office/powerpoint/2010/main" val="25139580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Salt </a:t>
            </a:r>
            <a:r>
              <a:rPr lang="fr-FR" dirty="0"/>
              <a:t>Museum, Salins, FR (</a:t>
            </a:r>
            <a:r>
              <a:rPr lang="fr-FR" dirty="0" smtClean="0"/>
              <a:t>2009)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63" y="1690688"/>
            <a:ext cx="2948487" cy="4474721"/>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3445" y="1690688"/>
            <a:ext cx="3060071" cy="4474721"/>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8011" y="1690687"/>
            <a:ext cx="2721134" cy="4474721"/>
          </a:xfrm>
          <a:prstGeom prst="rect">
            <a:avLst/>
          </a:prstGeom>
        </p:spPr>
      </p:pic>
    </p:spTree>
    <p:extLst>
      <p:ext uri="{BB962C8B-B14F-4D97-AF65-F5344CB8AC3E}">
        <p14:creationId xmlns:p14="http://schemas.microsoft.com/office/powerpoint/2010/main" val="20509750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Salt Museum, Salins, FR (</a:t>
            </a:r>
            <a:r>
              <a:rPr lang="fr-FR" dirty="0" smtClean="0"/>
              <a:t>2009)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8950" y="1690689"/>
            <a:ext cx="2855802" cy="4384186"/>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4284" y="1690689"/>
            <a:ext cx="2950540" cy="438418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176" y="1690689"/>
            <a:ext cx="2720242" cy="4384186"/>
          </a:xfrm>
          <a:prstGeom prst="rect">
            <a:avLst/>
          </a:prstGeom>
        </p:spPr>
      </p:pic>
    </p:spTree>
    <p:extLst>
      <p:ext uri="{BB962C8B-B14F-4D97-AF65-F5344CB8AC3E}">
        <p14:creationId xmlns:p14="http://schemas.microsoft.com/office/powerpoint/2010/main" val="3886115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Salt </a:t>
            </a:r>
            <a:r>
              <a:rPr lang="fr-FR" dirty="0"/>
              <a:t>Museum, Salins, FR (</a:t>
            </a:r>
            <a:r>
              <a:rPr lang="fr-FR" dirty="0" smtClean="0"/>
              <a:t>2009)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0311" y="1690689"/>
            <a:ext cx="6803378" cy="4529042"/>
          </a:xfrm>
          <a:prstGeom prst="rect">
            <a:avLst/>
          </a:prstGeom>
        </p:spPr>
      </p:pic>
    </p:spTree>
    <p:extLst>
      <p:ext uri="{BB962C8B-B14F-4D97-AF65-F5344CB8AC3E}">
        <p14:creationId xmlns:p14="http://schemas.microsoft.com/office/powerpoint/2010/main" val="38026633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Salt </a:t>
            </a:r>
            <a:r>
              <a:rPr lang="fr-FR" dirty="0"/>
              <a:t>Museum, Salins, FR (</a:t>
            </a:r>
            <a:r>
              <a:rPr lang="fr-FR" dirty="0" smtClean="0"/>
              <a:t>2009)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9409" y="1690688"/>
            <a:ext cx="2905182" cy="4483775"/>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050" y="1690688"/>
            <a:ext cx="2766399" cy="448377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910" y="1690687"/>
            <a:ext cx="2875040" cy="4483775"/>
          </a:xfrm>
          <a:prstGeom prst="rect">
            <a:avLst/>
          </a:prstGeom>
        </p:spPr>
      </p:pic>
    </p:spTree>
    <p:extLst>
      <p:ext uri="{BB962C8B-B14F-4D97-AF65-F5344CB8AC3E}">
        <p14:creationId xmlns:p14="http://schemas.microsoft.com/office/powerpoint/2010/main" val="31142577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Salt </a:t>
            </a:r>
            <a:r>
              <a:rPr lang="fr-FR" dirty="0"/>
              <a:t>Museum, Salins, FR (</a:t>
            </a:r>
            <a:r>
              <a:rPr lang="fr-FR" dirty="0" smtClean="0"/>
              <a:t>2009)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255" y="1690689"/>
            <a:ext cx="6893490" cy="4275545"/>
          </a:xfrm>
          <a:prstGeom prst="rect">
            <a:avLst/>
          </a:prstGeom>
        </p:spPr>
      </p:pic>
    </p:spTree>
    <p:extLst>
      <p:ext uri="{BB962C8B-B14F-4D97-AF65-F5344CB8AC3E}">
        <p14:creationId xmlns:p14="http://schemas.microsoft.com/office/powerpoint/2010/main" val="275178002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Salt </a:t>
            </a:r>
            <a:r>
              <a:rPr lang="fr-FR" dirty="0"/>
              <a:t>Museum, Salins, FR (</a:t>
            </a:r>
            <a:r>
              <a:rPr lang="fr-FR" dirty="0" smtClean="0"/>
              <a:t>2009)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7253" y="1690689"/>
            <a:ext cx="6749494" cy="4366079"/>
          </a:xfrm>
          <a:prstGeom prst="rect">
            <a:avLst/>
          </a:prstGeom>
        </p:spPr>
      </p:pic>
    </p:spTree>
    <p:extLst>
      <p:ext uri="{BB962C8B-B14F-4D97-AF65-F5344CB8AC3E}">
        <p14:creationId xmlns:p14="http://schemas.microsoft.com/office/powerpoint/2010/main" val="25638639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Salt </a:t>
            </a:r>
            <a:r>
              <a:rPr lang="fr-FR" dirty="0"/>
              <a:t>Museum, Salins, FR (</a:t>
            </a:r>
            <a:r>
              <a:rPr lang="fr-FR" dirty="0" smtClean="0"/>
              <a:t>2009)</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260" y="1766038"/>
            <a:ext cx="7002554" cy="4514963"/>
          </a:xfrm>
          <a:prstGeom prst="rect">
            <a:avLst/>
          </a:prstGeom>
        </p:spPr>
      </p:pic>
      <p:sp>
        <p:nvSpPr>
          <p:cNvPr id="5" name="ZoneTexte 4"/>
          <p:cNvSpPr txBox="1"/>
          <p:nvPr/>
        </p:nvSpPr>
        <p:spPr>
          <a:xfrm>
            <a:off x="2073244" y="5314384"/>
            <a:ext cx="2996697" cy="769441"/>
          </a:xfrm>
          <a:prstGeom prst="rect">
            <a:avLst/>
          </a:prstGeom>
          <a:noFill/>
        </p:spPr>
        <p:txBody>
          <a:bodyPr wrap="square" rtlCol="0">
            <a:spAutoFit/>
          </a:bodyPr>
          <a:lstStyle/>
          <a:p>
            <a:r>
              <a:rPr lang="fr-FR" sz="4400" dirty="0" smtClean="0">
                <a:solidFill>
                  <a:schemeClr val="bg1"/>
                </a:solidFill>
              </a:rPr>
              <a:t>THE END</a:t>
            </a:r>
            <a:endParaRPr lang="fr-FR" sz="4400" dirty="0">
              <a:solidFill>
                <a:schemeClr val="bg1"/>
              </a:solidFill>
            </a:endParaRPr>
          </a:p>
        </p:txBody>
      </p:sp>
    </p:spTree>
    <p:extLst>
      <p:ext uri="{BB962C8B-B14F-4D97-AF65-F5344CB8AC3E}">
        <p14:creationId xmlns:p14="http://schemas.microsoft.com/office/powerpoint/2010/main" val="41963088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11" y="365126"/>
            <a:ext cx="8909825" cy="1325563"/>
          </a:xfrm>
        </p:spPr>
        <p:txBody>
          <a:bodyPr/>
          <a:lstStyle/>
          <a:p>
            <a:r>
              <a:rPr lang="fr-FR" dirty="0"/>
              <a:t>Acropolis Museum, Athens, GR  (2009)</a:t>
            </a:r>
          </a:p>
        </p:txBody>
      </p:sp>
      <p:sp>
        <p:nvSpPr>
          <p:cNvPr id="3" name="Espace réservé du contenu 2"/>
          <p:cNvSpPr>
            <a:spLocks noGrp="1"/>
          </p:cNvSpPr>
          <p:nvPr>
            <p:ph idx="1"/>
          </p:nvPr>
        </p:nvSpPr>
        <p:spPr/>
        <p:txBody>
          <a:bodyPr/>
          <a:lstStyle/>
          <a:p>
            <a:r>
              <a:rPr lang="en-US" dirty="0"/>
              <a:t>It is the work of the architect Bernard Tschumi</a:t>
            </a:r>
            <a:r>
              <a:rPr lang="en-US" dirty="0" smtClean="0"/>
              <a:t>.</a:t>
            </a:r>
          </a:p>
          <a:p>
            <a:r>
              <a:rPr lang="en-US" dirty="0" smtClean="0"/>
              <a:t>The </a:t>
            </a:r>
            <a:r>
              <a:rPr lang="en-US" dirty="0"/>
              <a:t>museum is articulated into a base, a middle and a top corresponding to different functions</a:t>
            </a:r>
            <a:r>
              <a:rPr lang="en-US" dirty="0" smtClean="0"/>
              <a:t>.</a:t>
            </a:r>
          </a:p>
          <a:p>
            <a:r>
              <a:rPr lang="en-US" dirty="0" smtClean="0"/>
              <a:t>The </a:t>
            </a:r>
            <a:r>
              <a:rPr lang="en-US" dirty="0"/>
              <a:t>base of the museum floats on stilts on existing archaeological excavations, protecting the site with a network of columns placed in negotiation with archaeologists (part of the city from the 4th to 7th century). </a:t>
            </a:r>
            <a:endParaRPr lang="en-US" dirty="0" smtClean="0"/>
          </a:p>
          <a:p>
            <a:r>
              <a:rPr lang="en-US" dirty="0" smtClean="0"/>
              <a:t>A </a:t>
            </a:r>
            <a:r>
              <a:rPr lang="en-US" dirty="0"/>
              <a:t>spectacular double-height room supported by large columns forms the middle</a:t>
            </a:r>
            <a:r>
              <a:rPr lang="en-US" dirty="0" smtClean="0"/>
              <a: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75791173"/>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13" y="365126"/>
            <a:ext cx="8898672" cy="1325563"/>
          </a:xfrm>
        </p:spPr>
        <p:txBody>
          <a:bodyPr/>
          <a:lstStyle/>
          <a:p>
            <a:r>
              <a:rPr lang="fr-FR" dirty="0"/>
              <a:t>Acropolis Museum, Athens, GR  (2009)</a:t>
            </a:r>
          </a:p>
        </p:txBody>
      </p:sp>
      <p:sp>
        <p:nvSpPr>
          <p:cNvPr id="3" name="Espace réservé du contenu 2"/>
          <p:cNvSpPr>
            <a:spLocks noGrp="1"/>
          </p:cNvSpPr>
          <p:nvPr>
            <p:ph idx="1"/>
          </p:nvPr>
        </p:nvSpPr>
        <p:spPr/>
        <p:txBody>
          <a:bodyPr/>
          <a:lstStyle/>
          <a:p>
            <a:r>
              <a:rPr lang="en-US" dirty="0"/>
              <a:t>The top, which consists of the rectangular gallery of the Parthenon arranged around an inner courtyard, rotates gently to orient the marbles of the frieze exactly as they were in the Parthenon centuries ago.</a:t>
            </a:r>
          </a:p>
          <a:p>
            <a:r>
              <a:rPr lang="en-US" dirty="0"/>
              <a:t>The materials used are glass for facades and floors, concrete for the structure and columns and marble for some floors.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008920572"/>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024" y="365126"/>
            <a:ext cx="8920976" cy="1325563"/>
          </a:xfrm>
        </p:spPr>
        <p:txBody>
          <a:bodyPr/>
          <a:lstStyle/>
          <a:p>
            <a:r>
              <a:rPr lang="fr-FR" dirty="0"/>
              <a:t>Acropolis Museum, Athens, GR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098" y="1690688"/>
            <a:ext cx="7370956" cy="4375575"/>
          </a:xfrm>
          <a:prstGeom prst="rect">
            <a:avLst/>
          </a:prstGeom>
        </p:spPr>
      </p:pic>
    </p:spTree>
    <p:extLst>
      <p:ext uri="{BB962C8B-B14F-4D97-AF65-F5344CB8AC3E}">
        <p14:creationId xmlns:p14="http://schemas.microsoft.com/office/powerpoint/2010/main" val="118328921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0634" y="365126"/>
            <a:ext cx="8823366" cy="1325563"/>
          </a:xfrm>
        </p:spPr>
        <p:txBody>
          <a:bodyPr/>
          <a:lstStyle/>
          <a:p>
            <a:r>
              <a:rPr lang="fr-FR" dirty="0" smtClean="0"/>
              <a:t>   World Contemporary Museums X</a:t>
            </a:r>
            <a:endParaRPr lang="fr-FR" dirty="0"/>
          </a:p>
        </p:txBody>
      </p:sp>
      <p:sp>
        <p:nvSpPr>
          <p:cNvPr id="3" name="Espace réservé du contenu 2"/>
          <p:cNvSpPr>
            <a:spLocks noGrp="1"/>
          </p:cNvSpPr>
          <p:nvPr>
            <p:ph idx="1"/>
          </p:nvPr>
        </p:nvSpPr>
        <p:spPr/>
        <p:txBody>
          <a:bodyPr/>
          <a:lstStyle/>
          <a:p>
            <a:r>
              <a:rPr lang="en-US" dirty="0"/>
              <a:t>The objective is to show you different museums of contemporary architecture around the </a:t>
            </a:r>
            <a:r>
              <a:rPr lang="en-US" dirty="0" smtClean="0"/>
              <a:t>world except U.S. : </a:t>
            </a:r>
            <a:r>
              <a:rPr lang="en-US" dirty="0"/>
              <a:t>these do not only house contemporary art but also art </a:t>
            </a:r>
            <a:r>
              <a:rPr lang="en-US" dirty="0" smtClean="0"/>
              <a:t>or history since </a:t>
            </a:r>
            <a:r>
              <a:rPr lang="en-US" dirty="0"/>
              <a:t>prehistoric times.</a:t>
            </a:r>
          </a:p>
          <a:p>
            <a:r>
              <a:rPr lang="en-US" dirty="0"/>
              <a:t>The greatest architects of the </a:t>
            </a:r>
            <a:r>
              <a:rPr lang="en-US" dirty="0" smtClean="0"/>
              <a:t>21th </a:t>
            </a:r>
            <a:r>
              <a:rPr lang="en-US" dirty="0"/>
              <a:t>century contributed to the construction of these museums with architectures that were certainly different but also adapted to the place and sometimes to the works they contain.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16090697"/>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117" y="365126"/>
            <a:ext cx="8854067" cy="1325563"/>
          </a:xfrm>
        </p:spPr>
        <p:txBody>
          <a:bodyPr/>
          <a:lstStyle/>
          <a:p>
            <a:r>
              <a:rPr lang="fr-FR" dirty="0"/>
              <a:t>Acropolis Museum, Athens, GR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49" y="2051496"/>
            <a:ext cx="7886701" cy="3743325"/>
          </a:xfrm>
          <a:prstGeom prst="rect">
            <a:avLst/>
          </a:prstGeom>
        </p:spPr>
      </p:pic>
    </p:spTree>
    <p:extLst>
      <p:ext uri="{BB962C8B-B14F-4D97-AF65-F5344CB8AC3E}">
        <p14:creationId xmlns:p14="http://schemas.microsoft.com/office/powerpoint/2010/main" val="33019122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210" y="365126"/>
            <a:ext cx="8965580" cy="1325563"/>
          </a:xfrm>
        </p:spPr>
        <p:txBody>
          <a:bodyPr/>
          <a:lstStyle/>
          <a:p>
            <a:r>
              <a:rPr lang="fr-FR" dirty="0"/>
              <a:t>Acropolis Museum, Athens, GR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8936" y="1690689"/>
            <a:ext cx="6445405" cy="4498238"/>
          </a:xfrm>
          <a:prstGeom prst="rect">
            <a:avLst/>
          </a:prstGeom>
        </p:spPr>
      </p:pic>
    </p:spTree>
    <p:extLst>
      <p:ext uri="{BB962C8B-B14F-4D97-AF65-F5344CB8AC3E}">
        <p14:creationId xmlns:p14="http://schemas.microsoft.com/office/powerpoint/2010/main" val="1989760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117" y="365126"/>
            <a:ext cx="8865219" cy="1325563"/>
          </a:xfrm>
        </p:spPr>
        <p:txBody>
          <a:bodyPr/>
          <a:lstStyle/>
          <a:p>
            <a:r>
              <a:rPr lang="fr-FR" dirty="0"/>
              <a:t>Acropolis Museum, Athens, GR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1690689"/>
            <a:ext cx="5760640" cy="3960341"/>
          </a:xfrm>
          <a:prstGeom prst="rect">
            <a:avLst/>
          </a:prstGeom>
        </p:spPr>
      </p:pic>
    </p:spTree>
    <p:extLst>
      <p:ext uri="{BB962C8B-B14F-4D97-AF65-F5344CB8AC3E}">
        <p14:creationId xmlns:p14="http://schemas.microsoft.com/office/powerpoint/2010/main" val="39027910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365126"/>
            <a:ext cx="8876369" cy="1325563"/>
          </a:xfrm>
        </p:spPr>
        <p:txBody>
          <a:bodyPr/>
          <a:lstStyle/>
          <a:p>
            <a:r>
              <a:rPr lang="fr-FR" dirty="0"/>
              <a:t>Acropolis Museum, Athens, GR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4793" y="1690689"/>
            <a:ext cx="6014414" cy="4219457"/>
          </a:xfrm>
          <a:prstGeom prst="rect">
            <a:avLst/>
          </a:prstGeom>
        </p:spPr>
      </p:pic>
    </p:spTree>
    <p:extLst>
      <p:ext uri="{BB962C8B-B14F-4D97-AF65-F5344CB8AC3E}">
        <p14:creationId xmlns:p14="http://schemas.microsoft.com/office/powerpoint/2010/main" val="42173591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365126"/>
            <a:ext cx="8932125" cy="1325563"/>
          </a:xfrm>
        </p:spPr>
        <p:txBody>
          <a:bodyPr/>
          <a:lstStyle/>
          <a:p>
            <a:r>
              <a:rPr lang="fr-FR" dirty="0"/>
              <a:t>Acropolis Museum, Athens, GR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7771" y="1690689"/>
            <a:ext cx="5688457" cy="3888333"/>
          </a:xfrm>
          <a:prstGeom prst="rect">
            <a:avLst/>
          </a:prstGeom>
        </p:spPr>
      </p:pic>
    </p:spTree>
    <p:extLst>
      <p:ext uri="{BB962C8B-B14F-4D97-AF65-F5344CB8AC3E}">
        <p14:creationId xmlns:p14="http://schemas.microsoft.com/office/powerpoint/2010/main" val="42592234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421" y="365126"/>
            <a:ext cx="8887520" cy="1325563"/>
          </a:xfrm>
        </p:spPr>
        <p:txBody>
          <a:bodyPr/>
          <a:lstStyle/>
          <a:p>
            <a:r>
              <a:rPr lang="fr-FR" dirty="0"/>
              <a:t>Acropolis Museum, Athens, GR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877" y="1690689"/>
            <a:ext cx="6728246" cy="4520540"/>
          </a:xfrm>
          <a:prstGeom prst="rect">
            <a:avLst/>
          </a:prstGeom>
        </p:spPr>
      </p:pic>
    </p:spTree>
    <p:extLst>
      <p:ext uri="{BB962C8B-B14F-4D97-AF65-F5344CB8AC3E}">
        <p14:creationId xmlns:p14="http://schemas.microsoft.com/office/powerpoint/2010/main" val="39753116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9" y="365126"/>
            <a:ext cx="8842916" cy="1325563"/>
          </a:xfrm>
        </p:spPr>
        <p:txBody>
          <a:bodyPr/>
          <a:lstStyle/>
          <a:p>
            <a:r>
              <a:rPr lang="fr-FR" dirty="0"/>
              <a:t>Acropolis Museum, Athens, GR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3708" y="1690689"/>
            <a:ext cx="5256584" cy="3960341"/>
          </a:xfrm>
          <a:prstGeom prst="rect">
            <a:avLst/>
          </a:prstGeom>
        </p:spPr>
      </p:pic>
    </p:spTree>
    <p:extLst>
      <p:ext uri="{BB962C8B-B14F-4D97-AF65-F5344CB8AC3E}">
        <p14:creationId xmlns:p14="http://schemas.microsoft.com/office/powerpoint/2010/main" val="19000148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117" y="365126"/>
            <a:ext cx="8854067" cy="1325563"/>
          </a:xfrm>
        </p:spPr>
        <p:txBody>
          <a:bodyPr/>
          <a:lstStyle/>
          <a:p>
            <a:r>
              <a:rPr lang="fr-FR" dirty="0"/>
              <a:t>Acropolis Museum, Athens, GR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9712" y="1690689"/>
            <a:ext cx="6566876" cy="3536010"/>
          </a:xfrm>
          <a:prstGeom prst="rect">
            <a:avLst/>
          </a:prstGeom>
        </p:spPr>
      </p:pic>
    </p:spTree>
    <p:extLst>
      <p:ext uri="{BB962C8B-B14F-4D97-AF65-F5344CB8AC3E}">
        <p14:creationId xmlns:p14="http://schemas.microsoft.com/office/powerpoint/2010/main" val="8621628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966" y="365126"/>
            <a:ext cx="8999034" cy="1325563"/>
          </a:xfrm>
        </p:spPr>
        <p:txBody>
          <a:bodyPr/>
          <a:lstStyle/>
          <a:p>
            <a:r>
              <a:rPr lang="fr-FR" dirty="0"/>
              <a:t>Acropolis Museum, Athens, GR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4332" y="1690688"/>
            <a:ext cx="6768790" cy="4310061"/>
          </a:xfrm>
          <a:prstGeom prst="rect">
            <a:avLst/>
          </a:prstGeom>
        </p:spPr>
      </p:pic>
    </p:spTree>
    <p:extLst>
      <p:ext uri="{BB962C8B-B14F-4D97-AF65-F5344CB8AC3E}">
        <p14:creationId xmlns:p14="http://schemas.microsoft.com/office/powerpoint/2010/main" val="212460263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9" y="365126"/>
            <a:ext cx="8820614" cy="1325563"/>
          </a:xfrm>
        </p:spPr>
        <p:txBody>
          <a:bodyPr/>
          <a:lstStyle/>
          <a:p>
            <a:r>
              <a:rPr lang="fr-FR" dirty="0"/>
              <a:t>Acropolis Museum, Athens, GR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820" y="1690688"/>
            <a:ext cx="6869151" cy="4024311"/>
          </a:xfrm>
          <a:prstGeom prst="rect">
            <a:avLst/>
          </a:prstGeom>
        </p:spPr>
      </p:pic>
    </p:spTree>
    <p:extLst>
      <p:ext uri="{BB962C8B-B14F-4D97-AF65-F5344CB8AC3E}">
        <p14:creationId xmlns:p14="http://schemas.microsoft.com/office/powerpoint/2010/main" val="33967190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World Contemporary </a:t>
            </a:r>
            <a:r>
              <a:rPr lang="fr-FR" dirty="0" smtClean="0"/>
              <a:t>Museums </a:t>
            </a:r>
            <a:endParaRPr lang="fr-FR" dirty="0"/>
          </a:p>
        </p:txBody>
      </p:sp>
      <p:sp>
        <p:nvSpPr>
          <p:cNvPr id="3" name="Espace réservé du contenu 2"/>
          <p:cNvSpPr>
            <a:spLocks noGrp="1"/>
          </p:cNvSpPr>
          <p:nvPr>
            <p:ph idx="1"/>
          </p:nvPr>
        </p:nvSpPr>
        <p:spPr/>
        <p:txBody>
          <a:bodyPr>
            <a:normAutofit fontScale="77500" lnSpcReduction="20000"/>
          </a:bodyPr>
          <a:lstStyle/>
          <a:p>
            <a:r>
              <a:rPr lang="fr-FR" dirty="0" smtClean="0"/>
              <a:t>Museo </a:t>
            </a:r>
            <a:r>
              <a:rPr lang="fr-FR" dirty="0"/>
              <a:t>de la Memoria Andalucia, Granada, ES 2009.</a:t>
            </a:r>
          </a:p>
          <a:p>
            <a:r>
              <a:rPr lang="fr-FR" dirty="0"/>
              <a:t>Acropolis Museum, Athens, GR 2009. </a:t>
            </a:r>
          </a:p>
          <a:p>
            <a:r>
              <a:rPr lang="fr-FR" dirty="0"/>
              <a:t>Museo Paula Rego, Cascais, PT 2009.</a:t>
            </a:r>
          </a:p>
          <a:p>
            <a:r>
              <a:rPr lang="fr-FR" dirty="0"/>
              <a:t>Brandhorst Museum, Munich, DE 2009</a:t>
            </a:r>
            <a:r>
              <a:rPr lang="fr-FR" dirty="0" smtClean="0"/>
              <a:t>.</a:t>
            </a:r>
          </a:p>
          <a:p>
            <a:r>
              <a:rPr lang="fr-FR" dirty="0"/>
              <a:t>Mimesis Museum, Paju, KR 2009.</a:t>
            </a:r>
          </a:p>
          <a:p>
            <a:r>
              <a:rPr lang="fr-FR" dirty="0"/>
              <a:t>Madinat Al Zahra Museum, Cordoba, ES 2009.</a:t>
            </a:r>
          </a:p>
          <a:p>
            <a:r>
              <a:rPr lang="fr-FR" dirty="0"/>
              <a:t>Museo de la Memoria, Santiago, CL 2009.</a:t>
            </a:r>
          </a:p>
          <a:p>
            <a:r>
              <a:rPr lang="fr-FR" dirty="0"/>
              <a:t>Côa Parque Museu, Guarda, PT 2009.</a:t>
            </a:r>
          </a:p>
          <a:p>
            <a:r>
              <a:rPr lang="fr-FR" dirty="0"/>
              <a:t>Porsche Museum, Stuttgart, DE 2009.</a:t>
            </a:r>
          </a:p>
          <a:p>
            <a:r>
              <a:rPr lang="fr-FR" dirty="0"/>
              <a:t>Center of the Arts, Herning, DK 2009.</a:t>
            </a:r>
          </a:p>
          <a:p>
            <a:r>
              <a:rPr lang="fr-FR" dirty="0"/>
              <a:t>Dornier Museum,  Friedrichshafen, DE 2009</a:t>
            </a:r>
            <a:r>
              <a:rPr lang="fr-FR" dirty="0" smtClean="0"/>
              <a:t>.</a:t>
            </a:r>
          </a:p>
          <a:p>
            <a:r>
              <a:rPr lang="fr-FR" dirty="0"/>
              <a:t>Salt Museum, Salins, FR </a:t>
            </a:r>
            <a:r>
              <a:rPr lang="fr-FR" dirty="0" smtClean="0"/>
              <a:t>2009. </a:t>
            </a:r>
            <a:endParaRPr lang="fr-FR" dirty="0"/>
          </a:p>
          <a:p>
            <a:endParaRPr lang="fr-FR" dirty="0"/>
          </a:p>
          <a:p>
            <a:endParaRPr lang="fr-FR" dirty="0"/>
          </a:p>
          <a:p>
            <a:endParaRPr lang="fr-FR" dirty="0" smtClean="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608774365"/>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967" y="365126"/>
            <a:ext cx="8865218" cy="1325563"/>
          </a:xfrm>
        </p:spPr>
        <p:txBody>
          <a:bodyPr/>
          <a:lstStyle/>
          <a:p>
            <a:r>
              <a:rPr lang="fr-FR" dirty="0"/>
              <a:t>Acropolis Museum, Athens, GR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424" y="1690689"/>
            <a:ext cx="6869151" cy="4230610"/>
          </a:xfrm>
          <a:prstGeom prst="rect">
            <a:avLst/>
          </a:prstGeom>
        </p:spPr>
      </p:pic>
    </p:spTree>
    <p:extLst>
      <p:ext uri="{BB962C8B-B14F-4D97-AF65-F5344CB8AC3E}">
        <p14:creationId xmlns:p14="http://schemas.microsoft.com/office/powerpoint/2010/main" val="268049678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13" y="365126"/>
            <a:ext cx="8932126" cy="1325563"/>
          </a:xfrm>
        </p:spPr>
        <p:txBody>
          <a:bodyPr/>
          <a:lstStyle/>
          <a:p>
            <a:r>
              <a:rPr lang="fr-FR" dirty="0"/>
              <a:t>Acropolis Museum, Athens, GR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2098" y="1690689"/>
            <a:ext cx="5979803" cy="3962979"/>
          </a:xfrm>
          <a:prstGeom prst="rect">
            <a:avLst/>
          </a:prstGeom>
        </p:spPr>
      </p:pic>
    </p:spTree>
    <p:extLst>
      <p:ext uri="{BB962C8B-B14F-4D97-AF65-F5344CB8AC3E}">
        <p14:creationId xmlns:p14="http://schemas.microsoft.com/office/powerpoint/2010/main" val="10200247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420" y="365126"/>
            <a:ext cx="8854068" cy="1325563"/>
          </a:xfrm>
        </p:spPr>
        <p:txBody>
          <a:bodyPr/>
          <a:lstStyle/>
          <a:p>
            <a:r>
              <a:rPr lang="fr-FR" dirty="0"/>
              <a:t>Acropolis Museum, Athens, GR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914" y="1690689"/>
            <a:ext cx="6349080" cy="3416570"/>
          </a:xfrm>
          <a:prstGeom prst="rect">
            <a:avLst/>
          </a:prstGeom>
        </p:spPr>
      </p:pic>
    </p:spTree>
    <p:extLst>
      <p:ext uri="{BB962C8B-B14F-4D97-AF65-F5344CB8AC3E}">
        <p14:creationId xmlns:p14="http://schemas.microsoft.com/office/powerpoint/2010/main" val="399857569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327" y="365126"/>
            <a:ext cx="8898673" cy="1325563"/>
          </a:xfrm>
        </p:spPr>
        <p:txBody>
          <a:bodyPr/>
          <a:lstStyle/>
          <a:p>
            <a:r>
              <a:rPr lang="fr-FR" dirty="0"/>
              <a:t>Acropolis Museum, Athens, GR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38" y="1690689"/>
            <a:ext cx="7304049" cy="4415883"/>
          </a:xfrm>
          <a:prstGeom prst="rect">
            <a:avLst/>
          </a:prstGeom>
        </p:spPr>
      </p:pic>
    </p:spTree>
    <p:extLst>
      <p:ext uri="{BB962C8B-B14F-4D97-AF65-F5344CB8AC3E}">
        <p14:creationId xmlns:p14="http://schemas.microsoft.com/office/powerpoint/2010/main" val="22244852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361" y="365126"/>
            <a:ext cx="8898673" cy="1325563"/>
          </a:xfrm>
        </p:spPr>
        <p:txBody>
          <a:bodyPr/>
          <a:lstStyle/>
          <a:p>
            <a:r>
              <a:rPr lang="fr-FR" dirty="0"/>
              <a:t>Acropolis Museum, Athens, GR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9" y="1690689"/>
            <a:ext cx="6813395" cy="4310061"/>
          </a:xfrm>
          <a:prstGeom prst="rect">
            <a:avLst/>
          </a:prstGeom>
        </p:spPr>
      </p:pic>
    </p:spTree>
    <p:extLst>
      <p:ext uri="{BB962C8B-B14F-4D97-AF65-F5344CB8AC3E}">
        <p14:creationId xmlns:p14="http://schemas.microsoft.com/office/powerpoint/2010/main" val="17225872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365126"/>
            <a:ext cx="8764858" cy="1325563"/>
          </a:xfrm>
        </p:spPr>
        <p:txBody>
          <a:bodyPr/>
          <a:lstStyle/>
          <a:p>
            <a:r>
              <a:rPr lang="fr-FR" dirty="0" smtClean="0"/>
              <a:t>Museu Paula Rego, </a:t>
            </a:r>
            <a:r>
              <a:rPr lang="fr-FR" dirty="0"/>
              <a:t>Cascais,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15" y="1690689"/>
            <a:ext cx="5976664" cy="367240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525" y="3820011"/>
            <a:ext cx="1603577" cy="1359809"/>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378" y="3526893"/>
            <a:ext cx="2664295" cy="1836204"/>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2286" y="5699356"/>
            <a:ext cx="826387" cy="839557"/>
          </a:xfrm>
          <a:prstGeom prst="rect">
            <a:avLst/>
          </a:prstGeom>
        </p:spPr>
      </p:pic>
      <p:sp>
        <p:nvSpPr>
          <p:cNvPr id="8" name="ZoneTexte 7"/>
          <p:cNvSpPr txBox="1"/>
          <p:nvPr/>
        </p:nvSpPr>
        <p:spPr>
          <a:xfrm>
            <a:off x="6345044" y="4928839"/>
            <a:ext cx="2464419" cy="369332"/>
          </a:xfrm>
          <a:prstGeom prst="rect">
            <a:avLst/>
          </a:prstGeom>
          <a:noFill/>
        </p:spPr>
        <p:txBody>
          <a:bodyPr wrap="square" rtlCol="0">
            <a:spAutoFit/>
          </a:bodyPr>
          <a:lstStyle/>
          <a:p>
            <a:r>
              <a:rPr lang="fr-FR" dirty="0" smtClean="0">
                <a:solidFill>
                  <a:schemeClr val="bg1"/>
                </a:solidFill>
              </a:rPr>
              <a:t>Eduardo Soto de Moura</a:t>
            </a:r>
            <a:endParaRPr lang="fr-FR" dirty="0">
              <a:solidFill>
                <a:schemeClr val="bg1"/>
              </a:solidFill>
            </a:endParaRPr>
          </a:p>
        </p:txBody>
      </p:sp>
    </p:spTree>
    <p:extLst>
      <p:ext uri="{BB962C8B-B14F-4D97-AF65-F5344CB8AC3E}">
        <p14:creationId xmlns:p14="http://schemas.microsoft.com/office/powerpoint/2010/main" val="4153486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81" y="365126"/>
            <a:ext cx="8764858" cy="1325563"/>
          </a:xfrm>
        </p:spPr>
        <p:txBody>
          <a:bodyPr/>
          <a:lstStyle/>
          <a:p>
            <a:r>
              <a:rPr lang="fr-FR" dirty="0" smtClean="0"/>
              <a:t>Museu </a:t>
            </a:r>
            <a:r>
              <a:rPr lang="fr-FR" dirty="0"/>
              <a:t>Paula Rego, Cascais, PT (2009)</a:t>
            </a:r>
          </a:p>
        </p:txBody>
      </p:sp>
      <p:sp>
        <p:nvSpPr>
          <p:cNvPr id="3" name="Espace réservé du contenu 2"/>
          <p:cNvSpPr>
            <a:spLocks noGrp="1"/>
          </p:cNvSpPr>
          <p:nvPr>
            <p:ph idx="1"/>
          </p:nvPr>
        </p:nvSpPr>
        <p:spPr/>
        <p:txBody>
          <a:bodyPr>
            <a:normAutofit fontScale="85000" lnSpcReduction="10000"/>
          </a:bodyPr>
          <a:lstStyle/>
          <a:p>
            <a:r>
              <a:rPr lang="en-US" dirty="0"/>
              <a:t>It is the work of the Portuguese architect Eduardo Souto de Moura</a:t>
            </a:r>
            <a:r>
              <a:rPr lang="en-US" dirty="0" smtClean="0"/>
              <a:t>.</a:t>
            </a:r>
          </a:p>
          <a:p>
            <a:r>
              <a:rPr lang="en-US" dirty="0"/>
              <a:t>The land and trees which previously existed at the site are incorporated as fundamental elements, while four wings, of varying heights and sizes, make up the building.</a:t>
            </a:r>
          </a:p>
          <a:p>
            <a:r>
              <a:rPr lang="en-US" dirty="0"/>
              <a:t>Composed of several buildings of different heights, including 2 pyramids that do not exceed the height of the surrounding trees, this museum is made of concrete whose red </a:t>
            </a:r>
            <a:r>
              <a:rPr lang="en-US" dirty="0" smtClean="0"/>
              <a:t>color </a:t>
            </a:r>
            <a:r>
              <a:rPr lang="en-US" dirty="0"/>
              <a:t>voluntarily differs from the greenery surrounding it by keeping as many trees as possible that existed before.</a:t>
            </a:r>
          </a:p>
          <a:p>
            <a:r>
              <a:rPr lang="en-US" dirty="0"/>
              <a:t>The 2 pyramids serve as a library and restaurant room and the other buildings as an exhibition room.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24252287"/>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059" y="365126"/>
            <a:ext cx="8865219" cy="1325563"/>
          </a:xfrm>
        </p:spPr>
        <p:txBody>
          <a:bodyPr/>
          <a:lstStyle/>
          <a:p>
            <a:r>
              <a:rPr lang="fr-FR" dirty="0" smtClean="0"/>
              <a:t> Museu </a:t>
            </a:r>
            <a:r>
              <a:rPr lang="fr-FR" dirty="0"/>
              <a:t>Paula Rego, Cascais, PT (2009)</a:t>
            </a:r>
          </a:p>
        </p:txBody>
      </p:sp>
      <p:sp>
        <p:nvSpPr>
          <p:cNvPr id="3" name="Espace réservé du contenu 2"/>
          <p:cNvSpPr>
            <a:spLocks noGrp="1"/>
          </p:cNvSpPr>
          <p:nvPr>
            <p:ph idx="1"/>
          </p:nvPr>
        </p:nvSpPr>
        <p:spPr/>
        <p:txBody>
          <a:bodyPr>
            <a:normAutofit fontScale="92500" lnSpcReduction="10000"/>
          </a:bodyPr>
          <a:lstStyle/>
          <a:p>
            <a:r>
              <a:rPr lang="en-US" dirty="0"/>
              <a:t>These </a:t>
            </a:r>
            <a:r>
              <a:rPr lang="en-US" dirty="0" smtClean="0"/>
              <a:t>pyramids </a:t>
            </a:r>
            <a:r>
              <a:rPr lang="en-US" dirty="0"/>
              <a:t>were inspired by the characteristic shape of the National Palace of Sintra which again has two district chimney towers</a:t>
            </a:r>
            <a:r>
              <a:rPr lang="en-US" dirty="0" smtClean="0"/>
              <a:t>.</a:t>
            </a:r>
          </a:p>
          <a:p>
            <a:r>
              <a:rPr lang="en-US" dirty="0" smtClean="0"/>
              <a:t>This </a:t>
            </a:r>
            <a:r>
              <a:rPr lang="en-US" dirty="0"/>
              <a:t>leads the visitor to ask an interesting question, where does all of the natural light come from as the building appears to be a windowless structure from the outside. The windows have been position as to blend in with the overall structure and not to be a focal point, so either at ground level on the corners of the complex. </a:t>
            </a:r>
            <a:endParaRPr lang="en-US" dirty="0" smtClean="0"/>
          </a:p>
          <a:p>
            <a:r>
              <a:rPr lang="en-US" dirty="0" smtClean="0"/>
              <a:t>The </a:t>
            </a:r>
            <a:r>
              <a:rPr lang="en-US" dirty="0"/>
              <a:t>building's interior has 750m2 of exhibition space, </a:t>
            </a:r>
            <a:r>
              <a:rPr lang="en-US" dirty="0" smtClean="0"/>
              <a:t>is </a:t>
            </a:r>
            <a:r>
              <a:rPr lang="en-US" dirty="0"/>
              <a:t>decorated in neutral shades and paved with the blue-grey marble of Cascais.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503521781"/>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7989" y="365126"/>
            <a:ext cx="8653347" cy="1325563"/>
          </a:xfrm>
        </p:spPr>
        <p:txBody>
          <a:bodyPr>
            <a:normAutofit/>
          </a:bodyPr>
          <a:lstStyle/>
          <a:p>
            <a:r>
              <a:rPr lang="fr-FR" dirty="0"/>
              <a:t>Museu Paula Rego, Cascais,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2615"/>
            <a:ext cx="4871689" cy="390292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689" y="1962615"/>
            <a:ext cx="3975177" cy="3902928"/>
          </a:xfrm>
          <a:prstGeom prst="rect">
            <a:avLst/>
          </a:prstGeom>
        </p:spPr>
      </p:pic>
    </p:spTree>
    <p:extLst>
      <p:ext uri="{BB962C8B-B14F-4D97-AF65-F5344CB8AC3E}">
        <p14:creationId xmlns:p14="http://schemas.microsoft.com/office/powerpoint/2010/main" val="42858733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629" y="365126"/>
            <a:ext cx="8798311" cy="1325563"/>
          </a:xfrm>
        </p:spPr>
        <p:txBody>
          <a:bodyPr/>
          <a:lstStyle/>
          <a:p>
            <a:r>
              <a:rPr lang="fr-FR" dirty="0"/>
              <a:t>Museu Paula Rego, Cascais,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1058" y="1690689"/>
            <a:ext cx="6701883" cy="4442482"/>
          </a:xfrm>
          <a:prstGeom prst="rect">
            <a:avLst/>
          </a:prstGeom>
        </p:spPr>
      </p:pic>
    </p:spTree>
    <p:extLst>
      <p:ext uri="{BB962C8B-B14F-4D97-AF65-F5344CB8AC3E}">
        <p14:creationId xmlns:p14="http://schemas.microsoft.com/office/powerpoint/2010/main" val="7333399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023" y="365126"/>
            <a:ext cx="8842917" cy="1325563"/>
          </a:xfrm>
        </p:spPr>
        <p:txBody>
          <a:bodyPr>
            <a:normAutofit/>
          </a:bodyPr>
          <a:lstStyle/>
          <a:p>
            <a:r>
              <a:rPr lang="fr-FR" sz="4000" dirty="0" smtClean="0"/>
              <a:t>Museo de la Memoria, Granada, </a:t>
            </a:r>
            <a:r>
              <a:rPr lang="fr-FR" sz="4000" dirty="0"/>
              <a:t>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05" y="1690689"/>
            <a:ext cx="3489239" cy="503078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262" y="1690689"/>
            <a:ext cx="4648994" cy="280831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458" y="4786002"/>
            <a:ext cx="2077798" cy="145868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0151" y="5211711"/>
            <a:ext cx="1905000" cy="590550"/>
          </a:xfrm>
          <a:prstGeom prst="rect">
            <a:avLst/>
          </a:prstGeom>
        </p:spPr>
      </p:pic>
      <p:sp>
        <p:nvSpPr>
          <p:cNvPr id="8" name="ZoneTexte 7"/>
          <p:cNvSpPr txBox="1"/>
          <p:nvPr/>
        </p:nvSpPr>
        <p:spPr>
          <a:xfrm>
            <a:off x="4009395" y="3947532"/>
            <a:ext cx="3038176" cy="369332"/>
          </a:xfrm>
          <a:prstGeom prst="rect">
            <a:avLst/>
          </a:prstGeom>
          <a:noFill/>
        </p:spPr>
        <p:txBody>
          <a:bodyPr wrap="square" rtlCol="0">
            <a:spAutoFit/>
          </a:bodyPr>
          <a:lstStyle/>
          <a:p>
            <a:r>
              <a:rPr lang="fr-FR" dirty="0" smtClean="0"/>
              <a:t>Alberto Campo Baeza</a:t>
            </a:r>
            <a:endParaRPr lang="fr-FR" dirty="0"/>
          </a:p>
        </p:txBody>
      </p:sp>
    </p:spTree>
    <p:extLst>
      <p:ext uri="{BB962C8B-B14F-4D97-AF65-F5344CB8AC3E}">
        <p14:creationId xmlns:p14="http://schemas.microsoft.com/office/powerpoint/2010/main" val="41443748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025" y="365126"/>
            <a:ext cx="8798312" cy="1325563"/>
          </a:xfrm>
        </p:spPr>
        <p:txBody>
          <a:bodyPr/>
          <a:lstStyle/>
          <a:p>
            <a:r>
              <a:rPr lang="fr-FR" dirty="0" smtClean="0"/>
              <a:t>Museu </a:t>
            </a:r>
            <a:r>
              <a:rPr lang="fr-FR" dirty="0"/>
              <a:t>Paula Rego, Cascais,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121" y="1690689"/>
            <a:ext cx="6913757" cy="4442482"/>
          </a:xfrm>
          <a:prstGeom prst="rect">
            <a:avLst/>
          </a:prstGeom>
        </p:spPr>
      </p:pic>
    </p:spTree>
    <p:extLst>
      <p:ext uri="{BB962C8B-B14F-4D97-AF65-F5344CB8AC3E}">
        <p14:creationId xmlns:p14="http://schemas.microsoft.com/office/powerpoint/2010/main" val="17626462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571" y="365126"/>
            <a:ext cx="8954429" cy="1325563"/>
          </a:xfrm>
        </p:spPr>
        <p:txBody>
          <a:bodyPr/>
          <a:lstStyle/>
          <a:p>
            <a:r>
              <a:rPr lang="fr-FR" dirty="0" smtClean="0"/>
              <a:t>Museu </a:t>
            </a:r>
            <a:r>
              <a:rPr lang="fr-FR" dirty="0"/>
              <a:t>Paula Rego, Cascais,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8651" y="1690689"/>
            <a:ext cx="6716268" cy="4321685"/>
          </a:xfrm>
          <a:prstGeom prst="rect">
            <a:avLst/>
          </a:prstGeom>
        </p:spPr>
      </p:pic>
    </p:spTree>
    <p:extLst>
      <p:ext uri="{BB962C8B-B14F-4D97-AF65-F5344CB8AC3E}">
        <p14:creationId xmlns:p14="http://schemas.microsoft.com/office/powerpoint/2010/main" val="38148028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2234" y="365126"/>
            <a:ext cx="8631044" cy="1325563"/>
          </a:xfrm>
        </p:spPr>
        <p:txBody>
          <a:bodyPr/>
          <a:lstStyle/>
          <a:p>
            <a:r>
              <a:rPr lang="fr-FR" dirty="0" smtClean="0"/>
              <a:t>Museu </a:t>
            </a:r>
            <a:r>
              <a:rPr lang="fr-FR" dirty="0"/>
              <a:t>Paula Rego, Cascais,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372" y="1690689"/>
            <a:ext cx="6912768" cy="4464496"/>
          </a:xfrm>
          <a:prstGeom prst="rect">
            <a:avLst/>
          </a:prstGeom>
        </p:spPr>
      </p:pic>
    </p:spTree>
    <p:extLst>
      <p:ext uri="{BB962C8B-B14F-4D97-AF65-F5344CB8AC3E}">
        <p14:creationId xmlns:p14="http://schemas.microsoft.com/office/powerpoint/2010/main" val="302609756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2234" y="365126"/>
            <a:ext cx="8720254" cy="1325563"/>
          </a:xfrm>
        </p:spPr>
        <p:txBody>
          <a:bodyPr/>
          <a:lstStyle/>
          <a:p>
            <a:r>
              <a:rPr lang="fr-FR" dirty="0" smtClean="0"/>
              <a:t>Museu </a:t>
            </a:r>
            <a:r>
              <a:rPr lang="fr-FR" dirty="0"/>
              <a:t>Paula Rego, Cascais,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9927" y="1565544"/>
            <a:ext cx="3185067" cy="465683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958" y="1565545"/>
            <a:ext cx="3923928" cy="237083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958" y="4045054"/>
            <a:ext cx="3923928" cy="2177325"/>
          </a:xfrm>
          <a:prstGeom prst="rect">
            <a:avLst/>
          </a:prstGeom>
        </p:spPr>
      </p:pic>
    </p:spTree>
    <p:extLst>
      <p:ext uri="{BB962C8B-B14F-4D97-AF65-F5344CB8AC3E}">
        <p14:creationId xmlns:p14="http://schemas.microsoft.com/office/powerpoint/2010/main" val="38427887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385" y="365126"/>
            <a:ext cx="8697951" cy="1325563"/>
          </a:xfrm>
        </p:spPr>
        <p:txBody>
          <a:bodyPr/>
          <a:lstStyle/>
          <a:p>
            <a:r>
              <a:rPr lang="fr-FR" dirty="0" smtClean="0"/>
              <a:t>Museu </a:t>
            </a:r>
            <a:r>
              <a:rPr lang="fr-FR" dirty="0"/>
              <a:t>Paula Rego, Cascais,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8618" y="1690689"/>
            <a:ext cx="3183382" cy="4553994"/>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5814" y="1690689"/>
            <a:ext cx="3144645" cy="4553994"/>
          </a:xfrm>
          <a:prstGeom prst="rect">
            <a:avLst/>
          </a:prstGeom>
        </p:spPr>
      </p:pic>
    </p:spTree>
    <p:extLst>
      <p:ext uri="{BB962C8B-B14F-4D97-AF65-F5344CB8AC3E}">
        <p14:creationId xmlns:p14="http://schemas.microsoft.com/office/powerpoint/2010/main" val="794084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839" y="365126"/>
            <a:ext cx="8653345" cy="1325563"/>
          </a:xfrm>
        </p:spPr>
        <p:txBody>
          <a:bodyPr/>
          <a:lstStyle/>
          <a:p>
            <a:r>
              <a:rPr lang="fr-FR" dirty="0" smtClean="0"/>
              <a:t>Museu </a:t>
            </a:r>
            <a:r>
              <a:rPr lang="fr-FR" dirty="0"/>
              <a:t>Paula Rego, Cascais,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690689"/>
            <a:ext cx="6768752" cy="4320480"/>
          </a:xfrm>
          <a:prstGeom prst="rect">
            <a:avLst/>
          </a:prstGeom>
        </p:spPr>
      </p:pic>
    </p:spTree>
    <p:extLst>
      <p:ext uri="{BB962C8B-B14F-4D97-AF65-F5344CB8AC3E}">
        <p14:creationId xmlns:p14="http://schemas.microsoft.com/office/powerpoint/2010/main" val="22269439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5626" y="342824"/>
            <a:ext cx="8649164" cy="1325563"/>
          </a:xfrm>
        </p:spPr>
        <p:txBody>
          <a:bodyPr/>
          <a:lstStyle/>
          <a:p>
            <a:r>
              <a:rPr lang="fr-FR" dirty="0" smtClean="0"/>
              <a:t>Museu </a:t>
            </a:r>
            <a:r>
              <a:rPr lang="fr-FR" dirty="0"/>
              <a:t>Paula Rego, Cascais, PT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8936" y="1668387"/>
            <a:ext cx="6646127" cy="4224904"/>
          </a:xfrm>
          <a:prstGeom prst="rect">
            <a:avLst/>
          </a:prstGeom>
        </p:spPr>
      </p:pic>
    </p:spTree>
    <p:extLst>
      <p:ext uri="{BB962C8B-B14F-4D97-AF65-F5344CB8AC3E}">
        <p14:creationId xmlns:p14="http://schemas.microsoft.com/office/powerpoint/2010/main" val="30718933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059" y="365126"/>
            <a:ext cx="8976731" cy="1325563"/>
          </a:xfrm>
        </p:spPr>
        <p:txBody>
          <a:bodyPr>
            <a:normAutofit/>
          </a:bodyPr>
          <a:lstStyle/>
          <a:p>
            <a:r>
              <a:rPr lang="fr-FR" sz="4000" dirty="0" smtClean="0"/>
              <a:t>   Brandhorst Museum, </a:t>
            </a:r>
            <a:r>
              <a:rPr lang="fr-FR" sz="4000" dirty="0"/>
              <a:t>Munich,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81" y="1690689"/>
            <a:ext cx="3397363" cy="456514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266" y="1690689"/>
            <a:ext cx="3994076" cy="285149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266" y="4693182"/>
            <a:ext cx="3105696" cy="1512168"/>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0384" y="4693182"/>
            <a:ext cx="2183616" cy="381000"/>
          </a:xfrm>
          <a:prstGeom prst="rect">
            <a:avLst/>
          </a:prstGeom>
        </p:spPr>
      </p:pic>
      <p:sp>
        <p:nvSpPr>
          <p:cNvPr id="8" name="ZoneTexte 7"/>
          <p:cNvSpPr txBox="1"/>
          <p:nvPr/>
        </p:nvSpPr>
        <p:spPr>
          <a:xfrm>
            <a:off x="3728266" y="4047893"/>
            <a:ext cx="3899168" cy="646331"/>
          </a:xfrm>
          <a:prstGeom prst="rect">
            <a:avLst/>
          </a:prstGeom>
          <a:noFill/>
        </p:spPr>
        <p:txBody>
          <a:bodyPr wrap="square" rtlCol="0">
            <a:spAutoFit/>
          </a:bodyPr>
          <a:lstStyle/>
          <a:p>
            <a:r>
              <a:rPr lang="fr-FR" dirty="0" smtClean="0">
                <a:solidFill>
                  <a:schemeClr val="bg1"/>
                </a:solidFill>
                <a:effectLst>
                  <a:outerShdw blurRad="38100" dist="38100" dir="2700000" algn="tl">
                    <a:srgbClr val="000000">
                      <a:alpha val="43137"/>
                    </a:srgbClr>
                  </a:outerShdw>
                </a:effectLst>
              </a:rPr>
              <a:t>   Louisa </a:t>
            </a:r>
            <a:r>
              <a:rPr lang="fr-FR" dirty="0">
                <a:solidFill>
                  <a:schemeClr val="bg1"/>
                </a:solidFill>
                <a:effectLst>
                  <a:outerShdw blurRad="38100" dist="38100" dir="2700000" algn="tl">
                    <a:srgbClr val="000000">
                      <a:alpha val="43137"/>
                    </a:srgbClr>
                  </a:outerShdw>
                </a:effectLst>
              </a:rPr>
              <a:t>Hutton &amp; Matthias Sauerbruch</a:t>
            </a:r>
          </a:p>
          <a:p>
            <a:endParaRPr lang="fr-FR" dirty="0"/>
          </a:p>
        </p:txBody>
      </p:sp>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787" y="6400800"/>
            <a:ext cx="2190750" cy="276225"/>
          </a:xfrm>
          <a:prstGeom prst="rect">
            <a:avLst/>
          </a:prstGeom>
        </p:spPr>
      </p:pic>
    </p:spTree>
    <p:extLst>
      <p:ext uri="{BB962C8B-B14F-4D97-AF65-F5344CB8AC3E}">
        <p14:creationId xmlns:p14="http://schemas.microsoft.com/office/powerpoint/2010/main" val="293082261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9141" y="365126"/>
            <a:ext cx="8675649" cy="1325563"/>
          </a:xfrm>
        </p:spPr>
        <p:txBody>
          <a:bodyPr>
            <a:normAutofit/>
          </a:bodyPr>
          <a:lstStyle/>
          <a:p>
            <a:r>
              <a:rPr lang="fr-FR" sz="4000" dirty="0"/>
              <a:t>Brandhorst Museum, Munich, DE (2009)</a:t>
            </a:r>
          </a:p>
        </p:txBody>
      </p:sp>
      <p:sp>
        <p:nvSpPr>
          <p:cNvPr id="3" name="Espace réservé du contenu 2"/>
          <p:cNvSpPr>
            <a:spLocks noGrp="1"/>
          </p:cNvSpPr>
          <p:nvPr>
            <p:ph idx="1"/>
          </p:nvPr>
        </p:nvSpPr>
        <p:spPr/>
        <p:txBody>
          <a:bodyPr>
            <a:normAutofit lnSpcReduction="10000"/>
          </a:bodyPr>
          <a:lstStyle/>
          <a:p>
            <a:r>
              <a:rPr lang="en-US" dirty="0"/>
              <a:t>It is the work of architects Matthias Sauerbruch and Louisa Hutton</a:t>
            </a:r>
            <a:r>
              <a:rPr lang="en-US" dirty="0" smtClean="0"/>
              <a:t>.</a:t>
            </a:r>
          </a:p>
          <a:p>
            <a:r>
              <a:rPr lang="fr-FR" dirty="0"/>
              <a:t>The building is a two storey rectangular structure abutting a trapezium shaped section that widens to the North. The precise contours of both parts are linked by a continuous ribbon glazing </a:t>
            </a:r>
            <a:r>
              <a:rPr lang="fr-FR" dirty="0" smtClean="0"/>
              <a:t>that culminates in the generous glazed area at the main entrance.</a:t>
            </a:r>
          </a:p>
          <a:p>
            <a:r>
              <a:rPr lang="fr-FR" dirty="0" smtClean="0"/>
              <a:t>All galeries have white walls and wooden floorboards of solid Danish oak which provide a neutral </a:t>
            </a:r>
            <a:r>
              <a:rPr lang="fr-FR" dirty="0" err="1" smtClean="0"/>
              <a:t>backward</a:t>
            </a:r>
            <a:r>
              <a:rPr lang="fr-FR" dirty="0" smtClean="0"/>
              <a:t> for the artworks.</a:t>
            </a:r>
            <a:endParaRPr lang="fr-FR" dirty="0"/>
          </a:p>
          <a:p>
            <a:endParaRPr lang="en-US" dirty="0" smtClean="0"/>
          </a:p>
          <a:p>
            <a:endParaRPr lang="en-US"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179295393"/>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327" y="365126"/>
            <a:ext cx="8642195" cy="1325563"/>
          </a:xfrm>
        </p:spPr>
        <p:txBody>
          <a:bodyPr>
            <a:normAutofit/>
          </a:bodyPr>
          <a:lstStyle/>
          <a:p>
            <a:r>
              <a:rPr lang="fr-FR" sz="4000" dirty="0"/>
              <a:t>Brandhorst Museum, Munich, DE (2009)</a:t>
            </a:r>
          </a:p>
        </p:txBody>
      </p:sp>
      <p:sp>
        <p:nvSpPr>
          <p:cNvPr id="3" name="Espace réservé du contenu 2"/>
          <p:cNvSpPr>
            <a:spLocks noGrp="1"/>
          </p:cNvSpPr>
          <p:nvPr>
            <p:ph idx="1"/>
          </p:nvPr>
        </p:nvSpPr>
        <p:spPr>
          <a:xfrm>
            <a:off x="628650" y="1825625"/>
            <a:ext cx="8080452" cy="4351338"/>
          </a:xfrm>
        </p:spPr>
        <p:txBody>
          <a:bodyPr>
            <a:normAutofit fontScale="92500" lnSpcReduction="10000"/>
          </a:bodyPr>
          <a:lstStyle/>
          <a:p>
            <a:r>
              <a:rPr lang="en-US" dirty="0" smtClean="0"/>
              <a:t>The façade looks like an abstract painting.</a:t>
            </a:r>
          </a:p>
          <a:p>
            <a:r>
              <a:rPr lang="en-US" dirty="0" smtClean="0"/>
              <a:t>What </a:t>
            </a:r>
            <a:r>
              <a:rPr lang="en-US" dirty="0"/>
              <a:t>characterizes the building: the outer skin is made up of 36,000 ceramic rods in an assortment of 23 custom colors and is lined internally with a perforated aluminum metal skin coated in 2 colors</a:t>
            </a:r>
            <a:r>
              <a:rPr lang="en-US" dirty="0" smtClean="0"/>
              <a:t>.</a:t>
            </a:r>
          </a:p>
          <a:p>
            <a:r>
              <a:rPr lang="en-US" dirty="0" smtClean="0"/>
              <a:t>From a distance, the group of different colors blend in neutral shades, each with a different brilliance.</a:t>
            </a:r>
          </a:p>
          <a:p>
            <a:r>
              <a:rPr lang="en-US" dirty="0" smtClean="0"/>
              <a:t>It accentuates the impression optically that the building is made of 3 separate, interlocked volumes.</a:t>
            </a:r>
            <a:endParaRPr lang="en-US" dirty="0"/>
          </a:p>
          <a:p>
            <a:r>
              <a:rPr lang="en-US" dirty="0"/>
              <a:t>The sunlight shining on the facade projects a pattern of shadows that moves throughout the day.</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26271225"/>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8876371" cy="1325563"/>
          </a:xfrm>
        </p:spPr>
        <p:txBody>
          <a:bodyPr>
            <a:normAutofit/>
          </a:bodyPr>
          <a:lstStyle/>
          <a:p>
            <a:r>
              <a:rPr lang="fr-FR" sz="4000" dirty="0"/>
              <a:t>Museo de la Memoria, </a:t>
            </a:r>
            <a:r>
              <a:rPr lang="fr-FR" sz="4000" dirty="0" smtClean="0"/>
              <a:t>Granada, </a:t>
            </a:r>
            <a:r>
              <a:rPr lang="fr-FR" sz="4000" dirty="0"/>
              <a:t>ES (2009)</a:t>
            </a:r>
          </a:p>
        </p:txBody>
      </p:sp>
      <p:sp>
        <p:nvSpPr>
          <p:cNvPr id="3" name="Espace réservé du contenu 2"/>
          <p:cNvSpPr>
            <a:spLocks noGrp="1"/>
          </p:cNvSpPr>
          <p:nvPr>
            <p:ph idx="1"/>
          </p:nvPr>
        </p:nvSpPr>
        <p:spPr/>
        <p:txBody>
          <a:bodyPr>
            <a:normAutofit lnSpcReduction="10000"/>
          </a:bodyPr>
          <a:lstStyle/>
          <a:p>
            <a:r>
              <a:rPr lang="en-US" dirty="0"/>
              <a:t>It is the work of the architect Alberto Campo Baeza</a:t>
            </a:r>
            <a:r>
              <a:rPr lang="en-US" dirty="0" smtClean="0"/>
              <a:t>.</a:t>
            </a:r>
          </a:p>
          <a:p>
            <a:r>
              <a:rPr lang="en-US" dirty="0" smtClean="0"/>
              <a:t>The </a:t>
            </a:r>
            <a:r>
              <a:rPr lang="en-US" dirty="0"/>
              <a:t>building consists of 2 parts: a horizontal part (60x120m) developed on 3 floors, 2 of them underground, and houses the museum's own programme and a vertical part (4m thick) housing the offices and the media library. </a:t>
            </a:r>
            <a:endParaRPr lang="en-US" dirty="0" smtClean="0"/>
          </a:p>
          <a:p>
            <a:r>
              <a:rPr lang="en-US" dirty="0" smtClean="0"/>
              <a:t>The </a:t>
            </a:r>
            <a:r>
              <a:rPr lang="en-US" dirty="0"/>
              <a:t>strongest element is located in the first part: an elliptical courtyard, whose diameter is equal to that of the courtyard of Charles V's palace in the Alhambra enclosure, in which circular ramps lead to the 3 levels</a:t>
            </a:r>
            <a:r>
              <a:rPr lang="en-US" dirty="0" smtClean="0"/>
              <a:t>.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170343744"/>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629" y="365126"/>
            <a:ext cx="8709103" cy="1325563"/>
          </a:xfrm>
        </p:spPr>
        <p:txBody>
          <a:bodyPr>
            <a:normAutofit/>
          </a:bodyPr>
          <a:lstStyle/>
          <a:p>
            <a:r>
              <a:rPr lang="fr-FR" sz="4000" dirty="0"/>
              <a:t>Brandhorst Museum, Munich,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4512" y="1690689"/>
            <a:ext cx="6634975" cy="4442482"/>
          </a:xfrm>
          <a:prstGeom prst="rect">
            <a:avLst/>
          </a:prstGeom>
        </p:spPr>
      </p:pic>
    </p:spTree>
    <p:extLst>
      <p:ext uri="{BB962C8B-B14F-4D97-AF65-F5344CB8AC3E}">
        <p14:creationId xmlns:p14="http://schemas.microsoft.com/office/powerpoint/2010/main" val="366643527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571" y="365126"/>
            <a:ext cx="8831765" cy="1325563"/>
          </a:xfrm>
        </p:spPr>
        <p:txBody>
          <a:bodyPr>
            <a:normAutofit/>
          </a:bodyPr>
          <a:lstStyle/>
          <a:p>
            <a:r>
              <a:rPr lang="fr-FR" sz="4000" dirty="0" smtClean="0"/>
              <a:t> Brandhorst </a:t>
            </a:r>
            <a:r>
              <a:rPr lang="fr-FR" sz="4000" dirty="0"/>
              <a:t>Museum, Munich,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637" y="1690689"/>
            <a:ext cx="6578725" cy="4297517"/>
          </a:xfrm>
          <a:prstGeom prst="rect">
            <a:avLst/>
          </a:prstGeom>
        </p:spPr>
      </p:pic>
    </p:spTree>
    <p:extLst>
      <p:ext uri="{BB962C8B-B14F-4D97-AF65-F5344CB8AC3E}">
        <p14:creationId xmlns:p14="http://schemas.microsoft.com/office/powerpoint/2010/main" val="213366734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385" y="365126"/>
            <a:ext cx="8430322" cy="1325563"/>
          </a:xfrm>
        </p:spPr>
        <p:txBody>
          <a:bodyPr>
            <a:normAutofit/>
          </a:bodyPr>
          <a:lstStyle/>
          <a:p>
            <a:r>
              <a:rPr lang="fr-FR" sz="4000" dirty="0"/>
              <a:t>Brandhorst Museum, Munich,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687" y="1690689"/>
            <a:ext cx="3083094" cy="4608512"/>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7702" y="1690689"/>
            <a:ext cx="3370093" cy="4665662"/>
          </a:xfrm>
          <a:prstGeom prst="rect">
            <a:avLst/>
          </a:prstGeom>
        </p:spPr>
      </p:pic>
    </p:spTree>
    <p:extLst>
      <p:ext uri="{BB962C8B-B14F-4D97-AF65-F5344CB8AC3E}">
        <p14:creationId xmlns:p14="http://schemas.microsoft.com/office/powerpoint/2010/main" val="36167032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2595" y="365126"/>
            <a:ext cx="8530683" cy="1325563"/>
          </a:xfrm>
        </p:spPr>
        <p:txBody>
          <a:bodyPr>
            <a:normAutofit/>
          </a:bodyPr>
          <a:lstStyle/>
          <a:p>
            <a:r>
              <a:rPr lang="fr-FR" sz="4000" dirty="0"/>
              <a:t>Brandhorst Museum, Munich,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6440" y="1690689"/>
            <a:ext cx="5551120" cy="4185245"/>
          </a:xfrm>
          <a:prstGeom prst="rect">
            <a:avLst/>
          </a:prstGeom>
        </p:spPr>
      </p:pic>
    </p:spTree>
    <p:extLst>
      <p:ext uri="{BB962C8B-B14F-4D97-AF65-F5344CB8AC3E}">
        <p14:creationId xmlns:p14="http://schemas.microsoft.com/office/powerpoint/2010/main" val="15852692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8" y="365126"/>
            <a:ext cx="8776010" cy="1325563"/>
          </a:xfrm>
        </p:spPr>
        <p:txBody>
          <a:bodyPr>
            <a:normAutofit/>
          </a:bodyPr>
          <a:lstStyle/>
          <a:p>
            <a:r>
              <a:rPr lang="fr-FR" sz="4000" dirty="0" smtClean="0"/>
              <a:t>  Brandhorst </a:t>
            </a:r>
            <a:r>
              <a:rPr lang="fr-FR" sz="4000" dirty="0"/>
              <a:t>Museum, Munich,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937" y="1690689"/>
            <a:ext cx="6570125" cy="4353272"/>
          </a:xfrm>
          <a:prstGeom prst="rect">
            <a:avLst/>
          </a:prstGeom>
        </p:spPr>
      </p:pic>
    </p:spTree>
    <p:extLst>
      <p:ext uri="{BB962C8B-B14F-4D97-AF65-F5344CB8AC3E}">
        <p14:creationId xmlns:p14="http://schemas.microsoft.com/office/powerpoint/2010/main" val="36877956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023" y="365126"/>
            <a:ext cx="8586439" cy="1325563"/>
          </a:xfrm>
        </p:spPr>
        <p:txBody>
          <a:bodyPr>
            <a:normAutofit/>
          </a:bodyPr>
          <a:lstStyle/>
          <a:p>
            <a:r>
              <a:rPr lang="fr-FR" sz="4000" dirty="0"/>
              <a:t>Brandhorst Museum, Munich,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636" y="1690689"/>
            <a:ext cx="6552728" cy="4319819"/>
          </a:xfrm>
          <a:prstGeom prst="rect">
            <a:avLst/>
          </a:prstGeom>
        </p:spPr>
      </p:pic>
    </p:spTree>
    <p:extLst>
      <p:ext uri="{BB962C8B-B14F-4D97-AF65-F5344CB8AC3E}">
        <p14:creationId xmlns:p14="http://schemas.microsoft.com/office/powerpoint/2010/main" val="16870846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8371" y="365126"/>
            <a:ext cx="8728361" cy="1325563"/>
          </a:xfrm>
        </p:spPr>
        <p:txBody>
          <a:bodyPr>
            <a:normAutofit/>
          </a:bodyPr>
          <a:lstStyle/>
          <a:p>
            <a:r>
              <a:rPr lang="fr-FR" sz="4000" dirty="0"/>
              <a:t>Brandhorst Museum, Munich,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1" y="2510278"/>
            <a:ext cx="5238028" cy="359498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0214" y="1941773"/>
            <a:ext cx="3356518" cy="4779703"/>
          </a:xfrm>
          <a:prstGeom prst="rect">
            <a:avLst/>
          </a:prstGeom>
        </p:spPr>
      </p:pic>
    </p:spTree>
    <p:extLst>
      <p:ext uri="{BB962C8B-B14F-4D97-AF65-F5344CB8AC3E}">
        <p14:creationId xmlns:p14="http://schemas.microsoft.com/office/powerpoint/2010/main" val="8957019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6477" y="365126"/>
            <a:ext cx="8642195" cy="1325563"/>
          </a:xfrm>
        </p:spPr>
        <p:txBody>
          <a:bodyPr>
            <a:normAutofit/>
          </a:bodyPr>
          <a:lstStyle/>
          <a:p>
            <a:r>
              <a:rPr lang="fr-FR" sz="4000" dirty="0"/>
              <a:t>Brandhorst Museum, Munich,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60" y="1690689"/>
            <a:ext cx="3300761" cy="4576297"/>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438" y="2060906"/>
            <a:ext cx="4572000" cy="3503552"/>
          </a:xfrm>
          <a:prstGeom prst="rect">
            <a:avLst/>
          </a:prstGeom>
        </p:spPr>
      </p:pic>
    </p:spTree>
    <p:extLst>
      <p:ext uri="{BB962C8B-B14F-4D97-AF65-F5344CB8AC3E}">
        <p14:creationId xmlns:p14="http://schemas.microsoft.com/office/powerpoint/2010/main" val="5111968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385" y="365126"/>
            <a:ext cx="8552986" cy="1325563"/>
          </a:xfrm>
        </p:spPr>
        <p:txBody>
          <a:bodyPr>
            <a:normAutofit/>
          </a:bodyPr>
          <a:lstStyle/>
          <a:p>
            <a:r>
              <a:rPr lang="fr-FR" sz="4000" dirty="0"/>
              <a:t>Brandhorst Museum, Munich,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737520"/>
            <a:ext cx="7886700" cy="4572000"/>
          </a:xfrm>
          <a:prstGeom prst="rect">
            <a:avLst/>
          </a:prstGeom>
        </p:spPr>
      </p:pic>
    </p:spTree>
    <p:extLst>
      <p:ext uri="{BB962C8B-B14F-4D97-AF65-F5344CB8AC3E}">
        <p14:creationId xmlns:p14="http://schemas.microsoft.com/office/powerpoint/2010/main" val="15996714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0721" y="365126"/>
            <a:ext cx="8619893" cy="1325563"/>
          </a:xfrm>
        </p:spPr>
        <p:txBody>
          <a:bodyPr>
            <a:normAutofit/>
          </a:bodyPr>
          <a:lstStyle/>
          <a:p>
            <a:r>
              <a:rPr lang="fr-FR" sz="4000" dirty="0"/>
              <a:t>Brandhorst Museum, Munich,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690689"/>
            <a:ext cx="6624736" cy="4542843"/>
          </a:xfrm>
          <a:prstGeom prst="rect">
            <a:avLst/>
          </a:prstGeom>
        </p:spPr>
      </p:pic>
    </p:spTree>
    <p:extLst>
      <p:ext uri="{BB962C8B-B14F-4D97-AF65-F5344CB8AC3E}">
        <p14:creationId xmlns:p14="http://schemas.microsoft.com/office/powerpoint/2010/main" val="26019723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11" y="365126"/>
            <a:ext cx="8909825" cy="1325563"/>
          </a:xfrm>
        </p:spPr>
        <p:txBody>
          <a:bodyPr>
            <a:normAutofit/>
          </a:bodyPr>
          <a:lstStyle/>
          <a:p>
            <a:r>
              <a:rPr lang="fr-FR" sz="4000" dirty="0"/>
              <a:t>Museo de la Memoria, </a:t>
            </a:r>
            <a:r>
              <a:rPr lang="fr-FR" sz="4000" dirty="0" smtClean="0"/>
              <a:t>Granada, </a:t>
            </a:r>
            <a:r>
              <a:rPr lang="fr-FR" sz="4000" dirty="0"/>
              <a:t>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9652"/>
            <a:ext cx="4727266" cy="3989349"/>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4302" y="1873405"/>
            <a:ext cx="4181707" cy="3601844"/>
          </a:xfrm>
          <a:prstGeom prst="rect">
            <a:avLst/>
          </a:prstGeom>
        </p:spPr>
      </p:pic>
    </p:spTree>
    <p:extLst>
      <p:ext uri="{BB962C8B-B14F-4D97-AF65-F5344CB8AC3E}">
        <p14:creationId xmlns:p14="http://schemas.microsoft.com/office/powerpoint/2010/main" val="10564072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1444" y="365126"/>
            <a:ext cx="8597590" cy="1325563"/>
          </a:xfrm>
        </p:spPr>
        <p:txBody>
          <a:bodyPr>
            <a:normAutofit/>
          </a:bodyPr>
          <a:lstStyle/>
          <a:p>
            <a:r>
              <a:rPr lang="fr-FR" sz="4000" dirty="0"/>
              <a:t>Brandhorst Museum, Munich, DE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366" y="1690689"/>
            <a:ext cx="7025268" cy="4397877"/>
          </a:xfrm>
          <a:prstGeom prst="rect">
            <a:avLst/>
          </a:prstGeom>
        </p:spPr>
      </p:pic>
    </p:spTree>
    <p:extLst>
      <p:ext uri="{BB962C8B-B14F-4D97-AF65-F5344CB8AC3E}">
        <p14:creationId xmlns:p14="http://schemas.microsoft.com/office/powerpoint/2010/main" val="10903850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Mimesis Museum, Paju, KR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382" y="1690689"/>
            <a:ext cx="5415136" cy="432048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064" y="6245226"/>
            <a:ext cx="1981200" cy="47625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46" y="1690689"/>
            <a:ext cx="2966864" cy="252028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3578" y="1690689"/>
            <a:ext cx="878632" cy="936104"/>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1890" y="4303733"/>
            <a:ext cx="2880320" cy="2417743"/>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1429" y="5370960"/>
            <a:ext cx="3275042" cy="504825"/>
          </a:xfrm>
          <a:prstGeom prst="rect">
            <a:avLst/>
          </a:prstGeom>
        </p:spPr>
      </p:pic>
      <p:sp>
        <p:nvSpPr>
          <p:cNvPr id="10" name="ZoneTexte 9"/>
          <p:cNvSpPr txBox="1"/>
          <p:nvPr/>
        </p:nvSpPr>
        <p:spPr>
          <a:xfrm>
            <a:off x="6729678" y="3666314"/>
            <a:ext cx="2297844" cy="369332"/>
          </a:xfrm>
          <a:prstGeom prst="rect">
            <a:avLst/>
          </a:prstGeom>
          <a:noFill/>
        </p:spPr>
        <p:txBody>
          <a:bodyPr wrap="square" rtlCol="0">
            <a:spAutoFit/>
          </a:bodyPr>
          <a:lstStyle/>
          <a:p>
            <a:r>
              <a:rPr lang="fr-FR" dirty="0" smtClean="0"/>
              <a:t>Alvaro </a:t>
            </a:r>
            <a:r>
              <a:rPr lang="fr-FR" dirty="0" smtClean="0">
                <a:solidFill>
                  <a:schemeClr val="bg1"/>
                </a:solidFill>
              </a:rPr>
              <a:t>Siza</a:t>
            </a:r>
            <a:endParaRPr lang="fr-FR" dirty="0">
              <a:solidFill>
                <a:schemeClr val="bg1"/>
              </a:solidFill>
            </a:endParaRPr>
          </a:p>
        </p:txBody>
      </p:sp>
    </p:spTree>
    <p:extLst>
      <p:ext uri="{BB962C8B-B14F-4D97-AF65-F5344CB8AC3E}">
        <p14:creationId xmlns:p14="http://schemas.microsoft.com/office/powerpoint/2010/main" val="353457535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Mimesis Museum, Paju, KR (2009)</a:t>
            </a:r>
          </a:p>
        </p:txBody>
      </p:sp>
      <p:sp>
        <p:nvSpPr>
          <p:cNvPr id="3" name="Espace réservé du contenu 2"/>
          <p:cNvSpPr>
            <a:spLocks noGrp="1"/>
          </p:cNvSpPr>
          <p:nvPr>
            <p:ph idx="1"/>
          </p:nvPr>
        </p:nvSpPr>
        <p:spPr/>
        <p:txBody>
          <a:bodyPr>
            <a:normAutofit fontScale="92500" lnSpcReduction="20000"/>
          </a:bodyPr>
          <a:lstStyle/>
          <a:p>
            <a:r>
              <a:rPr lang="en-US" dirty="0"/>
              <a:t>It is the work of the architect Alvaro Siza.</a:t>
            </a:r>
          </a:p>
          <a:p>
            <a:r>
              <a:rPr lang="en-US" dirty="0"/>
              <a:t>It is a light grey concrete building with a sinuous 2-winged plan that revolves around a courtyard while keeping the surrounding cherry trees.</a:t>
            </a:r>
          </a:p>
          <a:p>
            <a:r>
              <a:rPr lang="en-US" dirty="0"/>
              <a:t>It includes a ground floor containing the reception, distribution and temporary exhibition areas, mezzanines containing the administrative areas and exhibition areas on the top floor: these are naturally lit by overhead light from roof dormers. The walls and ceilings are whitewashed, the floors in marble and oak</a:t>
            </a:r>
            <a:r>
              <a:rPr lang="en-US" dirty="0" smtClean="0"/>
              <a:t>.</a:t>
            </a:r>
          </a:p>
          <a:p>
            <a:r>
              <a:rPr lang="en-US" dirty="0" smtClean="0"/>
              <a:t> </a:t>
            </a:r>
            <a:r>
              <a:rPr lang="en-US" dirty="0"/>
              <a:t>Light, always light, so carefully studied. Both natural and artificial is seen as essential. Allowing to see without being seen.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275708171"/>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Mimesis Museum, Paju, KR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562" y="1921843"/>
            <a:ext cx="5476875" cy="3571875"/>
          </a:xfrm>
          <a:prstGeom prst="rect">
            <a:avLst/>
          </a:prstGeom>
        </p:spPr>
      </p:pic>
    </p:spTree>
    <p:extLst>
      <p:ext uri="{BB962C8B-B14F-4D97-AF65-F5344CB8AC3E}">
        <p14:creationId xmlns:p14="http://schemas.microsoft.com/office/powerpoint/2010/main" val="27949104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47360" cy="1325563"/>
          </a:xfrm>
        </p:spPr>
        <p:txBody>
          <a:bodyPr/>
          <a:lstStyle/>
          <a:p>
            <a:r>
              <a:rPr lang="fr-FR" dirty="0"/>
              <a:t>Mimesis Museum, Paju, KR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332" y="1690688"/>
            <a:ext cx="6713034" cy="4344351"/>
          </a:xfrm>
          <a:prstGeom prst="rect">
            <a:avLst/>
          </a:prstGeom>
        </p:spPr>
      </p:pic>
    </p:spTree>
    <p:extLst>
      <p:ext uri="{BB962C8B-B14F-4D97-AF65-F5344CB8AC3E}">
        <p14:creationId xmlns:p14="http://schemas.microsoft.com/office/powerpoint/2010/main" val="28951131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Mimesis Museum, Paju, KR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1690689"/>
            <a:ext cx="6336704" cy="4402607"/>
          </a:xfrm>
          <a:prstGeom prst="rect">
            <a:avLst/>
          </a:prstGeom>
        </p:spPr>
      </p:pic>
    </p:spTree>
    <p:extLst>
      <p:ext uri="{BB962C8B-B14F-4D97-AF65-F5344CB8AC3E}">
        <p14:creationId xmlns:p14="http://schemas.microsoft.com/office/powerpoint/2010/main" val="29241417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Mimesis Museum, Paju, KR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1690689"/>
            <a:ext cx="6048672" cy="4392488"/>
          </a:xfrm>
          <a:prstGeom prst="rect">
            <a:avLst/>
          </a:prstGeom>
        </p:spPr>
      </p:pic>
    </p:spTree>
    <p:extLst>
      <p:ext uri="{BB962C8B-B14F-4D97-AF65-F5344CB8AC3E}">
        <p14:creationId xmlns:p14="http://schemas.microsoft.com/office/powerpoint/2010/main" val="70279346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Mimesis Museum, Paju, KR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1690689"/>
            <a:ext cx="5760640" cy="4536504"/>
          </a:xfrm>
          <a:prstGeom prst="rect">
            <a:avLst/>
          </a:prstGeom>
        </p:spPr>
      </p:pic>
    </p:spTree>
    <p:extLst>
      <p:ext uri="{BB962C8B-B14F-4D97-AF65-F5344CB8AC3E}">
        <p14:creationId xmlns:p14="http://schemas.microsoft.com/office/powerpoint/2010/main" val="393950444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Mimesis Museum, Paju, KR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302" y="1690689"/>
            <a:ext cx="6813395" cy="4420179"/>
          </a:xfrm>
          <a:prstGeom prst="rect">
            <a:avLst/>
          </a:prstGeom>
        </p:spPr>
      </p:pic>
    </p:spTree>
    <p:extLst>
      <p:ext uri="{BB962C8B-B14F-4D97-AF65-F5344CB8AC3E}">
        <p14:creationId xmlns:p14="http://schemas.microsoft.com/office/powerpoint/2010/main" val="343012236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Mimesis Museum, Paju, KR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1690689"/>
            <a:ext cx="6480720" cy="4320480"/>
          </a:xfrm>
          <a:prstGeom prst="rect">
            <a:avLst/>
          </a:prstGeom>
        </p:spPr>
      </p:pic>
    </p:spTree>
    <p:extLst>
      <p:ext uri="{BB962C8B-B14F-4D97-AF65-F5344CB8AC3E}">
        <p14:creationId xmlns:p14="http://schemas.microsoft.com/office/powerpoint/2010/main" val="26890282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365126"/>
            <a:ext cx="9010185" cy="1325563"/>
          </a:xfrm>
        </p:spPr>
        <p:txBody>
          <a:bodyPr>
            <a:normAutofit/>
          </a:bodyPr>
          <a:lstStyle/>
          <a:p>
            <a:r>
              <a:rPr lang="fr-FR" sz="4000" dirty="0"/>
              <a:t>Museo de la Memoria, </a:t>
            </a:r>
            <a:r>
              <a:rPr lang="fr-FR" sz="4000" dirty="0" smtClean="0"/>
              <a:t>Granada, </a:t>
            </a:r>
            <a:r>
              <a:rPr lang="fr-FR" sz="4000" dirty="0"/>
              <a:t>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296" y="1690689"/>
            <a:ext cx="6740348" cy="4219457"/>
          </a:xfrm>
          <a:prstGeom prst="rect">
            <a:avLst/>
          </a:prstGeom>
        </p:spPr>
      </p:pic>
    </p:spTree>
    <p:extLst>
      <p:ext uri="{BB962C8B-B14F-4D97-AF65-F5344CB8AC3E}">
        <p14:creationId xmlns:p14="http://schemas.microsoft.com/office/powerpoint/2010/main" val="34735936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Mimesis Museum, Paju, KR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4794" y="1690689"/>
            <a:ext cx="2808312" cy="4392488"/>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690689"/>
            <a:ext cx="2870366" cy="4392488"/>
          </a:xfrm>
          <a:prstGeom prst="rect">
            <a:avLst/>
          </a:prstGeom>
        </p:spPr>
      </p:pic>
    </p:spTree>
    <p:extLst>
      <p:ext uri="{BB962C8B-B14F-4D97-AF65-F5344CB8AC3E}">
        <p14:creationId xmlns:p14="http://schemas.microsoft.com/office/powerpoint/2010/main" val="352392327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Mimesis Museum, Paju, KR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332" y="1690689"/>
            <a:ext cx="6219336" cy="4307045"/>
          </a:xfrm>
          <a:prstGeom prst="rect">
            <a:avLst/>
          </a:prstGeom>
        </p:spPr>
      </p:pic>
    </p:spTree>
    <p:extLst>
      <p:ext uri="{BB962C8B-B14F-4D97-AF65-F5344CB8AC3E}">
        <p14:creationId xmlns:p14="http://schemas.microsoft.com/office/powerpoint/2010/main" val="403324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Mimesis Museum, Paju, KR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399" y="1690689"/>
            <a:ext cx="6839201" cy="4474615"/>
          </a:xfrm>
          <a:prstGeom prst="rect">
            <a:avLst/>
          </a:prstGeom>
        </p:spPr>
      </p:pic>
    </p:spTree>
    <p:extLst>
      <p:ext uri="{BB962C8B-B14F-4D97-AF65-F5344CB8AC3E}">
        <p14:creationId xmlns:p14="http://schemas.microsoft.com/office/powerpoint/2010/main" val="30213435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Mimesis Museum, Paju, KR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690689"/>
            <a:ext cx="6705600" cy="4343400"/>
          </a:xfrm>
          <a:prstGeom prst="rect">
            <a:avLst/>
          </a:prstGeom>
        </p:spPr>
      </p:pic>
    </p:spTree>
    <p:extLst>
      <p:ext uri="{BB962C8B-B14F-4D97-AF65-F5344CB8AC3E}">
        <p14:creationId xmlns:p14="http://schemas.microsoft.com/office/powerpoint/2010/main" val="18480472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Mimesis Museum, Paju, KR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4" y="1690689"/>
            <a:ext cx="2835601" cy="4264062"/>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4388" y="1690689"/>
            <a:ext cx="2935224" cy="4264062"/>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1551" y="1690689"/>
            <a:ext cx="2839865" cy="4264062"/>
          </a:xfrm>
          <a:prstGeom prst="rect">
            <a:avLst/>
          </a:prstGeom>
        </p:spPr>
      </p:pic>
    </p:spTree>
    <p:extLst>
      <p:ext uri="{BB962C8B-B14F-4D97-AF65-F5344CB8AC3E}">
        <p14:creationId xmlns:p14="http://schemas.microsoft.com/office/powerpoint/2010/main" val="222684703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Mimesis Museum, Paju, KR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121" y="1690689"/>
            <a:ext cx="6865757" cy="4458595"/>
          </a:xfrm>
          <a:prstGeom prst="rect">
            <a:avLst/>
          </a:prstGeom>
        </p:spPr>
      </p:pic>
    </p:spTree>
    <p:extLst>
      <p:ext uri="{BB962C8B-B14F-4D97-AF65-F5344CB8AC3E}">
        <p14:creationId xmlns:p14="http://schemas.microsoft.com/office/powerpoint/2010/main" val="37004491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2642" cy="1325563"/>
          </a:xfrm>
        </p:spPr>
        <p:txBody>
          <a:bodyPr>
            <a:normAutofit/>
          </a:bodyPr>
          <a:lstStyle/>
          <a:p>
            <a:r>
              <a:rPr lang="fr-FR" sz="4000" dirty="0"/>
              <a:t>Madinat Al </a:t>
            </a:r>
            <a:r>
              <a:rPr lang="fr-FR" sz="4000" dirty="0" smtClean="0"/>
              <a:t>Zahra </a:t>
            </a:r>
            <a:r>
              <a:rPr lang="fr-FR" sz="4000" dirty="0" smtClean="0"/>
              <a:t>Museo,Cordoba</a:t>
            </a:r>
            <a:r>
              <a:rPr lang="fr-FR" sz="4000" dirty="0"/>
              <a:t>, 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25" y="1690689"/>
            <a:ext cx="4371671" cy="374441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525" y="1690689"/>
            <a:ext cx="3429000" cy="4186004"/>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61" y="5542155"/>
            <a:ext cx="3557239" cy="1245921"/>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5261" y="1731832"/>
            <a:ext cx="1524000" cy="790575"/>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0" y="1840388"/>
            <a:ext cx="1407886" cy="892592"/>
          </a:xfrm>
          <a:prstGeom prst="rect">
            <a:avLst/>
          </a:prstGeom>
        </p:spPr>
      </p:pic>
      <p:sp>
        <p:nvSpPr>
          <p:cNvPr id="9" name="ZoneTexte 8"/>
          <p:cNvSpPr txBox="1"/>
          <p:nvPr/>
        </p:nvSpPr>
        <p:spPr>
          <a:xfrm>
            <a:off x="5653668" y="5151863"/>
            <a:ext cx="1929161"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Enrique Sobejano</a:t>
            </a:r>
          </a:p>
          <a:p>
            <a:r>
              <a:rPr lang="fr-FR" dirty="0">
                <a:solidFill>
                  <a:schemeClr val="bg1"/>
                </a:solidFill>
                <a:effectLst>
                  <a:outerShdw blurRad="38100" dist="38100" dir="2700000" algn="tl">
                    <a:srgbClr val="000000">
                      <a:alpha val="43137"/>
                    </a:srgbClr>
                  </a:outerShdw>
                </a:effectLst>
              </a:rPr>
              <a:t>Fuensata Nieto</a:t>
            </a:r>
            <a:endParaRPr lang="fr-FR" dirty="0">
              <a:solidFill>
                <a:schemeClr val="bg1"/>
              </a:solidFill>
            </a:endParaRPr>
          </a:p>
        </p:txBody>
      </p:sp>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5180" y="5876693"/>
            <a:ext cx="3189249" cy="891330"/>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2486" y="5633790"/>
            <a:ext cx="1143000" cy="523875"/>
          </a:xfrm>
          <a:prstGeom prst="rect">
            <a:avLst/>
          </a:prstGeom>
        </p:spPr>
      </p:pic>
    </p:spTree>
    <p:extLst>
      <p:ext uri="{BB962C8B-B14F-4D97-AF65-F5344CB8AC3E}">
        <p14:creationId xmlns:p14="http://schemas.microsoft.com/office/powerpoint/2010/main" val="38924167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61695" cy="1325563"/>
          </a:xfrm>
        </p:spPr>
        <p:txBody>
          <a:bodyPr>
            <a:normAutofit/>
          </a:bodyPr>
          <a:lstStyle/>
          <a:p>
            <a:r>
              <a:rPr lang="fr-FR" sz="4000" dirty="0"/>
              <a:t>Madinat Al Zahra </a:t>
            </a:r>
            <a:r>
              <a:rPr lang="fr-FR" sz="4000" dirty="0" smtClean="0"/>
              <a:t>Museo,Cordoba</a:t>
            </a:r>
            <a:r>
              <a:rPr lang="fr-FR" sz="4000" dirty="0"/>
              <a:t>, ES (2009)</a:t>
            </a:r>
          </a:p>
        </p:txBody>
      </p:sp>
      <p:sp>
        <p:nvSpPr>
          <p:cNvPr id="3" name="Espace réservé du contenu 2"/>
          <p:cNvSpPr>
            <a:spLocks noGrp="1"/>
          </p:cNvSpPr>
          <p:nvPr>
            <p:ph idx="1"/>
          </p:nvPr>
        </p:nvSpPr>
        <p:spPr/>
        <p:txBody>
          <a:bodyPr>
            <a:normAutofit fontScale="85000" lnSpcReduction="10000"/>
          </a:bodyPr>
          <a:lstStyle/>
          <a:p>
            <a:r>
              <a:rPr lang="en-US" dirty="0"/>
              <a:t>It is the work of architects Enrique Sobejano and Fuensata Nieto</a:t>
            </a:r>
            <a:r>
              <a:rPr lang="en-US" dirty="0" smtClean="0"/>
              <a:t>.</a:t>
            </a:r>
          </a:p>
          <a:p>
            <a:r>
              <a:rPr lang="en-US" dirty="0" smtClean="0"/>
              <a:t>The </a:t>
            </a:r>
            <a:r>
              <a:rPr lang="en-US" dirty="0"/>
              <a:t>project unveils the floor plan of an underground museum which articulates its spaces around a sequence of solid and void spaces, covered areas and courtyards that guide visitors along their itinerary. </a:t>
            </a:r>
            <a:r>
              <a:rPr lang="en-US" dirty="0" smtClean="0"/>
              <a:t>The </a:t>
            </a:r>
            <a:r>
              <a:rPr lang="en-US" dirty="0"/>
              <a:t>main hall leads to a large courtyard with a square plan which, as a cloister, </a:t>
            </a:r>
            <a:r>
              <a:rPr lang="en-US" dirty="0" smtClean="0"/>
              <a:t>organizes </a:t>
            </a:r>
            <a:r>
              <a:rPr lang="en-US" dirty="0"/>
              <a:t>the main public spaces around it. A deep, elongated courtyard articulates the private use areas: administration, conservation workshops and research areas. A last courtyard is the extension towards the exterior of the museum exhibition </a:t>
            </a:r>
            <a:r>
              <a:rPr lang="en-US" dirty="0" smtClean="0"/>
              <a:t>areas</a:t>
            </a:r>
            <a:r>
              <a:rPr lang="en-US" dirty="0" smtClean="0"/>
              <a:t>. The </a:t>
            </a:r>
            <a:r>
              <a:rPr lang="en-US" dirty="0"/>
              <a:t>concrete walls and </a:t>
            </a:r>
            <a:r>
              <a:rPr lang="en-US" dirty="0" smtClean="0"/>
              <a:t>corten </a:t>
            </a:r>
            <a:r>
              <a:rPr lang="en-US" dirty="0"/>
              <a:t>steel roofs reflect with the white and the red the colors of the stuccoed walls of the Caliphal </a:t>
            </a:r>
            <a:r>
              <a:rPr lang="en-US" dirty="0" smtClean="0"/>
              <a:t>city.</a:t>
            </a:r>
            <a:endParaRPr lang="en-US"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118190117"/>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34535" cy="1325563"/>
          </a:xfrm>
        </p:spPr>
        <p:txBody>
          <a:bodyPr>
            <a:normAutofit/>
          </a:bodyPr>
          <a:lstStyle/>
          <a:p>
            <a:r>
              <a:rPr lang="fr-FR" sz="4000" dirty="0"/>
              <a:t>Madinat Al Zahra </a:t>
            </a:r>
            <a:r>
              <a:rPr lang="fr-FR" sz="4000" dirty="0" smtClean="0"/>
              <a:t>Museo,Cordoba</a:t>
            </a:r>
            <a:r>
              <a:rPr lang="fr-FR" sz="4000" dirty="0"/>
              <a:t>, 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4798" y="1690689"/>
            <a:ext cx="6336704" cy="4474615"/>
          </a:xfrm>
          <a:prstGeom prst="rect">
            <a:avLst/>
          </a:prstGeom>
        </p:spPr>
      </p:pic>
    </p:spTree>
    <p:extLst>
      <p:ext uri="{BB962C8B-B14F-4D97-AF65-F5344CB8AC3E}">
        <p14:creationId xmlns:p14="http://schemas.microsoft.com/office/powerpoint/2010/main" val="339285830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34534" cy="1325563"/>
          </a:xfrm>
        </p:spPr>
        <p:txBody>
          <a:bodyPr>
            <a:normAutofit/>
          </a:bodyPr>
          <a:lstStyle/>
          <a:p>
            <a:r>
              <a:rPr lang="fr-FR" sz="4000" dirty="0"/>
              <a:t>Madinat Al Zahra </a:t>
            </a:r>
            <a:r>
              <a:rPr lang="fr-FR" sz="4000" dirty="0" smtClean="0"/>
              <a:t>Museo,Cordoba</a:t>
            </a:r>
            <a:r>
              <a:rPr lang="fr-FR" sz="4000" dirty="0"/>
              <a:t>, 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1976" y="1690689"/>
            <a:ext cx="6840048" cy="4464785"/>
          </a:xfrm>
          <a:prstGeom prst="rect">
            <a:avLst/>
          </a:prstGeom>
        </p:spPr>
      </p:pic>
    </p:spTree>
    <p:extLst>
      <p:ext uri="{BB962C8B-B14F-4D97-AF65-F5344CB8AC3E}">
        <p14:creationId xmlns:p14="http://schemas.microsoft.com/office/powerpoint/2010/main" val="61807171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8932127" cy="1325563"/>
          </a:xfrm>
        </p:spPr>
        <p:txBody>
          <a:bodyPr>
            <a:normAutofit/>
          </a:bodyPr>
          <a:lstStyle/>
          <a:p>
            <a:r>
              <a:rPr lang="fr-FR" sz="4000" dirty="0"/>
              <a:t>Museo de la Memoria, </a:t>
            </a:r>
            <a:r>
              <a:rPr lang="fr-FR" sz="4000" dirty="0" smtClean="0"/>
              <a:t>Granada, </a:t>
            </a:r>
            <a:r>
              <a:rPr lang="fr-FR" sz="4000" dirty="0"/>
              <a:t>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9726" y="1690689"/>
            <a:ext cx="6784548" cy="4572000"/>
          </a:xfrm>
          <a:prstGeom prst="rect">
            <a:avLst/>
          </a:prstGeom>
        </p:spPr>
      </p:pic>
    </p:spTree>
    <p:extLst>
      <p:ext uri="{BB962C8B-B14F-4D97-AF65-F5344CB8AC3E}">
        <p14:creationId xmlns:p14="http://schemas.microsoft.com/office/powerpoint/2010/main" val="532166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16428" cy="1325563"/>
          </a:xfrm>
        </p:spPr>
        <p:txBody>
          <a:bodyPr>
            <a:normAutofit/>
          </a:bodyPr>
          <a:lstStyle/>
          <a:p>
            <a:r>
              <a:rPr lang="fr-FR" sz="4000" dirty="0"/>
              <a:t>Madinat Al Zahra </a:t>
            </a:r>
            <a:r>
              <a:rPr lang="fr-FR" sz="4000" dirty="0" smtClean="0"/>
              <a:t>Museo,Cordoba</a:t>
            </a:r>
            <a:r>
              <a:rPr lang="fr-FR" sz="4000" dirty="0"/>
              <a:t>, 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840" y="1690689"/>
            <a:ext cx="6984320" cy="4542844"/>
          </a:xfrm>
          <a:prstGeom prst="rect">
            <a:avLst/>
          </a:prstGeom>
        </p:spPr>
      </p:pic>
    </p:spTree>
    <p:extLst>
      <p:ext uri="{BB962C8B-B14F-4D97-AF65-F5344CB8AC3E}">
        <p14:creationId xmlns:p14="http://schemas.microsoft.com/office/powerpoint/2010/main" val="12093100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07374" cy="1325563"/>
          </a:xfrm>
        </p:spPr>
        <p:txBody>
          <a:bodyPr>
            <a:normAutofit/>
          </a:bodyPr>
          <a:lstStyle/>
          <a:p>
            <a:r>
              <a:rPr lang="fr-FR" sz="4000" dirty="0" smtClean="0"/>
              <a:t>Madinat </a:t>
            </a:r>
            <a:r>
              <a:rPr lang="fr-FR" sz="4000" dirty="0"/>
              <a:t>Al Zahra </a:t>
            </a:r>
            <a:r>
              <a:rPr lang="fr-FR" sz="4000" dirty="0" smtClean="0"/>
              <a:t>Museo,Cordoba</a:t>
            </a:r>
            <a:r>
              <a:rPr lang="fr-FR" sz="4000" dirty="0"/>
              <a:t>, 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359" y="1690689"/>
            <a:ext cx="6191282" cy="4453633"/>
          </a:xfrm>
          <a:prstGeom prst="rect">
            <a:avLst/>
          </a:prstGeom>
        </p:spPr>
      </p:pic>
    </p:spTree>
    <p:extLst>
      <p:ext uri="{BB962C8B-B14F-4D97-AF65-F5344CB8AC3E}">
        <p14:creationId xmlns:p14="http://schemas.microsoft.com/office/powerpoint/2010/main" val="33012718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34535" cy="1325563"/>
          </a:xfrm>
        </p:spPr>
        <p:txBody>
          <a:bodyPr>
            <a:normAutofit/>
          </a:bodyPr>
          <a:lstStyle/>
          <a:p>
            <a:r>
              <a:rPr lang="fr-FR" sz="4000" dirty="0" smtClean="0"/>
              <a:t>Madinat </a:t>
            </a:r>
            <a:r>
              <a:rPr lang="fr-FR" sz="4000" dirty="0"/>
              <a:t>Al Zahra </a:t>
            </a:r>
            <a:r>
              <a:rPr lang="fr-FR" sz="4000" dirty="0" smtClean="0"/>
              <a:t>Museo,Cordoba</a:t>
            </a:r>
            <a:r>
              <a:rPr lang="fr-FR" sz="4000" dirty="0"/>
              <a:t>, 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809" y="1690689"/>
            <a:ext cx="6055113" cy="4419598"/>
          </a:xfrm>
          <a:prstGeom prst="rect">
            <a:avLst/>
          </a:prstGeom>
        </p:spPr>
      </p:pic>
    </p:spTree>
    <p:extLst>
      <p:ext uri="{BB962C8B-B14F-4D97-AF65-F5344CB8AC3E}">
        <p14:creationId xmlns:p14="http://schemas.microsoft.com/office/powerpoint/2010/main" val="3745977370"/>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2642" cy="1325563"/>
          </a:xfrm>
        </p:spPr>
        <p:txBody>
          <a:bodyPr>
            <a:normAutofit/>
          </a:bodyPr>
          <a:lstStyle/>
          <a:p>
            <a:r>
              <a:rPr lang="fr-FR" sz="4000" dirty="0" smtClean="0"/>
              <a:t>Madinat </a:t>
            </a:r>
            <a:r>
              <a:rPr lang="fr-FR" sz="4000" dirty="0"/>
              <a:t>Al Zahra </a:t>
            </a:r>
            <a:r>
              <a:rPr lang="fr-FR" sz="4000" dirty="0" smtClean="0"/>
              <a:t>Museo,Cordoba</a:t>
            </a:r>
            <a:r>
              <a:rPr lang="fr-FR" sz="4000" dirty="0"/>
              <a:t>, 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4331" y="1690689"/>
            <a:ext cx="6735337" cy="4487087"/>
          </a:xfrm>
          <a:prstGeom prst="rect">
            <a:avLst/>
          </a:prstGeom>
        </p:spPr>
      </p:pic>
    </p:spTree>
    <p:extLst>
      <p:ext uri="{BB962C8B-B14F-4D97-AF65-F5344CB8AC3E}">
        <p14:creationId xmlns:p14="http://schemas.microsoft.com/office/powerpoint/2010/main" val="5218972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79802" cy="1325563"/>
          </a:xfrm>
        </p:spPr>
        <p:txBody>
          <a:bodyPr>
            <a:normAutofit/>
          </a:bodyPr>
          <a:lstStyle/>
          <a:p>
            <a:r>
              <a:rPr lang="fr-FR" sz="4000" dirty="0"/>
              <a:t>Madinat Al Zahra </a:t>
            </a:r>
            <a:r>
              <a:rPr lang="fr-FR" sz="4000" dirty="0" smtClean="0"/>
              <a:t>Museo,Cordoba</a:t>
            </a:r>
            <a:r>
              <a:rPr lang="fr-FR" sz="4000" dirty="0"/>
              <a:t>, 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7175" y="1690689"/>
            <a:ext cx="6389649" cy="4531691"/>
          </a:xfrm>
          <a:prstGeom prst="rect">
            <a:avLst/>
          </a:prstGeom>
        </p:spPr>
      </p:pic>
    </p:spTree>
    <p:extLst>
      <p:ext uri="{BB962C8B-B14F-4D97-AF65-F5344CB8AC3E}">
        <p14:creationId xmlns:p14="http://schemas.microsoft.com/office/powerpoint/2010/main" val="40241832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70749" cy="1325563"/>
          </a:xfrm>
        </p:spPr>
        <p:txBody>
          <a:bodyPr>
            <a:normAutofit/>
          </a:bodyPr>
          <a:lstStyle/>
          <a:p>
            <a:r>
              <a:rPr lang="fr-FR" sz="4000" dirty="0" smtClean="0"/>
              <a:t>Madinat </a:t>
            </a:r>
            <a:r>
              <a:rPr lang="fr-FR" sz="4000" dirty="0"/>
              <a:t>Al Zahra </a:t>
            </a:r>
            <a:r>
              <a:rPr lang="fr-FR" sz="4000" dirty="0" smtClean="0"/>
              <a:t>Museo,Cordoba</a:t>
            </a:r>
            <a:r>
              <a:rPr lang="fr-FR" sz="4000" dirty="0"/>
              <a:t>, 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4034" y="1690689"/>
            <a:ext cx="6428659" cy="4520540"/>
          </a:xfrm>
          <a:prstGeom prst="rect">
            <a:avLst/>
          </a:prstGeom>
        </p:spPr>
      </p:pic>
    </p:spTree>
    <p:extLst>
      <p:ext uri="{BB962C8B-B14F-4D97-AF65-F5344CB8AC3E}">
        <p14:creationId xmlns:p14="http://schemas.microsoft.com/office/powerpoint/2010/main" val="299189119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97909" cy="1325563"/>
          </a:xfrm>
        </p:spPr>
        <p:txBody>
          <a:bodyPr>
            <a:normAutofit/>
          </a:bodyPr>
          <a:lstStyle/>
          <a:p>
            <a:r>
              <a:rPr lang="fr-FR" sz="4000" dirty="0"/>
              <a:t>Madinat Al Zahra </a:t>
            </a:r>
            <a:r>
              <a:rPr lang="fr-FR" sz="4000" dirty="0" smtClean="0"/>
              <a:t>Museo,Cordoba</a:t>
            </a:r>
            <a:r>
              <a:rPr lang="fr-FR" sz="4000" dirty="0"/>
              <a:t>, 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643" y="1690689"/>
            <a:ext cx="2988269" cy="458744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682" y="1690688"/>
            <a:ext cx="5478824" cy="4587449"/>
          </a:xfrm>
          <a:prstGeom prst="rect">
            <a:avLst/>
          </a:prstGeom>
        </p:spPr>
      </p:pic>
    </p:spTree>
    <p:extLst>
      <p:ext uri="{BB962C8B-B14F-4D97-AF65-F5344CB8AC3E}">
        <p14:creationId xmlns:p14="http://schemas.microsoft.com/office/powerpoint/2010/main" val="25854057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88855" cy="1325563"/>
          </a:xfrm>
        </p:spPr>
        <p:txBody>
          <a:bodyPr>
            <a:normAutofit/>
          </a:bodyPr>
          <a:lstStyle/>
          <a:p>
            <a:r>
              <a:rPr lang="fr-FR" sz="4000" dirty="0"/>
              <a:t>Madinat Al Zahra </a:t>
            </a:r>
            <a:r>
              <a:rPr lang="fr-FR" sz="4000" dirty="0" smtClean="0"/>
              <a:t>Museo,Cordoba</a:t>
            </a:r>
            <a:r>
              <a:rPr lang="fr-FR" sz="4000" dirty="0"/>
              <a:t>, 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7424" y="1690689"/>
            <a:ext cx="6869151" cy="4330971"/>
          </a:xfrm>
          <a:prstGeom prst="rect">
            <a:avLst/>
          </a:prstGeom>
        </p:spPr>
      </p:pic>
    </p:spTree>
    <p:extLst>
      <p:ext uri="{BB962C8B-B14F-4D97-AF65-F5344CB8AC3E}">
        <p14:creationId xmlns:p14="http://schemas.microsoft.com/office/powerpoint/2010/main" val="2445700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3588" cy="1325563"/>
          </a:xfrm>
        </p:spPr>
        <p:txBody>
          <a:bodyPr>
            <a:normAutofit/>
          </a:bodyPr>
          <a:lstStyle/>
          <a:p>
            <a:r>
              <a:rPr lang="fr-FR" sz="4000" dirty="0"/>
              <a:t>Madinat Al Zahra </a:t>
            </a:r>
            <a:r>
              <a:rPr lang="fr-FR" sz="4000" dirty="0" smtClean="0"/>
              <a:t>Museo,Cordoba</a:t>
            </a:r>
            <a:r>
              <a:rPr lang="fr-FR" sz="4000" dirty="0"/>
              <a:t>, 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4083" y="1690689"/>
            <a:ext cx="6655834" cy="4474616"/>
          </a:xfrm>
          <a:prstGeom prst="rect">
            <a:avLst/>
          </a:prstGeom>
        </p:spPr>
      </p:pic>
    </p:spTree>
    <p:extLst>
      <p:ext uri="{BB962C8B-B14F-4D97-AF65-F5344CB8AC3E}">
        <p14:creationId xmlns:p14="http://schemas.microsoft.com/office/powerpoint/2010/main" val="15456748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97909" cy="1325563"/>
          </a:xfrm>
        </p:spPr>
        <p:txBody>
          <a:bodyPr>
            <a:normAutofit/>
          </a:bodyPr>
          <a:lstStyle/>
          <a:p>
            <a:r>
              <a:rPr lang="fr-FR" sz="4000" dirty="0"/>
              <a:t>Madinat Al Zahra </a:t>
            </a:r>
            <a:r>
              <a:rPr lang="fr-FR" sz="4000" dirty="0" smtClean="0"/>
              <a:t>Museo,Cordoba</a:t>
            </a:r>
            <a:r>
              <a:rPr lang="fr-FR" sz="4000" dirty="0"/>
              <a:t>, 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555" y="1690689"/>
            <a:ext cx="4516245" cy="384031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8789" y="4352699"/>
            <a:ext cx="2181218" cy="106110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6633" y="1690689"/>
            <a:ext cx="3533161" cy="2367218"/>
          </a:xfrm>
          <a:prstGeom prst="rect">
            <a:avLst/>
          </a:prstGeom>
        </p:spPr>
      </p:pic>
    </p:spTree>
    <p:extLst>
      <p:ext uri="{BB962C8B-B14F-4D97-AF65-F5344CB8AC3E}">
        <p14:creationId xmlns:p14="http://schemas.microsoft.com/office/powerpoint/2010/main" val="29032330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8976732" cy="1325563"/>
          </a:xfrm>
        </p:spPr>
        <p:txBody>
          <a:bodyPr>
            <a:normAutofit/>
          </a:bodyPr>
          <a:lstStyle/>
          <a:p>
            <a:r>
              <a:rPr lang="fr-FR" sz="4000" dirty="0"/>
              <a:t>Museo de la Memoria, </a:t>
            </a:r>
            <a:r>
              <a:rPr lang="fr-FR" sz="4000" dirty="0" smtClean="0"/>
              <a:t>Granada, </a:t>
            </a:r>
            <a:r>
              <a:rPr lang="fr-FR" sz="4000" dirty="0"/>
              <a:t>ES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1356" y="1690689"/>
            <a:ext cx="6021288" cy="4474615"/>
          </a:xfrm>
          <a:prstGeom prst="rect">
            <a:avLst/>
          </a:prstGeom>
        </p:spPr>
      </p:pic>
    </p:spTree>
    <p:extLst>
      <p:ext uri="{BB962C8B-B14F-4D97-AF65-F5344CB8AC3E}">
        <p14:creationId xmlns:p14="http://schemas.microsoft.com/office/powerpoint/2010/main" val="353974910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873" y="365126"/>
            <a:ext cx="8932127" cy="1325563"/>
          </a:xfrm>
        </p:spPr>
        <p:txBody>
          <a:bodyPr>
            <a:normAutofit/>
          </a:bodyPr>
          <a:lstStyle/>
          <a:p>
            <a:r>
              <a:rPr lang="fr-FR" sz="4000" dirty="0" smtClean="0"/>
              <a:t>Museo de la Memoria, Santiago, CL (2009)</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10" y="1700695"/>
            <a:ext cx="6192688" cy="3593864"/>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9485" y="1700695"/>
            <a:ext cx="2555776" cy="1970214"/>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485" y="3966981"/>
            <a:ext cx="1368152" cy="473199"/>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9484" y="4754245"/>
            <a:ext cx="2555777" cy="1813779"/>
          </a:xfrm>
          <a:prstGeom prst="rect">
            <a:avLst/>
          </a:prstGeom>
        </p:spPr>
      </p:pic>
      <p:sp>
        <p:nvSpPr>
          <p:cNvPr id="9" name="ZoneTexte 8"/>
          <p:cNvSpPr txBox="1"/>
          <p:nvPr/>
        </p:nvSpPr>
        <p:spPr>
          <a:xfrm>
            <a:off x="6429484" y="3278459"/>
            <a:ext cx="1733209" cy="646331"/>
          </a:xfrm>
          <a:prstGeom prst="rect">
            <a:avLst/>
          </a:prstGeom>
          <a:noFill/>
        </p:spPr>
        <p:txBody>
          <a:bodyPr wrap="square" rtlCol="0">
            <a:spAutoFit/>
          </a:bodyPr>
          <a:lstStyle/>
          <a:p>
            <a:r>
              <a:rPr lang="fr-FR" dirty="0">
                <a:effectLst>
                  <a:outerShdw blurRad="38100" dist="38100" dir="2700000" algn="tl">
                    <a:srgbClr val="000000">
                      <a:alpha val="43137"/>
                    </a:srgbClr>
                  </a:outerShdw>
                </a:effectLst>
              </a:rPr>
              <a:t>Mario Figueroa</a:t>
            </a:r>
          </a:p>
          <a:p>
            <a:endParaRPr lang="fr-FR" dirty="0"/>
          </a:p>
        </p:txBody>
      </p:sp>
      <p:sp>
        <p:nvSpPr>
          <p:cNvPr id="10" name="ZoneTexte 9"/>
          <p:cNvSpPr txBox="1"/>
          <p:nvPr/>
        </p:nvSpPr>
        <p:spPr>
          <a:xfrm>
            <a:off x="7247390" y="6188927"/>
            <a:ext cx="1628981" cy="646331"/>
          </a:xfrm>
          <a:prstGeom prst="rect">
            <a:avLst/>
          </a:prstGeom>
          <a:noFill/>
        </p:spPr>
        <p:txBody>
          <a:bodyPr wrap="square" rtlCol="0">
            <a:spAutoFit/>
          </a:bodyPr>
          <a:lstStyle/>
          <a:p>
            <a:r>
              <a:rPr lang="fr-FR" dirty="0" smtClean="0">
                <a:effectLst>
                  <a:outerShdw blurRad="38100" dist="38100" dir="2700000" algn="tl">
                    <a:srgbClr val="000000">
                      <a:alpha val="43137"/>
                    </a:srgbClr>
                  </a:outerShdw>
                </a:effectLst>
              </a:rPr>
              <a:t>     Lucas </a:t>
            </a:r>
            <a:r>
              <a:rPr lang="fr-FR" dirty="0">
                <a:effectLst>
                  <a:outerShdw blurRad="38100" dist="38100" dir="2700000" algn="tl">
                    <a:srgbClr val="000000">
                      <a:alpha val="43137"/>
                    </a:srgbClr>
                  </a:outerShdw>
                </a:effectLst>
              </a:rPr>
              <a:t>Fehr</a:t>
            </a:r>
          </a:p>
          <a:p>
            <a:endParaRPr lang="fr-FR" dirty="0"/>
          </a:p>
        </p:txBody>
      </p:sp>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10" y="5360277"/>
            <a:ext cx="3246902" cy="1426917"/>
          </a:xfrm>
          <a:prstGeom prst="rect">
            <a:avLst/>
          </a:prstGeom>
        </p:spPr>
      </p:pic>
    </p:spTree>
    <p:extLst>
      <p:ext uri="{BB962C8B-B14F-4D97-AF65-F5344CB8AC3E}">
        <p14:creationId xmlns:p14="http://schemas.microsoft.com/office/powerpoint/2010/main" val="13749563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2663" y="365126"/>
            <a:ext cx="8887522" cy="1325563"/>
          </a:xfrm>
        </p:spPr>
        <p:txBody>
          <a:bodyPr>
            <a:normAutofit/>
          </a:bodyPr>
          <a:lstStyle/>
          <a:p>
            <a:r>
              <a:rPr lang="fr-FR" sz="4000" dirty="0"/>
              <a:t>Museo de la Memoria, Santiago, CL (2009)</a:t>
            </a:r>
          </a:p>
        </p:txBody>
      </p:sp>
      <p:sp>
        <p:nvSpPr>
          <p:cNvPr id="3" name="Espace réservé du contenu 2"/>
          <p:cNvSpPr>
            <a:spLocks noGrp="1"/>
          </p:cNvSpPr>
          <p:nvPr>
            <p:ph idx="1"/>
          </p:nvPr>
        </p:nvSpPr>
        <p:spPr/>
        <p:txBody>
          <a:bodyPr>
            <a:normAutofit lnSpcReduction="10000"/>
          </a:bodyPr>
          <a:lstStyle/>
          <a:p>
            <a:r>
              <a:rPr lang="en-US" dirty="0"/>
              <a:t>It is the work of architects Mario Figueroa, Lucas Fehr and Carlos Dias.</a:t>
            </a:r>
          </a:p>
          <a:p>
            <a:r>
              <a:rPr lang="en-US" dirty="0"/>
              <a:t>The museum is in the form of a pre-</a:t>
            </a:r>
            <a:r>
              <a:rPr lang="en-US" dirty="0" err="1"/>
              <a:t>patinated</a:t>
            </a:r>
            <a:r>
              <a:rPr lang="en-US" dirty="0"/>
              <a:t> copper-coated glass and steel box (18 m wide, 80 m long and 15 m high) mounted on sturdy concrete bases.</a:t>
            </a:r>
          </a:p>
          <a:p>
            <a:r>
              <a:rPr lang="en-US" dirty="0"/>
              <a:t>Visitors enter from the south via a gently sloping concrete ramp sliding under the museum body (between the concrete bases).</a:t>
            </a:r>
          </a:p>
          <a:p>
            <a:r>
              <a:rPr lang="en-US" dirty="0"/>
              <a:t>Inside, the internal Vierendeel steel beams are visible.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81151483"/>
      </p:ext>
    </p:extLst>
  </p:cSld>
  <p:clrMapOvr>
    <a:masterClrMapping/>
  </p:clrMapOvr>
  <mc:AlternateContent xmlns:mc="http://schemas.openxmlformats.org/markup-compatibility/2006">
    <mc:Choice xmlns:p14="http://schemas.microsoft.com/office/powerpoint/2010/main" Requires="p14">
      <p:transition spd="slow" p14:dur="7000" advClick="0" advTm="12000"/>
    </mc:Choice>
    <mc:Fallback>
      <p:transition spd="slow" advClick="0" advTm="12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024" y="365126"/>
            <a:ext cx="8831766" cy="1325563"/>
          </a:xfrm>
        </p:spPr>
        <p:txBody>
          <a:bodyPr>
            <a:normAutofit/>
          </a:bodyPr>
          <a:lstStyle/>
          <a:p>
            <a:r>
              <a:rPr lang="fr-FR" sz="4000" dirty="0"/>
              <a:t>Museo de la Memoria, Santiago, CL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337" y="1690689"/>
            <a:ext cx="7103326" cy="4386727"/>
          </a:xfrm>
          <a:prstGeom prst="rect">
            <a:avLst/>
          </a:prstGeom>
        </p:spPr>
      </p:pic>
    </p:spTree>
    <p:extLst>
      <p:ext uri="{BB962C8B-B14F-4D97-AF65-F5344CB8AC3E}">
        <p14:creationId xmlns:p14="http://schemas.microsoft.com/office/powerpoint/2010/main" val="393092213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965" y="365126"/>
            <a:ext cx="8865219" cy="1325563"/>
          </a:xfrm>
        </p:spPr>
        <p:txBody>
          <a:bodyPr>
            <a:normAutofit/>
          </a:bodyPr>
          <a:lstStyle/>
          <a:p>
            <a:r>
              <a:rPr lang="fr-FR" sz="4000" dirty="0"/>
              <a:t>Museo de la Memoria, Santiago, CL (</a:t>
            </a:r>
            <a:r>
              <a:rPr lang="fr-FR" sz="4000" dirty="0" smtClean="0"/>
              <a:t>2009)</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361" y="1690689"/>
            <a:ext cx="6657278" cy="4553995"/>
          </a:xfrm>
          <a:prstGeom prst="rect">
            <a:avLst/>
          </a:prstGeom>
        </p:spPr>
      </p:pic>
    </p:spTree>
    <p:extLst>
      <p:ext uri="{BB962C8B-B14F-4D97-AF65-F5344CB8AC3E}">
        <p14:creationId xmlns:p14="http://schemas.microsoft.com/office/powerpoint/2010/main" val="36696439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12" y="365126"/>
            <a:ext cx="8920976" cy="1325563"/>
          </a:xfrm>
        </p:spPr>
        <p:txBody>
          <a:bodyPr>
            <a:normAutofit/>
          </a:bodyPr>
          <a:lstStyle/>
          <a:p>
            <a:r>
              <a:rPr lang="fr-FR" sz="4000" dirty="0"/>
              <a:t>Museo de la Memoria, Santiago, CL (</a:t>
            </a:r>
            <a:r>
              <a:rPr lang="fr-FR" sz="4000" dirty="0" smtClean="0"/>
              <a:t>2009)</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628" y="1690689"/>
            <a:ext cx="6294743" cy="4186004"/>
          </a:xfrm>
          <a:prstGeom prst="rect">
            <a:avLst/>
          </a:prstGeom>
        </p:spPr>
      </p:pic>
    </p:spTree>
    <p:extLst>
      <p:ext uri="{BB962C8B-B14F-4D97-AF65-F5344CB8AC3E}">
        <p14:creationId xmlns:p14="http://schemas.microsoft.com/office/powerpoint/2010/main" val="285664329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780" y="365126"/>
            <a:ext cx="8865220" cy="1325563"/>
          </a:xfrm>
        </p:spPr>
        <p:txBody>
          <a:bodyPr>
            <a:normAutofit/>
          </a:bodyPr>
          <a:lstStyle/>
          <a:p>
            <a:r>
              <a:rPr lang="fr-FR" sz="4000" dirty="0"/>
              <a:t>Museo de la Memoria, Santiago, CL (</a:t>
            </a:r>
            <a:r>
              <a:rPr lang="fr-FR" sz="4000" dirty="0" smtClean="0"/>
              <a:t>2009)</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727" y="1690689"/>
            <a:ext cx="6824546" cy="4553995"/>
          </a:xfrm>
          <a:prstGeom prst="rect">
            <a:avLst/>
          </a:prstGeom>
        </p:spPr>
      </p:pic>
    </p:spTree>
    <p:extLst>
      <p:ext uri="{BB962C8B-B14F-4D97-AF65-F5344CB8AC3E}">
        <p14:creationId xmlns:p14="http://schemas.microsoft.com/office/powerpoint/2010/main" val="31029692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7" y="365126"/>
            <a:ext cx="8876371" cy="1325563"/>
          </a:xfrm>
        </p:spPr>
        <p:txBody>
          <a:bodyPr>
            <a:normAutofit/>
          </a:bodyPr>
          <a:lstStyle/>
          <a:p>
            <a:r>
              <a:rPr lang="fr-FR" sz="4000" dirty="0"/>
              <a:t>Museo de la Memoria, Santiago, CL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060" y="1690689"/>
            <a:ext cx="6656784" cy="4386727"/>
          </a:xfrm>
          <a:prstGeom prst="rect">
            <a:avLst/>
          </a:prstGeom>
        </p:spPr>
      </p:pic>
    </p:spTree>
    <p:extLst>
      <p:ext uri="{BB962C8B-B14F-4D97-AF65-F5344CB8AC3E}">
        <p14:creationId xmlns:p14="http://schemas.microsoft.com/office/powerpoint/2010/main" val="20856302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815" y="365126"/>
            <a:ext cx="8909823" cy="1325563"/>
          </a:xfrm>
        </p:spPr>
        <p:txBody>
          <a:bodyPr>
            <a:normAutofit/>
          </a:bodyPr>
          <a:lstStyle/>
          <a:p>
            <a:r>
              <a:rPr lang="fr-FR" sz="4000" dirty="0"/>
              <a:t>Museo de la Memoria, Santiago, CL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206" y="1690689"/>
            <a:ext cx="6709040" cy="4475936"/>
          </a:xfrm>
          <a:prstGeom prst="rect">
            <a:avLst/>
          </a:prstGeom>
        </p:spPr>
      </p:pic>
    </p:spTree>
    <p:extLst>
      <p:ext uri="{BB962C8B-B14F-4D97-AF65-F5344CB8AC3E}">
        <p14:creationId xmlns:p14="http://schemas.microsoft.com/office/powerpoint/2010/main" val="295084790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571" y="365126"/>
            <a:ext cx="8854068" cy="1325563"/>
          </a:xfrm>
        </p:spPr>
        <p:txBody>
          <a:bodyPr>
            <a:normAutofit/>
          </a:bodyPr>
          <a:lstStyle/>
          <a:p>
            <a:r>
              <a:rPr lang="fr-FR" sz="4000" dirty="0"/>
              <a:t>Museo de la Memoria, Santiago, CL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358" y="1690689"/>
            <a:ext cx="6653284" cy="4415884"/>
          </a:xfrm>
          <a:prstGeom prst="rect">
            <a:avLst/>
          </a:prstGeom>
        </p:spPr>
      </p:pic>
    </p:spTree>
    <p:extLst>
      <p:ext uri="{BB962C8B-B14F-4D97-AF65-F5344CB8AC3E}">
        <p14:creationId xmlns:p14="http://schemas.microsoft.com/office/powerpoint/2010/main" val="226383435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117" y="365126"/>
            <a:ext cx="8854068" cy="1325563"/>
          </a:xfrm>
        </p:spPr>
        <p:txBody>
          <a:bodyPr>
            <a:normAutofit/>
          </a:bodyPr>
          <a:lstStyle/>
          <a:p>
            <a:r>
              <a:rPr lang="fr-FR" sz="4000" dirty="0"/>
              <a:t>Museo de la Memoria, Santiago, CL (2009)</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937" y="1690689"/>
            <a:ext cx="6570125" cy="4258591"/>
          </a:xfrm>
          <a:prstGeom prst="rect">
            <a:avLst/>
          </a:prstGeom>
        </p:spPr>
      </p:pic>
    </p:spTree>
    <p:extLst>
      <p:ext uri="{BB962C8B-B14F-4D97-AF65-F5344CB8AC3E}">
        <p14:creationId xmlns:p14="http://schemas.microsoft.com/office/powerpoint/2010/main" val="762308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56303</TotalTime>
  <Words>3908</Words>
  <Application>Microsoft Office PowerPoint</Application>
  <PresentationFormat>Affichage à l'écran (4:3)</PresentationFormat>
  <Paragraphs>424</Paragraphs>
  <Slides>168</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168</vt:i4>
      </vt:variant>
    </vt:vector>
  </HeadingPairs>
  <TitlesOfParts>
    <vt:vector size="172" baseType="lpstr">
      <vt:lpstr>Arial</vt:lpstr>
      <vt:lpstr>Calibri</vt:lpstr>
      <vt:lpstr>Calibri Light</vt:lpstr>
      <vt:lpstr>Thème Office</vt:lpstr>
      <vt:lpstr>Présentation PowerPoint</vt:lpstr>
      <vt:lpstr>   World Contemporary Museums X</vt:lpstr>
      <vt:lpstr>World Contemporary Museums </vt:lpstr>
      <vt:lpstr>Museo de la Memoria, Granada, ES (2009)</vt:lpstr>
      <vt:lpstr>Museo de la Memoria, Granada, ES (2009)</vt:lpstr>
      <vt:lpstr>Museo de la Memoria, Granada, ES (2009)</vt:lpstr>
      <vt:lpstr>Museo de la Memoria, Granada, ES (2009)</vt:lpstr>
      <vt:lpstr>Museo de la Memoria, Granada, ES (2009)</vt:lpstr>
      <vt:lpstr>Museo de la Memoria, Granada, ES (2009)</vt:lpstr>
      <vt:lpstr>Museo de la Memoria, Granada, ES (2009)</vt:lpstr>
      <vt:lpstr>Museo de la Memoria, Granada, ES (2009)</vt:lpstr>
      <vt:lpstr>Museo de la Memoria, Granada, ES (2009)</vt:lpstr>
      <vt:lpstr>Museo de la Memoria, Granada, ES (2009)</vt:lpstr>
      <vt:lpstr>Museo de la Memoria, Granada, ES (2009)</vt:lpstr>
      <vt:lpstr>Museo de la Memoria, Granada, ES (2009)</vt:lpstr>
      <vt:lpstr>Acropolis Museum, Athens, GR  (2009)</vt:lpstr>
      <vt:lpstr>Acropolis Museum, Athens, GR  (2009)</vt:lpstr>
      <vt:lpstr>Acropolis Museum, Athens, GR  (2009)</vt:lpstr>
      <vt:lpstr>Acropolis Museum, Athens, GR  (2009)</vt:lpstr>
      <vt:lpstr>Acropolis Museum, Athens, GR  (2009)</vt:lpstr>
      <vt:lpstr>Acropolis Museum, Athens, GR  (2009)</vt:lpstr>
      <vt:lpstr>Acropolis Museum, Athens, GR  (2009)</vt:lpstr>
      <vt:lpstr>Acropolis Museum, Athens, GR  (2009)</vt:lpstr>
      <vt:lpstr>Acropolis Museum, Athens, GR  (2009)</vt:lpstr>
      <vt:lpstr>Acropolis Museum, Athens, GR  (2009)</vt:lpstr>
      <vt:lpstr>Acropolis Museum, Athens, GR  (2009)</vt:lpstr>
      <vt:lpstr>Acropolis Museum, Athens, GR  (2009)</vt:lpstr>
      <vt:lpstr>Acropolis Museum, Athens, GR  (2009)</vt:lpstr>
      <vt:lpstr>Acropolis Museum, Athens, GR  (2009)</vt:lpstr>
      <vt:lpstr>Acropolis Museum, Athens, GR  (2009)</vt:lpstr>
      <vt:lpstr>Acropolis Museum, Athens, GR  (2009)</vt:lpstr>
      <vt:lpstr>Acropolis Museum, Athens, GR  (2009)</vt:lpstr>
      <vt:lpstr>Acropolis Museum, Athens, GR  (2009)</vt:lpstr>
      <vt:lpstr>Acropolis Museum, Athens, GR  (2009)</vt:lpstr>
      <vt:lpstr>Museu Paula Rego, Cascais, PT (2009)</vt:lpstr>
      <vt:lpstr>Museu Paula Rego, Cascais, PT (2009)</vt:lpstr>
      <vt:lpstr> Museu Paula Rego, Cascais, PT (2009)</vt:lpstr>
      <vt:lpstr>Museu Paula Rego, Cascais, PT (2009)</vt:lpstr>
      <vt:lpstr>Museu Paula Rego, Cascais, PT (2009)</vt:lpstr>
      <vt:lpstr>Museu Paula Rego, Cascais, PT (2009)</vt:lpstr>
      <vt:lpstr>Museu Paula Rego, Cascais, PT (2009)</vt:lpstr>
      <vt:lpstr>Museu Paula Rego, Cascais, PT (2009)</vt:lpstr>
      <vt:lpstr>Museu Paula Rego, Cascais, PT (2009)</vt:lpstr>
      <vt:lpstr>Museu Paula Rego, Cascais, PT (2009)</vt:lpstr>
      <vt:lpstr>Museu Paula Rego, Cascais, PT (2009)</vt:lpstr>
      <vt:lpstr>Museu Paula Rego, Cascais, PT (2009)</vt:lpstr>
      <vt:lpstr>   Brandhorst Museum, Munich, DE (2009)</vt:lpstr>
      <vt:lpstr>Brandhorst Museum, Munich, DE (2009)</vt:lpstr>
      <vt:lpstr>Brandhorst Museum, Munich, DE (2009)</vt:lpstr>
      <vt:lpstr>Brandhorst Museum, Munich, DE (2009)</vt:lpstr>
      <vt:lpstr> Brandhorst Museum, Munich, DE (2009)</vt:lpstr>
      <vt:lpstr>Brandhorst Museum, Munich, DE (2009)</vt:lpstr>
      <vt:lpstr>Brandhorst Museum, Munich, DE (2009)</vt:lpstr>
      <vt:lpstr>  Brandhorst Museum, Munich, DE (2009)</vt:lpstr>
      <vt:lpstr>Brandhorst Museum, Munich, DE (2009)</vt:lpstr>
      <vt:lpstr>Brandhorst Museum, Munich, DE (2009)</vt:lpstr>
      <vt:lpstr>Brandhorst Museum, Munich, DE (2009)</vt:lpstr>
      <vt:lpstr>Brandhorst Museum, Munich, DE (2009)</vt:lpstr>
      <vt:lpstr>Brandhorst Museum, Munich, DE (2009)</vt:lpstr>
      <vt:lpstr>Brandhorst Museum, Munich, DE (2009)</vt:lpstr>
      <vt:lpstr>Mimesis Museum, Paju, KR (2009)</vt:lpstr>
      <vt:lpstr>Mimesis Museum, Paju, KR (2009)</vt:lpstr>
      <vt:lpstr>Mimesis Museum, Paju, KR (2009)</vt:lpstr>
      <vt:lpstr>Mimesis Museum, Paju, KR (2009)</vt:lpstr>
      <vt:lpstr>Mimesis Museum, Paju, KR (2009)</vt:lpstr>
      <vt:lpstr>Mimesis Museum, Paju, KR (2009)</vt:lpstr>
      <vt:lpstr>Mimesis Museum, Paju, KR (2009)</vt:lpstr>
      <vt:lpstr>Mimesis Museum, Paju, KR (2009)</vt:lpstr>
      <vt:lpstr>Mimesis Museum, Paju, KR (2009)</vt:lpstr>
      <vt:lpstr>Mimesis Museum, Paju, KR (2009)</vt:lpstr>
      <vt:lpstr>Mimesis Museum, Paju, KR (2009)</vt:lpstr>
      <vt:lpstr>Mimesis Museum, Paju, KR (2009)</vt:lpstr>
      <vt:lpstr>Mimesis Museum, Paju, KR (2009)</vt:lpstr>
      <vt:lpstr>Mimesis Museum, Paju, KR (2009)</vt:lpstr>
      <vt:lpstr>Mimesis Museum, Paju, KR (2009)</vt:lpstr>
      <vt:lpstr>Madinat Al Zahra Museo,Cordoba, ES (2009)</vt:lpstr>
      <vt:lpstr>Madinat Al Zahra Museo,Cordoba, ES (2009)</vt:lpstr>
      <vt:lpstr>Madinat Al Zahra Museo,Cordoba, ES (2009)</vt:lpstr>
      <vt:lpstr>Madinat Al Zahra Museo,Cordoba, ES (2009)</vt:lpstr>
      <vt:lpstr>Madinat Al Zahra Museo,Cordoba, ES (2009)</vt:lpstr>
      <vt:lpstr>Madinat Al Zahra Museo,Cordoba, ES (2009)</vt:lpstr>
      <vt:lpstr>Madinat Al Zahra Museo,Cordoba, ES (2009)</vt:lpstr>
      <vt:lpstr>Madinat Al Zahra Museo,Cordoba, ES (2009)</vt:lpstr>
      <vt:lpstr>Madinat Al Zahra Museo,Cordoba, ES (2009)</vt:lpstr>
      <vt:lpstr>Madinat Al Zahra Museo,Cordoba, ES (2009)</vt:lpstr>
      <vt:lpstr>Madinat Al Zahra Museo,Cordoba, ES (2009)</vt:lpstr>
      <vt:lpstr>Madinat Al Zahra Museo,Cordoba, ES (2009)</vt:lpstr>
      <vt:lpstr>Madinat Al Zahra Museo,Cordoba, ES (2009)</vt:lpstr>
      <vt:lpstr>Madinat Al Zahra Museo,Cordoba, ES (2009)</vt:lpstr>
      <vt:lpstr>Museo de la Memoria, Santiago, CL (2009)</vt:lpstr>
      <vt:lpstr>Museo de la Memoria, Santiago, CL (2009)</vt:lpstr>
      <vt:lpstr>Museo de la Memoria, Santiago, CL (2009)</vt:lpstr>
      <vt:lpstr>Museo de la Memoria, Santiago, CL (2009)</vt:lpstr>
      <vt:lpstr>Museo de la Memoria, Santiago, CL (2009)</vt:lpstr>
      <vt:lpstr>Museo de la Memoria, Santiago, CL (2009)</vt:lpstr>
      <vt:lpstr>Museo de la Memoria, Santiago, CL (2009)</vt:lpstr>
      <vt:lpstr>Museo de la Memoria, Santiago, CL (2009)</vt:lpstr>
      <vt:lpstr>Museo de la Memoria, Santiago, CL (2009)</vt:lpstr>
      <vt:lpstr>Museo de la Memoria, Santiago, CL (2009)</vt:lpstr>
      <vt:lpstr>Museo de la Memoria, Santiago, CL (2009)</vt:lpstr>
      <vt:lpstr>Museo de la Memoria, Santiago, CL (2009)</vt:lpstr>
      <vt:lpstr>Museo de la Memoria, Santiago, CL (2009)</vt:lpstr>
      <vt:lpstr>Museo de la Memoria, Santiago, CL (2009)</vt:lpstr>
      <vt:lpstr>Côa Parque Museu, Guarda, PT (2009)</vt:lpstr>
      <vt:lpstr>Côa Parque Museu, Guarda, PT (2009)</vt:lpstr>
      <vt:lpstr>Côa Parque Museu, Guarda, PT (2009)</vt:lpstr>
      <vt:lpstr>Côa Parque Museu, Guarda, PT (2009)</vt:lpstr>
      <vt:lpstr>Côa Parque Museu, Guarda, PT (2009)</vt:lpstr>
      <vt:lpstr>Côa Parque Museu, Guarda, PT (2009)</vt:lpstr>
      <vt:lpstr>Côa Parque Museu, Guarda, PT (2009)</vt:lpstr>
      <vt:lpstr>Côa Parque Museu, Guarda, PT (2009)</vt:lpstr>
      <vt:lpstr>Côa Parque Museu, Guarda, PT (2009)</vt:lpstr>
      <vt:lpstr>Côa Parque Museu, Guarda, PT (2009)</vt:lpstr>
      <vt:lpstr>Côa Parque Museu, Guarda, PT (2009)</vt:lpstr>
      <vt:lpstr>Côa Parque Museu, Guarda, PT (2009)</vt:lpstr>
      <vt:lpstr>Côa Parque Museu, Guarda, PT (2009)</vt:lpstr>
      <vt:lpstr>Côa Parque Museu, Guarda, PT (2009)</vt:lpstr>
      <vt:lpstr>Côa Parque Museu, Guarda, PT (2009)</vt:lpstr>
      <vt:lpstr>Porsche Museum, Stuttgart, DE (2009)</vt:lpstr>
      <vt:lpstr>Porsche Museum, Stuttgart, DE (2009)</vt:lpstr>
      <vt:lpstr>Porsche Museum, Stuttgart, DE (2009)</vt:lpstr>
      <vt:lpstr>Porsche Museum, Stuttgart, DE (2009)</vt:lpstr>
      <vt:lpstr>Porsche Museum, Stuttgart, DE (2009)</vt:lpstr>
      <vt:lpstr>Porsche Museum, Stuttgart, DE (2009)</vt:lpstr>
      <vt:lpstr>Porsche Museum, Stuttgart, DE (2009)</vt:lpstr>
      <vt:lpstr>Porsche Museum, Stuttgart, DE (2009)</vt:lpstr>
      <vt:lpstr>Porsche Museum, Stuttgart, DE (2009)</vt:lpstr>
      <vt:lpstr>Porsche Museum, Stuttgart, DE (2009)</vt:lpstr>
      <vt:lpstr>Porsche Museum, Stuttgart, DE (2009)</vt:lpstr>
      <vt:lpstr>Porsche Museum, Stuttgart, DE (2009)</vt:lpstr>
      <vt:lpstr>Porsche Museum, Stuttgart, DE (2009)</vt:lpstr>
      <vt:lpstr>Porsche Museum, Stuttgart, DE (2009)</vt:lpstr>
      <vt:lpstr>Center of the Arts, Herning, DK (2009)</vt:lpstr>
      <vt:lpstr> Center of the Arts, Herning, DK (2009)</vt:lpstr>
      <vt:lpstr>Center of the Arts, Herning, DK (2009)</vt:lpstr>
      <vt:lpstr>Center of the Arts, Herning, DK (2009)</vt:lpstr>
      <vt:lpstr>Center of the Arts, Herning, DK (2009)</vt:lpstr>
      <vt:lpstr>Center of the Arts, Herning, DK (2009)</vt:lpstr>
      <vt:lpstr>Center of the Arts, Herning, DK (2009)</vt:lpstr>
      <vt:lpstr> Center of the Arts, Herning, DK (2009)</vt:lpstr>
      <vt:lpstr>Center of the Arts, Herning, DK (2009)</vt:lpstr>
      <vt:lpstr>Center of the Arts, Herning, DK (2009)</vt:lpstr>
      <vt:lpstr>Center of the Arts, Herning, DK (2009)</vt:lpstr>
      <vt:lpstr>Center of the Arts, Herning, DK (2009)</vt:lpstr>
      <vt:lpstr>Center of the Arts, Herning, DK (2009)</vt:lpstr>
      <vt:lpstr>Center of the Arts, Herning, DK (2009)</vt:lpstr>
      <vt:lpstr>Dornier Museum,Friedrichshafen, DE (2009)</vt:lpstr>
      <vt:lpstr>Dornier Museum,Friedrichshafen, DE (2009)</vt:lpstr>
      <vt:lpstr>Dornier Museum,Friedrichshafen, DE (2009)</vt:lpstr>
      <vt:lpstr>Dornier Museum,Friedrichshafen, DE (2009)</vt:lpstr>
      <vt:lpstr>Dornier Museum,Friedrichshafen, DE (2009)</vt:lpstr>
      <vt:lpstr>Dornier Museum,Friedrichshafen, DE (2009)</vt:lpstr>
      <vt:lpstr>Dornier Museum,Friedrichshafen, DE (2009)</vt:lpstr>
      <vt:lpstr>Dornier Museum,Friedrichshafen, DE (2009)</vt:lpstr>
      <vt:lpstr>Dornier Museum,Friedrichshafen, DE (2009)</vt:lpstr>
      <vt:lpstr>Dornier Museum,Friedrichshafen, DE (2009)</vt:lpstr>
      <vt:lpstr>Dornier Museum,Friedrichshafen, DE (2009)</vt:lpstr>
      <vt:lpstr> Salt Museum, Salins, FR (2009) </vt:lpstr>
      <vt:lpstr>  Salt Museum, Salins, FR (2009)</vt:lpstr>
      <vt:lpstr>   Salt Museum, Salins, FR (2009)</vt:lpstr>
      <vt:lpstr>   Salt Museum, Salins, FR (2009)</vt:lpstr>
      <vt:lpstr>   Salt Museum, Salins, FR (2009)</vt:lpstr>
      <vt:lpstr>Salt Museum, Salins, FR (2009)</vt:lpstr>
      <vt:lpstr>   Salt Museum, Salins, FR (2009)</vt:lpstr>
      <vt:lpstr>   Salt Museum, Salins, FR (2009)</vt:lpstr>
      <vt:lpstr>   Salt Museum, Salins, FR (2009)</vt:lpstr>
      <vt:lpstr>   Salt Museum, Salins, FR (2009)</vt:lpstr>
      <vt:lpstr> Salt Museum, Salins, FR (2009)</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1039</cp:revision>
  <dcterms:created xsi:type="dcterms:W3CDTF">2017-12-25T13:11:09Z</dcterms:created>
  <dcterms:modified xsi:type="dcterms:W3CDTF">2022-06-19T09:57:26Z</dcterms:modified>
</cp:coreProperties>
</file>