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7"/>
  </p:notesMasterIdLst>
  <p:sldIdLst>
    <p:sldId id="2021" r:id="rId2"/>
    <p:sldId id="1277" r:id="rId3"/>
    <p:sldId id="1278" r:id="rId4"/>
    <p:sldId id="2485" r:id="rId5"/>
    <p:sldId id="2260" r:id="rId6"/>
    <p:sldId id="2390" r:id="rId7"/>
    <p:sldId id="2594" r:id="rId8"/>
    <p:sldId id="1615" r:id="rId9"/>
    <p:sldId id="1616" r:id="rId10"/>
    <p:sldId id="1633" r:id="rId11"/>
    <p:sldId id="1623" r:id="rId12"/>
    <p:sldId id="1637" r:id="rId13"/>
    <p:sldId id="1619" r:id="rId14"/>
    <p:sldId id="1620" r:id="rId15"/>
    <p:sldId id="1621" r:id="rId16"/>
    <p:sldId id="1622" r:id="rId17"/>
    <p:sldId id="1625" r:id="rId18"/>
    <p:sldId id="1634" r:id="rId19"/>
    <p:sldId id="1635" r:id="rId20"/>
    <p:sldId id="1636" r:id="rId21"/>
    <p:sldId id="1626" r:id="rId22"/>
    <p:sldId id="1630" r:id="rId23"/>
    <p:sldId id="1618" r:id="rId24"/>
    <p:sldId id="1624" r:id="rId25"/>
    <p:sldId id="1617" r:id="rId26"/>
    <p:sldId id="1632" r:id="rId27"/>
    <p:sldId id="1628" r:id="rId28"/>
    <p:sldId id="2495" r:id="rId29"/>
    <p:sldId id="2496" r:id="rId30"/>
    <p:sldId id="2497" r:id="rId31"/>
    <p:sldId id="2501" r:id="rId32"/>
    <p:sldId id="2498" r:id="rId33"/>
    <p:sldId id="2499" r:id="rId34"/>
    <p:sldId id="2500" r:id="rId35"/>
    <p:sldId id="1982" r:id="rId36"/>
    <p:sldId id="1983" r:id="rId37"/>
    <p:sldId id="1990" r:id="rId38"/>
    <p:sldId id="1993" r:id="rId39"/>
    <p:sldId id="1984" r:id="rId40"/>
    <p:sldId id="1985" r:id="rId41"/>
    <p:sldId id="1994" r:id="rId42"/>
    <p:sldId id="1986" r:id="rId43"/>
    <p:sldId id="1989" r:id="rId44"/>
    <p:sldId id="1991" r:id="rId45"/>
    <p:sldId id="1987" r:id="rId46"/>
    <p:sldId id="1992" r:id="rId47"/>
    <p:sldId id="1988" r:id="rId48"/>
    <p:sldId id="2056" r:id="rId49"/>
    <p:sldId id="2057" r:id="rId50"/>
    <p:sldId id="2072" r:id="rId51"/>
    <p:sldId id="2058" r:id="rId52"/>
    <p:sldId id="2062" r:id="rId53"/>
    <p:sldId id="2063" r:id="rId54"/>
    <p:sldId id="2059" r:id="rId55"/>
    <p:sldId id="2061" r:id="rId56"/>
    <p:sldId id="2068" r:id="rId57"/>
    <p:sldId id="2060" r:id="rId58"/>
    <p:sldId id="2069" r:id="rId59"/>
    <p:sldId id="2065" r:id="rId60"/>
    <p:sldId id="2066" r:id="rId61"/>
    <p:sldId id="2067" r:id="rId62"/>
    <p:sldId id="2064" r:id="rId63"/>
    <p:sldId id="2070" r:id="rId64"/>
    <p:sldId id="2210" r:id="rId65"/>
    <p:sldId id="2211" r:id="rId66"/>
    <p:sldId id="2212" r:id="rId67"/>
    <p:sldId id="2213" r:id="rId68"/>
    <p:sldId id="2220" r:id="rId69"/>
    <p:sldId id="2215" r:id="rId70"/>
    <p:sldId id="2216" r:id="rId71"/>
    <p:sldId id="2217" r:id="rId72"/>
    <p:sldId id="2219" r:id="rId73"/>
    <p:sldId id="2245" r:id="rId74"/>
    <p:sldId id="2246" r:id="rId75"/>
    <p:sldId id="2247" r:id="rId76"/>
    <p:sldId id="2250" r:id="rId77"/>
    <p:sldId id="2251" r:id="rId78"/>
    <p:sldId id="2248" r:id="rId79"/>
    <p:sldId id="2249" r:id="rId80"/>
    <p:sldId id="2286" r:id="rId81"/>
    <p:sldId id="2287" r:id="rId82"/>
    <p:sldId id="2288" r:id="rId83"/>
    <p:sldId id="2289" r:id="rId84"/>
    <p:sldId id="2290" r:id="rId85"/>
    <p:sldId id="2291" r:id="rId86"/>
    <p:sldId id="2292" r:id="rId87"/>
    <p:sldId id="2295" r:id="rId88"/>
    <p:sldId id="2296" r:id="rId89"/>
    <p:sldId id="2293" r:id="rId90"/>
    <p:sldId id="2294" r:id="rId91"/>
    <p:sldId id="2311" r:id="rId92"/>
    <p:sldId id="2312" r:id="rId93"/>
    <p:sldId id="2321" r:id="rId94"/>
    <p:sldId id="2313" r:id="rId95"/>
    <p:sldId id="2314" r:id="rId96"/>
    <p:sldId id="2315" r:id="rId97"/>
    <p:sldId id="2316" r:id="rId98"/>
    <p:sldId id="2317" r:id="rId99"/>
    <p:sldId id="2319" r:id="rId100"/>
    <p:sldId id="2318" r:id="rId101"/>
    <p:sldId id="2320" r:id="rId102"/>
    <p:sldId id="2468" r:id="rId103"/>
    <p:sldId id="2461" r:id="rId104"/>
    <p:sldId id="2462" r:id="rId105"/>
    <p:sldId id="2460" r:id="rId106"/>
    <p:sldId id="2463" r:id="rId107"/>
    <p:sldId id="2464" r:id="rId108"/>
    <p:sldId id="2465" r:id="rId109"/>
    <p:sldId id="2544" r:id="rId110"/>
    <p:sldId id="2545" r:id="rId111"/>
    <p:sldId id="2546" r:id="rId112"/>
    <p:sldId id="2547" r:id="rId113"/>
    <p:sldId id="2554" r:id="rId114"/>
    <p:sldId id="2549" r:id="rId115"/>
    <p:sldId id="2551" r:id="rId116"/>
    <p:sldId id="2552" r:id="rId117"/>
    <p:sldId id="2553" r:id="rId118"/>
    <p:sldId id="2548" r:id="rId119"/>
    <p:sldId id="2587" r:id="rId120"/>
    <p:sldId id="2588" r:id="rId121"/>
    <p:sldId id="2589" r:id="rId122"/>
    <p:sldId id="2590" r:id="rId123"/>
    <p:sldId id="2591" r:id="rId124"/>
    <p:sldId id="2593" r:id="rId125"/>
    <p:sldId id="2592" r:id="rId126"/>
    <p:sldId id="2605" r:id="rId127"/>
    <p:sldId id="2606" r:id="rId128"/>
    <p:sldId id="2611" r:id="rId129"/>
    <p:sldId id="2608" r:id="rId130"/>
    <p:sldId id="2609" r:id="rId131"/>
    <p:sldId id="2610" r:id="rId132"/>
    <p:sldId id="2221" r:id="rId133"/>
    <p:sldId id="2222" r:id="rId134"/>
    <p:sldId id="2223" r:id="rId135"/>
    <p:sldId id="2224" r:id="rId136"/>
    <p:sldId id="2225" r:id="rId137"/>
    <p:sldId id="2226" r:id="rId138"/>
    <p:sldId id="2176" r:id="rId139"/>
    <p:sldId id="2168" r:id="rId140"/>
    <p:sldId id="2174" r:id="rId141"/>
    <p:sldId id="2167" r:id="rId142"/>
    <p:sldId id="2170" r:id="rId143"/>
    <p:sldId id="2169" r:id="rId144"/>
    <p:sldId id="2171" r:id="rId145"/>
    <p:sldId id="2172" r:id="rId146"/>
    <p:sldId id="2173" r:id="rId147"/>
    <p:sldId id="2175" r:id="rId148"/>
    <p:sldId id="2339" r:id="rId149"/>
    <p:sldId id="2341" r:id="rId150"/>
    <p:sldId id="2342" r:id="rId151"/>
    <p:sldId id="2344" r:id="rId152"/>
    <p:sldId id="2345" r:id="rId153"/>
    <p:sldId id="2343" r:id="rId154"/>
    <p:sldId id="2340" r:id="rId155"/>
    <p:sldId id="2469" r:id="rId156"/>
    <p:sldId id="2470" r:id="rId157"/>
    <p:sldId id="2474" r:id="rId158"/>
    <p:sldId id="2471" r:id="rId159"/>
    <p:sldId id="2473" r:id="rId160"/>
    <p:sldId id="2472" r:id="rId161"/>
    <p:sldId id="1700" r:id="rId162"/>
    <p:sldId id="1701" r:id="rId163"/>
    <p:sldId id="1724" r:id="rId164"/>
    <p:sldId id="1722" r:id="rId165"/>
    <p:sldId id="1704" r:id="rId166"/>
    <p:sldId id="1703" r:id="rId167"/>
    <p:sldId id="1702" r:id="rId168"/>
    <p:sldId id="1714" r:id="rId169"/>
    <p:sldId id="1717" r:id="rId170"/>
    <p:sldId id="1710" r:id="rId171"/>
    <p:sldId id="1705" r:id="rId172"/>
    <p:sldId id="1707" r:id="rId173"/>
    <p:sldId id="1709" r:id="rId174"/>
    <p:sldId id="1718" r:id="rId175"/>
    <p:sldId id="1720" r:id="rId176"/>
    <p:sldId id="1716" r:id="rId177"/>
    <p:sldId id="1721" r:id="rId178"/>
    <p:sldId id="1711" r:id="rId179"/>
    <p:sldId id="1723" r:id="rId180"/>
    <p:sldId id="1712" r:id="rId181"/>
    <p:sldId id="1708" r:id="rId182"/>
    <p:sldId id="2324" r:id="rId183"/>
    <p:sldId id="2325" r:id="rId184"/>
    <p:sldId id="2327" r:id="rId185"/>
    <p:sldId id="2326" r:id="rId186"/>
    <p:sldId id="2336" r:id="rId187"/>
    <p:sldId id="2328" r:id="rId188"/>
    <p:sldId id="2329" r:id="rId189"/>
    <p:sldId id="2338" r:id="rId190"/>
    <p:sldId id="2330" r:id="rId191"/>
    <p:sldId id="2331" r:id="rId192"/>
    <p:sldId id="2332" r:id="rId193"/>
    <p:sldId id="2334" r:id="rId194"/>
    <p:sldId id="2335" r:id="rId195"/>
    <p:sldId id="2337" r:id="rId196"/>
    <p:sldId id="2333" r:id="rId197"/>
    <p:sldId id="2595" r:id="rId198"/>
    <p:sldId id="2596" r:id="rId199"/>
    <p:sldId id="2597" r:id="rId200"/>
    <p:sldId id="2598" r:id="rId201"/>
    <p:sldId id="2599" r:id="rId202"/>
    <p:sldId id="2600" r:id="rId203"/>
    <p:sldId id="2604" r:id="rId204"/>
    <p:sldId id="2601" r:id="rId205"/>
    <p:sldId id="2602" r:id="rId206"/>
    <p:sldId id="2603" r:id="rId207"/>
    <p:sldId id="2385" r:id="rId208"/>
    <p:sldId id="2386" r:id="rId209"/>
    <p:sldId id="2387" r:id="rId210"/>
    <p:sldId id="2388" r:id="rId211"/>
    <p:sldId id="2389" r:id="rId212"/>
    <p:sldId id="2612" r:id="rId213"/>
    <p:sldId id="2613" r:id="rId214"/>
    <p:sldId id="2614" r:id="rId215"/>
    <p:sldId id="2615" r:id="rId216"/>
    <p:sldId id="2616" r:id="rId217"/>
    <p:sldId id="2617" r:id="rId218"/>
    <p:sldId id="2618" r:id="rId219"/>
    <p:sldId id="2619" r:id="rId220"/>
    <p:sldId id="2620" r:id="rId221"/>
    <p:sldId id="1467" r:id="rId222"/>
    <p:sldId id="1468" r:id="rId223"/>
    <p:sldId id="1477" r:id="rId224"/>
    <p:sldId id="1469" r:id="rId225"/>
    <p:sldId id="1471" r:id="rId226"/>
    <p:sldId id="1472" r:id="rId227"/>
    <p:sldId id="1474" r:id="rId228"/>
    <p:sldId id="1478" r:id="rId229"/>
    <p:sldId id="1475" r:id="rId230"/>
    <p:sldId id="1476" r:id="rId231"/>
    <p:sldId id="1686" r:id="rId232"/>
    <p:sldId id="1687" r:id="rId233"/>
    <p:sldId id="1699" r:id="rId234"/>
    <p:sldId id="1697" r:id="rId235"/>
    <p:sldId id="1696" r:id="rId236"/>
    <p:sldId id="1688" r:id="rId237"/>
    <p:sldId id="1689" r:id="rId238"/>
    <p:sldId id="1690" r:id="rId239"/>
    <p:sldId id="1695" r:id="rId240"/>
    <p:sldId id="1691" r:id="rId241"/>
    <p:sldId id="1692" r:id="rId242"/>
    <p:sldId id="1693" r:id="rId243"/>
    <p:sldId id="1694" r:id="rId244"/>
    <p:sldId id="1698" r:id="rId245"/>
    <p:sldId id="2361" r:id="rId246"/>
    <p:sldId id="2362" r:id="rId247"/>
    <p:sldId id="2363" r:id="rId248"/>
    <p:sldId id="2364" r:id="rId249"/>
    <p:sldId id="2367" r:id="rId250"/>
    <p:sldId id="2368" r:id="rId251"/>
    <p:sldId id="2459" r:id="rId252"/>
    <p:sldId id="2450" r:id="rId253"/>
    <p:sldId id="2451" r:id="rId254"/>
    <p:sldId id="2452" r:id="rId255"/>
    <p:sldId id="2453" r:id="rId256"/>
    <p:sldId id="2449" r:id="rId257"/>
    <p:sldId id="2457" r:id="rId258"/>
    <p:sldId id="2454" r:id="rId259"/>
    <p:sldId id="2455" r:id="rId260"/>
    <p:sldId id="2456" r:id="rId261"/>
    <p:sldId id="2458" r:id="rId262"/>
    <p:sldId id="2577" r:id="rId263"/>
    <p:sldId id="2578" r:id="rId264"/>
    <p:sldId id="2579" r:id="rId265"/>
    <p:sldId id="2580" r:id="rId266"/>
    <p:sldId id="2581" r:id="rId267"/>
    <p:sldId id="2585" r:id="rId268"/>
    <p:sldId id="2586" r:id="rId269"/>
    <p:sldId id="1202" r:id="rId270"/>
    <p:sldId id="1370" r:id="rId271"/>
    <p:sldId id="1204" r:id="rId272"/>
    <p:sldId id="1205" r:id="rId273"/>
    <p:sldId id="1206" r:id="rId274"/>
    <p:sldId id="1207" r:id="rId275"/>
    <p:sldId id="2022" r:id="rId276"/>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6D4A40F7-289C-4ABA-98DB-A3CC4C6F2125}">
          <p14:sldIdLst>
            <p14:sldId id="2021"/>
            <p14:sldId id="1277"/>
            <p14:sldId id="1278"/>
            <p14:sldId id="2485"/>
            <p14:sldId id="2260"/>
            <p14:sldId id="2390"/>
            <p14:sldId id="2594"/>
            <p14:sldId id="1615"/>
            <p14:sldId id="1616"/>
            <p14:sldId id="1633"/>
            <p14:sldId id="1623"/>
            <p14:sldId id="1637"/>
            <p14:sldId id="1619"/>
            <p14:sldId id="1620"/>
            <p14:sldId id="1621"/>
            <p14:sldId id="1622"/>
            <p14:sldId id="1625"/>
            <p14:sldId id="1634"/>
            <p14:sldId id="1635"/>
            <p14:sldId id="1636"/>
            <p14:sldId id="1626"/>
            <p14:sldId id="1630"/>
            <p14:sldId id="1618"/>
            <p14:sldId id="1624"/>
            <p14:sldId id="1617"/>
            <p14:sldId id="1632"/>
            <p14:sldId id="1628"/>
            <p14:sldId id="2495"/>
            <p14:sldId id="2496"/>
            <p14:sldId id="2497"/>
            <p14:sldId id="2501"/>
            <p14:sldId id="2498"/>
            <p14:sldId id="2499"/>
            <p14:sldId id="2500"/>
            <p14:sldId id="1982"/>
            <p14:sldId id="1983"/>
            <p14:sldId id="1990"/>
            <p14:sldId id="1993"/>
            <p14:sldId id="1984"/>
            <p14:sldId id="1985"/>
            <p14:sldId id="1994"/>
            <p14:sldId id="1986"/>
            <p14:sldId id="1989"/>
            <p14:sldId id="1991"/>
            <p14:sldId id="1987"/>
            <p14:sldId id="1992"/>
            <p14:sldId id="1988"/>
            <p14:sldId id="2056"/>
            <p14:sldId id="2057"/>
            <p14:sldId id="2072"/>
            <p14:sldId id="2058"/>
            <p14:sldId id="2062"/>
            <p14:sldId id="2063"/>
            <p14:sldId id="2059"/>
            <p14:sldId id="2061"/>
            <p14:sldId id="2068"/>
            <p14:sldId id="2060"/>
            <p14:sldId id="2069"/>
            <p14:sldId id="2065"/>
            <p14:sldId id="2066"/>
            <p14:sldId id="2067"/>
            <p14:sldId id="2064"/>
            <p14:sldId id="2070"/>
            <p14:sldId id="2210"/>
            <p14:sldId id="2211"/>
            <p14:sldId id="2212"/>
            <p14:sldId id="2213"/>
            <p14:sldId id="2220"/>
            <p14:sldId id="2215"/>
            <p14:sldId id="2216"/>
            <p14:sldId id="2217"/>
            <p14:sldId id="2219"/>
            <p14:sldId id="2245"/>
            <p14:sldId id="2246"/>
            <p14:sldId id="2247"/>
            <p14:sldId id="2250"/>
            <p14:sldId id="2251"/>
            <p14:sldId id="2248"/>
            <p14:sldId id="2249"/>
            <p14:sldId id="2286"/>
            <p14:sldId id="2287"/>
            <p14:sldId id="2288"/>
            <p14:sldId id="2289"/>
            <p14:sldId id="2290"/>
            <p14:sldId id="2291"/>
            <p14:sldId id="2292"/>
            <p14:sldId id="2295"/>
            <p14:sldId id="2296"/>
            <p14:sldId id="2293"/>
            <p14:sldId id="2294"/>
            <p14:sldId id="2311"/>
            <p14:sldId id="2312"/>
            <p14:sldId id="2321"/>
            <p14:sldId id="2313"/>
            <p14:sldId id="2314"/>
            <p14:sldId id="2315"/>
            <p14:sldId id="2316"/>
            <p14:sldId id="2317"/>
            <p14:sldId id="2319"/>
            <p14:sldId id="2318"/>
            <p14:sldId id="2320"/>
            <p14:sldId id="2468"/>
            <p14:sldId id="2461"/>
            <p14:sldId id="2462"/>
            <p14:sldId id="2460"/>
            <p14:sldId id="2463"/>
            <p14:sldId id="2464"/>
            <p14:sldId id="2465"/>
            <p14:sldId id="2544"/>
            <p14:sldId id="2545"/>
            <p14:sldId id="2546"/>
            <p14:sldId id="2547"/>
            <p14:sldId id="2554"/>
            <p14:sldId id="2549"/>
            <p14:sldId id="2551"/>
            <p14:sldId id="2552"/>
            <p14:sldId id="2553"/>
            <p14:sldId id="2548"/>
            <p14:sldId id="2587"/>
            <p14:sldId id="2588"/>
            <p14:sldId id="2589"/>
            <p14:sldId id="2590"/>
            <p14:sldId id="2591"/>
            <p14:sldId id="2593"/>
            <p14:sldId id="2592"/>
            <p14:sldId id="2605"/>
            <p14:sldId id="2606"/>
            <p14:sldId id="2611"/>
            <p14:sldId id="2608"/>
            <p14:sldId id="2609"/>
            <p14:sldId id="2610"/>
            <p14:sldId id="2221"/>
            <p14:sldId id="2222"/>
            <p14:sldId id="2223"/>
            <p14:sldId id="2224"/>
            <p14:sldId id="2225"/>
            <p14:sldId id="2226"/>
            <p14:sldId id="2176"/>
            <p14:sldId id="2168"/>
            <p14:sldId id="2174"/>
            <p14:sldId id="2167"/>
            <p14:sldId id="2170"/>
            <p14:sldId id="2169"/>
            <p14:sldId id="2171"/>
            <p14:sldId id="2172"/>
            <p14:sldId id="2173"/>
            <p14:sldId id="2175"/>
            <p14:sldId id="2339"/>
            <p14:sldId id="2341"/>
            <p14:sldId id="2342"/>
            <p14:sldId id="2344"/>
            <p14:sldId id="2345"/>
            <p14:sldId id="2343"/>
            <p14:sldId id="2340"/>
            <p14:sldId id="2469"/>
            <p14:sldId id="2470"/>
            <p14:sldId id="2474"/>
            <p14:sldId id="2471"/>
            <p14:sldId id="2473"/>
            <p14:sldId id="2472"/>
            <p14:sldId id="1700"/>
            <p14:sldId id="1701"/>
            <p14:sldId id="1724"/>
            <p14:sldId id="1722"/>
            <p14:sldId id="1704"/>
            <p14:sldId id="1703"/>
            <p14:sldId id="1702"/>
            <p14:sldId id="1714"/>
            <p14:sldId id="1717"/>
            <p14:sldId id="1710"/>
            <p14:sldId id="1705"/>
            <p14:sldId id="1707"/>
            <p14:sldId id="1709"/>
            <p14:sldId id="1718"/>
            <p14:sldId id="1720"/>
            <p14:sldId id="1716"/>
            <p14:sldId id="1721"/>
            <p14:sldId id="1711"/>
            <p14:sldId id="1723"/>
            <p14:sldId id="1712"/>
            <p14:sldId id="1708"/>
            <p14:sldId id="2324"/>
            <p14:sldId id="2325"/>
            <p14:sldId id="2327"/>
            <p14:sldId id="2326"/>
            <p14:sldId id="2336"/>
            <p14:sldId id="2328"/>
            <p14:sldId id="2329"/>
            <p14:sldId id="2338"/>
            <p14:sldId id="2330"/>
            <p14:sldId id="2331"/>
            <p14:sldId id="2332"/>
            <p14:sldId id="2334"/>
            <p14:sldId id="2335"/>
            <p14:sldId id="2337"/>
            <p14:sldId id="2333"/>
            <p14:sldId id="2595"/>
            <p14:sldId id="2596"/>
            <p14:sldId id="2597"/>
            <p14:sldId id="2598"/>
            <p14:sldId id="2599"/>
            <p14:sldId id="2600"/>
            <p14:sldId id="2604"/>
            <p14:sldId id="2601"/>
            <p14:sldId id="2602"/>
            <p14:sldId id="2603"/>
            <p14:sldId id="2385"/>
            <p14:sldId id="2386"/>
            <p14:sldId id="2387"/>
            <p14:sldId id="2388"/>
            <p14:sldId id="2389"/>
            <p14:sldId id="2612"/>
            <p14:sldId id="2613"/>
            <p14:sldId id="2614"/>
            <p14:sldId id="2615"/>
            <p14:sldId id="2616"/>
            <p14:sldId id="2617"/>
            <p14:sldId id="2618"/>
            <p14:sldId id="2619"/>
            <p14:sldId id="2620"/>
            <p14:sldId id="1467"/>
            <p14:sldId id="1468"/>
            <p14:sldId id="1477"/>
            <p14:sldId id="1469"/>
            <p14:sldId id="1471"/>
            <p14:sldId id="1472"/>
            <p14:sldId id="1474"/>
            <p14:sldId id="1478"/>
            <p14:sldId id="1475"/>
            <p14:sldId id="1476"/>
            <p14:sldId id="1686"/>
            <p14:sldId id="1687"/>
            <p14:sldId id="1699"/>
            <p14:sldId id="1697"/>
            <p14:sldId id="1696"/>
            <p14:sldId id="1688"/>
            <p14:sldId id="1689"/>
            <p14:sldId id="1690"/>
            <p14:sldId id="1695"/>
            <p14:sldId id="1691"/>
            <p14:sldId id="1692"/>
            <p14:sldId id="1693"/>
            <p14:sldId id="1694"/>
            <p14:sldId id="1698"/>
            <p14:sldId id="2361"/>
            <p14:sldId id="2362"/>
            <p14:sldId id="2363"/>
            <p14:sldId id="2364"/>
            <p14:sldId id="2367"/>
            <p14:sldId id="2368"/>
            <p14:sldId id="2459"/>
            <p14:sldId id="2450"/>
            <p14:sldId id="2451"/>
            <p14:sldId id="2452"/>
            <p14:sldId id="2453"/>
            <p14:sldId id="2449"/>
            <p14:sldId id="2457"/>
            <p14:sldId id="2454"/>
            <p14:sldId id="2455"/>
            <p14:sldId id="2456"/>
            <p14:sldId id="2458"/>
            <p14:sldId id="2577"/>
            <p14:sldId id="2578"/>
            <p14:sldId id="2579"/>
            <p14:sldId id="2580"/>
            <p14:sldId id="2581"/>
            <p14:sldId id="2585"/>
            <p14:sldId id="2586"/>
            <p14:sldId id="1202"/>
            <p14:sldId id="1370"/>
            <p14:sldId id="1204"/>
            <p14:sldId id="1205"/>
            <p14:sldId id="1206"/>
            <p14:sldId id="1207"/>
            <p14:sldId id="202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985" autoAdjust="0"/>
    <p:restoredTop sz="94434" autoAdjust="0"/>
  </p:normalViewPr>
  <p:slideViewPr>
    <p:cSldViewPr snapToGrid="0">
      <p:cViewPr varScale="1">
        <p:scale>
          <a:sx n="70" d="100"/>
          <a:sy n="70" d="100"/>
        </p:scale>
        <p:origin x="1326" y="72"/>
      </p:cViewPr>
      <p:guideLst/>
    </p:cSldViewPr>
  </p:slideViewPr>
  <p:notesTextViewPr>
    <p:cViewPr>
      <p:scale>
        <a:sx n="1" d="1"/>
        <a:sy n="1" d="1"/>
      </p:scale>
      <p:origin x="0" y="0"/>
    </p:cViewPr>
  </p:notesTextViewPr>
  <p:sorterViewPr>
    <p:cViewPr varScale="1">
      <p:scale>
        <a:sx n="1" d="1"/>
        <a:sy n="1" d="1"/>
      </p:scale>
      <p:origin x="0" y="-9335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viewProps" Target="view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theme" Target="theme/theme1.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slide" Target="slides/slide259.xml"/><Relationship Id="rId265" Type="http://schemas.openxmlformats.org/officeDocument/2006/relationships/slide" Target="slides/slide264.xml"/><Relationship Id="rId281"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slide" Target="slides/slide270.xml"/><Relationship Id="rId276" Type="http://schemas.openxmlformats.org/officeDocument/2006/relationships/slide" Target="slides/slide275.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notesMaster" Target="notesMasters/notesMaster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presProps" Target="presProps.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FBEDF2-4F01-4E62-AA5A-168148E0FE5F}" type="datetimeFigureOut">
              <a:rPr lang="fr-FR" smtClean="0"/>
              <a:t>11/11/2021</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D93813-068E-48BB-B683-A0B593BB9CD7}" type="slidenum">
              <a:rPr lang="fr-FR" smtClean="0"/>
              <a:t>‹N°›</a:t>
            </a:fld>
            <a:endParaRPr lang="fr-FR"/>
          </a:p>
        </p:txBody>
      </p:sp>
    </p:spTree>
    <p:extLst>
      <p:ext uri="{BB962C8B-B14F-4D97-AF65-F5344CB8AC3E}">
        <p14:creationId xmlns:p14="http://schemas.microsoft.com/office/powerpoint/2010/main" val="241162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CCB2F995-1768-45B4-A051-7EBF599B7F71}" type="datetime1">
              <a:rPr lang="fr-FR" smtClean="0"/>
              <a:t>11/11/2021</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962879856"/>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88D584A-38D4-4AF5-BD3F-59B5091CA4BC}" type="datetime1">
              <a:rPr lang="fr-FR" smtClean="0"/>
              <a:t>11/11/2021</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686442982"/>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CFD567B-04D2-4B11-A305-DF9009019664}" type="datetime1">
              <a:rPr lang="fr-FR" smtClean="0"/>
              <a:t>11/11/2021</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566761743"/>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5B023A35-8D2F-45B3-8D34-2AC616C27635}" type="datetime1">
              <a:rPr lang="fr-FR" smtClean="0"/>
              <a:t>11/11/2021</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3488508672"/>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smtClean="0"/>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8CE74C52-68F2-40C1-85D5-4E5ACA58462D}" type="datetime1">
              <a:rPr lang="fr-FR" smtClean="0"/>
              <a:t>11/11/2021</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3709652539"/>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019348DF-7783-46E7-8AD3-AC3D9FCCD72F}" type="datetime1">
              <a:rPr lang="fr-FR" smtClean="0"/>
              <a:t>11/11/2021</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305178634"/>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7933DF97-42A7-46EE-BB15-D04B2642D073}" type="datetime1">
              <a:rPr lang="fr-FR" smtClean="0"/>
              <a:t>11/11/2021</a:t>
            </a:fld>
            <a:endParaRPr lang="fr-FR"/>
          </a:p>
        </p:txBody>
      </p:sp>
      <p:sp>
        <p:nvSpPr>
          <p:cNvPr id="8" name="Footer Placeholder 7"/>
          <p:cNvSpPr>
            <a:spLocks noGrp="1"/>
          </p:cNvSpPr>
          <p:nvPr>
            <p:ph type="ftr" sz="quarter" idx="11"/>
          </p:nvPr>
        </p:nvSpPr>
        <p:spPr/>
        <p:txBody>
          <a:bodyPr/>
          <a:lstStyle/>
          <a:p>
            <a:r>
              <a:rPr lang="fr-FR" smtClean="0"/>
              <a:t>BONFILS Jean-Paul bonfilsjeanpaul@gmail.com</a:t>
            </a:r>
            <a:endParaRPr lang="fr-FR"/>
          </a:p>
        </p:txBody>
      </p:sp>
      <p:sp>
        <p:nvSpPr>
          <p:cNvPr id="9" name="Slide Number Placeholder 8"/>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66199317"/>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81FB588B-637C-4709-ADEE-FBFEF0836F07}" type="datetime1">
              <a:rPr lang="fr-FR" smtClean="0"/>
              <a:t>11/11/2021</a:t>
            </a:fld>
            <a:endParaRPr lang="fr-FR"/>
          </a:p>
        </p:txBody>
      </p:sp>
      <p:sp>
        <p:nvSpPr>
          <p:cNvPr id="4" name="Footer Placeholder 3"/>
          <p:cNvSpPr>
            <a:spLocks noGrp="1"/>
          </p:cNvSpPr>
          <p:nvPr>
            <p:ph type="ftr" sz="quarter" idx="11"/>
          </p:nvPr>
        </p:nvSpPr>
        <p:spPr/>
        <p:txBody>
          <a:bodyPr/>
          <a:lstStyle/>
          <a:p>
            <a:r>
              <a:rPr lang="fr-FR" smtClean="0"/>
              <a:t>BONFILS Jean-Paul bonfilsjeanpaul@gmail.com</a:t>
            </a:r>
            <a:endParaRPr lang="fr-FR" dirty="0"/>
          </a:p>
        </p:txBody>
      </p:sp>
      <p:sp>
        <p:nvSpPr>
          <p:cNvPr id="5" name="Slide Number Placeholder 4"/>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723962697"/>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DB1A43-9FF8-45A2-8098-AB43A319EAED}" type="datetime1">
              <a:rPr lang="fr-FR" smtClean="0"/>
              <a:t>11/11/2021</a:t>
            </a:fld>
            <a:endParaRPr lang="fr-FR"/>
          </a:p>
        </p:txBody>
      </p:sp>
      <p:sp>
        <p:nvSpPr>
          <p:cNvPr id="3" name="Footer Placeholder 2"/>
          <p:cNvSpPr>
            <a:spLocks noGrp="1"/>
          </p:cNvSpPr>
          <p:nvPr>
            <p:ph type="ftr" sz="quarter" idx="11"/>
          </p:nvPr>
        </p:nvSpPr>
        <p:spPr/>
        <p:txBody>
          <a:bodyPr/>
          <a:lstStyle/>
          <a:p>
            <a:r>
              <a:rPr lang="fr-FR" smtClean="0"/>
              <a:t>BONFILS Jean-Paul bonfilsjeanpaul@gmail.com</a:t>
            </a:r>
            <a:endParaRPr lang="fr-FR" dirty="0"/>
          </a:p>
        </p:txBody>
      </p:sp>
      <p:sp>
        <p:nvSpPr>
          <p:cNvPr id="4" name="Slide Number Placeholder 3"/>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4204298958"/>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359A1CF1-D719-46BB-85C5-A1FA1D846F1D}" type="datetime1">
              <a:rPr lang="fr-FR" smtClean="0"/>
              <a:t>11/11/2021</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243579645"/>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0759C30E-08E1-4952-A7ED-9F0ADE8F40B0}" type="datetime1">
              <a:rPr lang="fr-FR" smtClean="0"/>
              <a:t>11/11/2021</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956564788"/>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6B2E91-8F94-4942-97A2-5B0D6B93EF92}" type="datetime1">
              <a:rPr lang="fr-FR" smtClean="0"/>
              <a:t>11/11/2021</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BONFILS Jean-Paul bonfilsjeanpaul@gmail.com</a:t>
            </a:r>
            <a:endParaRPr lang="fr-FR"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1185C9-696B-4778-A177-B0C4B5BAF196}" type="slidenum">
              <a:rPr lang="fr-FR" smtClean="0"/>
              <a:t>‹N°›</a:t>
            </a:fld>
            <a:endParaRPr lang="fr-FR"/>
          </a:p>
        </p:txBody>
      </p:sp>
    </p:spTree>
    <p:extLst>
      <p:ext uri="{BB962C8B-B14F-4D97-AF65-F5344CB8AC3E}">
        <p14:creationId xmlns:p14="http://schemas.microsoft.com/office/powerpoint/2010/main" val="1417681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7000"/>
    </mc:Choice>
    <mc:Fallback xmlns="">
      <p:transition spd="slow"/>
    </mc:Fallback>
  </mc:AlternateConten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111.jp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29.jp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131.jp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image" Target="../media/image133.jpg"/><Relationship Id="rId1" Type="http://schemas.openxmlformats.org/officeDocument/2006/relationships/slideLayout" Target="../slideLayouts/slideLayout6.xml"/><Relationship Id="rId4" Type="http://schemas.openxmlformats.org/officeDocument/2006/relationships/image" Target="../media/image135.png"/></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image" Target="../media/image139.jpg"/><Relationship Id="rId1" Type="http://schemas.openxmlformats.org/officeDocument/2006/relationships/slideLayout" Target="../slideLayouts/slideLayout6.xml"/><Relationship Id="rId4" Type="http://schemas.openxmlformats.org/officeDocument/2006/relationships/image" Target="../media/image141.jpg"/></Relationships>
</file>

<file path=ppt/slides/_rels/slide115.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jpg"/><Relationship Id="rId1" Type="http://schemas.openxmlformats.org/officeDocument/2006/relationships/slideLayout" Target="../slideLayouts/slideLayout6.xml"/><Relationship Id="rId4" Type="http://schemas.openxmlformats.org/officeDocument/2006/relationships/image" Target="../media/image148.jpg"/></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image" Target="../media/image152.jp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image" Target="../media/image154.jp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image" Target="../media/image155.jpg"/><Relationship Id="rId1" Type="http://schemas.openxmlformats.org/officeDocument/2006/relationships/slideLayout" Target="../slideLayouts/slideLayout6.xml"/><Relationship Id="rId4" Type="http://schemas.openxmlformats.org/officeDocument/2006/relationships/image" Target="../media/image157.jp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58.jp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image" Target="../media/image159.jpg"/><Relationship Id="rId1" Type="http://schemas.openxmlformats.org/officeDocument/2006/relationships/slideLayout" Target="../slideLayouts/slideLayout6.xml"/><Relationship Id="rId4" Type="http://schemas.openxmlformats.org/officeDocument/2006/relationships/image" Target="../media/image161.jpg"/></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image" Target="../media/image162.jpg"/><Relationship Id="rId1" Type="http://schemas.openxmlformats.org/officeDocument/2006/relationships/slideLayout" Target="../slideLayouts/slideLayout6.xml"/><Relationship Id="rId4" Type="http://schemas.openxmlformats.org/officeDocument/2006/relationships/image" Target="../media/image164.jpg"/></Relationships>
</file>

<file path=ppt/slides/_rels/slide131.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image" Target="../media/image166.png"/><Relationship Id="rId1" Type="http://schemas.openxmlformats.org/officeDocument/2006/relationships/slideLayout" Target="../slideLayouts/slideLayout6.xml"/><Relationship Id="rId4" Type="http://schemas.openxmlformats.org/officeDocument/2006/relationships/image" Target="../media/image168.jpe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image" Target="../media/image170.jp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image" Target="../media/image171.jpg"/><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6.xml"/><Relationship Id="rId4" Type="http://schemas.openxmlformats.org/officeDocument/2006/relationships/image" Target="../media/image176.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3" Type="http://schemas.openxmlformats.org/officeDocument/2006/relationships/image" Target="../media/image186.jpg"/><Relationship Id="rId2" Type="http://schemas.openxmlformats.org/officeDocument/2006/relationships/image" Target="../media/image185.jpg"/><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2" Type="http://schemas.openxmlformats.org/officeDocument/2006/relationships/image" Target="../media/image187.jpg"/><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image" Target="../media/image188.jpg"/><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3" Type="http://schemas.openxmlformats.org/officeDocument/2006/relationships/image" Target="../media/image190.jpg"/><Relationship Id="rId2" Type="http://schemas.openxmlformats.org/officeDocument/2006/relationships/image" Target="../media/image189.jpg"/><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image" Target="../media/image191.jpg"/><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image" Target="../media/image192.jpg"/><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3" Type="http://schemas.openxmlformats.org/officeDocument/2006/relationships/image" Target="../media/image194.jpg"/><Relationship Id="rId2" Type="http://schemas.openxmlformats.org/officeDocument/2006/relationships/image" Target="../media/image193.jpg"/><Relationship Id="rId1" Type="http://schemas.openxmlformats.org/officeDocument/2006/relationships/slideLayout" Target="../slideLayouts/slideLayout6.xml"/><Relationship Id="rId4" Type="http://schemas.openxmlformats.org/officeDocument/2006/relationships/image" Target="../media/image195.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96.jpg"/><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2" Type="http://schemas.openxmlformats.org/officeDocument/2006/relationships/image" Target="../media/image197.jpg"/><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2" Type="http://schemas.openxmlformats.org/officeDocument/2006/relationships/image" Target="../media/image198.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2" Type="http://schemas.openxmlformats.org/officeDocument/2006/relationships/image" Target="../media/image199.jpg"/><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3" Type="http://schemas.openxmlformats.org/officeDocument/2006/relationships/image" Target="../media/image201.jpg"/><Relationship Id="rId2" Type="http://schemas.openxmlformats.org/officeDocument/2006/relationships/image" Target="../media/image200.jpg"/><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2" Type="http://schemas.openxmlformats.org/officeDocument/2006/relationships/image" Target="../media/image203.jpg"/><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2" Type="http://schemas.openxmlformats.org/officeDocument/2006/relationships/image" Target="../media/image204.jpg"/><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3" Type="http://schemas.openxmlformats.org/officeDocument/2006/relationships/image" Target="../media/image206.jpg"/><Relationship Id="rId2" Type="http://schemas.openxmlformats.org/officeDocument/2006/relationships/image" Target="../media/image205.jpeg"/><Relationship Id="rId1" Type="http://schemas.openxmlformats.org/officeDocument/2006/relationships/slideLayout" Target="../slideLayouts/slideLayout6.xml"/><Relationship Id="rId4" Type="http://schemas.openxmlformats.org/officeDocument/2006/relationships/image" Target="../media/image207.jpeg"/></Relationships>
</file>

<file path=ppt/slides/_rels/slide168.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208.jpeg"/><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2" Type="http://schemas.openxmlformats.org/officeDocument/2006/relationships/image" Target="../media/image211.jpg"/><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3" Type="http://schemas.openxmlformats.org/officeDocument/2006/relationships/image" Target="../media/image213.jpg"/><Relationship Id="rId2" Type="http://schemas.openxmlformats.org/officeDocument/2006/relationships/image" Target="../media/image212.jpg"/><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2" Type="http://schemas.openxmlformats.org/officeDocument/2006/relationships/image" Target="../media/image214.jpg"/><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2" Type="http://schemas.openxmlformats.org/officeDocument/2006/relationships/image" Target="../media/image215.jpg"/><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2" Type="http://schemas.openxmlformats.org/officeDocument/2006/relationships/image" Target="../media/image216.jpg"/><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3" Type="http://schemas.openxmlformats.org/officeDocument/2006/relationships/image" Target="../media/image221.jpg"/><Relationship Id="rId2" Type="http://schemas.openxmlformats.org/officeDocument/2006/relationships/image" Target="../media/image220.jpeg"/><Relationship Id="rId1" Type="http://schemas.openxmlformats.org/officeDocument/2006/relationships/slideLayout" Target="../slideLayouts/slideLayout6.xml"/><Relationship Id="rId4" Type="http://schemas.openxmlformats.org/officeDocument/2006/relationships/image" Target="../media/image222.jpeg"/></Relationships>
</file>

<file path=ppt/slides/_rels/slide179.xml.rels><?xml version="1.0" encoding="UTF-8" standalone="yes"?>
<Relationships xmlns="http://schemas.openxmlformats.org/package/2006/relationships"><Relationship Id="rId2" Type="http://schemas.openxmlformats.org/officeDocument/2006/relationships/image" Target="../media/image223.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6.xml"/><Relationship Id="rId4" Type="http://schemas.openxmlformats.org/officeDocument/2006/relationships/image" Target="../media/image18.jpg"/></Relationships>
</file>

<file path=ppt/slides/_rels/slide180.xml.rels><?xml version="1.0" encoding="UTF-8" standalone="yes"?>
<Relationships xmlns="http://schemas.openxmlformats.org/package/2006/relationships"><Relationship Id="rId2" Type="http://schemas.openxmlformats.org/officeDocument/2006/relationships/image" Target="../media/image224.jpg"/><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2" Type="http://schemas.openxmlformats.org/officeDocument/2006/relationships/image" Target="../media/image225.jpg"/><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image" Target="../media/image226.jpeg"/><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228.jpg"/><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2" Type="http://schemas.openxmlformats.org/officeDocument/2006/relationships/image" Target="../media/image229.jpg"/><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2" Type="http://schemas.openxmlformats.org/officeDocument/2006/relationships/image" Target="../media/image230.jpg"/><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2" Type="http://schemas.openxmlformats.org/officeDocument/2006/relationships/image" Target="../media/image231.jpg"/><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2" Type="http://schemas.openxmlformats.org/officeDocument/2006/relationships/image" Target="../media/image232.jpg"/><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3" Type="http://schemas.openxmlformats.org/officeDocument/2006/relationships/image" Target="../media/image234.jpg"/><Relationship Id="rId2" Type="http://schemas.openxmlformats.org/officeDocument/2006/relationships/image" Target="../media/image233.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2" Type="http://schemas.openxmlformats.org/officeDocument/2006/relationships/image" Target="../media/image235.jpg"/><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2" Type="http://schemas.openxmlformats.org/officeDocument/2006/relationships/image" Target="../media/image236.jpg"/><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2" Type="http://schemas.openxmlformats.org/officeDocument/2006/relationships/image" Target="../media/image237.jpg"/><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6.xml"/></Relationships>
</file>

<file path=ppt/slides/_rels/slide194.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6.xml"/></Relationships>
</file>

<file path=ppt/slides/_rels/slide195.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6.xml"/></Relationships>
</file>

<file path=ppt/slides/_rels/slide196.xml.rels><?xml version="1.0" encoding="UTF-8" standalone="yes"?>
<Relationships xmlns="http://schemas.openxmlformats.org/package/2006/relationships"><Relationship Id="rId2" Type="http://schemas.openxmlformats.org/officeDocument/2006/relationships/image" Target="../media/image241.jpg"/><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3" Type="http://schemas.openxmlformats.org/officeDocument/2006/relationships/image" Target="../media/image243.jpg"/><Relationship Id="rId2" Type="http://schemas.openxmlformats.org/officeDocument/2006/relationships/image" Target="../media/image242.jpg"/><Relationship Id="rId1" Type="http://schemas.openxmlformats.org/officeDocument/2006/relationships/slideLayout" Target="../slideLayouts/slideLayout6.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244.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200.xml.rels><?xml version="1.0" encoding="UTF-8" standalone="yes"?>
<Relationships xmlns="http://schemas.openxmlformats.org/package/2006/relationships"><Relationship Id="rId2" Type="http://schemas.openxmlformats.org/officeDocument/2006/relationships/image" Target="../media/image245.jpg"/><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2" Type="http://schemas.openxmlformats.org/officeDocument/2006/relationships/image" Target="../media/image246.jpg"/><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3" Type="http://schemas.openxmlformats.org/officeDocument/2006/relationships/image" Target="../media/image248.jpg"/><Relationship Id="rId2" Type="http://schemas.openxmlformats.org/officeDocument/2006/relationships/image" Target="../media/image247.jpg"/><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2" Type="http://schemas.openxmlformats.org/officeDocument/2006/relationships/image" Target="../media/image249.jpg"/><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2" Type="http://schemas.openxmlformats.org/officeDocument/2006/relationships/image" Target="../media/image250.jpg"/><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2" Type="http://schemas.openxmlformats.org/officeDocument/2006/relationships/image" Target="../media/image251.jpg"/><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2" Type="http://schemas.openxmlformats.org/officeDocument/2006/relationships/image" Target="../media/image252.jpg"/><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3" Type="http://schemas.openxmlformats.org/officeDocument/2006/relationships/image" Target="../media/image254.jpg"/><Relationship Id="rId2" Type="http://schemas.openxmlformats.org/officeDocument/2006/relationships/image" Target="../media/image253.jpg"/><Relationship Id="rId1" Type="http://schemas.openxmlformats.org/officeDocument/2006/relationships/slideLayout" Target="../slideLayouts/slideLayout6.xml"/><Relationship Id="rId5" Type="http://schemas.openxmlformats.org/officeDocument/2006/relationships/image" Target="../media/image256.png"/><Relationship Id="rId4" Type="http://schemas.openxmlformats.org/officeDocument/2006/relationships/image" Target="../media/image255.pn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257.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210.xml.rels><?xml version="1.0" encoding="UTF-8" standalone="yes"?>
<Relationships xmlns="http://schemas.openxmlformats.org/package/2006/relationships"><Relationship Id="rId3" Type="http://schemas.openxmlformats.org/officeDocument/2006/relationships/image" Target="../media/image259.jpg"/><Relationship Id="rId2" Type="http://schemas.openxmlformats.org/officeDocument/2006/relationships/image" Target="../media/image258.jpg"/><Relationship Id="rId1" Type="http://schemas.openxmlformats.org/officeDocument/2006/relationships/slideLayout" Target="../slideLayouts/slideLayout6.xml"/></Relationships>
</file>

<file path=ppt/slides/_rels/slide211.xml.rels><?xml version="1.0" encoding="UTF-8" standalone="yes"?>
<Relationships xmlns="http://schemas.openxmlformats.org/package/2006/relationships"><Relationship Id="rId3" Type="http://schemas.openxmlformats.org/officeDocument/2006/relationships/image" Target="../media/image261.jpg"/><Relationship Id="rId2" Type="http://schemas.openxmlformats.org/officeDocument/2006/relationships/image" Target="../media/image260.jpg"/><Relationship Id="rId1" Type="http://schemas.openxmlformats.org/officeDocument/2006/relationships/slideLayout" Target="../slideLayouts/slideLayout6.xml"/></Relationships>
</file>

<file path=ppt/slides/_rels/slide212.xml.rels><?xml version="1.0" encoding="UTF-8" standalone="yes"?>
<Relationships xmlns="http://schemas.openxmlformats.org/package/2006/relationships"><Relationship Id="rId3" Type="http://schemas.openxmlformats.org/officeDocument/2006/relationships/image" Target="../media/image263.jpg"/><Relationship Id="rId2" Type="http://schemas.openxmlformats.org/officeDocument/2006/relationships/image" Target="../media/image262.jpg"/><Relationship Id="rId1" Type="http://schemas.openxmlformats.org/officeDocument/2006/relationships/slideLayout" Target="../slideLayouts/slideLayout6.xml"/><Relationship Id="rId4" Type="http://schemas.openxmlformats.org/officeDocument/2006/relationships/image" Target="../media/image264.pn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265.jpg"/><Relationship Id="rId1" Type="http://schemas.openxmlformats.org/officeDocument/2006/relationships/slideLayout" Target="../slideLayouts/slideLayout6.xml"/></Relationships>
</file>

<file path=ppt/slides/_rels/slide215.xml.rels><?xml version="1.0" encoding="UTF-8" standalone="yes"?>
<Relationships xmlns="http://schemas.openxmlformats.org/package/2006/relationships"><Relationship Id="rId2" Type="http://schemas.openxmlformats.org/officeDocument/2006/relationships/image" Target="../media/image266.jpg"/><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image" Target="../media/image267.jpg"/><Relationship Id="rId1" Type="http://schemas.openxmlformats.org/officeDocument/2006/relationships/slideLayout" Target="../slideLayouts/slideLayout6.xml"/></Relationships>
</file>

<file path=ppt/slides/_rels/slide217.xml.rels><?xml version="1.0" encoding="UTF-8" standalone="yes"?>
<Relationships xmlns="http://schemas.openxmlformats.org/package/2006/relationships"><Relationship Id="rId2" Type="http://schemas.openxmlformats.org/officeDocument/2006/relationships/image" Target="../media/image269.jpg"/><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3" Type="http://schemas.openxmlformats.org/officeDocument/2006/relationships/image" Target="../media/image271.jpg"/><Relationship Id="rId2" Type="http://schemas.openxmlformats.org/officeDocument/2006/relationships/image" Target="../media/image270.jpg"/><Relationship Id="rId1" Type="http://schemas.openxmlformats.org/officeDocument/2006/relationships/slideLayout" Target="../slideLayouts/slideLayout6.xml"/></Relationships>
</file>

<file path=ppt/slides/_rels/slide219.xml.rels><?xml version="1.0" encoding="UTF-8" standalone="yes"?>
<Relationships xmlns="http://schemas.openxmlformats.org/package/2006/relationships"><Relationship Id="rId2" Type="http://schemas.openxmlformats.org/officeDocument/2006/relationships/image" Target="../media/image272.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220.xml.rels><?xml version="1.0" encoding="UTF-8" standalone="yes"?>
<Relationships xmlns="http://schemas.openxmlformats.org/package/2006/relationships"><Relationship Id="rId2" Type="http://schemas.openxmlformats.org/officeDocument/2006/relationships/image" Target="../media/image273.jpg"/><Relationship Id="rId1" Type="http://schemas.openxmlformats.org/officeDocument/2006/relationships/slideLayout" Target="../slideLayouts/slideLayout6.xml"/></Relationships>
</file>

<file path=ppt/slides/_rels/slide221.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74.jpg"/><Relationship Id="rId1" Type="http://schemas.openxmlformats.org/officeDocument/2006/relationships/slideLayout" Target="../slideLayouts/slideLayout6.xml"/><Relationship Id="rId6" Type="http://schemas.openxmlformats.org/officeDocument/2006/relationships/image" Target="../media/image277.jpg"/><Relationship Id="rId5" Type="http://schemas.openxmlformats.org/officeDocument/2006/relationships/image" Target="../media/image276.jpeg"/><Relationship Id="rId4" Type="http://schemas.openxmlformats.org/officeDocument/2006/relationships/image" Target="../media/image275.png"/></Relationships>
</file>

<file path=ppt/slides/_rels/slide222.xml.rels><?xml version="1.0" encoding="UTF-8" standalone="yes"?>
<Relationships xmlns="http://schemas.openxmlformats.org/package/2006/relationships"><Relationship Id="rId3" Type="http://schemas.openxmlformats.org/officeDocument/2006/relationships/image" Target="../media/image279.jpg"/><Relationship Id="rId2" Type="http://schemas.openxmlformats.org/officeDocument/2006/relationships/image" Target="../media/image278.jp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280.jpg"/><Relationship Id="rId1" Type="http://schemas.openxmlformats.org/officeDocument/2006/relationships/slideLayout" Target="../slideLayouts/slideLayout6.xml"/></Relationships>
</file>

<file path=ppt/slides/_rels/slide225.xml.rels><?xml version="1.0" encoding="UTF-8" standalone="yes"?>
<Relationships xmlns="http://schemas.openxmlformats.org/package/2006/relationships"><Relationship Id="rId2" Type="http://schemas.openxmlformats.org/officeDocument/2006/relationships/image" Target="../media/image281.png"/><Relationship Id="rId1" Type="http://schemas.openxmlformats.org/officeDocument/2006/relationships/slideLayout" Target="../slideLayouts/slideLayout6.xml"/></Relationships>
</file>

<file path=ppt/slides/_rels/slide226.xml.rels><?xml version="1.0" encoding="UTF-8" standalone="yes"?>
<Relationships xmlns="http://schemas.openxmlformats.org/package/2006/relationships"><Relationship Id="rId2" Type="http://schemas.openxmlformats.org/officeDocument/2006/relationships/image" Target="../media/image282.jpg"/><Relationship Id="rId1" Type="http://schemas.openxmlformats.org/officeDocument/2006/relationships/slideLayout" Target="../slideLayouts/slideLayout6.xml"/></Relationships>
</file>

<file path=ppt/slides/_rels/slide227.xml.rels><?xml version="1.0" encoding="UTF-8" standalone="yes"?>
<Relationships xmlns="http://schemas.openxmlformats.org/package/2006/relationships"><Relationship Id="rId2" Type="http://schemas.openxmlformats.org/officeDocument/2006/relationships/image" Target="../media/image283.png"/><Relationship Id="rId1" Type="http://schemas.openxmlformats.org/officeDocument/2006/relationships/slideLayout" Target="../slideLayouts/slideLayout6.xml"/></Relationships>
</file>

<file path=ppt/slides/_rels/slide228.xml.rels><?xml version="1.0" encoding="UTF-8" standalone="yes"?>
<Relationships xmlns="http://schemas.openxmlformats.org/package/2006/relationships"><Relationship Id="rId2" Type="http://schemas.openxmlformats.org/officeDocument/2006/relationships/image" Target="../media/image284.png"/><Relationship Id="rId1" Type="http://schemas.openxmlformats.org/officeDocument/2006/relationships/slideLayout" Target="../slideLayouts/slideLayout6.xml"/></Relationships>
</file>

<file path=ppt/slides/_rels/slide229.xml.rels><?xml version="1.0" encoding="UTF-8" standalone="yes"?>
<Relationships xmlns="http://schemas.openxmlformats.org/package/2006/relationships"><Relationship Id="rId2" Type="http://schemas.openxmlformats.org/officeDocument/2006/relationships/image" Target="../media/image28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230.xml.rels><?xml version="1.0" encoding="UTF-8" standalone="yes"?>
<Relationships xmlns="http://schemas.openxmlformats.org/package/2006/relationships"><Relationship Id="rId3" Type="http://schemas.openxmlformats.org/officeDocument/2006/relationships/image" Target="../media/image287.jpg"/><Relationship Id="rId2" Type="http://schemas.openxmlformats.org/officeDocument/2006/relationships/image" Target="../media/image286.jpg"/><Relationship Id="rId1" Type="http://schemas.openxmlformats.org/officeDocument/2006/relationships/slideLayout" Target="../slideLayouts/slideLayout6.xml"/><Relationship Id="rId6" Type="http://schemas.openxmlformats.org/officeDocument/2006/relationships/image" Target="../media/image290.jpg"/><Relationship Id="rId5" Type="http://schemas.openxmlformats.org/officeDocument/2006/relationships/image" Target="../media/image289.png"/><Relationship Id="rId4" Type="http://schemas.openxmlformats.org/officeDocument/2006/relationships/image" Target="../media/image288.jpeg"/></Relationships>
</file>

<file path=ppt/slides/_rels/slide231.xml.rels><?xml version="1.0" encoding="UTF-8" standalone="yes"?>
<Relationships xmlns="http://schemas.openxmlformats.org/package/2006/relationships"><Relationship Id="rId3" Type="http://schemas.openxmlformats.org/officeDocument/2006/relationships/image" Target="../media/image292.jpg"/><Relationship Id="rId2" Type="http://schemas.openxmlformats.org/officeDocument/2006/relationships/image" Target="../media/image291.jpg"/><Relationship Id="rId1" Type="http://schemas.openxmlformats.org/officeDocument/2006/relationships/slideLayout" Target="../slideLayouts/slideLayout6.xml"/><Relationship Id="rId4" Type="http://schemas.openxmlformats.org/officeDocument/2006/relationships/image" Target="../media/image293.pn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294.jpg"/><Relationship Id="rId1" Type="http://schemas.openxmlformats.org/officeDocument/2006/relationships/slideLayout" Target="../slideLayouts/slideLayout6.xml"/></Relationships>
</file>

<file path=ppt/slides/_rels/slide235.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image" Target="../media/image295.jpg"/><Relationship Id="rId1" Type="http://schemas.openxmlformats.org/officeDocument/2006/relationships/slideLayout" Target="../slideLayouts/slideLayout6.xml"/></Relationships>
</file>

<file path=ppt/slides/_rels/slide236.xml.rels><?xml version="1.0" encoding="UTF-8" standalone="yes"?>
<Relationships xmlns="http://schemas.openxmlformats.org/package/2006/relationships"><Relationship Id="rId2" Type="http://schemas.openxmlformats.org/officeDocument/2006/relationships/image" Target="../media/image297.jpg"/><Relationship Id="rId1" Type="http://schemas.openxmlformats.org/officeDocument/2006/relationships/slideLayout" Target="../slideLayouts/slideLayout6.xml"/></Relationships>
</file>

<file path=ppt/slides/_rels/slide237.xml.rels><?xml version="1.0" encoding="UTF-8" standalone="yes"?>
<Relationships xmlns="http://schemas.openxmlformats.org/package/2006/relationships"><Relationship Id="rId2" Type="http://schemas.openxmlformats.org/officeDocument/2006/relationships/image" Target="../media/image298.jpeg"/><Relationship Id="rId1" Type="http://schemas.openxmlformats.org/officeDocument/2006/relationships/slideLayout" Target="../slideLayouts/slideLayout6.xml"/></Relationships>
</file>

<file path=ppt/slides/_rels/slide238.xml.rels><?xml version="1.0" encoding="UTF-8" standalone="yes"?>
<Relationships xmlns="http://schemas.openxmlformats.org/package/2006/relationships"><Relationship Id="rId2" Type="http://schemas.openxmlformats.org/officeDocument/2006/relationships/image" Target="../media/image299.jpg"/><Relationship Id="rId1" Type="http://schemas.openxmlformats.org/officeDocument/2006/relationships/slideLayout" Target="../slideLayouts/slideLayout6.xml"/></Relationships>
</file>

<file path=ppt/slides/_rels/slide239.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40.xml.rels><?xml version="1.0" encoding="UTF-8" standalone="yes"?>
<Relationships xmlns="http://schemas.openxmlformats.org/package/2006/relationships"><Relationship Id="rId3" Type="http://schemas.openxmlformats.org/officeDocument/2006/relationships/image" Target="../media/image302.jpeg"/><Relationship Id="rId2" Type="http://schemas.openxmlformats.org/officeDocument/2006/relationships/image" Target="../media/image301.jpg"/><Relationship Id="rId1" Type="http://schemas.openxmlformats.org/officeDocument/2006/relationships/slideLayout" Target="../slideLayouts/slideLayout6.xml"/><Relationship Id="rId4" Type="http://schemas.openxmlformats.org/officeDocument/2006/relationships/image" Target="../media/image303.jpg"/></Relationships>
</file>

<file path=ppt/slides/_rels/slide241.xml.rels><?xml version="1.0" encoding="UTF-8" standalone="yes"?>
<Relationships xmlns="http://schemas.openxmlformats.org/package/2006/relationships"><Relationship Id="rId2" Type="http://schemas.openxmlformats.org/officeDocument/2006/relationships/image" Target="../media/image304.jpg"/><Relationship Id="rId1" Type="http://schemas.openxmlformats.org/officeDocument/2006/relationships/slideLayout" Target="../slideLayouts/slideLayout6.xml"/></Relationships>
</file>

<file path=ppt/slides/_rels/slide242.xml.rels><?xml version="1.0" encoding="UTF-8" standalone="yes"?>
<Relationships xmlns="http://schemas.openxmlformats.org/package/2006/relationships"><Relationship Id="rId3" Type="http://schemas.openxmlformats.org/officeDocument/2006/relationships/image" Target="../media/image306.jpg"/><Relationship Id="rId2" Type="http://schemas.openxmlformats.org/officeDocument/2006/relationships/image" Target="../media/image305.jpg"/><Relationship Id="rId1" Type="http://schemas.openxmlformats.org/officeDocument/2006/relationships/slideLayout" Target="../slideLayouts/slideLayout6.xml"/></Relationships>
</file>

<file path=ppt/slides/_rels/slide243.xml.rels><?xml version="1.0" encoding="UTF-8" standalone="yes"?>
<Relationships xmlns="http://schemas.openxmlformats.org/package/2006/relationships"><Relationship Id="rId3" Type="http://schemas.openxmlformats.org/officeDocument/2006/relationships/image" Target="../media/image308.jpg"/><Relationship Id="rId2" Type="http://schemas.openxmlformats.org/officeDocument/2006/relationships/image" Target="../media/image307.jpg"/><Relationship Id="rId1" Type="http://schemas.openxmlformats.org/officeDocument/2006/relationships/slideLayout" Target="../slideLayouts/slideLayout6.xml"/></Relationships>
</file>

<file path=ppt/slides/_rels/slide244.xml.rels><?xml version="1.0" encoding="UTF-8" standalone="yes"?>
<Relationships xmlns="http://schemas.openxmlformats.org/package/2006/relationships"><Relationship Id="rId2" Type="http://schemas.openxmlformats.org/officeDocument/2006/relationships/image" Target="../media/image309.jpg"/><Relationship Id="rId1" Type="http://schemas.openxmlformats.org/officeDocument/2006/relationships/slideLayout" Target="../slideLayouts/slideLayout6.xml"/></Relationships>
</file>

<file path=ppt/slides/_rels/slide245.xml.rels><?xml version="1.0" encoding="UTF-8" standalone="yes"?>
<Relationships xmlns="http://schemas.openxmlformats.org/package/2006/relationships"><Relationship Id="rId3" Type="http://schemas.openxmlformats.org/officeDocument/2006/relationships/image" Target="../media/image311.jpg"/><Relationship Id="rId2" Type="http://schemas.openxmlformats.org/officeDocument/2006/relationships/image" Target="../media/image310.jpg"/><Relationship Id="rId1" Type="http://schemas.openxmlformats.org/officeDocument/2006/relationships/slideLayout" Target="../slideLayouts/slideLayout6.xml"/><Relationship Id="rId4" Type="http://schemas.openxmlformats.org/officeDocument/2006/relationships/image" Target="../media/image255.png"/></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312.JPG"/><Relationship Id="rId1" Type="http://schemas.openxmlformats.org/officeDocument/2006/relationships/slideLayout" Target="../slideLayouts/slideLayout6.xml"/></Relationships>
</file>

<file path=ppt/slides/_rels/slide248.xml.rels><?xml version="1.0" encoding="UTF-8" standalone="yes"?>
<Relationships xmlns="http://schemas.openxmlformats.org/package/2006/relationships"><Relationship Id="rId3" Type="http://schemas.openxmlformats.org/officeDocument/2006/relationships/image" Target="../media/image314.jpg"/><Relationship Id="rId2" Type="http://schemas.openxmlformats.org/officeDocument/2006/relationships/image" Target="../media/image313.jpg"/><Relationship Id="rId1" Type="http://schemas.openxmlformats.org/officeDocument/2006/relationships/slideLayout" Target="../slideLayouts/slideLayout6.xml"/><Relationship Id="rId4" Type="http://schemas.openxmlformats.org/officeDocument/2006/relationships/image" Target="../media/image315.JPG"/></Relationships>
</file>

<file path=ppt/slides/_rels/slide249.xml.rels><?xml version="1.0" encoding="UTF-8" standalone="yes"?>
<Relationships xmlns="http://schemas.openxmlformats.org/package/2006/relationships"><Relationship Id="rId2" Type="http://schemas.openxmlformats.org/officeDocument/2006/relationships/image" Target="../media/image316.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250.xml.rels><?xml version="1.0" encoding="UTF-8" standalone="yes"?>
<Relationships xmlns="http://schemas.openxmlformats.org/package/2006/relationships"><Relationship Id="rId2" Type="http://schemas.openxmlformats.org/officeDocument/2006/relationships/image" Target="../media/image317.jpg"/><Relationship Id="rId1" Type="http://schemas.openxmlformats.org/officeDocument/2006/relationships/slideLayout" Target="../slideLayouts/slideLayout6.xml"/></Relationships>
</file>

<file path=ppt/slides/_rels/slide251.xml.rels><?xml version="1.0" encoding="UTF-8" standalone="yes"?>
<Relationships xmlns="http://schemas.openxmlformats.org/package/2006/relationships"><Relationship Id="rId3" Type="http://schemas.openxmlformats.org/officeDocument/2006/relationships/image" Target="../media/image319.jpg"/><Relationship Id="rId2" Type="http://schemas.openxmlformats.org/officeDocument/2006/relationships/image" Target="../media/image318.jpg"/><Relationship Id="rId1" Type="http://schemas.openxmlformats.org/officeDocument/2006/relationships/slideLayout" Target="../slideLayouts/slideLayout6.xml"/><Relationship Id="rId5" Type="http://schemas.openxmlformats.org/officeDocument/2006/relationships/image" Target="../media/image321.png"/><Relationship Id="rId4" Type="http://schemas.openxmlformats.org/officeDocument/2006/relationships/image" Target="../media/image320.jpg"/></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image" Target="../media/image322.jpg"/><Relationship Id="rId1" Type="http://schemas.openxmlformats.org/officeDocument/2006/relationships/slideLayout" Target="../slideLayouts/slideLayout6.xml"/></Relationships>
</file>

<file path=ppt/slides/_rels/slide254.xml.rels><?xml version="1.0" encoding="UTF-8" standalone="yes"?>
<Relationships xmlns="http://schemas.openxmlformats.org/package/2006/relationships"><Relationship Id="rId2" Type="http://schemas.openxmlformats.org/officeDocument/2006/relationships/image" Target="../media/image323.jpg"/><Relationship Id="rId1" Type="http://schemas.openxmlformats.org/officeDocument/2006/relationships/slideLayout" Target="../slideLayouts/slideLayout6.xml"/></Relationships>
</file>

<file path=ppt/slides/_rels/slide255.xml.rels><?xml version="1.0" encoding="UTF-8" standalone="yes"?>
<Relationships xmlns="http://schemas.openxmlformats.org/package/2006/relationships"><Relationship Id="rId2" Type="http://schemas.openxmlformats.org/officeDocument/2006/relationships/image" Target="../media/image324.jpg"/><Relationship Id="rId1" Type="http://schemas.openxmlformats.org/officeDocument/2006/relationships/slideLayout" Target="../slideLayouts/slideLayout6.xml"/></Relationships>
</file>

<file path=ppt/slides/_rels/slide256.xml.rels><?xml version="1.0" encoding="UTF-8" standalone="yes"?>
<Relationships xmlns="http://schemas.openxmlformats.org/package/2006/relationships"><Relationship Id="rId2" Type="http://schemas.openxmlformats.org/officeDocument/2006/relationships/image" Target="../media/image325.jpg"/><Relationship Id="rId1" Type="http://schemas.openxmlformats.org/officeDocument/2006/relationships/slideLayout" Target="../slideLayouts/slideLayout6.xml"/></Relationships>
</file>

<file path=ppt/slides/_rels/slide257.xml.rels><?xml version="1.0" encoding="UTF-8" standalone="yes"?>
<Relationships xmlns="http://schemas.openxmlformats.org/package/2006/relationships"><Relationship Id="rId2" Type="http://schemas.openxmlformats.org/officeDocument/2006/relationships/image" Target="../media/image326.jpg"/><Relationship Id="rId1" Type="http://schemas.openxmlformats.org/officeDocument/2006/relationships/slideLayout" Target="../slideLayouts/slideLayout6.xml"/></Relationships>
</file>

<file path=ppt/slides/_rels/slide258.xml.rels><?xml version="1.0" encoding="UTF-8" standalone="yes"?>
<Relationships xmlns="http://schemas.openxmlformats.org/package/2006/relationships"><Relationship Id="rId2" Type="http://schemas.openxmlformats.org/officeDocument/2006/relationships/image" Target="../media/image327.jpg"/><Relationship Id="rId1" Type="http://schemas.openxmlformats.org/officeDocument/2006/relationships/slideLayout" Target="../slideLayouts/slideLayout6.xml"/></Relationships>
</file>

<file path=ppt/slides/_rels/slide259.xml.rels><?xml version="1.0" encoding="UTF-8" standalone="yes"?>
<Relationships xmlns="http://schemas.openxmlformats.org/package/2006/relationships"><Relationship Id="rId2" Type="http://schemas.openxmlformats.org/officeDocument/2006/relationships/image" Target="../media/image328.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260.xml.rels><?xml version="1.0" encoding="UTF-8" standalone="yes"?>
<Relationships xmlns="http://schemas.openxmlformats.org/package/2006/relationships"><Relationship Id="rId2" Type="http://schemas.openxmlformats.org/officeDocument/2006/relationships/image" Target="../media/image329.jpg"/><Relationship Id="rId1" Type="http://schemas.openxmlformats.org/officeDocument/2006/relationships/slideLayout" Target="../slideLayouts/slideLayout6.xml"/></Relationships>
</file>

<file path=ppt/slides/_rels/slide261.xml.rels><?xml version="1.0" encoding="UTF-8" standalone="yes"?>
<Relationships xmlns="http://schemas.openxmlformats.org/package/2006/relationships"><Relationship Id="rId2" Type="http://schemas.openxmlformats.org/officeDocument/2006/relationships/image" Target="../media/image330.jpg"/><Relationship Id="rId1" Type="http://schemas.openxmlformats.org/officeDocument/2006/relationships/slideLayout" Target="../slideLayouts/slideLayout6.xml"/></Relationships>
</file>

<file path=ppt/slides/_rels/slide262.xml.rels><?xml version="1.0" encoding="UTF-8" standalone="yes"?>
<Relationships xmlns="http://schemas.openxmlformats.org/package/2006/relationships"><Relationship Id="rId3" Type="http://schemas.openxmlformats.org/officeDocument/2006/relationships/image" Target="../media/image332.jpg"/><Relationship Id="rId2" Type="http://schemas.openxmlformats.org/officeDocument/2006/relationships/image" Target="../media/image331.jpg"/><Relationship Id="rId1" Type="http://schemas.openxmlformats.org/officeDocument/2006/relationships/slideLayout" Target="../slideLayouts/slideLayout6.xml"/><Relationship Id="rId5" Type="http://schemas.openxmlformats.org/officeDocument/2006/relationships/image" Target="../media/image334.png"/><Relationship Id="rId4" Type="http://schemas.openxmlformats.org/officeDocument/2006/relationships/image" Target="../media/image333.jpg"/></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image" Target="../media/image335.jpg"/><Relationship Id="rId1" Type="http://schemas.openxmlformats.org/officeDocument/2006/relationships/slideLayout" Target="../slideLayouts/slideLayout6.xml"/></Relationships>
</file>

<file path=ppt/slides/_rels/slide265.xml.rels><?xml version="1.0" encoding="UTF-8" standalone="yes"?>
<Relationships xmlns="http://schemas.openxmlformats.org/package/2006/relationships"><Relationship Id="rId2" Type="http://schemas.openxmlformats.org/officeDocument/2006/relationships/image" Target="../media/image336.jpg"/><Relationship Id="rId1" Type="http://schemas.openxmlformats.org/officeDocument/2006/relationships/slideLayout" Target="../slideLayouts/slideLayout6.xml"/></Relationships>
</file>

<file path=ppt/slides/_rels/slide266.xml.rels><?xml version="1.0" encoding="UTF-8" standalone="yes"?>
<Relationships xmlns="http://schemas.openxmlformats.org/package/2006/relationships"><Relationship Id="rId3" Type="http://schemas.openxmlformats.org/officeDocument/2006/relationships/image" Target="../media/image338.jpg"/><Relationship Id="rId2" Type="http://schemas.openxmlformats.org/officeDocument/2006/relationships/image" Target="../media/image337.jpg"/><Relationship Id="rId1" Type="http://schemas.openxmlformats.org/officeDocument/2006/relationships/slideLayout" Target="../slideLayouts/slideLayout6.xml"/></Relationships>
</file>

<file path=ppt/slides/_rels/slide267.xml.rels><?xml version="1.0" encoding="UTF-8" standalone="yes"?>
<Relationships xmlns="http://schemas.openxmlformats.org/package/2006/relationships"><Relationship Id="rId3" Type="http://schemas.openxmlformats.org/officeDocument/2006/relationships/image" Target="../media/image340.jpg"/><Relationship Id="rId2" Type="http://schemas.openxmlformats.org/officeDocument/2006/relationships/image" Target="../media/image339.jpg"/><Relationship Id="rId1" Type="http://schemas.openxmlformats.org/officeDocument/2006/relationships/slideLayout" Target="../slideLayouts/slideLayout6.xml"/><Relationship Id="rId4" Type="http://schemas.openxmlformats.org/officeDocument/2006/relationships/image" Target="../media/image341.jpg"/></Relationships>
</file>

<file path=ppt/slides/_rels/slide268.xml.rels><?xml version="1.0" encoding="UTF-8" standalone="yes"?>
<Relationships xmlns="http://schemas.openxmlformats.org/package/2006/relationships"><Relationship Id="rId2" Type="http://schemas.openxmlformats.org/officeDocument/2006/relationships/image" Target="../media/image342.jpg"/><Relationship Id="rId1" Type="http://schemas.openxmlformats.org/officeDocument/2006/relationships/slideLayout" Target="../slideLayouts/slideLayout6.xml"/></Relationships>
</file>

<file path=ppt/slides/_rels/slide269.xml.rels><?xml version="1.0" encoding="UTF-8" standalone="yes"?>
<Relationships xmlns="http://schemas.openxmlformats.org/package/2006/relationships"><Relationship Id="rId3" Type="http://schemas.openxmlformats.org/officeDocument/2006/relationships/image" Target="../media/image344.jpg"/><Relationship Id="rId2" Type="http://schemas.openxmlformats.org/officeDocument/2006/relationships/image" Target="../media/image343.png"/><Relationship Id="rId1" Type="http://schemas.openxmlformats.org/officeDocument/2006/relationships/slideLayout" Target="../slideLayouts/slideLayout6.xml"/><Relationship Id="rId6" Type="http://schemas.openxmlformats.org/officeDocument/2006/relationships/image" Target="../media/image347.png"/><Relationship Id="rId5" Type="http://schemas.openxmlformats.org/officeDocument/2006/relationships/image" Target="../media/image346.png"/><Relationship Id="rId4" Type="http://schemas.openxmlformats.org/officeDocument/2006/relationships/image" Target="../media/image345.png"/></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image" Target="../media/image348.png"/><Relationship Id="rId1" Type="http://schemas.openxmlformats.org/officeDocument/2006/relationships/slideLayout" Target="../slideLayouts/slideLayout6.xml"/></Relationships>
</file>

<file path=ppt/slides/_rels/slide272.xml.rels><?xml version="1.0" encoding="UTF-8" standalone="yes"?>
<Relationships xmlns="http://schemas.openxmlformats.org/package/2006/relationships"><Relationship Id="rId2" Type="http://schemas.openxmlformats.org/officeDocument/2006/relationships/image" Target="../media/image349.jpg"/><Relationship Id="rId1" Type="http://schemas.openxmlformats.org/officeDocument/2006/relationships/slideLayout" Target="../slideLayouts/slideLayout6.xml"/></Relationships>
</file>

<file path=ppt/slides/_rels/slide273.xml.rels><?xml version="1.0" encoding="UTF-8" standalone="yes"?>
<Relationships xmlns="http://schemas.openxmlformats.org/package/2006/relationships"><Relationship Id="rId2" Type="http://schemas.openxmlformats.org/officeDocument/2006/relationships/image" Target="../media/image350.png"/><Relationship Id="rId1" Type="http://schemas.openxmlformats.org/officeDocument/2006/relationships/slideLayout" Target="../slideLayouts/slideLayout6.xml"/></Relationships>
</file>

<file path=ppt/slides/_rels/slide274.xml.rels><?xml version="1.0" encoding="UTF-8" standalone="yes"?>
<Relationships xmlns="http://schemas.openxmlformats.org/package/2006/relationships"><Relationship Id="rId2" Type="http://schemas.openxmlformats.org/officeDocument/2006/relationships/image" Target="../media/image351.jpg"/><Relationship Id="rId1" Type="http://schemas.openxmlformats.org/officeDocument/2006/relationships/slideLayout" Target="../slideLayouts/slideLayout6.xml"/></Relationships>
</file>

<file path=ppt/slides/_rels/slide275.xml.rels><?xml version="1.0" encoding="UTF-8" standalone="yes"?>
<Relationships xmlns="http://schemas.openxmlformats.org/package/2006/relationships"><Relationship Id="rId2" Type="http://schemas.openxmlformats.org/officeDocument/2006/relationships/image" Target="../media/image225.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eg"/><Relationship Id="rId1" Type="http://schemas.openxmlformats.org/officeDocument/2006/relationships/slideLayout" Target="../slideLayouts/slideLayout6.xml"/><Relationship Id="rId5" Type="http://schemas.openxmlformats.org/officeDocument/2006/relationships/image" Target="../media/image72.jpg"/><Relationship Id="rId4" Type="http://schemas.openxmlformats.org/officeDocument/2006/relationships/image" Target="../media/image7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xml"/><Relationship Id="rId4" Type="http://schemas.openxmlformats.org/officeDocument/2006/relationships/image" Target="../media/image7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6.xml"/><Relationship Id="rId4" Type="http://schemas.openxmlformats.org/officeDocument/2006/relationships/image" Target="../media/image87.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6.xml"/><Relationship Id="rId4" Type="http://schemas.openxmlformats.org/officeDocument/2006/relationships/image" Target="../media/image93.jpg"/></Relationships>
</file>

<file path=ppt/slides/_rels/slide7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96.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80.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slideLayout" Target="../slideLayouts/slideLayout6.xml"/><Relationship Id="rId4" Type="http://schemas.openxmlformats.org/officeDocument/2006/relationships/image" Target="../media/image99.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g"/><Relationship Id="rId1" Type="http://schemas.openxmlformats.org/officeDocument/2006/relationships/slideLayout" Target="../slideLayouts/slideLayout6.xml"/><Relationship Id="rId4" Type="http://schemas.openxmlformats.org/officeDocument/2006/relationships/image" Target="../media/image105.jpg"/></Relationships>
</file>

<file path=ppt/slides/_rels/slide86.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jp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5.jpg"/><Relationship Id="rId1" Type="http://schemas.openxmlformats.org/officeDocument/2006/relationships/slideLayout" Target="../slideLayouts/slideLayout6.xml"/><Relationship Id="rId4" Type="http://schemas.openxmlformats.org/officeDocument/2006/relationships/image" Target="../media/image117.jpg"/></Relationships>
</file>

<file path=ppt/slides/_rels/slide97.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jpg"/><Relationship Id="rId1" Type="http://schemas.openxmlformats.org/officeDocument/2006/relationships/slideLayout" Target="../slideLayouts/slideLayout6.xml"/><Relationship Id="rId4" Type="http://schemas.openxmlformats.org/officeDocument/2006/relationships/image" Target="../media/image121.jpg"/></Relationships>
</file>

<file path=ppt/slides/_rels/slide99.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BONFILS Jean-Paul bonfilsjeanpaul@gmail.com</a:t>
            </a:r>
            <a:endParaRPr lang="fr-FR" dirty="0"/>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031" y="1281425"/>
            <a:ext cx="7051417" cy="4723590"/>
          </a:xfrm>
          <a:prstGeom prst="rect">
            <a:avLst/>
          </a:prstGeom>
        </p:spPr>
      </p:pic>
      <p:sp>
        <p:nvSpPr>
          <p:cNvPr id="4" name="Rectangle 3"/>
          <p:cNvSpPr/>
          <p:nvPr/>
        </p:nvSpPr>
        <p:spPr>
          <a:xfrm>
            <a:off x="1091821" y="1433016"/>
            <a:ext cx="6933063" cy="2431435"/>
          </a:xfrm>
          <a:prstGeom prst="rect">
            <a:avLst/>
          </a:prstGeom>
        </p:spPr>
        <p:txBody>
          <a:bodyPr wrap="square">
            <a:spAutoFit/>
          </a:bodyPr>
          <a:lstStyle/>
          <a:p>
            <a:r>
              <a:rPr lang="fr-FR" sz="5400" dirty="0" smtClean="0"/>
              <a:t>World Iconic </a:t>
            </a:r>
            <a:r>
              <a:rPr lang="fr-FR" sz="5400"/>
              <a:t>Houses </a:t>
            </a:r>
            <a:r>
              <a:rPr lang="fr-FR" sz="5400" smtClean="0"/>
              <a:t>VIII</a:t>
            </a:r>
            <a:endParaRPr lang="fr-FR" sz="5400" dirty="0" smtClean="0"/>
          </a:p>
          <a:p>
            <a:r>
              <a:rPr lang="fr-FR" sz="4400" dirty="0" smtClean="0"/>
              <a:t>                                 1975-1980</a:t>
            </a:r>
            <a:endParaRPr lang="fr-FR" sz="4400" dirty="0"/>
          </a:p>
          <a:p>
            <a:endParaRPr lang="fr-FR" sz="5400" dirty="0"/>
          </a:p>
        </p:txBody>
      </p:sp>
    </p:spTree>
    <p:extLst>
      <p:ext uri="{BB962C8B-B14F-4D97-AF65-F5344CB8AC3E}">
        <p14:creationId xmlns:p14="http://schemas.microsoft.com/office/powerpoint/2010/main" val="335178095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9245" y="365126"/>
            <a:ext cx="8744755" cy="1325563"/>
          </a:xfrm>
        </p:spPr>
        <p:txBody>
          <a:bodyPr/>
          <a:lstStyle/>
          <a:p>
            <a:r>
              <a:rPr lang="fr-FR" dirty="0"/>
              <a:t>Casa Sperimentale, Fregene, IT (</a:t>
            </a:r>
            <a:r>
              <a:rPr lang="fr-FR" dirty="0" smtClean="0"/>
              <a:t>1975)</a:t>
            </a:r>
            <a:endParaRPr lang="fr-FR" dirty="0"/>
          </a:p>
        </p:txBody>
      </p:sp>
      <p:sp>
        <p:nvSpPr>
          <p:cNvPr id="3" name="Espace réservé du contenu 2"/>
          <p:cNvSpPr>
            <a:spLocks noGrp="1"/>
          </p:cNvSpPr>
          <p:nvPr>
            <p:ph idx="1"/>
          </p:nvPr>
        </p:nvSpPr>
        <p:spPr>
          <a:xfrm>
            <a:off x="525619" y="1818918"/>
            <a:ext cx="7886700" cy="4351338"/>
          </a:xfrm>
        </p:spPr>
        <p:txBody>
          <a:bodyPr>
            <a:normAutofit fontScale="92500" lnSpcReduction="20000"/>
          </a:bodyPr>
          <a:lstStyle/>
          <a:p>
            <a:r>
              <a:rPr lang="en-US" dirty="0" smtClean="0"/>
              <a:t>The </a:t>
            </a:r>
            <a:r>
              <a:rPr lang="en-US" dirty="0"/>
              <a:t>main beams are flanked by secondary beams positioned above and below the modules that support the weight of these through particular cruciform elements in steel painted red. The main beams have variable heights and in some points the overhang of a beam is supported by a beam above with special hooks, also in steel. The doors and windows, painted red like all the iron elements of the house, resume the general composition of the house, repeating the motif of the cube, both projecting outwards and returning inside the house. </a:t>
            </a:r>
            <a:endParaRPr lang="en-US" dirty="0" smtClean="0"/>
          </a:p>
          <a:p>
            <a:r>
              <a:rPr lang="en-US" dirty="0"/>
              <a:t>Spherical rooms hang from the main frame or sit separately in the grounds under the main structure, where box-like rooms sit in a concrete frame.</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53489891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Uehara </a:t>
            </a:r>
            <a:r>
              <a:rPr lang="fr-FR" dirty="0"/>
              <a:t>House, Tokyo, JP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298" y="1690689"/>
            <a:ext cx="6687404" cy="4464451"/>
          </a:xfrm>
          <a:prstGeom prst="rect">
            <a:avLst/>
          </a:prstGeom>
        </p:spPr>
      </p:pic>
    </p:spTree>
    <p:extLst>
      <p:ext uri="{BB962C8B-B14F-4D97-AF65-F5344CB8AC3E}">
        <p14:creationId xmlns:p14="http://schemas.microsoft.com/office/powerpoint/2010/main" val="41243251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Uehara </a:t>
            </a:r>
            <a:r>
              <a:rPr lang="fr-FR" dirty="0"/>
              <a:t>House, Tokyo, JP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5719" y="1690689"/>
            <a:ext cx="6332561" cy="4464451"/>
          </a:xfrm>
          <a:prstGeom prst="rect">
            <a:avLst/>
          </a:prstGeom>
        </p:spPr>
      </p:pic>
    </p:spTree>
    <p:extLst>
      <p:ext uri="{BB962C8B-B14F-4D97-AF65-F5344CB8AC3E}">
        <p14:creationId xmlns:p14="http://schemas.microsoft.com/office/powerpoint/2010/main" val="270076089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a:t>
            </a:r>
            <a:r>
              <a:rPr lang="fr-FR" dirty="0"/>
              <a:t>Nomiyama</a:t>
            </a:r>
            <a:r>
              <a:rPr lang="fr-FR" dirty="0" smtClean="0"/>
              <a:t> House, </a:t>
            </a:r>
            <a:r>
              <a:rPr lang="fr-FR" dirty="0"/>
              <a:t>Itoshima</a:t>
            </a:r>
            <a:r>
              <a:rPr lang="fr-FR" dirty="0" smtClean="0"/>
              <a:t>, JP (1976)</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1653" y="1690690"/>
            <a:ext cx="2597812" cy="2922254"/>
          </a:xfrm>
          <a:prstGeom prst="rect">
            <a:avLst/>
          </a:prstGeom>
        </p:spPr>
      </p:pic>
      <p:sp>
        <p:nvSpPr>
          <p:cNvPr id="6" name="ZoneTexte 5"/>
          <p:cNvSpPr txBox="1"/>
          <p:nvPr/>
        </p:nvSpPr>
        <p:spPr>
          <a:xfrm>
            <a:off x="6619164" y="4217157"/>
            <a:ext cx="2197290" cy="369332"/>
          </a:xfrm>
          <a:prstGeom prst="rect">
            <a:avLst/>
          </a:prstGeom>
          <a:noFill/>
        </p:spPr>
        <p:txBody>
          <a:bodyPr wrap="square" rtlCol="0">
            <a:spAutoFit/>
          </a:bodyPr>
          <a:lstStyle/>
          <a:p>
            <a:r>
              <a:rPr lang="fr-FR" dirty="0" smtClean="0">
                <a:solidFill>
                  <a:schemeClr val="bg1"/>
                </a:solidFill>
              </a:rPr>
              <a:t>    Kazuo </a:t>
            </a:r>
            <a:r>
              <a:rPr lang="fr-FR" dirty="0">
                <a:solidFill>
                  <a:schemeClr val="bg1"/>
                </a:solidFill>
              </a:rPr>
              <a:t>Shinohara </a:t>
            </a: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112" y="1690689"/>
            <a:ext cx="5831006" cy="4191000"/>
          </a:xfrm>
          <a:prstGeom prst="rect">
            <a:avLst/>
          </a:prstGeom>
        </p:spPr>
      </p:pic>
      <p:sp>
        <p:nvSpPr>
          <p:cNvPr id="8" name="ZoneTexte 7"/>
          <p:cNvSpPr txBox="1"/>
          <p:nvPr/>
        </p:nvSpPr>
        <p:spPr>
          <a:xfrm>
            <a:off x="3616657" y="5213445"/>
            <a:ext cx="2361062" cy="369332"/>
          </a:xfrm>
          <a:prstGeom prst="rect">
            <a:avLst/>
          </a:prstGeom>
          <a:noFill/>
        </p:spPr>
        <p:txBody>
          <a:bodyPr wrap="square" rtlCol="0">
            <a:spAutoFit/>
          </a:bodyPr>
          <a:lstStyle/>
          <a:p>
            <a:r>
              <a:rPr lang="fr-FR" dirty="0"/>
              <a:t>Gyoji Nomiyama</a:t>
            </a:r>
          </a:p>
        </p:txBody>
      </p:sp>
    </p:spTree>
    <p:extLst>
      <p:ext uri="{BB962C8B-B14F-4D97-AF65-F5344CB8AC3E}">
        <p14:creationId xmlns:p14="http://schemas.microsoft.com/office/powerpoint/2010/main" val="199134273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Nomiyama </a:t>
            </a:r>
            <a:r>
              <a:rPr lang="fr-FR" dirty="0"/>
              <a:t>House, Itoshima, JP (1976)</a:t>
            </a:r>
          </a:p>
        </p:txBody>
      </p:sp>
      <p:sp>
        <p:nvSpPr>
          <p:cNvPr id="3" name="Espace réservé du contenu 2"/>
          <p:cNvSpPr>
            <a:spLocks noGrp="1"/>
          </p:cNvSpPr>
          <p:nvPr>
            <p:ph idx="1"/>
          </p:nvPr>
        </p:nvSpPr>
        <p:spPr/>
        <p:txBody>
          <a:bodyPr>
            <a:normAutofit lnSpcReduction="10000"/>
          </a:bodyPr>
          <a:lstStyle/>
          <a:p>
            <a:r>
              <a:rPr lang="fr-FR" dirty="0"/>
              <a:t>It is the work of the architect Kazuo </a:t>
            </a:r>
            <a:r>
              <a:rPr lang="fr-FR" dirty="0" smtClean="0"/>
              <a:t>Shinohara for </a:t>
            </a:r>
            <a:r>
              <a:rPr lang="fr-FR" dirty="0"/>
              <a:t>the artist Gyoji Nomiyama</a:t>
            </a:r>
            <a:r>
              <a:rPr lang="fr-FR" dirty="0" smtClean="0"/>
              <a:t>.</a:t>
            </a:r>
          </a:p>
          <a:p>
            <a:r>
              <a:rPr lang="en-US" dirty="0" smtClean="0"/>
              <a:t>This </a:t>
            </a:r>
            <a:r>
              <a:rPr lang="en-US" dirty="0"/>
              <a:t>imposing concrete house is also a painter's studio: the high blind walls of the studio only lit by a zenithal light through a large porthole can accommodate large </a:t>
            </a:r>
            <a:r>
              <a:rPr lang="en-US" dirty="0" smtClean="0"/>
              <a:t>paintings. </a:t>
            </a:r>
            <a:r>
              <a:rPr lang="en-US" dirty="0"/>
              <a:t>Shinohara Kazuo reversed the </a:t>
            </a:r>
            <a:r>
              <a:rPr lang="en-US" dirty="0" smtClean="0"/>
              <a:t>concept </a:t>
            </a:r>
            <a:r>
              <a:rPr lang="en-US" dirty="0"/>
              <a:t>of the enclosed Cube and designed an exterior </a:t>
            </a:r>
            <a:r>
              <a:rPr lang="en-US" dirty="0" smtClean="0"/>
              <a:t>cubic </a:t>
            </a:r>
            <a:r>
              <a:rPr lang="en-US" dirty="0"/>
              <a:t>frame opened to an ideal landscape of mountain </a:t>
            </a:r>
            <a:r>
              <a:rPr lang="en-US" dirty="0" smtClean="0"/>
              <a:t>and </a:t>
            </a:r>
            <a:r>
              <a:rPr lang="en-US" dirty="0"/>
              <a:t>water (sansui). The fissure and Cube compose a </a:t>
            </a:r>
            <a:r>
              <a:rPr lang="en-US" dirty="0" smtClean="0"/>
              <a:t>kind </a:t>
            </a:r>
            <a:r>
              <a:rPr lang="en-US" dirty="0"/>
              <a:t>of spatial instrument that borrows the landscape </a:t>
            </a:r>
            <a:r>
              <a:rPr lang="en-US" dirty="0" smtClean="0"/>
              <a:t>(</a:t>
            </a:r>
            <a:r>
              <a:rPr lang="en-US" dirty="0"/>
              <a:t>shakkei</a:t>
            </a:r>
            <a:r>
              <a:rPr lang="en-US" dirty="0" smtClean="0"/>
              <a:t>).</a:t>
            </a:r>
            <a:endParaRPr lang="fr-FR" dirty="0"/>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457460083"/>
      </p:ext>
    </p:extLst>
  </p:cSld>
  <p:clrMapOvr>
    <a:masterClrMapping/>
  </p:clrMapOvr>
  <mc:AlternateContent xmlns:mc="http://schemas.openxmlformats.org/markup-compatibility/2006">
    <mc:Choice xmlns:p14="http://schemas.microsoft.com/office/powerpoint/2010/main" Requires="p14">
      <p:transition spd="slow" p14:dur="7000" advClick="0" advTm="7000"/>
    </mc:Choice>
    <mc:Fallback>
      <p:transition spd="slow" advClick="0" advTm="700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Nomiyama </a:t>
            </a:r>
            <a:r>
              <a:rPr lang="fr-FR" dirty="0"/>
              <a:t>House, Itoshima, JP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0877" y="1690689"/>
            <a:ext cx="7042245" cy="4368917"/>
          </a:xfrm>
          <a:prstGeom prst="rect">
            <a:avLst/>
          </a:prstGeom>
        </p:spPr>
      </p:pic>
    </p:spTree>
    <p:extLst>
      <p:ext uri="{BB962C8B-B14F-4D97-AF65-F5344CB8AC3E}">
        <p14:creationId xmlns:p14="http://schemas.microsoft.com/office/powerpoint/2010/main" val="904720968"/>
      </p:ext>
    </p:extLst>
  </p:cSld>
  <p:clrMapOvr>
    <a:masterClrMapping/>
  </p:clrMapOvr>
  <mc:AlternateContent xmlns:mc="http://schemas.openxmlformats.org/markup-compatibility/2006">
    <mc:Choice xmlns:p14="http://schemas.microsoft.com/office/powerpoint/2010/main" Requires="p14">
      <p:transition spd="slow" p14:dur="7000" advClick="0" advTm="7000"/>
    </mc:Choice>
    <mc:Fallback>
      <p:transition spd="slow" advClick="0" advTm="700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Nomiyama </a:t>
            </a:r>
            <a:r>
              <a:rPr lang="fr-FR" dirty="0"/>
              <a:t>House, Itoshima, JP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002" y="1690689"/>
            <a:ext cx="6741995" cy="4314326"/>
          </a:xfrm>
          <a:prstGeom prst="rect">
            <a:avLst/>
          </a:prstGeom>
        </p:spPr>
      </p:pic>
    </p:spTree>
    <p:extLst>
      <p:ext uri="{BB962C8B-B14F-4D97-AF65-F5344CB8AC3E}">
        <p14:creationId xmlns:p14="http://schemas.microsoft.com/office/powerpoint/2010/main" val="180440991"/>
      </p:ext>
    </p:extLst>
  </p:cSld>
  <p:clrMapOvr>
    <a:masterClrMapping/>
  </p:clrMapOvr>
  <mc:AlternateContent xmlns:mc="http://schemas.openxmlformats.org/markup-compatibility/2006">
    <mc:Choice xmlns:p14="http://schemas.microsoft.com/office/powerpoint/2010/main" Requires="p14">
      <p:transition spd="slow" p14:dur="7000" advClick="0" advTm="7000"/>
    </mc:Choice>
    <mc:Fallback>
      <p:transition spd="slow" advClick="0" advTm="700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Nomiyama </a:t>
            </a:r>
            <a:r>
              <a:rPr lang="fr-FR" dirty="0"/>
              <a:t>House, Itoshima, JP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5594" y="1690689"/>
            <a:ext cx="6632812" cy="4423508"/>
          </a:xfrm>
          <a:prstGeom prst="rect">
            <a:avLst/>
          </a:prstGeom>
        </p:spPr>
      </p:pic>
    </p:spTree>
    <p:extLst>
      <p:ext uri="{BB962C8B-B14F-4D97-AF65-F5344CB8AC3E}">
        <p14:creationId xmlns:p14="http://schemas.microsoft.com/office/powerpoint/2010/main" val="2774276674"/>
      </p:ext>
    </p:extLst>
  </p:cSld>
  <p:clrMapOvr>
    <a:masterClrMapping/>
  </p:clrMapOvr>
  <mc:AlternateContent xmlns:mc="http://schemas.openxmlformats.org/markup-compatibility/2006">
    <mc:Choice xmlns:p14="http://schemas.microsoft.com/office/powerpoint/2010/main" Requires="p14">
      <p:transition spd="slow" p14:dur="7000" advClick="0" advTm="7000"/>
    </mc:Choice>
    <mc:Fallback>
      <p:transition spd="slow" advClick="0" advTm="700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Nomiyama </a:t>
            </a:r>
            <a:r>
              <a:rPr lang="fr-FR" dirty="0"/>
              <a:t>House, Itoshima, JP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3891" y="1690689"/>
            <a:ext cx="2770118" cy="4505396"/>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4613" y="1690689"/>
            <a:ext cx="2720927" cy="4505396"/>
          </a:xfrm>
          <a:prstGeom prst="rect">
            <a:avLst/>
          </a:prstGeom>
        </p:spPr>
      </p:pic>
    </p:spTree>
    <p:extLst>
      <p:ext uri="{BB962C8B-B14F-4D97-AF65-F5344CB8AC3E}">
        <p14:creationId xmlns:p14="http://schemas.microsoft.com/office/powerpoint/2010/main" val="40854921"/>
      </p:ext>
    </p:extLst>
  </p:cSld>
  <p:clrMapOvr>
    <a:masterClrMapping/>
  </p:clrMapOvr>
  <mc:AlternateContent xmlns:mc="http://schemas.openxmlformats.org/markup-compatibility/2006">
    <mc:Choice xmlns:p14="http://schemas.microsoft.com/office/powerpoint/2010/main" Requires="p14">
      <p:transition spd="slow" p14:dur="7000" advClick="0" advTm="7000"/>
    </mc:Choice>
    <mc:Fallback>
      <p:transition spd="slow" advClick="0" advTm="700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Nomiyama </a:t>
            </a:r>
            <a:r>
              <a:rPr lang="fr-FR" dirty="0"/>
              <a:t>House, Itoshima, JP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1504" y="1690689"/>
            <a:ext cx="2770495" cy="4437157"/>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6016" y="1690689"/>
            <a:ext cx="2878068" cy="4437157"/>
          </a:xfrm>
          <a:prstGeom prst="rect">
            <a:avLst/>
          </a:prstGeom>
        </p:spPr>
      </p:pic>
    </p:spTree>
    <p:extLst>
      <p:ext uri="{BB962C8B-B14F-4D97-AF65-F5344CB8AC3E}">
        <p14:creationId xmlns:p14="http://schemas.microsoft.com/office/powerpoint/2010/main" val="4291022367"/>
      </p:ext>
    </p:extLst>
  </p:cSld>
  <p:clrMapOvr>
    <a:masterClrMapping/>
  </p:clrMapOvr>
  <mc:AlternateContent xmlns:mc="http://schemas.openxmlformats.org/markup-compatibility/2006">
    <mc:Choice xmlns:p14="http://schemas.microsoft.com/office/powerpoint/2010/main" Requires="p14">
      <p:transition spd="slow" p14:dur="7000" advClick="0" advTm="7000"/>
    </mc:Choice>
    <mc:Fallback>
      <p:transition spd="slow" advClick="0" advTm="700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Wandich </a:t>
            </a:r>
            <a:r>
              <a:rPr lang="fr-FR" dirty="0" smtClean="0"/>
              <a:t>House, Stoney Lake, CA (1976)</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690689"/>
            <a:ext cx="3586369" cy="3689694"/>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7612" y="1690689"/>
            <a:ext cx="2865850" cy="4537834"/>
          </a:xfrm>
          <a:prstGeom prst="rect">
            <a:avLst/>
          </a:prstGeom>
        </p:spPr>
      </p:pic>
      <p:sp>
        <p:nvSpPr>
          <p:cNvPr id="6" name="ZoneTexte 5"/>
          <p:cNvSpPr txBox="1"/>
          <p:nvPr/>
        </p:nvSpPr>
        <p:spPr>
          <a:xfrm>
            <a:off x="5327374" y="4850296"/>
            <a:ext cx="2266122" cy="369332"/>
          </a:xfrm>
          <a:prstGeom prst="rect">
            <a:avLst/>
          </a:prstGeom>
          <a:noFill/>
        </p:spPr>
        <p:txBody>
          <a:bodyPr wrap="square" rtlCol="0">
            <a:spAutoFit/>
          </a:bodyPr>
          <a:lstStyle/>
          <a:p>
            <a:r>
              <a:rPr lang="fr-FR" dirty="0"/>
              <a:t>Jim Strasman</a:t>
            </a:r>
          </a:p>
        </p:txBody>
      </p:sp>
      <p:pic>
        <p:nvPicPr>
          <p:cNvPr id="7" name="Image 6"/>
          <p:cNvPicPr>
            <a:picLocks noChangeAspect="1"/>
          </p:cNvPicPr>
          <p:nvPr/>
        </p:nvPicPr>
        <p:blipFill>
          <a:blip r:embed="rId4"/>
          <a:stretch>
            <a:fillRect/>
          </a:stretch>
        </p:blipFill>
        <p:spPr>
          <a:xfrm>
            <a:off x="6253369" y="5723698"/>
            <a:ext cx="1905000" cy="1009650"/>
          </a:xfrm>
          <a:prstGeom prst="rect">
            <a:avLst/>
          </a:prstGeom>
        </p:spPr>
      </p:pic>
    </p:spTree>
    <p:extLst>
      <p:ext uri="{BB962C8B-B14F-4D97-AF65-F5344CB8AC3E}">
        <p14:creationId xmlns:p14="http://schemas.microsoft.com/office/powerpoint/2010/main" val="343734246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9252" y="352247"/>
            <a:ext cx="8721413" cy="1325563"/>
          </a:xfrm>
        </p:spPr>
        <p:txBody>
          <a:bodyPr/>
          <a:lstStyle/>
          <a:p>
            <a:r>
              <a:rPr lang="fr-FR" dirty="0"/>
              <a:t>Casa Sperimentale</a:t>
            </a:r>
            <a:r>
              <a:rPr lang="fr-FR" b="1" dirty="0"/>
              <a:t>,</a:t>
            </a:r>
            <a:r>
              <a:rPr lang="fr-FR" dirty="0"/>
              <a:t> Fregene, IT (1975)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617" y="1677810"/>
            <a:ext cx="6838682" cy="4324281"/>
          </a:xfrm>
          <a:prstGeom prst="rect">
            <a:avLst/>
          </a:prstGeom>
        </p:spPr>
      </p:pic>
    </p:spTree>
    <p:extLst>
      <p:ext uri="{BB962C8B-B14F-4D97-AF65-F5344CB8AC3E}">
        <p14:creationId xmlns:p14="http://schemas.microsoft.com/office/powerpoint/2010/main" val="233498292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Wandich House, Stoney Lake, CA (1976)</a:t>
            </a:r>
          </a:p>
        </p:txBody>
      </p:sp>
      <p:sp>
        <p:nvSpPr>
          <p:cNvPr id="3" name="Espace réservé du contenu 2"/>
          <p:cNvSpPr>
            <a:spLocks noGrp="1"/>
          </p:cNvSpPr>
          <p:nvPr>
            <p:ph idx="1"/>
          </p:nvPr>
        </p:nvSpPr>
        <p:spPr/>
        <p:txBody>
          <a:bodyPr>
            <a:normAutofit fontScale="92500"/>
          </a:bodyPr>
          <a:lstStyle/>
          <a:p>
            <a:r>
              <a:rPr lang="fr-FR" dirty="0" smtClean="0"/>
              <a:t>It is the work of </a:t>
            </a:r>
            <a:r>
              <a:rPr lang="fr-FR" dirty="0"/>
              <a:t>the architect Jim </a:t>
            </a:r>
            <a:r>
              <a:rPr lang="fr-FR" dirty="0" smtClean="0"/>
              <a:t>Strasman.</a:t>
            </a:r>
          </a:p>
          <a:p>
            <a:r>
              <a:rPr lang="en-US" dirty="0" smtClean="0"/>
              <a:t>It was </a:t>
            </a:r>
            <a:r>
              <a:rPr lang="en-US" dirty="0"/>
              <a:t>designed to intrude as little as possible on the existing landscape. This was achieved by partially lifting the residence off of the ground. The supports, two concrete structures on either side that contain the bedrooms, create a </a:t>
            </a:r>
            <a:r>
              <a:rPr lang="en-US" dirty="0" smtClean="0"/>
              <a:t>bridge </a:t>
            </a:r>
            <a:r>
              <a:rPr lang="en-US" dirty="0"/>
              <a:t>containing the living areas, dining room and kitchen. The glass and steel bridge, partly cantilevered over the lake, also provides an optimum vantage point to enjoy every view of the surrounding environment: thick woods to the North, the lake and green hillside farms to the </a:t>
            </a:r>
            <a:r>
              <a:rPr lang="en-US" dirty="0" smtClean="0"/>
              <a:t>South.</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02684639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Wandich House, Stoney Lake, CA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5947" y="1690689"/>
            <a:ext cx="6732106" cy="4537833"/>
          </a:xfrm>
          <a:prstGeom prst="rect">
            <a:avLst/>
          </a:prstGeom>
        </p:spPr>
      </p:pic>
    </p:spTree>
    <p:extLst>
      <p:ext uri="{BB962C8B-B14F-4D97-AF65-F5344CB8AC3E}">
        <p14:creationId xmlns:p14="http://schemas.microsoft.com/office/powerpoint/2010/main" val="214052128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lstStyle/>
          <a:p>
            <a:r>
              <a:rPr lang="fr-FR" dirty="0"/>
              <a:t>Wandich House, Stoney Lake, CA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685" y="1690689"/>
            <a:ext cx="6864628" cy="4537833"/>
          </a:xfrm>
          <a:prstGeom prst="rect">
            <a:avLst/>
          </a:prstGeom>
        </p:spPr>
      </p:pic>
    </p:spTree>
    <p:extLst>
      <p:ext uri="{BB962C8B-B14F-4D97-AF65-F5344CB8AC3E}">
        <p14:creationId xmlns:p14="http://schemas.microsoft.com/office/powerpoint/2010/main" val="214281209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5"/>
            <a:ext cx="9144000" cy="1325563"/>
          </a:xfrm>
        </p:spPr>
        <p:txBody>
          <a:bodyPr/>
          <a:lstStyle/>
          <a:p>
            <a:r>
              <a:rPr lang="fr-FR" dirty="0"/>
              <a:t>Wandich House, Stoney Lake, CA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922" y="1690688"/>
            <a:ext cx="7023652" cy="4310061"/>
          </a:xfrm>
          <a:prstGeom prst="rect">
            <a:avLst/>
          </a:prstGeom>
        </p:spPr>
      </p:pic>
    </p:spTree>
    <p:extLst>
      <p:ext uri="{BB962C8B-B14F-4D97-AF65-F5344CB8AC3E}">
        <p14:creationId xmlns:p14="http://schemas.microsoft.com/office/powerpoint/2010/main" val="299145910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Wandich House, Stoney Lake, CA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290" y="1690686"/>
            <a:ext cx="2933408" cy="4484825"/>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2882" y="1690688"/>
            <a:ext cx="2676939" cy="4484824"/>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8493" y="1690686"/>
            <a:ext cx="2886557" cy="4484825"/>
          </a:xfrm>
          <a:prstGeom prst="rect">
            <a:avLst/>
          </a:prstGeom>
        </p:spPr>
      </p:pic>
    </p:spTree>
    <p:extLst>
      <p:ext uri="{BB962C8B-B14F-4D97-AF65-F5344CB8AC3E}">
        <p14:creationId xmlns:p14="http://schemas.microsoft.com/office/powerpoint/2010/main" val="124592642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Wandich House, Stoney Lake, CA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321" y="1690689"/>
            <a:ext cx="6745357" cy="4431815"/>
          </a:xfrm>
          <a:prstGeom prst="rect">
            <a:avLst/>
          </a:prstGeom>
        </p:spPr>
      </p:pic>
    </p:spTree>
    <p:extLst>
      <p:ext uri="{BB962C8B-B14F-4D97-AF65-F5344CB8AC3E}">
        <p14:creationId xmlns:p14="http://schemas.microsoft.com/office/powerpoint/2010/main" val="59894867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Wandich House, Stoney Lake, CA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6191" y="1690689"/>
            <a:ext cx="6811617" cy="4524581"/>
          </a:xfrm>
          <a:prstGeom prst="rect">
            <a:avLst/>
          </a:prstGeom>
        </p:spPr>
      </p:pic>
    </p:spTree>
    <p:extLst>
      <p:ext uri="{BB962C8B-B14F-4D97-AF65-F5344CB8AC3E}">
        <p14:creationId xmlns:p14="http://schemas.microsoft.com/office/powerpoint/2010/main" val="296818763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Wandich House, Stoney Lake, CA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939" y="1690689"/>
            <a:ext cx="6838121" cy="4418563"/>
          </a:xfrm>
          <a:prstGeom prst="rect">
            <a:avLst/>
          </a:prstGeom>
        </p:spPr>
      </p:pic>
    </p:spTree>
    <p:extLst>
      <p:ext uri="{BB962C8B-B14F-4D97-AF65-F5344CB8AC3E}">
        <p14:creationId xmlns:p14="http://schemas.microsoft.com/office/powerpoint/2010/main" val="4483450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Wandich House, Stoney Lake, CA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791" y="1690689"/>
            <a:ext cx="7116417" cy="4310061"/>
          </a:xfrm>
          <a:prstGeom prst="rect">
            <a:avLst/>
          </a:prstGeom>
        </p:spPr>
      </p:pic>
    </p:spTree>
    <p:extLst>
      <p:ext uri="{BB962C8B-B14F-4D97-AF65-F5344CB8AC3E}">
        <p14:creationId xmlns:p14="http://schemas.microsoft.com/office/powerpoint/2010/main" val="51413768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Casa Bianchi, </a:t>
            </a:r>
            <a:r>
              <a:rPr lang="fr-FR" dirty="0"/>
              <a:t>Ligornetto</a:t>
            </a:r>
            <a:r>
              <a:rPr lang="fr-FR" dirty="0" smtClean="0"/>
              <a:t>, CH (1976)</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2351" y="1690689"/>
            <a:ext cx="3193197" cy="4559987"/>
          </a:xfrm>
          <a:prstGeom prst="rect">
            <a:avLst/>
          </a:prstGeom>
        </p:spPr>
      </p:pic>
      <p:pic>
        <p:nvPicPr>
          <p:cNvPr id="5" name="Image 4"/>
          <p:cNvPicPr>
            <a:picLocks noChangeAspect="1"/>
          </p:cNvPicPr>
          <p:nvPr/>
        </p:nvPicPr>
        <p:blipFill>
          <a:blip r:embed="rId3"/>
          <a:stretch>
            <a:fillRect/>
          </a:stretch>
        </p:blipFill>
        <p:spPr>
          <a:xfrm>
            <a:off x="5478345" y="5824764"/>
            <a:ext cx="1524000" cy="333375"/>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024" y="1690689"/>
            <a:ext cx="2956643" cy="3932593"/>
          </a:xfrm>
          <a:prstGeom prst="rect">
            <a:avLst/>
          </a:prstGeom>
        </p:spPr>
      </p:pic>
      <p:sp>
        <p:nvSpPr>
          <p:cNvPr id="7" name="ZoneTexte 6"/>
          <p:cNvSpPr txBox="1"/>
          <p:nvPr/>
        </p:nvSpPr>
        <p:spPr>
          <a:xfrm>
            <a:off x="5227093" y="4940490"/>
            <a:ext cx="1775252" cy="368489"/>
          </a:xfrm>
          <a:prstGeom prst="rect">
            <a:avLst/>
          </a:prstGeom>
          <a:noFill/>
        </p:spPr>
        <p:txBody>
          <a:bodyPr wrap="square" rtlCol="0">
            <a:spAutoFit/>
          </a:bodyPr>
          <a:lstStyle/>
          <a:p>
            <a:r>
              <a:rPr lang="fr-FR" dirty="0" smtClean="0">
                <a:solidFill>
                  <a:schemeClr val="bg1"/>
                </a:solidFill>
              </a:rPr>
              <a:t>Mario Botta</a:t>
            </a:r>
            <a:endParaRPr lang="fr-FR" dirty="0">
              <a:solidFill>
                <a:schemeClr val="bg1"/>
              </a:solidFill>
            </a:endParaRPr>
          </a:p>
        </p:txBody>
      </p:sp>
    </p:spTree>
    <p:extLst>
      <p:ext uri="{BB962C8B-B14F-4D97-AF65-F5344CB8AC3E}">
        <p14:creationId xmlns:p14="http://schemas.microsoft.com/office/powerpoint/2010/main" val="59741895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8789" y="365126"/>
            <a:ext cx="9015211" cy="1325563"/>
          </a:xfrm>
        </p:spPr>
        <p:txBody>
          <a:bodyPr/>
          <a:lstStyle/>
          <a:p>
            <a:r>
              <a:rPr lang="fr-FR" dirty="0"/>
              <a:t>Casa Sperimentale</a:t>
            </a:r>
            <a:r>
              <a:rPr lang="fr-FR" b="1" dirty="0"/>
              <a:t>,</a:t>
            </a:r>
            <a:r>
              <a:rPr lang="fr-FR" dirty="0"/>
              <a:t> Fregene, IT (1975)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628" y="1690689"/>
            <a:ext cx="7044743" cy="4516929"/>
          </a:xfrm>
          <a:prstGeom prst="rect">
            <a:avLst/>
          </a:prstGeom>
        </p:spPr>
      </p:pic>
    </p:spTree>
    <p:extLst>
      <p:ext uri="{BB962C8B-B14F-4D97-AF65-F5344CB8AC3E}">
        <p14:creationId xmlns:p14="http://schemas.microsoft.com/office/powerpoint/2010/main" val="270589999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60508" cy="1325563"/>
          </a:xfrm>
        </p:spPr>
        <p:txBody>
          <a:bodyPr/>
          <a:lstStyle/>
          <a:p>
            <a:r>
              <a:rPr lang="fr-FR" dirty="0"/>
              <a:t>Casa Bianchi, Ligornetto, CH (1976)</a:t>
            </a:r>
          </a:p>
        </p:txBody>
      </p:sp>
      <p:sp>
        <p:nvSpPr>
          <p:cNvPr id="3" name="Espace réservé du contenu 2"/>
          <p:cNvSpPr>
            <a:spLocks noGrp="1"/>
          </p:cNvSpPr>
          <p:nvPr>
            <p:ph idx="1"/>
          </p:nvPr>
        </p:nvSpPr>
        <p:spPr/>
        <p:txBody>
          <a:bodyPr>
            <a:normAutofit lnSpcReduction="10000"/>
          </a:bodyPr>
          <a:lstStyle/>
          <a:p>
            <a:r>
              <a:rPr lang="fr-FR" dirty="0" smtClean="0"/>
              <a:t>It is the work of the architect Mario Botta.</a:t>
            </a:r>
          </a:p>
          <a:p>
            <a:r>
              <a:rPr lang="fr-FR" dirty="0" smtClean="0"/>
              <a:t>The house is characterized by a wall made of alternate colored bands. The north facade, towards the countryside, is compact and cut in the centre by one vertical strip of glass panels that let in the day light. The different rooms give onto the central space in correspondance with the south facade. The house is on 3 levels : the portico, the entrance and the cellars on the ground floor; the large living area and the children’s bedrooms on the 1st floor; the master bedroom and the study on the 2</a:t>
            </a:r>
            <a:r>
              <a:rPr lang="fr-FR" baseline="30000" dirty="0" smtClean="0"/>
              <a:t>nd</a:t>
            </a:r>
            <a:r>
              <a:rPr lang="fr-FR" dirty="0" smtClean="0"/>
              <a:t> floor.</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57166061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201451" cy="1325563"/>
          </a:xfrm>
        </p:spPr>
        <p:txBody>
          <a:bodyPr/>
          <a:lstStyle/>
          <a:p>
            <a:r>
              <a:rPr lang="fr-FR" dirty="0"/>
              <a:t>Casa Bianchi, Ligornetto, CH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3785" y="1690689"/>
            <a:ext cx="6851178" cy="4437156"/>
          </a:xfrm>
          <a:prstGeom prst="rect">
            <a:avLst/>
          </a:prstGeom>
        </p:spPr>
      </p:pic>
    </p:spTree>
    <p:extLst>
      <p:ext uri="{BB962C8B-B14F-4D97-AF65-F5344CB8AC3E}">
        <p14:creationId xmlns:p14="http://schemas.microsoft.com/office/powerpoint/2010/main" val="404210836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092269" cy="1325563"/>
          </a:xfrm>
        </p:spPr>
        <p:txBody>
          <a:bodyPr/>
          <a:lstStyle/>
          <a:p>
            <a:r>
              <a:rPr lang="fr-FR" dirty="0"/>
              <a:t>Casa Bianchi, Ligornetto, CH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1474" y="1690689"/>
            <a:ext cx="6701052" cy="4478099"/>
          </a:xfrm>
          <a:prstGeom prst="rect">
            <a:avLst/>
          </a:prstGeom>
        </p:spPr>
      </p:pic>
    </p:spTree>
    <p:extLst>
      <p:ext uri="{BB962C8B-B14F-4D97-AF65-F5344CB8AC3E}">
        <p14:creationId xmlns:p14="http://schemas.microsoft.com/office/powerpoint/2010/main" val="278492678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05917" cy="1325563"/>
          </a:xfrm>
        </p:spPr>
        <p:txBody>
          <a:bodyPr/>
          <a:lstStyle/>
          <a:p>
            <a:r>
              <a:rPr lang="fr-FR" dirty="0"/>
              <a:t>Casa Bianchi, Ligornetto, CH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298" y="1690689"/>
            <a:ext cx="6687403" cy="4437156"/>
          </a:xfrm>
          <a:prstGeom prst="rect">
            <a:avLst/>
          </a:prstGeom>
        </p:spPr>
      </p:pic>
    </p:spTree>
    <p:extLst>
      <p:ext uri="{BB962C8B-B14F-4D97-AF65-F5344CB8AC3E}">
        <p14:creationId xmlns:p14="http://schemas.microsoft.com/office/powerpoint/2010/main" val="109407478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078622" cy="1325563"/>
          </a:xfrm>
        </p:spPr>
        <p:txBody>
          <a:bodyPr/>
          <a:lstStyle/>
          <a:p>
            <a:r>
              <a:rPr lang="fr-FR" dirty="0"/>
              <a:t>Casa Bianchi, Ligornetto, CH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6098" y="1690689"/>
            <a:ext cx="3015776" cy="4423509"/>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5648" y="1690689"/>
            <a:ext cx="3028949" cy="4423509"/>
          </a:xfrm>
          <a:prstGeom prst="rect">
            <a:avLst/>
          </a:prstGeom>
        </p:spPr>
      </p:pic>
    </p:spTree>
    <p:extLst>
      <p:ext uri="{BB962C8B-B14F-4D97-AF65-F5344CB8AC3E}">
        <p14:creationId xmlns:p14="http://schemas.microsoft.com/office/powerpoint/2010/main" val="396549441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46860" cy="1325563"/>
          </a:xfrm>
        </p:spPr>
        <p:txBody>
          <a:bodyPr/>
          <a:lstStyle/>
          <a:p>
            <a:r>
              <a:rPr lang="fr-FR" dirty="0"/>
              <a:t>Casa Bianchi, Ligornetto, CH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4384" y="1690689"/>
            <a:ext cx="6455392" cy="4396212"/>
          </a:xfrm>
          <a:prstGeom prst="rect">
            <a:avLst/>
          </a:prstGeom>
        </p:spPr>
      </p:pic>
    </p:spTree>
    <p:extLst>
      <p:ext uri="{BB962C8B-B14F-4D97-AF65-F5344CB8AC3E}">
        <p14:creationId xmlns:p14="http://schemas.microsoft.com/office/powerpoint/2010/main" val="303451007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Casa </a:t>
            </a:r>
            <a:r>
              <a:rPr lang="fr-FR" dirty="0" smtClean="0"/>
              <a:t>Kalmann</a:t>
            </a:r>
            <a:r>
              <a:rPr lang="fr-FR" dirty="0"/>
              <a:t>, Minusio, </a:t>
            </a:r>
            <a:r>
              <a:rPr lang="fr-FR" dirty="0" smtClean="0"/>
              <a:t>CH (1976)</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7152" y="1690689"/>
            <a:ext cx="2619862" cy="3440869"/>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0599" y="1690688"/>
            <a:ext cx="3085592" cy="4519043"/>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986" y="1690688"/>
            <a:ext cx="2891964" cy="4519043"/>
          </a:xfrm>
          <a:prstGeom prst="rect">
            <a:avLst/>
          </a:prstGeom>
        </p:spPr>
      </p:pic>
      <p:sp>
        <p:nvSpPr>
          <p:cNvPr id="7" name="ZoneTexte 6"/>
          <p:cNvSpPr txBox="1"/>
          <p:nvPr/>
        </p:nvSpPr>
        <p:spPr>
          <a:xfrm>
            <a:off x="6387152" y="4612943"/>
            <a:ext cx="2347415" cy="369332"/>
          </a:xfrm>
          <a:prstGeom prst="rect">
            <a:avLst/>
          </a:prstGeom>
          <a:noFill/>
        </p:spPr>
        <p:txBody>
          <a:bodyPr wrap="square" rtlCol="0">
            <a:spAutoFit/>
          </a:bodyPr>
          <a:lstStyle/>
          <a:p>
            <a:r>
              <a:rPr lang="fr-FR" dirty="0">
                <a:solidFill>
                  <a:schemeClr val="bg1"/>
                </a:solidFill>
              </a:rPr>
              <a:t>Luigi Snozzi</a:t>
            </a:r>
          </a:p>
        </p:txBody>
      </p:sp>
    </p:spTree>
    <p:extLst>
      <p:ext uri="{BB962C8B-B14F-4D97-AF65-F5344CB8AC3E}">
        <p14:creationId xmlns:p14="http://schemas.microsoft.com/office/powerpoint/2010/main" val="348659695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Casa Kalmann, Minusio, CH (1976)</a:t>
            </a:r>
          </a:p>
        </p:txBody>
      </p:sp>
      <p:sp>
        <p:nvSpPr>
          <p:cNvPr id="3" name="Espace réservé du contenu 2"/>
          <p:cNvSpPr>
            <a:spLocks noGrp="1"/>
          </p:cNvSpPr>
          <p:nvPr>
            <p:ph idx="1"/>
          </p:nvPr>
        </p:nvSpPr>
        <p:spPr/>
        <p:txBody>
          <a:bodyPr>
            <a:normAutofit lnSpcReduction="10000"/>
          </a:bodyPr>
          <a:lstStyle/>
          <a:p>
            <a:r>
              <a:rPr lang="fr-FR" dirty="0" smtClean="0"/>
              <a:t>It is the work of </a:t>
            </a:r>
            <a:r>
              <a:rPr lang="fr-FR" dirty="0"/>
              <a:t>the architect Luigi </a:t>
            </a:r>
            <a:r>
              <a:rPr lang="fr-FR" dirty="0" smtClean="0"/>
              <a:t>Snozzi. </a:t>
            </a:r>
          </a:p>
          <a:p>
            <a:r>
              <a:rPr lang="en-US" dirty="0" smtClean="0"/>
              <a:t>Kalmann's </a:t>
            </a:r>
            <a:r>
              <a:rPr lang="en-US" dirty="0"/>
              <a:t>house is a concrete box, with an open end reminiscent of Le Corbusier's maison Citröhan. The house is organized around a curved retaining wall, which distorts the open end of the box and extends to form a pergola overlooking Lake Maggiore. The staircase runs through a </a:t>
            </a:r>
            <a:r>
              <a:rPr lang="en-US" dirty="0" smtClean="0"/>
              <a:t>3-story-high </a:t>
            </a:r>
            <a:r>
              <a:rPr lang="en-US" dirty="0"/>
              <a:t>light-filled void along this retaining wall (the entrance is at basement level). There is no distinction between pillars and walls - all surfaces are concrete, except for the floor made of red tiles.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42183363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Casa Kalmann, Minusio, CH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2418" y="1690689"/>
            <a:ext cx="6619164" cy="4437156"/>
          </a:xfrm>
          <a:prstGeom prst="rect">
            <a:avLst/>
          </a:prstGeom>
        </p:spPr>
      </p:pic>
    </p:spTree>
    <p:extLst>
      <p:ext uri="{BB962C8B-B14F-4D97-AF65-F5344CB8AC3E}">
        <p14:creationId xmlns:p14="http://schemas.microsoft.com/office/powerpoint/2010/main" val="275874296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Casa Kalmann, Minusio, CH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1263" y="1690689"/>
            <a:ext cx="2921474" cy="4464452"/>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02" y="1690689"/>
            <a:ext cx="2994548" cy="4464452"/>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050" y="1690690"/>
            <a:ext cx="2994548" cy="4464452"/>
          </a:xfrm>
          <a:prstGeom prst="rect">
            <a:avLst/>
          </a:prstGeom>
        </p:spPr>
      </p:pic>
    </p:spTree>
    <p:extLst>
      <p:ext uri="{BB962C8B-B14F-4D97-AF65-F5344CB8AC3E}">
        <p14:creationId xmlns:p14="http://schemas.microsoft.com/office/powerpoint/2010/main" val="319132470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028090" cy="1325563"/>
          </a:xfrm>
        </p:spPr>
        <p:txBody>
          <a:bodyPr/>
          <a:lstStyle/>
          <a:p>
            <a:r>
              <a:rPr lang="fr-FR" dirty="0"/>
              <a:t>Casa Sperimentale, Fregene, IT (1975)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0310" y="1690689"/>
            <a:ext cx="7083380" cy="4413898"/>
          </a:xfrm>
          <a:prstGeom prst="rect">
            <a:avLst/>
          </a:prstGeom>
        </p:spPr>
      </p:pic>
    </p:spTree>
    <p:extLst>
      <p:ext uri="{BB962C8B-B14F-4D97-AF65-F5344CB8AC3E}">
        <p14:creationId xmlns:p14="http://schemas.microsoft.com/office/powerpoint/2010/main" val="388147847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Casa Kalmann, Minusio, CH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650" y="1690689"/>
            <a:ext cx="2879300" cy="4519043"/>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050" y="1690688"/>
            <a:ext cx="2989713" cy="4519043"/>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0791" y="1690688"/>
            <a:ext cx="2962418" cy="4519043"/>
          </a:xfrm>
          <a:prstGeom prst="rect">
            <a:avLst/>
          </a:prstGeom>
        </p:spPr>
      </p:pic>
    </p:spTree>
    <p:extLst>
      <p:ext uri="{BB962C8B-B14F-4D97-AF65-F5344CB8AC3E}">
        <p14:creationId xmlns:p14="http://schemas.microsoft.com/office/powerpoint/2010/main" val="267300927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Casa Kalmann, Minusio, CH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1159" y="1690689"/>
            <a:ext cx="6161681" cy="4368917"/>
          </a:xfrm>
          <a:prstGeom prst="rect">
            <a:avLst/>
          </a:prstGeom>
        </p:spPr>
      </p:pic>
    </p:spTree>
    <p:extLst>
      <p:ext uri="{BB962C8B-B14F-4D97-AF65-F5344CB8AC3E}">
        <p14:creationId xmlns:p14="http://schemas.microsoft.com/office/powerpoint/2010/main" val="282996906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Yamakawa Villa, Yatsugatake, JP (1977)</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6650" y="5238584"/>
            <a:ext cx="895350" cy="847725"/>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7375" y="1971342"/>
            <a:ext cx="1993900" cy="2997200"/>
          </a:xfrm>
          <a:prstGeom prst="rect">
            <a:avLst/>
          </a:prstGeom>
        </p:spPr>
      </p:pic>
      <p:sp>
        <p:nvSpPr>
          <p:cNvPr id="7" name="ZoneTexte 6"/>
          <p:cNvSpPr txBox="1"/>
          <p:nvPr/>
        </p:nvSpPr>
        <p:spPr>
          <a:xfrm>
            <a:off x="5773004" y="4449170"/>
            <a:ext cx="2183642" cy="368490"/>
          </a:xfrm>
          <a:prstGeom prst="rect">
            <a:avLst/>
          </a:prstGeom>
          <a:noFill/>
        </p:spPr>
        <p:txBody>
          <a:bodyPr wrap="square" rtlCol="0">
            <a:spAutoFit/>
          </a:bodyPr>
          <a:lstStyle/>
          <a:p>
            <a:r>
              <a:rPr lang="fr-FR" dirty="0" smtClean="0">
                <a:solidFill>
                  <a:schemeClr val="bg1"/>
                </a:solidFill>
              </a:rPr>
              <a:t>Riken Yamamoto</a:t>
            </a:r>
            <a:endParaRPr lang="fr-FR" dirty="0">
              <a:solidFill>
                <a:schemeClr val="bg1"/>
              </a:solidFill>
            </a:endParaRPr>
          </a:p>
        </p:txBody>
      </p:sp>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5312" y="2125516"/>
            <a:ext cx="4042467" cy="2688853"/>
          </a:xfrm>
          <a:prstGeom prst="rect">
            <a:avLst/>
          </a:prstGeom>
        </p:spPr>
      </p:pic>
    </p:spTree>
    <p:extLst>
      <p:ext uri="{BB962C8B-B14F-4D97-AF65-F5344CB8AC3E}">
        <p14:creationId xmlns:p14="http://schemas.microsoft.com/office/powerpoint/2010/main" val="254167811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6478" y="365126"/>
            <a:ext cx="9007522" cy="1325563"/>
          </a:xfrm>
        </p:spPr>
        <p:txBody>
          <a:bodyPr/>
          <a:lstStyle/>
          <a:p>
            <a:r>
              <a:rPr lang="fr-FR" dirty="0"/>
              <a:t>Yamakawa Villa, Yatsugatake, JP (1977)</a:t>
            </a:r>
          </a:p>
        </p:txBody>
      </p:sp>
      <p:sp>
        <p:nvSpPr>
          <p:cNvPr id="3" name="Espace réservé du contenu 2"/>
          <p:cNvSpPr>
            <a:spLocks noGrp="1"/>
          </p:cNvSpPr>
          <p:nvPr>
            <p:ph idx="1"/>
          </p:nvPr>
        </p:nvSpPr>
        <p:spPr/>
        <p:txBody>
          <a:bodyPr>
            <a:normAutofit lnSpcReduction="10000"/>
          </a:bodyPr>
          <a:lstStyle/>
          <a:p>
            <a:r>
              <a:rPr lang="en-US" dirty="0" smtClean="0"/>
              <a:t>It is the work of the architect </a:t>
            </a:r>
            <a:r>
              <a:rPr lang="fr-FR" dirty="0"/>
              <a:t>Riken </a:t>
            </a:r>
            <a:r>
              <a:rPr lang="fr-FR" dirty="0" smtClean="0"/>
              <a:t>Yamamoto. </a:t>
            </a:r>
            <a:endParaRPr lang="en-US" dirty="0" smtClean="0"/>
          </a:p>
          <a:p>
            <a:r>
              <a:rPr lang="en-US" dirty="0" smtClean="0"/>
              <a:t>A </a:t>
            </a:r>
            <a:r>
              <a:rPr lang="en-US" dirty="0"/>
              <a:t>number of rooms stand, separated from one another, in the middle of the woods, and a single roof covers them all. A gabled roof was the only roof form I could think of at the time. The idea of dispersing the rooms on the deck seemed to me completely new. Small windows in the rooms afford views. We wanted the windows to be as small as possible. The villa would be used mainly as a summer retreat; it would not be used in winter. Those were his only conditions. We therefore designed a house that seemed to be all terrace.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07795017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3773" y="365126"/>
            <a:ext cx="8980227" cy="1325563"/>
          </a:xfrm>
        </p:spPr>
        <p:txBody>
          <a:bodyPr/>
          <a:lstStyle/>
          <a:p>
            <a:r>
              <a:rPr lang="fr-FR" dirty="0"/>
              <a:t>Yamakawa Villa, Yatsugatake, JP (1977)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038" y="1986683"/>
            <a:ext cx="7059924" cy="3540659"/>
          </a:xfrm>
          <a:prstGeom prst="rect">
            <a:avLst/>
          </a:prstGeom>
        </p:spPr>
      </p:pic>
    </p:spTree>
    <p:extLst>
      <p:ext uri="{BB962C8B-B14F-4D97-AF65-F5344CB8AC3E}">
        <p14:creationId xmlns:p14="http://schemas.microsoft.com/office/powerpoint/2010/main" val="247625651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048466" cy="1325563"/>
          </a:xfrm>
        </p:spPr>
        <p:txBody>
          <a:bodyPr/>
          <a:lstStyle/>
          <a:p>
            <a:r>
              <a:rPr lang="fr-FR" dirty="0"/>
              <a:t>Yamakawa Villa, Yatsugatake, JP (1977)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292" y="1690689"/>
            <a:ext cx="6919416" cy="4341621"/>
          </a:xfrm>
          <a:prstGeom prst="rect">
            <a:avLst/>
          </a:prstGeom>
        </p:spPr>
      </p:pic>
    </p:spTree>
    <p:extLst>
      <p:ext uri="{BB962C8B-B14F-4D97-AF65-F5344CB8AC3E}">
        <p14:creationId xmlns:p14="http://schemas.microsoft.com/office/powerpoint/2010/main" val="169163783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0125" y="365126"/>
            <a:ext cx="8843750" cy="1325563"/>
          </a:xfrm>
        </p:spPr>
        <p:txBody>
          <a:bodyPr/>
          <a:lstStyle/>
          <a:p>
            <a:r>
              <a:rPr lang="fr-FR" dirty="0"/>
              <a:t>Yamakawa Villa, Yatsugatake, JP (1977)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4929" y="1690689"/>
            <a:ext cx="2920241" cy="4559986"/>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8548" y="1690690"/>
            <a:ext cx="3043451" cy="4559986"/>
          </a:xfrm>
          <a:prstGeom prst="rect">
            <a:avLst/>
          </a:prstGeom>
        </p:spPr>
      </p:pic>
    </p:spTree>
    <p:extLst>
      <p:ext uri="{BB962C8B-B14F-4D97-AF65-F5344CB8AC3E}">
        <p14:creationId xmlns:p14="http://schemas.microsoft.com/office/powerpoint/2010/main" val="271577520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5534" y="365126"/>
            <a:ext cx="9048466" cy="1325563"/>
          </a:xfrm>
        </p:spPr>
        <p:txBody>
          <a:bodyPr/>
          <a:lstStyle/>
          <a:p>
            <a:r>
              <a:rPr lang="fr-FR" dirty="0"/>
              <a:t>Yamakawa Villa, Yatsugatake, JP (1977)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4179" y="1690689"/>
            <a:ext cx="6755642" cy="4478099"/>
          </a:xfrm>
          <a:prstGeom prst="rect">
            <a:avLst/>
          </a:prstGeom>
        </p:spPr>
      </p:pic>
    </p:spTree>
    <p:extLst>
      <p:ext uri="{BB962C8B-B14F-4D97-AF65-F5344CB8AC3E}">
        <p14:creationId xmlns:p14="http://schemas.microsoft.com/office/powerpoint/2010/main" val="281041734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447012"/>
            <a:ext cx="9144000" cy="1325563"/>
          </a:xfrm>
        </p:spPr>
        <p:txBody>
          <a:bodyPr/>
          <a:lstStyle/>
          <a:p>
            <a:r>
              <a:rPr lang="fr-FR" dirty="0" smtClean="0"/>
              <a:t> </a:t>
            </a:r>
            <a:r>
              <a:rPr lang="fr-FR" sz="4000" dirty="0" smtClean="0"/>
              <a:t>Carvalhal Residence, Sao Paulo, BR (1977)</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stretch>
            <a:fillRect/>
          </a:stretch>
        </p:blipFill>
        <p:spPr>
          <a:xfrm>
            <a:off x="6537419" y="5613909"/>
            <a:ext cx="1771650" cy="400050"/>
          </a:xfrm>
          <a:prstGeom prst="rect">
            <a:avLst/>
          </a:prstGeom>
        </p:spPr>
      </p:pic>
      <p:pic>
        <p:nvPicPr>
          <p:cNvPr id="6" name="Image 5"/>
          <p:cNvPicPr>
            <a:picLocks noChangeAspect="1"/>
          </p:cNvPicPr>
          <p:nvPr/>
        </p:nvPicPr>
        <p:blipFill>
          <a:blip r:embed="rId3"/>
          <a:stretch>
            <a:fillRect/>
          </a:stretch>
        </p:blipFill>
        <p:spPr>
          <a:xfrm>
            <a:off x="6057899" y="1772575"/>
            <a:ext cx="2730690" cy="3498943"/>
          </a:xfrm>
          <a:prstGeom prst="rect">
            <a:avLst/>
          </a:prstGeom>
        </p:spPr>
      </p:pic>
      <p:sp>
        <p:nvSpPr>
          <p:cNvPr id="7" name="ZoneTexte 6"/>
          <p:cNvSpPr txBox="1"/>
          <p:nvPr/>
        </p:nvSpPr>
        <p:spPr>
          <a:xfrm>
            <a:off x="6578221" y="4858603"/>
            <a:ext cx="1896328" cy="369332"/>
          </a:xfrm>
          <a:prstGeom prst="rect">
            <a:avLst/>
          </a:prstGeom>
          <a:noFill/>
        </p:spPr>
        <p:txBody>
          <a:bodyPr wrap="square" rtlCol="0">
            <a:spAutoFit/>
          </a:bodyPr>
          <a:lstStyle/>
          <a:p>
            <a:r>
              <a:rPr lang="fr-FR" dirty="0" smtClean="0">
                <a:solidFill>
                  <a:schemeClr val="bg1"/>
                </a:solidFill>
              </a:rPr>
              <a:t>Decio Tozzi</a:t>
            </a:r>
            <a:endParaRPr lang="fr-FR" dirty="0">
              <a:solidFill>
                <a:schemeClr val="bg1"/>
              </a:solidFill>
            </a:endParaRPr>
          </a:p>
        </p:txBody>
      </p:sp>
      <p:pic>
        <p:nvPicPr>
          <p:cNvPr id="9" name="Image 8"/>
          <p:cNvPicPr>
            <a:picLocks noChangeAspect="1"/>
          </p:cNvPicPr>
          <p:nvPr/>
        </p:nvPicPr>
        <p:blipFill>
          <a:blip r:embed="rId4"/>
          <a:stretch>
            <a:fillRect/>
          </a:stretch>
        </p:blipFill>
        <p:spPr>
          <a:xfrm>
            <a:off x="136690" y="1772575"/>
            <a:ext cx="5784519" cy="4464451"/>
          </a:xfrm>
          <a:prstGeom prst="rect">
            <a:avLst/>
          </a:prstGeom>
        </p:spPr>
      </p:pic>
    </p:spTree>
    <p:extLst>
      <p:ext uri="{BB962C8B-B14F-4D97-AF65-F5344CB8AC3E}">
        <p14:creationId xmlns:p14="http://schemas.microsoft.com/office/powerpoint/2010/main" val="82682133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Carvalhal </a:t>
            </a:r>
            <a:r>
              <a:rPr lang="fr-FR" sz="4000" dirty="0"/>
              <a:t>Residence, Sao Paulo, BR (1977)</a:t>
            </a:r>
          </a:p>
        </p:txBody>
      </p:sp>
      <p:sp>
        <p:nvSpPr>
          <p:cNvPr id="3" name="Espace réservé du contenu 2"/>
          <p:cNvSpPr>
            <a:spLocks noGrp="1"/>
          </p:cNvSpPr>
          <p:nvPr>
            <p:ph idx="1"/>
          </p:nvPr>
        </p:nvSpPr>
        <p:spPr/>
        <p:txBody>
          <a:bodyPr/>
          <a:lstStyle/>
          <a:p>
            <a:r>
              <a:rPr lang="fr-FR" dirty="0"/>
              <a:t>It is the work of the architect Decio Tozzi</a:t>
            </a:r>
            <a:r>
              <a:rPr lang="fr-FR" dirty="0" smtClean="0"/>
              <a:t>.</a:t>
            </a:r>
          </a:p>
          <a:p>
            <a:r>
              <a:rPr lang="en-US" dirty="0"/>
              <a:t>The emphasis of the architectural composition in this project was ultimately not on the content with traditional spatial organization, but on the form in relation to the landscape. It is a semi-buried house with brick walls, an old technique well adapted to the region and where the color of the brick also fits well with the idea of topography and landscape.</a:t>
            </a:r>
          </a:p>
          <a:p>
            <a:endParaRPr lang="fr-FR" dirty="0"/>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95143162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6062" y="365126"/>
            <a:ext cx="8757634" cy="1325563"/>
          </a:xfrm>
        </p:spPr>
        <p:txBody>
          <a:bodyPr/>
          <a:lstStyle/>
          <a:p>
            <a:r>
              <a:rPr lang="fr-FR" dirty="0"/>
              <a:t>Casa Sperimentale, Fregene, IT (1975)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6749" y="1690689"/>
            <a:ext cx="7096260" cy="4478291"/>
          </a:xfrm>
          <a:prstGeom prst="rect">
            <a:avLst/>
          </a:prstGeom>
        </p:spPr>
      </p:pic>
    </p:spTree>
    <p:extLst>
      <p:ext uri="{BB962C8B-B14F-4D97-AF65-F5344CB8AC3E}">
        <p14:creationId xmlns:p14="http://schemas.microsoft.com/office/powerpoint/2010/main" val="219494796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Carvalhal </a:t>
            </a:r>
            <a:r>
              <a:rPr lang="fr-FR" sz="4000" dirty="0"/>
              <a:t>Residence, Sao Paulo, BR (1977)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1219200" y="1690689"/>
            <a:ext cx="6705600" cy="4514850"/>
          </a:xfrm>
          <a:prstGeom prst="rect">
            <a:avLst/>
          </a:prstGeom>
        </p:spPr>
      </p:pic>
    </p:spTree>
    <p:extLst>
      <p:ext uri="{BB962C8B-B14F-4D97-AF65-F5344CB8AC3E}">
        <p14:creationId xmlns:p14="http://schemas.microsoft.com/office/powerpoint/2010/main" val="348691357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Carvalhal </a:t>
            </a:r>
            <a:r>
              <a:rPr lang="fr-FR" sz="4000" dirty="0"/>
              <a:t>Residence, Sao Paulo, BR (1977)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1285875" y="1690689"/>
            <a:ext cx="6572250" cy="4514850"/>
          </a:xfrm>
          <a:prstGeom prst="rect">
            <a:avLst/>
          </a:prstGeom>
        </p:spPr>
      </p:pic>
    </p:spTree>
    <p:extLst>
      <p:ext uri="{BB962C8B-B14F-4D97-AF65-F5344CB8AC3E}">
        <p14:creationId xmlns:p14="http://schemas.microsoft.com/office/powerpoint/2010/main" val="130777967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Carvalhal </a:t>
            </a:r>
            <a:r>
              <a:rPr lang="fr-FR" sz="4000" dirty="0"/>
              <a:t>Residence, Sao Paulo, BR (1977)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1219200" y="1690689"/>
            <a:ext cx="6705600" cy="4514850"/>
          </a:xfrm>
          <a:prstGeom prst="rect">
            <a:avLst/>
          </a:prstGeom>
        </p:spPr>
      </p:pic>
    </p:spTree>
    <p:extLst>
      <p:ext uri="{BB962C8B-B14F-4D97-AF65-F5344CB8AC3E}">
        <p14:creationId xmlns:p14="http://schemas.microsoft.com/office/powerpoint/2010/main" val="47265876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Carvalhal </a:t>
            </a:r>
            <a:r>
              <a:rPr lang="fr-FR" sz="4000" dirty="0"/>
              <a:t>Residence, Sao Paulo, BR (1977)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1285875" y="1690689"/>
            <a:ext cx="6572250" cy="4514850"/>
          </a:xfrm>
          <a:prstGeom prst="rect">
            <a:avLst/>
          </a:prstGeom>
        </p:spPr>
      </p:pic>
    </p:spTree>
    <p:extLst>
      <p:ext uri="{BB962C8B-B14F-4D97-AF65-F5344CB8AC3E}">
        <p14:creationId xmlns:p14="http://schemas.microsoft.com/office/powerpoint/2010/main" val="63271403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Carvalhal </a:t>
            </a:r>
            <a:r>
              <a:rPr lang="fr-FR" sz="4000" dirty="0"/>
              <a:t>Residence, Sao Paulo, BR (1977)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stretch>
            <a:fillRect/>
          </a:stretch>
        </p:blipFill>
        <p:spPr>
          <a:xfrm>
            <a:off x="1285875" y="1690689"/>
            <a:ext cx="6572250" cy="4514850"/>
          </a:xfrm>
          <a:prstGeom prst="rect">
            <a:avLst/>
          </a:prstGeom>
        </p:spPr>
      </p:pic>
    </p:spTree>
    <p:extLst>
      <p:ext uri="{BB962C8B-B14F-4D97-AF65-F5344CB8AC3E}">
        <p14:creationId xmlns:p14="http://schemas.microsoft.com/office/powerpoint/2010/main" val="144545862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Carvalhal </a:t>
            </a:r>
            <a:r>
              <a:rPr lang="fr-FR" sz="4000" dirty="0"/>
              <a:t>Residence, Sao Paulo, BR (1977)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stretch>
            <a:fillRect/>
          </a:stretch>
        </p:blipFill>
        <p:spPr>
          <a:xfrm>
            <a:off x="1285875" y="1690689"/>
            <a:ext cx="6572250" cy="4514850"/>
          </a:xfrm>
          <a:prstGeom prst="rect">
            <a:avLst/>
          </a:prstGeom>
        </p:spPr>
      </p:pic>
    </p:spTree>
    <p:extLst>
      <p:ext uri="{BB962C8B-B14F-4D97-AF65-F5344CB8AC3E}">
        <p14:creationId xmlns:p14="http://schemas.microsoft.com/office/powerpoint/2010/main" val="258084008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Carvalhal </a:t>
            </a:r>
            <a:r>
              <a:rPr lang="fr-FR" sz="4000" dirty="0"/>
              <a:t>Residence, Sao Paulo, BR (1977)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1219200" y="1690689"/>
            <a:ext cx="6705600" cy="4514850"/>
          </a:xfrm>
          <a:prstGeom prst="rect">
            <a:avLst/>
          </a:prstGeom>
        </p:spPr>
      </p:pic>
    </p:spTree>
    <p:extLst>
      <p:ext uri="{BB962C8B-B14F-4D97-AF65-F5344CB8AC3E}">
        <p14:creationId xmlns:p14="http://schemas.microsoft.com/office/powerpoint/2010/main" val="35711089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Carvalhal </a:t>
            </a:r>
            <a:r>
              <a:rPr lang="fr-FR" sz="4000" dirty="0"/>
              <a:t>Residence, Sao Paulo, BR (1977)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771098" y="1690689"/>
            <a:ext cx="7601804" cy="4514850"/>
          </a:xfrm>
          <a:prstGeom prst="rect">
            <a:avLst/>
          </a:prstGeom>
        </p:spPr>
      </p:pic>
    </p:spTree>
    <p:extLst>
      <p:ext uri="{BB962C8B-B14F-4D97-AF65-F5344CB8AC3E}">
        <p14:creationId xmlns:p14="http://schemas.microsoft.com/office/powerpoint/2010/main" val="100233856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Morris Residence, Edinburgh, GB (1977) </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5039" y="1690689"/>
            <a:ext cx="2780021" cy="3700177"/>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4209" y="1690689"/>
            <a:ext cx="2797791" cy="4273383"/>
          </a:xfrm>
          <a:prstGeom prst="rect">
            <a:avLst/>
          </a:prstGeom>
        </p:spPr>
      </p:pic>
      <p:sp>
        <p:nvSpPr>
          <p:cNvPr id="6" name="ZoneTexte 5"/>
          <p:cNvSpPr txBox="1"/>
          <p:nvPr/>
        </p:nvSpPr>
        <p:spPr>
          <a:xfrm>
            <a:off x="6223379" y="4995081"/>
            <a:ext cx="1214651" cy="369332"/>
          </a:xfrm>
          <a:prstGeom prst="rect">
            <a:avLst/>
          </a:prstGeom>
          <a:noFill/>
        </p:spPr>
        <p:txBody>
          <a:bodyPr wrap="square" rtlCol="0">
            <a:spAutoFit/>
          </a:bodyPr>
          <a:lstStyle/>
          <a:p>
            <a:r>
              <a:rPr lang="fr-FR" dirty="0" smtClean="0"/>
              <a:t>J. Morris</a:t>
            </a:r>
            <a:endParaRPr lang="fr-FR" dirty="0"/>
          </a:p>
        </p:txBody>
      </p:sp>
    </p:spTree>
    <p:extLst>
      <p:ext uri="{BB962C8B-B14F-4D97-AF65-F5344CB8AC3E}">
        <p14:creationId xmlns:p14="http://schemas.microsoft.com/office/powerpoint/2010/main" val="69541140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Morris Residence, Edinburgh, GB (1977)</a:t>
            </a:r>
          </a:p>
        </p:txBody>
      </p:sp>
      <p:sp>
        <p:nvSpPr>
          <p:cNvPr id="3" name="Espace réservé du contenu 2"/>
          <p:cNvSpPr>
            <a:spLocks noGrp="1"/>
          </p:cNvSpPr>
          <p:nvPr>
            <p:ph idx="1"/>
          </p:nvPr>
        </p:nvSpPr>
        <p:spPr/>
        <p:txBody>
          <a:bodyPr/>
          <a:lstStyle/>
          <a:p>
            <a:r>
              <a:rPr lang="fr-FR" dirty="0" smtClean="0"/>
              <a:t>It is the own house of the architect James Morris.</a:t>
            </a:r>
          </a:p>
          <a:p>
            <a:r>
              <a:rPr lang="en-US" dirty="0"/>
              <a:t>The house incorporates many of the domestic innovations incorporated in earlier homes such as large glazed panels, both ceiling and under-floor heating and is designed with the living spaces on the first floor. The two floors of the house are encased in glass. The open space on the second floor is split to form a drawing room, library, gallery and billiard room with a balcony projecting over the conservatory and pool.</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32066450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9093" y="365126"/>
            <a:ext cx="8718997" cy="1325563"/>
          </a:xfrm>
        </p:spPr>
        <p:txBody>
          <a:bodyPr/>
          <a:lstStyle/>
          <a:p>
            <a:r>
              <a:rPr lang="fr-FR" dirty="0"/>
              <a:t>Casa Sperimentale, Fregene, IT (1975)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749" y="1690689"/>
            <a:ext cx="7070502" cy="4491170"/>
          </a:xfrm>
          <a:prstGeom prst="rect">
            <a:avLst/>
          </a:prstGeom>
        </p:spPr>
      </p:pic>
    </p:spTree>
    <p:extLst>
      <p:ext uri="{BB962C8B-B14F-4D97-AF65-F5344CB8AC3E}">
        <p14:creationId xmlns:p14="http://schemas.microsoft.com/office/powerpoint/2010/main" val="264103005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Morris Residence, Edinburgh, GB (1977)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292" y="1690689"/>
            <a:ext cx="6919415" cy="4423508"/>
          </a:xfrm>
          <a:prstGeom prst="rect">
            <a:avLst/>
          </a:prstGeom>
        </p:spPr>
      </p:pic>
    </p:spTree>
    <p:extLst>
      <p:ext uri="{BB962C8B-B14F-4D97-AF65-F5344CB8AC3E}">
        <p14:creationId xmlns:p14="http://schemas.microsoft.com/office/powerpoint/2010/main" val="289357873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Morris Residence, Edinburgh, GB (1977)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820" y="1690689"/>
            <a:ext cx="6960360" cy="4505395"/>
          </a:xfrm>
          <a:prstGeom prst="rect">
            <a:avLst/>
          </a:prstGeom>
        </p:spPr>
      </p:pic>
    </p:spTree>
    <p:extLst>
      <p:ext uri="{BB962C8B-B14F-4D97-AF65-F5344CB8AC3E}">
        <p14:creationId xmlns:p14="http://schemas.microsoft.com/office/powerpoint/2010/main" val="389505394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Morris Residence, Edinburgh, GB (1977)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370" y="1883534"/>
            <a:ext cx="4230630" cy="3411798"/>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6061" y="1883534"/>
            <a:ext cx="4230630" cy="3411798"/>
          </a:xfrm>
          <a:prstGeom prst="rect">
            <a:avLst/>
          </a:prstGeom>
        </p:spPr>
      </p:pic>
    </p:spTree>
    <p:extLst>
      <p:ext uri="{BB962C8B-B14F-4D97-AF65-F5344CB8AC3E}">
        <p14:creationId xmlns:p14="http://schemas.microsoft.com/office/powerpoint/2010/main" val="72739701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Morris Residence, Edinburgh, GB (1977)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4650" y="1690689"/>
            <a:ext cx="6714700" cy="4382565"/>
          </a:xfrm>
          <a:prstGeom prst="rect">
            <a:avLst/>
          </a:prstGeom>
        </p:spPr>
      </p:pic>
    </p:spTree>
    <p:extLst>
      <p:ext uri="{BB962C8B-B14F-4D97-AF65-F5344CB8AC3E}">
        <p14:creationId xmlns:p14="http://schemas.microsoft.com/office/powerpoint/2010/main" val="187848035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Morris Residence, Edinburgh, GB (1977)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238" y="1690689"/>
            <a:ext cx="6721523" cy="4300678"/>
          </a:xfrm>
          <a:prstGeom prst="rect">
            <a:avLst/>
          </a:prstGeom>
        </p:spPr>
      </p:pic>
    </p:spTree>
    <p:extLst>
      <p:ext uri="{BB962C8B-B14F-4D97-AF65-F5344CB8AC3E}">
        <p14:creationId xmlns:p14="http://schemas.microsoft.com/office/powerpoint/2010/main" val="207736220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Silver </a:t>
            </a:r>
            <a:r>
              <a:rPr lang="fr-FR" dirty="0"/>
              <a:t>Triangle House, </a:t>
            </a:r>
            <a:r>
              <a:rPr lang="fr-FR" dirty="0" smtClean="0"/>
              <a:t>Yaizu, JP (1977)</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7467" y="1690689"/>
            <a:ext cx="2681453" cy="2553765"/>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9130" y="1690689"/>
            <a:ext cx="3219640" cy="4437156"/>
          </a:xfrm>
          <a:prstGeom prst="rect">
            <a:avLst/>
          </a:prstGeom>
        </p:spPr>
      </p:pic>
      <p:pic>
        <p:nvPicPr>
          <p:cNvPr id="7" name="Image 6"/>
          <p:cNvPicPr>
            <a:picLocks noChangeAspect="1"/>
          </p:cNvPicPr>
          <p:nvPr/>
        </p:nvPicPr>
        <p:blipFill>
          <a:blip r:embed="rId4"/>
          <a:stretch>
            <a:fillRect/>
          </a:stretch>
        </p:blipFill>
        <p:spPr>
          <a:xfrm>
            <a:off x="5299595" y="4658103"/>
            <a:ext cx="1899094" cy="773705"/>
          </a:xfrm>
          <a:prstGeom prst="rect">
            <a:avLst/>
          </a:prstGeom>
        </p:spPr>
      </p:pic>
      <p:sp>
        <p:nvSpPr>
          <p:cNvPr id="8" name="ZoneTexte 7"/>
          <p:cNvSpPr txBox="1"/>
          <p:nvPr/>
        </p:nvSpPr>
        <p:spPr>
          <a:xfrm>
            <a:off x="5299595" y="3807725"/>
            <a:ext cx="2083844" cy="369332"/>
          </a:xfrm>
          <a:prstGeom prst="rect">
            <a:avLst/>
          </a:prstGeom>
          <a:noFill/>
        </p:spPr>
        <p:txBody>
          <a:bodyPr wrap="square" rtlCol="0">
            <a:spAutoFit/>
          </a:bodyPr>
          <a:lstStyle/>
          <a:p>
            <a:r>
              <a:rPr lang="fr-FR" dirty="0">
                <a:solidFill>
                  <a:schemeClr val="bg1"/>
                </a:solidFill>
              </a:rPr>
              <a:t>Itsuko Hasegawa</a:t>
            </a:r>
          </a:p>
        </p:txBody>
      </p:sp>
    </p:spTree>
    <p:extLst>
      <p:ext uri="{BB962C8B-B14F-4D97-AF65-F5344CB8AC3E}">
        <p14:creationId xmlns:p14="http://schemas.microsoft.com/office/powerpoint/2010/main" val="64357431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Silver </a:t>
            </a:r>
            <a:r>
              <a:rPr lang="fr-FR" dirty="0"/>
              <a:t>Triangle House, Yaizu, JP (1977)</a:t>
            </a:r>
          </a:p>
        </p:txBody>
      </p:sp>
      <p:sp>
        <p:nvSpPr>
          <p:cNvPr id="3" name="Espace réservé du contenu 2"/>
          <p:cNvSpPr>
            <a:spLocks noGrp="1"/>
          </p:cNvSpPr>
          <p:nvPr>
            <p:ph idx="1"/>
          </p:nvPr>
        </p:nvSpPr>
        <p:spPr/>
        <p:txBody>
          <a:bodyPr/>
          <a:lstStyle/>
          <a:p>
            <a:r>
              <a:rPr lang="fr-FR" dirty="0" smtClean="0"/>
              <a:t>It is the work of </a:t>
            </a:r>
            <a:r>
              <a:rPr lang="fr-FR" dirty="0"/>
              <a:t>the architect Itsuko </a:t>
            </a:r>
            <a:r>
              <a:rPr lang="fr-FR" dirty="0" smtClean="0"/>
              <a:t>Hasegawa.</a:t>
            </a:r>
          </a:p>
          <a:p>
            <a:r>
              <a:rPr lang="fr-FR" dirty="0" smtClean="0"/>
              <a:t>The house stands on a suburban site facing a national autoroute. But no concern for the special condition of the site seems to have played a role in determining this purely geometric form. This autonomous form rejects any form of assimilation into its surroundings. The self-sufficiency of the form of the house is a sufficient condition for the defamiliarization of the scene in a cityscape without quality.</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8369908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0251" y="365126"/>
            <a:ext cx="8570794" cy="1325563"/>
          </a:xfrm>
        </p:spPr>
        <p:txBody>
          <a:bodyPr/>
          <a:lstStyle/>
          <a:p>
            <a:r>
              <a:rPr lang="fr-FR" dirty="0"/>
              <a:t>Silver Triangle House, Yaizu, JP (1977)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5468" y="1690689"/>
            <a:ext cx="6933063" cy="4464451"/>
          </a:xfrm>
          <a:prstGeom prst="rect">
            <a:avLst/>
          </a:prstGeom>
        </p:spPr>
      </p:pic>
    </p:spTree>
    <p:extLst>
      <p:ext uri="{BB962C8B-B14F-4D97-AF65-F5344CB8AC3E}">
        <p14:creationId xmlns:p14="http://schemas.microsoft.com/office/powerpoint/2010/main" val="205284289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Silver </a:t>
            </a:r>
            <a:r>
              <a:rPr lang="fr-FR" dirty="0"/>
              <a:t>Triangle House, Yaizu, JP (1977)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0531" y="1690689"/>
            <a:ext cx="6782938" cy="4409860"/>
          </a:xfrm>
          <a:prstGeom prst="rect">
            <a:avLst/>
          </a:prstGeom>
        </p:spPr>
      </p:pic>
    </p:spTree>
    <p:extLst>
      <p:ext uri="{BB962C8B-B14F-4D97-AF65-F5344CB8AC3E}">
        <p14:creationId xmlns:p14="http://schemas.microsoft.com/office/powerpoint/2010/main" val="411327758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1069" y="365126"/>
            <a:ext cx="8666328" cy="1325563"/>
          </a:xfrm>
        </p:spPr>
        <p:txBody>
          <a:bodyPr/>
          <a:lstStyle/>
          <a:p>
            <a:r>
              <a:rPr lang="fr-FR" dirty="0"/>
              <a:t>Silver Triangle House, Yaizu, JP (1977)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701" y="1690689"/>
            <a:ext cx="7028597" cy="4450804"/>
          </a:xfrm>
          <a:prstGeom prst="rect">
            <a:avLst/>
          </a:prstGeom>
        </p:spPr>
      </p:pic>
    </p:spTree>
    <p:extLst>
      <p:ext uri="{BB962C8B-B14F-4D97-AF65-F5344CB8AC3E}">
        <p14:creationId xmlns:p14="http://schemas.microsoft.com/office/powerpoint/2010/main" val="153040693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6063" y="365126"/>
            <a:ext cx="8744754" cy="1325563"/>
          </a:xfrm>
        </p:spPr>
        <p:txBody>
          <a:bodyPr/>
          <a:lstStyle/>
          <a:p>
            <a:r>
              <a:rPr lang="fr-FR" dirty="0"/>
              <a:t>Casa Sperimentale, Fregene, IT (1975)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8569" y="1690689"/>
            <a:ext cx="6606862" cy="4388139"/>
          </a:xfrm>
          <a:prstGeom prst="rect">
            <a:avLst/>
          </a:prstGeom>
        </p:spPr>
      </p:pic>
    </p:spTree>
    <p:extLst>
      <p:ext uri="{BB962C8B-B14F-4D97-AF65-F5344CB8AC3E}">
        <p14:creationId xmlns:p14="http://schemas.microsoft.com/office/powerpoint/2010/main" val="276515267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Silver </a:t>
            </a:r>
            <a:r>
              <a:rPr lang="fr-FR" dirty="0"/>
              <a:t>Triangle House, Yaizu, JP (1977)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0530" y="1690689"/>
            <a:ext cx="6782939" cy="4382565"/>
          </a:xfrm>
          <a:prstGeom prst="rect">
            <a:avLst/>
          </a:prstGeom>
        </p:spPr>
      </p:pic>
    </p:spTree>
    <p:extLst>
      <p:ext uri="{BB962C8B-B14F-4D97-AF65-F5344CB8AC3E}">
        <p14:creationId xmlns:p14="http://schemas.microsoft.com/office/powerpoint/2010/main" val="88228482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3031" y="365126"/>
            <a:ext cx="9040969" cy="1325563"/>
          </a:xfrm>
        </p:spPr>
        <p:txBody>
          <a:bodyPr/>
          <a:lstStyle/>
          <a:p>
            <a:r>
              <a:rPr lang="fr-FR" dirty="0" smtClean="0"/>
              <a:t> Villa Ottolenghi, Bardolino, IT (1978) </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45487" y="1690689"/>
            <a:ext cx="3258802" cy="3203283"/>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348" y="1690689"/>
            <a:ext cx="3886251" cy="4413897"/>
          </a:xfrm>
          <a:prstGeom prst="rect">
            <a:avLst/>
          </a:prstGeom>
        </p:spPr>
      </p:pic>
      <p:sp>
        <p:nvSpPr>
          <p:cNvPr id="6" name="ZoneTexte 5"/>
          <p:cNvSpPr txBox="1"/>
          <p:nvPr/>
        </p:nvSpPr>
        <p:spPr>
          <a:xfrm>
            <a:off x="5267459" y="4262907"/>
            <a:ext cx="2936830" cy="369332"/>
          </a:xfrm>
          <a:prstGeom prst="rect">
            <a:avLst/>
          </a:prstGeom>
          <a:noFill/>
        </p:spPr>
        <p:txBody>
          <a:bodyPr wrap="square" rtlCol="0">
            <a:spAutoFit/>
          </a:bodyPr>
          <a:lstStyle/>
          <a:p>
            <a:r>
              <a:rPr lang="fr-FR" dirty="0" smtClean="0">
                <a:solidFill>
                  <a:schemeClr val="bg1"/>
                </a:solidFill>
              </a:rPr>
              <a:t>                            Carlo Scarpa</a:t>
            </a:r>
            <a:endParaRPr lang="fr-FR" dirty="0">
              <a:solidFill>
                <a:schemeClr val="bg1"/>
              </a:solidFill>
            </a:endParaRPr>
          </a:p>
        </p:txBody>
      </p:sp>
    </p:spTree>
    <p:extLst>
      <p:ext uri="{BB962C8B-B14F-4D97-AF65-F5344CB8AC3E}">
        <p14:creationId xmlns:p14="http://schemas.microsoft.com/office/powerpoint/2010/main" val="324768279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1820" y="365126"/>
            <a:ext cx="8680360" cy="1325563"/>
          </a:xfrm>
        </p:spPr>
        <p:txBody>
          <a:bodyPr/>
          <a:lstStyle/>
          <a:p>
            <a:r>
              <a:rPr lang="fr-FR" dirty="0"/>
              <a:t>Villa Ottolenghi, Bardolino, IT (1978) </a:t>
            </a:r>
          </a:p>
        </p:txBody>
      </p:sp>
      <p:sp>
        <p:nvSpPr>
          <p:cNvPr id="3" name="Espace réservé du contenu 2"/>
          <p:cNvSpPr>
            <a:spLocks noGrp="1"/>
          </p:cNvSpPr>
          <p:nvPr>
            <p:ph idx="1"/>
          </p:nvPr>
        </p:nvSpPr>
        <p:spPr/>
        <p:txBody>
          <a:bodyPr>
            <a:normAutofit lnSpcReduction="10000"/>
          </a:bodyPr>
          <a:lstStyle/>
          <a:p>
            <a:r>
              <a:rPr lang="fr-FR" dirty="0" smtClean="0"/>
              <a:t>It is the work of the architect Carlo Scarpa.</a:t>
            </a:r>
          </a:p>
          <a:p>
            <a:r>
              <a:rPr lang="en-US" dirty="0"/>
              <a:t>The morphological configuration of the area, bounded on the west by a steep slope, to the north and east by an embankment, has in fact suggested to the man to bury most of the house in the ground and to play with interesting design ideas. </a:t>
            </a:r>
            <a:r>
              <a:rPr lang="en-US" dirty="0" smtClean="0"/>
              <a:t>The </a:t>
            </a:r>
            <a:r>
              <a:rPr lang="en-US" dirty="0"/>
              <a:t>roof that becomes a habitable place</a:t>
            </a:r>
            <a:r>
              <a:rPr lang="en-US" dirty="0" smtClean="0"/>
              <a:t>, he </a:t>
            </a:r>
            <a:r>
              <a:rPr lang="en-US" dirty="0"/>
              <a:t>most striking of them is </a:t>
            </a:r>
            <a:r>
              <a:rPr lang="en-US" dirty="0" smtClean="0"/>
              <a:t>inspired </a:t>
            </a:r>
            <a:r>
              <a:rPr lang="en-US" dirty="0"/>
              <a:t>by the farmyard of the Veneto farms, a brick surface with irregular pattern from which to admire the splendid surrounding landscape as if there were no borders, as if the real roof it was heaven.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417536630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9245" y="365126"/>
            <a:ext cx="8500055" cy="1325563"/>
          </a:xfrm>
        </p:spPr>
        <p:txBody>
          <a:bodyPr/>
          <a:lstStyle/>
          <a:p>
            <a:r>
              <a:rPr lang="fr-FR" dirty="0"/>
              <a:t>Villa Ottolenghi, Bardolino, IT (1978) </a:t>
            </a:r>
          </a:p>
        </p:txBody>
      </p:sp>
      <p:sp>
        <p:nvSpPr>
          <p:cNvPr id="3" name="Espace réservé du contenu 2"/>
          <p:cNvSpPr>
            <a:spLocks noGrp="1"/>
          </p:cNvSpPr>
          <p:nvPr>
            <p:ph idx="1"/>
          </p:nvPr>
        </p:nvSpPr>
        <p:spPr/>
        <p:txBody>
          <a:bodyPr>
            <a:normAutofit fontScale="92500" lnSpcReduction="10000"/>
          </a:bodyPr>
          <a:lstStyle/>
          <a:p>
            <a:r>
              <a:rPr lang="en-US" dirty="0" smtClean="0"/>
              <a:t>The </a:t>
            </a:r>
            <a:r>
              <a:rPr lang="en-US" dirty="0"/>
              <a:t>surfaces of the windows </a:t>
            </a:r>
            <a:r>
              <a:rPr lang="en-US" dirty="0" smtClean="0"/>
              <a:t>reflect </a:t>
            </a:r>
            <a:r>
              <a:rPr lang="en-US" dirty="0"/>
              <a:t>the mirrors of water (typical compositional element of Scarpa's architecture) multiply the walls of the house, as happens in the Venetian </a:t>
            </a:r>
            <a:r>
              <a:rPr lang="en-US" dirty="0" smtClean="0"/>
              <a:t>palaces.</a:t>
            </a:r>
            <a:endParaRPr lang="en-US" dirty="0"/>
          </a:p>
          <a:p>
            <a:r>
              <a:rPr lang="en-US" dirty="0" smtClean="0"/>
              <a:t>The </a:t>
            </a:r>
            <a:r>
              <a:rPr lang="en-US" dirty="0"/>
              <a:t>nine giant cylindrical pillars, built with cement, Prun and Trani stone , which support the roof, shape the living room and underline changes in height between living areas, kitchen, dining room and bathroom that otherwise seem to lack separation</a:t>
            </a:r>
            <a:r>
              <a:rPr lang="en-US" dirty="0" smtClean="0"/>
              <a:t>. The massive, layered columns take up a tremendous amount of space often at awkward locations. Scarpa labored over their positioning, suggesting that this disruption of convenience is deliberate.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33429277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6367" y="365126"/>
            <a:ext cx="8590208" cy="1325563"/>
          </a:xfrm>
        </p:spPr>
        <p:txBody>
          <a:bodyPr/>
          <a:lstStyle/>
          <a:p>
            <a:r>
              <a:rPr lang="fr-FR" dirty="0"/>
              <a:t>Villa Ottolenghi, Bardolino, IT (1978)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612" y="1690689"/>
            <a:ext cx="6984776" cy="4465413"/>
          </a:xfrm>
          <a:prstGeom prst="rect">
            <a:avLst/>
          </a:prstGeom>
        </p:spPr>
      </p:pic>
    </p:spTree>
    <p:extLst>
      <p:ext uri="{BB962C8B-B14F-4D97-AF65-F5344CB8AC3E}">
        <p14:creationId xmlns:p14="http://schemas.microsoft.com/office/powerpoint/2010/main" val="375136365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7577" y="365126"/>
            <a:ext cx="8731877" cy="1325563"/>
          </a:xfrm>
        </p:spPr>
        <p:txBody>
          <a:bodyPr/>
          <a:lstStyle/>
          <a:p>
            <a:r>
              <a:rPr lang="fr-FR" dirty="0" smtClean="0"/>
              <a:t> Villa </a:t>
            </a:r>
            <a:r>
              <a:rPr lang="fr-FR" dirty="0"/>
              <a:t>Ottolenghi, Bardolino, IT (1978)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3492" y="1690689"/>
            <a:ext cx="6800045" cy="4491171"/>
          </a:xfrm>
          <a:prstGeom prst="rect">
            <a:avLst/>
          </a:prstGeom>
        </p:spPr>
      </p:pic>
    </p:spTree>
    <p:extLst>
      <p:ext uri="{BB962C8B-B14F-4D97-AF65-F5344CB8AC3E}">
        <p14:creationId xmlns:p14="http://schemas.microsoft.com/office/powerpoint/2010/main" val="217420102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1667" y="365126"/>
            <a:ext cx="8873543" cy="1325563"/>
          </a:xfrm>
        </p:spPr>
        <p:txBody>
          <a:bodyPr/>
          <a:lstStyle/>
          <a:p>
            <a:r>
              <a:rPr lang="fr-FR" dirty="0" smtClean="0"/>
              <a:t> Villa </a:t>
            </a:r>
            <a:r>
              <a:rPr lang="fr-FR" dirty="0"/>
              <a:t>Ottolenghi, Bardolino, IT (1978)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4477" y="1690689"/>
            <a:ext cx="6387921" cy="4465413"/>
          </a:xfrm>
          <a:prstGeom prst="rect">
            <a:avLst/>
          </a:prstGeom>
        </p:spPr>
      </p:pic>
    </p:spTree>
    <p:extLst>
      <p:ext uri="{BB962C8B-B14F-4D97-AF65-F5344CB8AC3E}">
        <p14:creationId xmlns:p14="http://schemas.microsoft.com/office/powerpoint/2010/main" val="172633903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425" y="365126"/>
            <a:ext cx="8706119" cy="1325563"/>
          </a:xfrm>
        </p:spPr>
        <p:txBody>
          <a:bodyPr/>
          <a:lstStyle/>
          <a:p>
            <a:r>
              <a:rPr lang="fr-FR" dirty="0" smtClean="0"/>
              <a:t> Villa </a:t>
            </a:r>
            <a:r>
              <a:rPr lang="fr-FR" dirty="0"/>
              <a:t>Ottolenghi, Bardolino, IT (1978)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425" y="1690689"/>
            <a:ext cx="2956988" cy="4452535"/>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5476" y="1690689"/>
            <a:ext cx="3000778" cy="4452536"/>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7317" y="1690689"/>
            <a:ext cx="2627290" cy="4452535"/>
          </a:xfrm>
          <a:prstGeom prst="rect">
            <a:avLst/>
          </a:prstGeom>
        </p:spPr>
      </p:pic>
    </p:spTree>
    <p:extLst>
      <p:ext uri="{BB962C8B-B14F-4D97-AF65-F5344CB8AC3E}">
        <p14:creationId xmlns:p14="http://schemas.microsoft.com/office/powerpoint/2010/main" val="412745489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6366" y="365126"/>
            <a:ext cx="8487178" cy="1325563"/>
          </a:xfrm>
        </p:spPr>
        <p:txBody>
          <a:bodyPr/>
          <a:lstStyle/>
          <a:p>
            <a:r>
              <a:rPr lang="fr-FR" dirty="0"/>
              <a:t>Villa Ottolenghi, Bardolino, IT (1978)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577" y="1664127"/>
            <a:ext cx="3202994" cy="4542686"/>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4843" y="1664128"/>
            <a:ext cx="5164429" cy="4542686"/>
          </a:xfrm>
          <a:prstGeom prst="rect">
            <a:avLst/>
          </a:prstGeom>
        </p:spPr>
      </p:pic>
    </p:spTree>
    <p:extLst>
      <p:ext uri="{BB962C8B-B14F-4D97-AF65-F5344CB8AC3E}">
        <p14:creationId xmlns:p14="http://schemas.microsoft.com/office/powerpoint/2010/main" val="112183741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4851" y="365126"/>
            <a:ext cx="8397025" cy="1325563"/>
          </a:xfrm>
        </p:spPr>
        <p:txBody>
          <a:bodyPr/>
          <a:lstStyle/>
          <a:p>
            <a:r>
              <a:rPr lang="fr-FR" dirty="0"/>
              <a:t>Villa Ottolenghi, Bardolino, IT (1978)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916" y="1690689"/>
            <a:ext cx="6624168" cy="4469124"/>
          </a:xfrm>
          <a:prstGeom prst="rect">
            <a:avLst/>
          </a:prstGeom>
        </p:spPr>
      </p:pic>
    </p:spTree>
    <p:extLst>
      <p:ext uri="{BB962C8B-B14F-4D97-AF65-F5344CB8AC3E}">
        <p14:creationId xmlns:p14="http://schemas.microsoft.com/office/powerpoint/2010/main" val="362392225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8789" y="365126"/>
            <a:ext cx="8796270" cy="1325563"/>
          </a:xfrm>
        </p:spPr>
        <p:txBody>
          <a:bodyPr/>
          <a:lstStyle/>
          <a:p>
            <a:r>
              <a:rPr lang="fr-FR" dirty="0"/>
              <a:t>Casa Sperimentale, Fregene, IT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4659" y="1690689"/>
            <a:ext cx="3074193" cy="4491171"/>
          </a:xfrm>
          <a:prstGeom prst="rect">
            <a:avLst/>
          </a:prstGeom>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690689"/>
            <a:ext cx="3052293" cy="4491171"/>
          </a:xfrm>
          <a:prstGeom prst="rect">
            <a:avLst/>
          </a:prstGeom>
        </p:spPr>
      </p:pic>
    </p:spTree>
    <p:extLst>
      <p:ext uri="{BB962C8B-B14F-4D97-AF65-F5344CB8AC3E}">
        <p14:creationId xmlns:p14="http://schemas.microsoft.com/office/powerpoint/2010/main" val="418676279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9245" y="365126"/>
            <a:ext cx="8525813" cy="1325563"/>
          </a:xfrm>
        </p:spPr>
        <p:txBody>
          <a:bodyPr/>
          <a:lstStyle/>
          <a:p>
            <a:r>
              <a:rPr lang="fr-FR" dirty="0"/>
              <a:t>Villa Ottolenghi, Bardolino, IT (1978)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310" y="1690689"/>
            <a:ext cx="7083379" cy="4465412"/>
          </a:xfrm>
          <a:prstGeom prst="rect">
            <a:avLst/>
          </a:prstGeom>
        </p:spPr>
      </p:pic>
    </p:spTree>
    <p:extLst>
      <p:ext uri="{BB962C8B-B14F-4D97-AF65-F5344CB8AC3E}">
        <p14:creationId xmlns:p14="http://schemas.microsoft.com/office/powerpoint/2010/main" val="165755690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1973" y="365126"/>
            <a:ext cx="8577328" cy="1325563"/>
          </a:xfrm>
        </p:spPr>
        <p:txBody>
          <a:bodyPr/>
          <a:lstStyle/>
          <a:p>
            <a:r>
              <a:rPr lang="fr-FR" dirty="0"/>
              <a:t>Villa Ottolenghi, Bardolino, IT (1978)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4013" y="1690688"/>
            <a:ext cx="3249502" cy="4542686"/>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9898" y="1690687"/>
            <a:ext cx="3150607" cy="4542687"/>
          </a:xfrm>
          <a:prstGeom prst="rect">
            <a:avLst/>
          </a:prstGeom>
        </p:spPr>
      </p:pic>
    </p:spTree>
    <p:extLst>
      <p:ext uri="{BB962C8B-B14F-4D97-AF65-F5344CB8AC3E}">
        <p14:creationId xmlns:p14="http://schemas.microsoft.com/office/powerpoint/2010/main" val="368131279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5003" y="365126"/>
            <a:ext cx="8435662" cy="1325563"/>
          </a:xfrm>
        </p:spPr>
        <p:txBody>
          <a:bodyPr/>
          <a:lstStyle/>
          <a:p>
            <a:r>
              <a:rPr lang="fr-FR" dirty="0"/>
              <a:t>Villa Ottolenghi, Bardolino, IT (1978)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6524" y="1690689"/>
            <a:ext cx="6632619" cy="4465413"/>
          </a:xfrm>
          <a:prstGeom prst="rect">
            <a:avLst/>
          </a:prstGeom>
        </p:spPr>
      </p:pic>
    </p:spTree>
    <p:extLst>
      <p:ext uri="{BB962C8B-B14F-4D97-AF65-F5344CB8AC3E}">
        <p14:creationId xmlns:p14="http://schemas.microsoft.com/office/powerpoint/2010/main" val="240624677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73487" y="365126"/>
            <a:ext cx="8448541" cy="1325563"/>
          </a:xfrm>
        </p:spPr>
        <p:txBody>
          <a:bodyPr/>
          <a:lstStyle/>
          <a:p>
            <a:r>
              <a:rPr lang="fr-FR" dirty="0"/>
              <a:t>Villa Ottolenghi, Bardolino, IT (1978)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901" y="1690689"/>
            <a:ext cx="6890198" cy="4439656"/>
          </a:xfrm>
          <a:prstGeom prst="rect">
            <a:avLst/>
          </a:prstGeom>
        </p:spPr>
      </p:pic>
    </p:spTree>
    <p:extLst>
      <p:ext uri="{BB962C8B-B14F-4D97-AF65-F5344CB8AC3E}">
        <p14:creationId xmlns:p14="http://schemas.microsoft.com/office/powerpoint/2010/main" val="404092404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3335" y="365126"/>
            <a:ext cx="8628845" cy="1325563"/>
          </a:xfrm>
        </p:spPr>
        <p:txBody>
          <a:bodyPr/>
          <a:lstStyle/>
          <a:p>
            <a:r>
              <a:rPr lang="fr-FR" dirty="0"/>
              <a:t>Villa Ottolenghi, Bardolino, IT (1978)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9098" y="1690689"/>
            <a:ext cx="6825803" cy="4465412"/>
          </a:xfrm>
          <a:prstGeom prst="rect">
            <a:avLst/>
          </a:prstGeom>
        </p:spPr>
      </p:pic>
    </p:spTree>
    <p:extLst>
      <p:ext uri="{BB962C8B-B14F-4D97-AF65-F5344CB8AC3E}">
        <p14:creationId xmlns:p14="http://schemas.microsoft.com/office/powerpoint/2010/main" val="47874142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9245" y="365126"/>
            <a:ext cx="8564451" cy="1325563"/>
          </a:xfrm>
        </p:spPr>
        <p:txBody>
          <a:bodyPr/>
          <a:lstStyle/>
          <a:p>
            <a:r>
              <a:rPr lang="fr-FR" dirty="0"/>
              <a:t>Villa Ottolenghi, Bardolino, IT (1978)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1792" y="1690689"/>
            <a:ext cx="7143750" cy="4595811"/>
          </a:xfrm>
          <a:prstGeom prst="rect">
            <a:avLst/>
          </a:prstGeom>
        </p:spPr>
      </p:pic>
    </p:spTree>
    <p:extLst>
      <p:ext uri="{BB962C8B-B14F-4D97-AF65-F5344CB8AC3E}">
        <p14:creationId xmlns:p14="http://schemas.microsoft.com/office/powerpoint/2010/main" val="376201907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2276" y="365126"/>
            <a:ext cx="8461420" cy="1325563"/>
          </a:xfrm>
        </p:spPr>
        <p:txBody>
          <a:bodyPr/>
          <a:lstStyle/>
          <a:p>
            <a:r>
              <a:rPr lang="fr-FR" dirty="0"/>
              <a:t>Villa Ottolenghi, Bardolino, IT (1978)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901" y="1690689"/>
            <a:ext cx="6890197" cy="4478292"/>
          </a:xfrm>
          <a:prstGeom prst="rect">
            <a:avLst/>
          </a:prstGeom>
        </p:spPr>
      </p:pic>
    </p:spTree>
    <p:extLst>
      <p:ext uri="{BB962C8B-B14F-4D97-AF65-F5344CB8AC3E}">
        <p14:creationId xmlns:p14="http://schemas.microsoft.com/office/powerpoint/2010/main" val="6191622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6367" y="365126"/>
            <a:ext cx="8448540" cy="1325563"/>
          </a:xfrm>
        </p:spPr>
        <p:txBody>
          <a:bodyPr/>
          <a:lstStyle/>
          <a:p>
            <a:r>
              <a:rPr lang="fr-FR" dirty="0"/>
              <a:t>Villa Ottolenghi, Bardolino, IT (1978)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4174" y="1690689"/>
            <a:ext cx="6735651" cy="4401018"/>
          </a:xfrm>
          <a:prstGeom prst="rect">
            <a:avLst/>
          </a:prstGeom>
        </p:spPr>
      </p:pic>
    </p:spTree>
    <p:extLst>
      <p:ext uri="{BB962C8B-B14F-4D97-AF65-F5344CB8AC3E}">
        <p14:creationId xmlns:p14="http://schemas.microsoft.com/office/powerpoint/2010/main" val="215582591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12125" y="365126"/>
            <a:ext cx="8487176" cy="1325563"/>
          </a:xfrm>
        </p:spPr>
        <p:txBody>
          <a:bodyPr/>
          <a:lstStyle/>
          <a:p>
            <a:r>
              <a:rPr lang="fr-FR" dirty="0"/>
              <a:t>Villa Ottolenghi, Bardolino, IT (1978)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1081" y="1690690"/>
            <a:ext cx="2722937" cy="4516928"/>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727" y="1690689"/>
            <a:ext cx="2889223" cy="4516929"/>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6149" y="1690689"/>
            <a:ext cx="2948124" cy="4516929"/>
          </a:xfrm>
          <a:prstGeom prst="rect">
            <a:avLst/>
          </a:prstGeom>
        </p:spPr>
      </p:pic>
    </p:spTree>
    <p:extLst>
      <p:ext uri="{BB962C8B-B14F-4D97-AF65-F5344CB8AC3E}">
        <p14:creationId xmlns:p14="http://schemas.microsoft.com/office/powerpoint/2010/main" val="396406415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12124" y="365126"/>
            <a:ext cx="8435662" cy="1325563"/>
          </a:xfrm>
        </p:spPr>
        <p:txBody>
          <a:bodyPr/>
          <a:lstStyle/>
          <a:p>
            <a:r>
              <a:rPr lang="fr-FR" dirty="0"/>
              <a:t>Villa Ottolenghi, Bardolino, IT (1978)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977" y="1690689"/>
            <a:ext cx="6800046" cy="4426776"/>
          </a:xfrm>
          <a:prstGeom prst="rect">
            <a:avLst/>
          </a:prstGeom>
        </p:spPr>
      </p:pic>
    </p:spTree>
    <p:extLst>
      <p:ext uri="{BB962C8B-B14F-4D97-AF65-F5344CB8AC3E}">
        <p14:creationId xmlns:p14="http://schemas.microsoft.com/office/powerpoint/2010/main" val="90798206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5229" y="365126"/>
            <a:ext cx="9008771" cy="1325563"/>
          </a:xfrm>
        </p:spPr>
        <p:txBody>
          <a:bodyPr/>
          <a:lstStyle/>
          <a:p>
            <a:r>
              <a:rPr lang="fr-FR" dirty="0"/>
              <a:t>Casa Sperimentale, Fregene, IT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229" y="1690689"/>
            <a:ext cx="2852670" cy="4426777"/>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3965" y="1690688"/>
            <a:ext cx="2975019" cy="4426778"/>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050" y="1690689"/>
            <a:ext cx="2893721" cy="4426777"/>
          </a:xfrm>
          <a:prstGeom prst="rect">
            <a:avLst/>
          </a:prstGeom>
        </p:spPr>
      </p:pic>
    </p:spTree>
    <p:extLst>
      <p:ext uri="{BB962C8B-B14F-4D97-AF65-F5344CB8AC3E}">
        <p14:creationId xmlns:p14="http://schemas.microsoft.com/office/powerpoint/2010/main" val="350245932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8941" y="365126"/>
            <a:ext cx="8603087" cy="1325563"/>
          </a:xfrm>
        </p:spPr>
        <p:txBody>
          <a:bodyPr/>
          <a:lstStyle/>
          <a:p>
            <a:r>
              <a:rPr lang="fr-FR" dirty="0"/>
              <a:t>Villa Ottolenghi, Bardolino, IT (1978)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901" y="1690689"/>
            <a:ext cx="6890197" cy="4310061"/>
          </a:xfrm>
          <a:prstGeom prst="rect">
            <a:avLst/>
          </a:prstGeom>
        </p:spPr>
      </p:pic>
    </p:spTree>
    <p:extLst>
      <p:ext uri="{BB962C8B-B14F-4D97-AF65-F5344CB8AC3E}">
        <p14:creationId xmlns:p14="http://schemas.microsoft.com/office/powerpoint/2010/main" val="327928097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0609" y="365126"/>
            <a:ext cx="8525814" cy="1325563"/>
          </a:xfrm>
        </p:spPr>
        <p:txBody>
          <a:bodyPr/>
          <a:lstStyle/>
          <a:p>
            <a:r>
              <a:rPr lang="fr-FR" dirty="0"/>
              <a:t>Villa Ottolenghi, Bardolino, IT (1978)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0085" y="1690689"/>
            <a:ext cx="6606862" cy="4516928"/>
          </a:xfrm>
          <a:prstGeom prst="rect">
            <a:avLst/>
          </a:prstGeom>
        </p:spPr>
      </p:pic>
    </p:spTree>
    <p:extLst>
      <p:ext uri="{BB962C8B-B14F-4D97-AF65-F5344CB8AC3E}">
        <p14:creationId xmlns:p14="http://schemas.microsoft.com/office/powerpoint/2010/main" val="695173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Residencia Borges, Brasilia, BR (1978) </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4459" y="1690688"/>
            <a:ext cx="4681182" cy="3863951"/>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974" y="1690688"/>
            <a:ext cx="2983331" cy="4505396"/>
          </a:xfrm>
          <a:prstGeom prst="rect">
            <a:avLst/>
          </a:prstGeom>
        </p:spPr>
      </p:pic>
      <p:sp>
        <p:nvSpPr>
          <p:cNvPr id="6" name="ZoneTexte 5"/>
          <p:cNvSpPr txBox="1"/>
          <p:nvPr/>
        </p:nvSpPr>
        <p:spPr>
          <a:xfrm>
            <a:off x="3774460" y="5131558"/>
            <a:ext cx="3254138" cy="369332"/>
          </a:xfrm>
          <a:prstGeom prst="rect">
            <a:avLst/>
          </a:prstGeom>
          <a:noFill/>
        </p:spPr>
        <p:txBody>
          <a:bodyPr wrap="square" rtlCol="0">
            <a:spAutoFit/>
          </a:bodyPr>
          <a:lstStyle/>
          <a:p>
            <a:r>
              <a:rPr lang="pt-BR" dirty="0"/>
              <a:t>João Filgueiras Lima</a:t>
            </a:r>
            <a:endParaRPr lang="fr-FR" dirty="0"/>
          </a:p>
        </p:txBody>
      </p:sp>
    </p:spTree>
    <p:extLst>
      <p:ext uri="{BB962C8B-B14F-4D97-AF65-F5344CB8AC3E}">
        <p14:creationId xmlns:p14="http://schemas.microsoft.com/office/powerpoint/2010/main" val="192823933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7546" y="365126"/>
            <a:ext cx="8570794" cy="1325563"/>
          </a:xfrm>
        </p:spPr>
        <p:txBody>
          <a:bodyPr/>
          <a:lstStyle/>
          <a:p>
            <a:r>
              <a:rPr lang="fr-FR" dirty="0"/>
              <a:t>Residencia Borges, Brasilia, BR (1978) </a:t>
            </a:r>
          </a:p>
        </p:txBody>
      </p:sp>
      <p:sp>
        <p:nvSpPr>
          <p:cNvPr id="3" name="Espace réservé du contenu 2"/>
          <p:cNvSpPr>
            <a:spLocks noGrp="1"/>
          </p:cNvSpPr>
          <p:nvPr>
            <p:ph idx="1"/>
          </p:nvPr>
        </p:nvSpPr>
        <p:spPr/>
        <p:txBody>
          <a:bodyPr>
            <a:normAutofit fontScale="92500" lnSpcReduction="20000"/>
          </a:bodyPr>
          <a:lstStyle/>
          <a:p>
            <a:r>
              <a:rPr lang="fr-FR" dirty="0" smtClean="0"/>
              <a:t>It is the work of </a:t>
            </a:r>
            <a:r>
              <a:rPr lang="fr-FR" dirty="0"/>
              <a:t>the architect </a:t>
            </a:r>
            <a:r>
              <a:rPr lang="pt-BR" dirty="0"/>
              <a:t>João Filgueiras Lima</a:t>
            </a:r>
            <a:r>
              <a:rPr lang="fr-FR" dirty="0" smtClean="0"/>
              <a:t>.</a:t>
            </a:r>
          </a:p>
          <a:p>
            <a:r>
              <a:rPr lang="en-US" dirty="0" smtClean="0"/>
              <a:t>The </a:t>
            </a:r>
            <a:r>
              <a:rPr lang="en-US" dirty="0"/>
              <a:t>construction system is the dominant theme : the brick </a:t>
            </a:r>
            <a:r>
              <a:rPr lang="en-US" dirty="0" smtClean="0"/>
              <a:t>vaults</a:t>
            </a:r>
            <a:r>
              <a:rPr lang="en-US" dirty="0"/>
              <a:t> with the exception of the central body, where they were replaced by pre-molded caissons of reinforced mortar. The central space, with its almost </a:t>
            </a:r>
            <a:r>
              <a:rPr lang="en-US" dirty="0" smtClean="0"/>
              <a:t>8m </a:t>
            </a:r>
            <a:r>
              <a:rPr lang="en-US" dirty="0"/>
              <a:t>high ceiling contains the living room and study room, interspersed with gardens and a water mirror. As if completing the historic typology, it is broken up by side wings that extend lengthwise, with lower ceilings, one facing south, reserved for the service and dining rooms, and the other facing north, where the </a:t>
            </a:r>
            <a:r>
              <a:rPr lang="en-US" dirty="0" smtClean="0"/>
              <a:t>bedrooms (7) </a:t>
            </a:r>
            <a:r>
              <a:rPr lang="en-US" dirty="0"/>
              <a:t>and the main living room are. </a:t>
            </a:r>
            <a:r>
              <a:rPr lang="en-US" dirty="0" smtClean="0"/>
              <a:t>The </a:t>
            </a:r>
            <a:r>
              <a:rPr lang="en-US" dirty="0"/>
              <a:t>extensive glass panels </a:t>
            </a:r>
            <a:r>
              <a:rPr lang="en-US" dirty="0" smtClean="0"/>
              <a:t>encloses the </a:t>
            </a:r>
            <a:r>
              <a:rPr lang="en-US" dirty="0"/>
              <a:t>northeast, southwest, and northwest </a:t>
            </a:r>
            <a:r>
              <a:rPr lang="en-US" dirty="0" smtClean="0"/>
              <a:t>facades.</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99251527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6603" y="365126"/>
            <a:ext cx="8543497" cy="1325563"/>
          </a:xfrm>
        </p:spPr>
        <p:txBody>
          <a:bodyPr/>
          <a:lstStyle/>
          <a:p>
            <a:r>
              <a:rPr lang="fr-FR" dirty="0"/>
              <a:t>Residencia Borges, Brasilia, BR (1978)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116" y="1690689"/>
            <a:ext cx="6905768" cy="4532690"/>
          </a:xfrm>
          <a:prstGeom prst="rect">
            <a:avLst/>
          </a:prstGeom>
        </p:spPr>
      </p:pic>
    </p:spTree>
    <p:extLst>
      <p:ext uri="{BB962C8B-B14F-4D97-AF65-F5344CB8AC3E}">
        <p14:creationId xmlns:p14="http://schemas.microsoft.com/office/powerpoint/2010/main" val="165649432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1194" y="365126"/>
            <a:ext cx="8557146" cy="1325563"/>
          </a:xfrm>
        </p:spPr>
        <p:txBody>
          <a:bodyPr/>
          <a:lstStyle/>
          <a:p>
            <a:r>
              <a:rPr lang="fr-FR" dirty="0"/>
              <a:t>Residencia Borges, Brasilia, BR (1978)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940" y="1690689"/>
            <a:ext cx="6892120" cy="4437156"/>
          </a:xfrm>
          <a:prstGeom prst="rect">
            <a:avLst/>
          </a:prstGeom>
        </p:spPr>
      </p:pic>
    </p:spTree>
    <p:extLst>
      <p:ext uri="{BB962C8B-B14F-4D97-AF65-F5344CB8AC3E}">
        <p14:creationId xmlns:p14="http://schemas.microsoft.com/office/powerpoint/2010/main" val="364462661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7546" y="365126"/>
            <a:ext cx="8570794" cy="1325563"/>
          </a:xfrm>
        </p:spPr>
        <p:txBody>
          <a:bodyPr/>
          <a:lstStyle/>
          <a:p>
            <a:r>
              <a:rPr lang="fr-FR" dirty="0"/>
              <a:t>Residencia Borges, Brasilia, BR (1978)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292" y="1690689"/>
            <a:ext cx="6919415" cy="4464451"/>
          </a:xfrm>
          <a:prstGeom prst="rect">
            <a:avLst/>
          </a:prstGeom>
        </p:spPr>
      </p:pic>
    </p:spTree>
    <p:extLst>
      <p:ext uri="{BB962C8B-B14F-4D97-AF65-F5344CB8AC3E}">
        <p14:creationId xmlns:p14="http://schemas.microsoft.com/office/powerpoint/2010/main" val="342048200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0251" y="365126"/>
            <a:ext cx="8625385" cy="1325563"/>
          </a:xfrm>
        </p:spPr>
        <p:txBody>
          <a:bodyPr/>
          <a:lstStyle/>
          <a:p>
            <a:r>
              <a:rPr lang="fr-FR" dirty="0"/>
              <a:t>Residencia Borges, Brasilia, BR (1978)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5593" y="1690689"/>
            <a:ext cx="6632813" cy="4450804"/>
          </a:xfrm>
          <a:prstGeom prst="rect">
            <a:avLst/>
          </a:prstGeom>
        </p:spPr>
      </p:pic>
    </p:spTree>
    <p:extLst>
      <p:ext uri="{BB962C8B-B14F-4D97-AF65-F5344CB8AC3E}">
        <p14:creationId xmlns:p14="http://schemas.microsoft.com/office/powerpoint/2010/main" val="52747529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4716" y="365126"/>
            <a:ext cx="8570794" cy="1325563"/>
          </a:xfrm>
        </p:spPr>
        <p:txBody>
          <a:bodyPr/>
          <a:lstStyle/>
          <a:p>
            <a:r>
              <a:rPr lang="fr-FR" dirty="0"/>
              <a:t>Residencia Borges, Brasilia, BR (1978)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166" y="1690689"/>
            <a:ext cx="7055893" cy="4450804"/>
          </a:xfrm>
          <a:prstGeom prst="rect">
            <a:avLst/>
          </a:prstGeom>
        </p:spPr>
      </p:pic>
    </p:spTree>
    <p:extLst>
      <p:ext uri="{BB962C8B-B14F-4D97-AF65-F5344CB8AC3E}">
        <p14:creationId xmlns:p14="http://schemas.microsoft.com/office/powerpoint/2010/main" val="92757624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4843" y="365126"/>
            <a:ext cx="8611736" cy="1325563"/>
          </a:xfrm>
        </p:spPr>
        <p:txBody>
          <a:bodyPr/>
          <a:lstStyle/>
          <a:p>
            <a:r>
              <a:rPr lang="fr-FR" dirty="0"/>
              <a:t>Residencia Borges, Brasilia, BR (1978)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425" y="1690688"/>
            <a:ext cx="4154606" cy="4154606"/>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7452" y="1924727"/>
            <a:ext cx="4509127" cy="3686529"/>
          </a:xfrm>
          <a:prstGeom prst="rect">
            <a:avLst/>
          </a:prstGeom>
        </p:spPr>
      </p:pic>
    </p:spTree>
    <p:extLst>
      <p:ext uri="{BB962C8B-B14F-4D97-AF65-F5344CB8AC3E}">
        <p14:creationId xmlns:p14="http://schemas.microsoft.com/office/powerpoint/2010/main" val="290683488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8950817" cy="1325563"/>
          </a:xfrm>
        </p:spPr>
        <p:txBody>
          <a:bodyPr/>
          <a:lstStyle/>
          <a:p>
            <a:r>
              <a:rPr lang="fr-FR" dirty="0"/>
              <a:t>Casa Sperimentale, Fregene, IT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005" y="1690689"/>
            <a:ext cx="6681989" cy="4276723"/>
          </a:xfrm>
          <a:prstGeom prst="rect">
            <a:avLst/>
          </a:prstGeom>
        </p:spPr>
      </p:pic>
    </p:spTree>
    <p:extLst>
      <p:ext uri="{BB962C8B-B14F-4D97-AF65-F5344CB8AC3E}">
        <p14:creationId xmlns:p14="http://schemas.microsoft.com/office/powerpoint/2010/main" val="3271992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2955" y="365126"/>
            <a:ext cx="8639033" cy="1325563"/>
          </a:xfrm>
        </p:spPr>
        <p:txBody>
          <a:bodyPr/>
          <a:lstStyle/>
          <a:p>
            <a:r>
              <a:rPr lang="fr-FR" dirty="0"/>
              <a:t>Residencia Borges, Brasilia, BR (1978)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0877" y="1690689"/>
            <a:ext cx="7042245" cy="4423508"/>
          </a:xfrm>
          <a:prstGeom prst="rect">
            <a:avLst/>
          </a:prstGeom>
        </p:spPr>
      </p:pic>
    </p:spTree>
    <p:extLst>
      <p:ext uri="{BB962C8B-B14F-4D97-AF65-F5344CB8AC3E}">
        <p14:creationId xmlns:p14="http://schemas.microsoft.com/office/powerpoint/2010/main" val="375776110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1069" y="365126"/>
            <a:ext cx="8693624" cy="1325563"/>
          </a:xfrm>
        </p:spPr>
        <p:txBody>
          <a:bodyPr/>
          <a:lstStyle/>
          <a:p>
            <a:r>
              <a:rPr lang="fr-FR" dirty="0"/>
              <a:t>Residencia Borges, Brasilia, BR (1978)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287" y="1690689"/>
            <a:ext cx="7151426" cy="4450804"/>
          </a:xfrm>
          <a:prstGeom prst="rect">
            <a:avLst/>
          </a:prstGeom>
        </p:spPr>
      </p:pic>
    </p:spTree>
    <p:extLst>
      <p:ext uri="{BB962C8B-B14F-4D97-AF65-F5344CB8AC3E}">
        <p14:creationId xmlns:p14="http://schemas.microsoft.com/office/powerpoint/2010/main" val="153899707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3899" y="365126"/>
            <a:ext cx="8557145" cy="1325563"/>
          </a:xfrm>
        </p:spPr>
        <p:txBody>
          <a:bodyPr/>
          <a:lstStyle/>
          <a:p>
            <a:r>
              <a:rPr lang="fr-FR" dirty="0"/>
              <a:t>Residencia Borges, Brasilia, BR (1978)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5468" y="1690689"/>
            <a:ext cx="6974006" cy="4314326"/>
          </a:xfrm>
          <a:prstGeom prst="rect">
            <a:avLst/>
          </a:prstGeom>
        </p:spPr>
      </p:pic>
    </p:spTree>
    <p:extLst>
      <p:ext uri="{BB962C8B-B14F-4D97-AF65-F5344CB8AC3E}">
        <p14:creationId xmlns:p14="http://schemas.microsoft.com/office/powerpoint/2010/main" val="146536844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5661" y="365126"/>
            <a:ext cx="8720918" cy="1325563"/>
          </a:xfrm>
        </p:spPr>
        <p:txBody>
          <a:bodyPr/>
          <a:lstStyle/>
          <a:p>
            <a:r>
              <a:rPr lang="fr-FR" dirty="0"/>
              <a:t>Residencia Borges, Brasilia, BR (1978)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4650" y="1690689"/>
            <a:ext cx="6714699" cy="4368917"/>
          </a:xfrm>
          <a:prstGeom prst="rect">
            <a:avLst/>
          </a:prstGeom>
        </p:spPr>
      </p:pic>
    </p:spTree>
    <p:extLst>
      <p:ext uri="{BB962C8B-B14F-4D97-AF65-F5344CB8AC3E}">
        <p14:creationId xmlns:p14="http://schemas.microsoft.com/office/powerpoint/2010/main" val="127172360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1194" y="365126"/>
            <a:ext cx="8584442" cy="1325563"/>
          </a:xfrm>
        </p:spPr>
        <p:txBody>
          <a:bodyPr/>
          <a:lstStyle/>
          <a:p>
            <a:r>
              <a:rPr lang="fr-FR" dirty="0"/>
              <a:t>Residencia Borges, Brasilia, BR (1978)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4454" y="1690689"/>
            <a:ext cx="6555092" cy="4287030"/>
          </a:xfrm>
          <a:prstGeom prst="rect">
            <a:avLst/>
          </a:prstGeom>
        </p:spPr>
      </p:pic>
    </p:spTree>
    <p:extLst>
      <p:ext uri="{BB962C8B-B14F-4D97-AF65-F5344CB8AC3E}">
        <p14:creationId xmlns:p14="http://schemas.microsoft.com/office/powerpoint/2010/main" val="227949542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9307" y="365126"/>
            <a:ext cx="8611737" cy="1325563"/>
          </a:xfrm>
        </p:spPr>
        <p:txBody>
          <a:bodyPr/>
          <a:lstStyle/>
          <a:p>
            <a:r>
              <a:rPr lang="fr-FR" dirty="0"/>
              <a:t>Residencia Borges, Brasilia, BR (1978)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8781" y="1690689"/>
            <a:ext cx="7406437" cy="3999476"/>
          </a:xfrm>
          <a:prstGeom prst="rect">
            <a:avLst/>
          </a:prstGeom>
        </p:spPr>
      </p:pic>
    </p:spTree>
    <p:extLst>
      <p:ext uri="{BB962C8B-B14F-4D97-AF65-F5344CB8AC3E}">
        <p14:creationId xmlns:p14="http://schemas.microsoft.com/office/powerpoint/2010/main" val="353125384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8364" y="365126"/>
            <a:ext cx="8720920" cy="1325563"/>
          </a:xfrm>
        </p:spPr>
        <p:txBody>
          <a:bodyPr/>
          <a:lstStyle/>
          <a:p>
            <a:r>
              <a:rPr lang="fr-FR" dirty="0"/>
              <a:t>Residencia Borges, Brasilia, BR (1978)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821" y="1690689"/>
            <a:ext cx="6960358" cy="4532690"/>
          </a:xfrm>
          <a:prstGeom prst="rect">
            <a:avLst/>
          </a:prstGeom>
        </p:spPr>
      </p:pic>
    </p:spTree>
    <p:extLst>
      <p:ext uri="{BB962C8B-B14F-4D97-AF65-F5344CB8AC3E}">
        <p14:creationId xmlns:p14="http://schemas.microsoft.com/office/powerpoint/2010/main" val="289512302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Haus Schütte</a:t>
            </a:r>
            <a:r>
              <a:rPr lang="fr-FR" dirty="0"/>
              <a:t>, </a:t>
            </a:r>
            <a:r>
              <a:rPr lang="fr-FR" dirty="0" smtClean="0"/>
              <a:t>Köln, DE (1978)</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9178" y="1690689"/>
            <a:ext cx="3234141" cy="4559987"/>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504" y="1690689"/>
            <a:ext cx="2984500" cy="3276600"/>
          </a:xfrm>
          <a:prstGeom prst="rect">
            <a:avLst/>
          </a:prstGeom>
        </p:spPr>
      </p:pic>
      <p:sp>
        <p:nvSpPr>
          <p:cNvPr id="6" name="ZoneTexte 5"/>
          <p:cNvSpPr txBox="1"/>
          <p:nvPr/>
        </p:nvSpPr>
        <p:spPr>
          <a:xfrm>
            <a:off x="5363570" y="4531057"/>
            <a:ext cx="1787857" cy="646331"/>
          </a:xfrm>
          <a:prstGeom prst="rect">
            <a:avLst/>
          </a:prstGeom>
          <a:noFill/>
        </p:spPr>
        <p:txBody>
          <a:bodyPr wrap="square" rtlCol="0">
            <a:spAutoFit/>
          </a:bodyPr>
          <a:lstStyle/>
          <a:p>
            <a:r>
              <a:rPr lang="fr-FR" dirty="0" smtClean="0"/>
              <a:t>  Heinz </a:t>
            </a:r>
            <a:r>
              <a:rPr lang="fr-FR" dirty="0"/>
              <a:t>Bienefeld</a:t>
            </a:r>
          </a:p>
          <a:p>
            <a:endParaRPr lang="fr-FR" dirty="0"/>
          </a:p>
        </p:txBody>
      </p:sp>
    </p:spTree>
    <p:extLst>
      <p:ext uri="{BB962C8B-B14F-4D97-AF65-F5344CB8AC3E}">
        <p14:creationId xmlns:p14="http://schemas.microsoft.com/office/powerpoint/2010/main" val="195240787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Haus </a:t>
            </a:r>
            <a:r>
              <a:rPr lang="fr-FR" dirty="0"/>
              <a:t>Schütte, Köln, DE (1978)</a:t>
            </a:r>
          </a:p>
        </p:txBody>
      </p:sp>
      <p:sp>
        <p:nvSpPr>
          <p:cNvPr id="3" name="Espace réservé du contenu 2"/>
          <p:cNvSpPr>
            <a:spLocks noGrp="1"/>
          </p:cNvSpPr>
          <p:nvPr>
            <p:ph idx="1"/>
          </p:nvPr>
        </p:nvSpPr>
        <p:spPr/>
        <p:txBody>
          <a:bodyPr>
            <a:normAutofit lnSpcReduction="10000"/>
          </a:bodyPr>
          <a:lstStyle/>
          <a:p>
            <a:r>
              <a:rPr lang="fr-FR" dirty="0"/>
              <a:t>It is the work of the architect Heinz Bienefeld</a:t>
            </a:r>
            <a:r>
              <a:rPr lang="fr-FR" dirty="0" smtClean="0"/>
              <a:t>.</a:t>
            </a:r>
          </a:p>
          <a:p>
            <a:r>
              <a:rPr lang="en-US" dirty="0"/>
              <a:t>The home has </a:t>
            </a:r>
            <a:r>
              <a:rPr lang="en-US" dirty="0" smtClean="0"/>
              <a:t>an </a:t>
            </a:r>
            <a:r>
              <a:rPr lang="en-US" dirty="0"/>
              <a:t>introverted character, orienting around an atrium with </a:t>
            </a:r>
            <a:r>
              <a:rPr lang="en-US" dirty="0" smtClean="0"/>
              <a:t>a </a:t>
            </a:r>
            <a:r>
              <a:rPr lang="en-US" dirty="0"/>
              <a:t>closed street wall. On the garden side, it is on the contrary a glass curtain wall that will bring warmth and light to the living </a:t>
            </a:r>
            <a:r>
              <a:rPr lang="en-US" dirty="0" smtClean="0"/>
              <a:t>room. The </a:t>
            </a:r>
            <a:r>
              <a:rPr lang="en-US" dirty="0"/>
              <a:t>facades are made of red brick </a:t>
            </a:r>
            <a:r>
              <a:rPr lang="en-US" dirty="0" smtClean="0"/>
              <a:t>facing </a:t>
            </a:r>
            <a:r>
              <a:rPr lang="en-US" dirty="0"/>
              <a:t>backwards so the visible side had more texture. The </a:t>
            </a:r>
            <a:r>
              <a:rPr lang="en-US" dirty="0" smtClean="0"/>
              <a:t>pavement </a:t>
            </a:r>
            <a:r>
              <a:rPr lang="en-US" dirty="0"/>
              <a:t>in front of the house is made of the same </a:t>
            </a:r>
            <a:r>
              <a:rPr lang="en-US" dirty="0" smtClean="0"/>
              <a:t>material </a:t>
            </a:r>
            <a:r>
              <a:rPr lang="en-US" dirty="0"/>
              <a:t>as a facade, which gives the house a sense of belonging </a:t>
            </a:r>
            <a:r>
              <a:rPr lang="en-US" dirty="0" smtClean="0"/>
              <a:t>in </a:t>
            </a:r>
            <a:r>
              <a:rPr lang="en-US" dirty="0"/>
              <a:t>its environment. The walls are made of solid brickwork that are also unfinished on the inside. </a:t>
            </a:r>
            <a:endParaRPr lang="fr-FR" dirty="0"/>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427883053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Haus </a:t>
            </a:r>
            <a:r>
              <a:rPr lang="fr-FR" dirty="0"/>
              <a:t>Schütte, Köln, DE (1978)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292" y="1690689"/>
            <a:ext cx="6919416" cy="4450804"/>
          </a:xfrm>
          <a:prstGeom prst="rect">
            <a:avLst/>
          </a:prstGeom>
        </p:spPr>
      </p:pic>
    </p:spTree>
    <p:extLst>
      <p:ext uri="{BB962C8B-B14F-4D97-AF65-F5344CB8AC3E}">
        <p14:creationId xmlns:p14="http://schemas.microsoft.com/office/powerpoint/2010/main" val="280074636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Iconic Houses in the World</a:t>
            </a:r>
            <a:endParaRPr lang="fr-FR" dirty="0"/>
          </a:p>
        </p:txBody>
      </p:sp>
      <p:sp>
        <p:nvSpPr>
          <p:cNvPr id="3" name="Espace réservé du contenu 2"/>
          <p:cNvSpPr>
            <a:spLocks noGrp="1"/>
          </p:cNvSpPr>
          <p:nvPr>
            <p:ph idx="1"/>
          </p:nvPr>
        </p:nvSpPr>
        <p:spPr/>
        <p:txBody>
          <a:bodyPr/>
          <a:lstStyle/>
          <a:p>
            <a:r>
              <a:rPr lang="en-US" dirty="0"/>
              <a:t>The purpose of this presentation is to show you the most exceptional houses in the world </a:t>
            </a:r>
            <a:r>
              <a:rPr lang="en-US" dirty="0" smtClean="0"/>
              <a:t>(except US) due </a:t>
            </a:r>
            <a:r>
              <a:rPr lang="en-US" dirty="0"/>
              <a:t>to great architects.</a:t>
            </a:r>
          </a:p>
          <a:p>
            <a:r>
              <a:rPr lang="en-US" dirty="0"/>
              <a:t>Some of them have become icons of contemporary architecture and are recognized and protected as such.</a:t>
            </a:r>
          </a:p>
          <a:p>
            <a:r>
              <a:rPr lang="en-US" dirty="0"/>
              <a:t>They remain unique either by their constructive principle, or by their location, or by their theoretical importance, or by their perfect integration into the landscape.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2608606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8941" y="365126"/>
            <a:ext cx="8693239" cy="1325563"/>
          </a:xfrm>
        </p:spPr>
        <p:txBody>
          <a:bodyPr/>
          <a:lstStyle/>
          <a:p>
            <a:r>
              <a:rPr lang="fr-FR" dirty="0"/>
              <a:t>Casa Sperimentale, Fregene, IT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483" y="1690689"/>
            <a:ext cx="7005033" cy="4276723"/>
          </a:xfrm>
          <a:prstGeom prst="rect">
            <a:avLst/>
          </a:prstGeom>
        </p:spPr>
      </p:pic>
    </p:spTree>
    <p:extLst>
      <p:ext uri="{BB962C8B-B14F-4D97-AF65-F5344CB8AC3E}">
        <p14:creationId xmlns:p14="http://schemas.microsoft.com/office/powerpoint/2010/main" val="327699741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Haus </a:t>
            </a:r>
            <a:r>
              <a:rPr lang="fr-FR" dirty="0"/>
              <a:t>Schütte, Köln, DE (1978)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5594" y="1690689"/>
            <a:ext cx="6632812" cy="4382565"/>
          </a:xfrm>
          <a:prstGeom prst="rect">
            <a:avLst/>
          </a:prstGeom>
        </p:spPr>
      </p:pic>
    </p:spTree>
    <p:extLst>
      <p:ext uri="{BB962C8B-B14F-4D97-AF65-F5344CB8AC3E}">
        <p14:creationId xmlns:p14="http://schemas.microsoft.com/office/powerpoint/2010/main" val="98595588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Haus </a:t>
            </a:r>
            <a:r>
              <a:rPr lang="fr-FR" dirty="0"/>
              <a:t>Schütte, Köln, DE (1978)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6065" y="1690689"/>
            <a:ext cx="6591869" cy="4355269"/>
          </a:xfrm>
          <a:prstGeom prst="rect">
            <a:avLst/>
          </a:prstGeom>
        </p:spPr>
      </p:pic>
    </p:spTree>
    <p:extLst>
      <p:ext uri="{BB962C8B-B14F-4D97-AF65-F5344CB8AC3E}">
        <p14:creationId xmlns:p14="http://schemas.microsoft.com/office/powerpoint/2010/main" val="26433348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Haus </a:t>
            </a:r>
            <a:r>
              <a:rPr lang="fr-FR" dirty="0"/>
              <a:t>Schütte, Köln, DE (1978)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7731" y="1690687"/>
            <a:ext cx="3001465" cy="4559987"/>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6715" y="1690686"/>
            <a:ext cx="2920621" cy="4559987"/>
          </a:xfrm>
          <a:prstGeom prst="rect">
            <a:avLst/>
          </a:prstGeom>
        </p:spPr>
      </p:pic>
    </p:spTree>
    <p:extLst>
      <p:ext uri="{BB962C8B-B14F-4D97-AF65-F5344CB8AC3E}">
        <p14:creationId xmlns:p14="http://schemas.microsoft.com/office/powerpoint/2010/main" val="327474359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Haus </a:t>
            </a:r>
            <a:r>
              <a:rPr lang="fr-FR" dirty="0"/>
              <a:t>Schütte, Köln, DE (1978)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3707" y="1690689"/>
            <a:ext cx="6796585" cy="4478099"/>
          </a:xfrm>
          <a:prstGeom prst="rect">
            <a:avLst/>
          </a:prstGeom>
        </p:spPr>
      </p:pic>
    </p:spTree>
    <p:extLst>
      <p:ext uri="{BB962C8B-B14F-4D97-AF65-F5344CB8AC3E}">
        <p14:creationId xmlns:p14="http://schemas.microsoft.com/office/powerpoint/2010/main" val="49070046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Haus </a:t>
            </a:r>
            <a:r>
              <a:rPr lang="fr-FR" dirty="0"/>
              <a:t>Schütte, Köln, DE (1978)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5719" y="1690689"/>
            <a:ext cx="6332562" cy="4437156"/>
          </a:xfrm>
          <a:prstGeom prst="rect">
            <a:avLst/>
          </a:prstGeom>
        </p:spPr>
      </p:pic>
    </p:spTree>
    <p:extLst>
      <p:ext uri="{BB962C8B-B14F-4D97-AF65-F5344CB8AC3E}">
        <p14:creationId xmlns:p14="http://schemas.microsoft.com/office/powerpoint/2010/main" val="250874889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Haus </a:t>
            </a:r>
            <a:r>
              <a:rPr lang="fr-FR" dirty="0"/>
              <a:t>Schütte, Köln, DE (1978)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5594" y="1690689"/>
            <a:ext cx="6632812" cy="4519042"/>
          </a:xfrm>
          <a:prstGeom prst="rect">
            <a:avLst/>
          </a:prstGeom>
        </p:spPr>
      </p:pic>
    </p:spTree>
    <p:extLst>
      <p:ext uri="{BB962C8B-B14F-4D97-AF65-F5344CB8AC3E}">
        <p14:creationId xmlns:p14="http://schemas.microsoft.com/office/powerpoint/2010/main" val="259803096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Haus </a:t>
            </a:r>
            <a:r>
              <a:rPr lang="fr-FR" dirty="0"/>
              <a:t>Schütte, Köln, DE (1978)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6537" y="1690689"/>
            <a:ext cx="6550925" cy="4464451"/>
          </a:xfrm>
          <a:prstGeom prst="rect">
            <a:avLst/>
          </a:prstGeom>
        </p:spPr>
      </p:pic>
    </p:spTree>
    <p:extLst>
      <p:ext uri="{BB962C8B-B14F-4D97-AF65-F5344CB8AC3E}">
        <p14:creationId xmlns:p14="http://schemas.microsoft.com/office/powerpoint/2010/main" val="288462094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Maki House, Tokyo, JP (1978)</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3185" y="1690689"/>
            <a:ext cx="2851529" cy="4341621"/>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2762" y="1690689"/>
            <a:ext cx="3123631" cy="2453640"/>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4290003"/>
            <a:ext cx="1144779" cy="1204185"/>
          </a:xfrm>
          <a:prstGeom prst="rect">
            <a:avLst/>
          </a:prstGeom>
        </p:spPr>
      </p:pic>
      <p:sp>
        <p:nvSpPr>
          <p:cNvPr id="7" name="ZoneTexte 6"/>
          <p:cNvSpPr txBox="1"/>
          <p:nvPr/>
        </p:nvSpPr>
        <p:spPr>
          <a:xfrm>
            <a:off x="4532763" y="3643952"/>
            <a:ext cx="2632312" cy="369332"/>
          </a:xfrm>
          <a:prstGeom prst="rect">
            <a:avLst/>
          </a:prstGeom>
          <a:noFill/>
        </p:spPr>
        <p:txBody>
          <a:bodyPr wrap="square" rtlCol="0">
            <a:spAutoFit/>
          </a:bodyPr>
          <a:lstStyle/>
          <a:p>
            <a:r>
              <a:rPr lang="fr-FR" dirty="0">
                <a:solidFill>
                  <a:schemeClr val="bg1"/>
                </a:solidFill>
              </a:rPr>
              <a:t>Fumihiko Maki</a:t>
            </a:r>
          </a:p>
        </p:txBody>
      </p:sp>
      <p:pic>
        <p:nvPicPr>
          <p:cNvPr id="8" name="Image 7"/>
          <p:cNvPicPr>
            <a:picLocks noChangeAspect="1"/>
          </p:cNvPicPr>
          <p:nvPr/>
        </p:nvPicPr>
        <p:blipFill>
          <a:blip r:embed="rId5"/>
          <a:stretch>
            <a:fillRect/>
          </a:stretch>
        </p:blipFill>
        <p:spPr>
          <a:xfrm>
            <a:off x="6374499" y="4638533"/>
            <a:ext cx="2371725" cy="342900"/>
          </a:xfrm>
          <a:prstGeom prst="rect">
            <a:avLst/>
          </a:prstGeom>
        </p:spPr>
      </p:pic>
    </p:spTree>
    <p:extLst>
      <p:ext uri="{BB962C8B-B14F-4D97-AF65-F5344CB8AC3E}">
        <p14:creationId xmlns:p14="http://schemas.microsoft.com/office/powerpoint/2010/main" val="89343463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Maki </a:t>
            </a:r>
            <a:r>
              <a:rPr lang="fr-FR" dirty="0"/>
              <a:t>House, Tokyo, JP (1978)</a:t>
            </a:r>
          </a:p>
        </p:txBody>
      </p:sp>
      <p:sp>
        <p:nvSpPr>
          <p:cNvPr id="3" name="Espace réservé du contenu 2"/>
          <p:cNvSpPr>
            <a:spLocks noGrp="1"/>
          </p:cNvSpPr>
          <p:nvPr>
            <p:ph idx="1"/>
          </p:nvPr>
        </p:nvSpPr>
        <p:spPr/>
        <p:txBody>
          <a:bodyPr/>
          <a:lstStyle/>
          <a:p>
            <a:r>
              <a:rPr lang="fr-FR" dirty="0" smtClean="0"/>
              <a:t>It is the own house of </a:t>
            </a:r>
            <a:r>
              <a:rPr lang="fr-FR" dirty="0"/>
              <a:t>the architect Fumihiko </a:t>
            </a:r>
            <a:r>
              <a:rPr lang="fr-FR" dirty="0" smtClean="0"/>
              <a:t>Maki.</a:t>
            </a:r>
          </a:p>
          <a:p>
            <a:r>
              <a:rPr lang="en-US" dirty="0" smtClean="0"/>
              <a:t>It is his </a:t>
            </a:r>
            <a:r>
              <a:rPr lang="en-US" dirty="0"/>
              <a:t>first (and only) built house </a:t>
            </a:r>
            <a:r>
              <a:rPr lang="en-US" dirty="0" smtClean="0"/>
              <a:t>in Tokyo because </a:t>
            </a:r>
            <a:r>
              <a:rPr lang="en-US" dirty="0"/>
              <a:t>the architect also </a:t>
            </a:r>
            <a:r>
              <a:rPr lang="en-US" dirty="0" smtClean="0"/>
              <a:t>is not </a:t>
            </a:r>
            <a:r>
              <a:rPr lang="en-US" dirty="0"/>
              <a:t>very much interested in designing single family houses</a:t>
            </a:r>
            <a:r>
              <a:rPr lang="en-US" dirty="0" smtClean="0"/>
              <a:t>. </a:t>
            </a:r>
            <a:r>
              <a:rPr lang="fr-FR" dirty="0" smtClean="0"/>
              <a:t>The house is made of concrete, </a:t>
            </a:r>
            <a:r>
              <a:rPr lang="en-US" dirty="0"/>
              <a:t>but </a:t>
            </a:r>
            <a:r>
              <a:rPr lang="en-US" dirty="0" smtClean="0"/>
              <a:t>the architect  </a:t>
            </a:r>
            <a:r>
              <a:rPr lang="en-US" dirty="0"/>
              <a:t>also knows how to integrate mosaic, anodized aluminum and wood in the interior design. It is a </a:t>
            </a:r>
            <a:r>
              <a:rPr lang="en-US" dirty="0" smtClean="0"/>
              <a:t>simple cubic form </a:t>
            </a:r>
            <a:r>
              <a:rPr lang="en-US" dirty="0"/>
              <a:t>in the respect of the neighboring </a:t>
            </a:r>
            <a:r>
              <a:rPr lang="en-US" dirty="0" smtClean="0"/>
              <a:t>constructions.</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02534720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Maki </a:t>
            </a:r>
            <a:r>
              <a:rPr lang="fr-FR" dirty="0"/>
              <a:t>House, Tokyo, JP (1978)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764" y="1690689"/>
            <a:ext cx="6878471" cy="4327974"/>
          </a:xfrm>
          <a:prstGeom prst="rect">
            <a:avLst/>
          </a:prstGeom>
        </p:spPr>
      </p:pic>
    </p:spTree>
    <p:extLst>
      <p:ext uri="{BB962C8B-B14F-4D97-AF65-F5344CB8AC3E}">
        <p14:creationId xmlns:p14="http://schemas.microsoft.com/office/powerpoint/2010/main" val="65533053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4699" y="365126"/>
            <a:ext cx="8744755" cy="1325563"/>
          </a:xfrm>
        </p:spPr>
        <p:txBody>
          <a:bodyPr/>
          <a:lstStyle/>
          <a:p>
            <a:r>
              <a:rPr lang="fr-FR" dirty="0"/>
              <a:t>Casa Sperimentale, Fregene, IT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583" y="1690689"/>
            <a:ext cx="6928833" cy="4349504"/>
          </a:xfrm>
          <a:prstGeom prst="rect">
            <a:avLst/>
          </a:prstGeom>
        </p:spPr>
      </p:pic>
    </p:spTree>
    <p:extLst>
      <p:ext uri="{BB962C8B-B14F-4D97-AF65-F5344CB8AC3E}">
        <p14:creationId xmlns:p14="http://schemas.microsoft.com/office/powerpoint/2010/main" val="114873239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Maki </a:t>
            </a:r>
            <a:r>
              <a:rPr lang="fr-FR" dirty="0"/>
              <a:t>House, Tokyo, JP (1978)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659" y="2188830"/>
            <a:ext cx="4326341" cy="3454517"/>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2125" y="2188830"/>
            <a:ext cx="4234929" cy="3454517"/>
          </a:xfrm>
          <a:prstGeom prst="rect">
            <a:avLst/>
          </a:prstGeom>
        </p:spPr>
      </p:pic>
    </p:spTree>
    <p:extLst>
      <p:ext uri="{BB962C8B-B14F-4D97-AF65-F5344CB8AC3E}">
        <p14:creationId xmlns:p14="http://schemas.microsoft.com/office/powerpoint/2010/main" val="9249335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Maki </a:t>
            </a:r>
            <a:r>
              <a:rPr lang="fr-FR" dirty="0"/>
              <a:t>House, Tokyo, JP (1978)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9332" y="1690689"/>
            <a:ext cx="2906595" cy="447810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0841" y="1690689"/>
            <a:ext cx="2825087" cy="4478100"/>
          </a:xfrm>
          <a:prstGeom prst="rect">
            <a:avLst/>
          </a:prstGeom>
        </p:spPr>
      </p:pic>
    </p:spTree>
    <p:extLst>
      <p:ext uri="{BB962C8B-B14F-4D97-AF65-F5344CB8AC3E}">
        <p14:creationId xmlns:p14="http://schemas.microsoft.com/office/powerpoint/2010/main" val="53467602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0251" y="365126"/>
            <a:ext cx="8215099" cy="1325563"/>
          </a:xfrm>
        </p:spPr>
        <p:txBody>
          <a:bodyPr/>
          <a:lstStyle/>
          <a:p>
            <a:r>
              <a:rPr lang="fr-FR" dirty="0" smtClean="0"/>
              <a:t>Halfway House, Midrand, ZA (1985)</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4087" y="1599756"/>
            <a:ext cx="3015776" cy="4450805"/>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4015" y="1599756"/>
            <a:ext cx="3220872" cy="4450805"/>
          </a:xfrm>
          <a:prstGeom prst="rect">
            <a:avLst/>
          </a:prstGeom>
        </p:spPr>
      </p:pic>
      <p:pic>
        <p:nvPicPr>
          <p:cNvPr id="6" name="Image 5"/>
          <p:cNvPicPr>
            <a:picLocks noChangeAspect="1"/>
          </p:cNvPicPr>
          <p:nvPr/>
        </p:nvPicPr>
        <p:blipFill>
          <a:blip r:embed="rId4"/>
          <a:stretch>
            <a:fillRect/>
          </a:stretch>
        </p:blipFill>
        <p:spPr>
          <a:xfrm>
            <a:off x="5334925" y="6173788"/>
            <a:ext cx="3590712" cy="365125"/>
          </a:xfrm>
          <a:prstGeom prst="rect">
            <a:avLst/>
          </a:prstGeom>
        </p:spPr>
      </p:pic>
      <p:sp>
        <p:nvSpPr>
          <p:cNvPr id="7" name="ZoneTexte 6"/>
          <p:cNvSpPr txBox="1"/>
          <p:nvPr/>
        </p:nvSpPr>
        <p:spPr>
          <a:xfrm>
            <a:off x="4926842" y="5513696"/>
            <a:ext cx="1897039" cy="369332"/>
          </a:xfrm>
          <a:prstGeom prst="rect">
            <a:avLst/>
          </a:prstGeom>
          <a:noFill/>
        </p:spPr>
        <p:txBody>
          <a:bodyPr wrap="square" rtlCol="0">
            <a:spAutoFit/>
          </a:bodyPr>
          <a:lstStyle/>
          <a:p>
            <a:r>
              <a:rPr lang="fr-FR" dirty="0" smtClean="0">
                <a:solidFill>
                  <a:schemeClr val="bg1"/>
                </a:solidFill>
              </a:rPr>
              <a:t>Stanley Saitowitz</a:t>
            </a:r>
            <a:endParaRPr lang="fr-FR" dirty="0">
              <a:solidFill>
                <a:schemeClr val="bg1"/>
              </a:solidFill>
            </a:endParaRPr>
          </a:p>
        </p:txBody>
      </p:sp>
    </p:spTree>
    <p:extLst>
      <p:ext uri="{BB962C8B-B14F-4D97-AF65-F5344CB8AC3E}">
        <p14:creationId xmlns:p14="http://schemas.microsoft.com/office/powerpoint/2010/main" val="139737559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2955" y="365126"/>
            <a:ext cx="8693624" cy="1325563"/>
          </a:xfrm>
        </p:spPr>
        <p:txBody>
          <a:bodyPr/>
          <a:lstStyle/>
          <a:p>
            <a:r>
              <a:rPr lang="fr-FR" dirty="0" smtClean="0"/>
              <a:t> Halfway </a:t>
            </a:r>
            <a:r>
              <a:rPr lang="fr-FR" dirty="0"/>
              <a:t>House, Midrand, ZA (1985)</a:t>
            </a:r>
          </a:p>
        </p:txBody>
      </p:sp>
      <p:sp>
        <p:nvSpPr>
          <p:cNvPr id="3" name="Espace réservé du contenu 2"/>
          <p:cNvSpPr>
            <a:spLocks noGrp="1"/>
          </p:cNvSpPr>
          <p:nvPr>
            <p:ph idx="1"/>
          </p:nvPr>
        </p:nvSpPr>
        <p:spPr/>
        <p:txBody>
          <a:bodyPr/>
          <a:lstStyle/>
          <a:p>
            <a:r>
              <a:rPr lang="fr-FR" dirty="0" smtClean="0"/>
              <a:t>It is the work of the architect Stanley Saitowitz.</a:t>
            </a:r>
          </a:p>
          <a:p>
            <a:r>
              <a:rPr lang="fr-FR" dirty="0" smtClean="0"/>
              <a:t>The terraces are continuous and sweep up along the rim of the circle as roofs, weaving the ground into the sky, containing in its thickness the sheltered habitable part. The trusses open the roof to the air, whose hollowness supports the space. The circle of the buildings walling the oasis are the house, workshop and garage, the cottage, 3 huts loosely woven with the earth.</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99366432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215099" cy="1325563"/>
          </a:xfrm>
        </p:spPr>
        <p:txBody>
          <a:bodyPr/>
          <a:lstStyle/>
          <a:p>
            <a:r>
              <a:rPr lang="fr-FR" dirty="0"/>
              <a:t>Halfway House, Midrand, ZA (1985)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0956" y="1690689"/>
            <a:ext cx="7110484" cy="4464451"/>
          </a:xfrm>
          <a:prstGeom prst="rect">
            <a:avLst/>
          </a:prstGeom>
        </p:spPr>
      </p:pic>
    </p:spTree>
    <p:extLst>
      <p:ext uri="{BB962C8B-B14F-4D97-AF65-F5344CB8AC3E}">
        <p14:creationId xmlns:p14="http://schemas.microsoft.com/office/powerpoint/2010/main" val="46338960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4842" y="365126"/>
            <a:ext cx="8160508" cy="1325563"/>
          </a:xfrm>
        </p:spPr>
        <p:txBody>
          <a:bodyPr/>
          <a:lstStyle/>
          <a:p>
            <a:r>
              <a:rPr lang="fr-FR" dirty="0"/>
              <a:t>Halfway House, Midrand, ZA (1985)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9980" y="1690689"/>
            <a:ext cx="6810232" cy="4368917"/>
          </a:xfrm>
          <a:prstGeom prst="rect">
            <a:avLst/>
          </a:prstGeom>
        </p:spPr>
      </p:pic>
    </p:spTree>
    <p:extLst>
      <p:ext uri="{BB962C8B-B14F-4D97-AF65-F5344CB8AC3E}">
        <p14:creationId xmlns:p14="http://schemas.microsoft.com/office/powerpoint/2010/main" val="414267693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7546" y="365126"/>
            <a:ext cx="8187804" cy="1325563"/>
          </a:xfrm>
        </p:spPr>
        <p:txBody>
          <a:bodyPr/>
          <a:lstStyle/>
          <a:p>
            <a:r>
              <a:rPr lang="fr-FR" dirty="0"/>
              <a:t>Halfway House, Midrand, ZA (1985)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5672" y="1690687"/>
            <a:ext cx="3015776" cy="4546339"/>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2154" y="1690687"/>
            <a:ext cx="2948343" cy="4546339"/>
          </a:xfrm>
          <a:prstGeom prst="rect">
            <a:avLst/>
          </a:prstGeom>
        </p:spPr>
      </p:pic>
    </p:spTree>
    <p:extLst>
      <p:ext uri="{BB962C8B-B14F-4D97-AF65-F5344CB8AC3E}">
        <p14:creationId xmlns:p14="http://schemas.microsoft.com/office/powerpoint/2010/main" val="70023683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0251" y="365126"/>
            <a:ext cx="8215099" cy="1325563"/>
          </a:xfrm>
        </p:spPr>
        <p:txBody>
          <a:bodyPr/>
          <a:lstStyle/>
          <a:p>
            <a:r>
              <a:rPr lang="fr-FR" dirty="0"/>
              <a:t>Halfway House, Midrand, ZA (1985)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826" y="1690689"/>
            <a:ext cx="6728347" cy="4464451"/>
          </a:xfrm>
          <a:prstGeom prst="rect">
            <a:avLst/>
          </a:prstGeom>
        </p:spPr>
      </p:pic>
    </p:spTree>
    <p:extLst>
      <p:ext uri="{BB962C8B-B14F-4D97-AF65-F5344CB8AC3E}">
        <p14:creationId xmlns:p14="http://schemas.microsoft.com/office/powerpoint/2010/main" val="121235744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8490" y="365126"/>
            <a:ext cx="8146860" cy="1325563"/>
          </a:xfrm>
        </p:spPr>
        <p:txBody>
          <a:bodyPr/>
          <a:lstStyle/>
          <a:p>
            <a:r>
              <a:rPr lang="fr-FR" dirty="0"/>
              <a:t>Halfway House, Midrand, ZA (1985)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668" y="1955067"/>
            <a:ext cx="4389389" cy="3872527"/>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955066"/>
            <a:ext cx="4449170" cy="3872527"/>
          </a:xfrm>
          <a:prstGeom prst="rect">
            <a:avLst/>
          </a:prstGeom>
        </p:spPr>
      </p:pic>
    </p:spTree>
    <p:extLst>
      <p:ext uri="{BB962C8B-B14F-4D97-AF65-F5344CB8AC3E}">
        <p14:creationId xmlns:p14="http://schemas.microsoft.com/office/powerpoint/2010/main" val="5050530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4842" y="365126"/>
            <a:ext cx="8160508" cy="1325563"/>
          </a:xfrm>
        </p:spPr>
        <p:txBody>
          <a:bodyPr/>
          <a:lstStyle/>
          <a:p>
            <a:r>
              <a:rPr lang="fr-FR" dirty="0"/>
              <a:t>Halfway House, Midrand, ZA (1985)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1865" y="1690689"/>
            <a:ext cx="6646461" cy="4478099"/>
          </a:xfrm>
          <a:prstGeom prst="rect">
            <a:avLst/>
          </a:prstGeom>
        </p:spPr>
      </p:pic>
    </p:spTree>
    <p:extLst>
      <p:ext uri="{BB962C8B-B14F-4D97-AF65-F5344CB8AC3E}">
        <p14:creationId xmlns:p14="http://schemas.microsoft.com/office/powerpoint/2010/main" val="116718519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425" y="365126"/>
            <a:ext cx="8706119" cy="1325563"/>
          </a:xfrm>
        </p:spPr>
        <p:txBody>
          <a:bodyPr/>
          <a:lstStyle/>
          <a:p>
            <a:r>
              <a:rPr lang="fr-FR" dirty="0"/>
              <a:t>Casa Sperimentale, Fregene, IT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537" y="1690689"/>
            <a:ext cx="6812925" cy="4413898"/>
          </a:xfrm>
          <a:prstGeom prst="rect">
            <a:avLst/>
          </a:prstGeom>
        </p:spPr>
      </p:pic>
    </p:spTree>
    <p:extLst>
      <p:ext uri="{BB962C8B-B14F-4D97-AF65-F5344CB8AC3E}">
        <p14:creationId xmlns:p14="http://schemas.microsoft.com/office/powerpoint/2010/main" val="334547342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1194" y="365126"/>
            <a:ext cx="8174156" cy="1325563"/>
          </a:xfrm>
        </p:spPr>
        <p:txBody>
          <a:bodyPr/>
          <a:lstStyle/>
          <a:p>
            <a:r>
              <a:rPr lang="fr-FR" dirty="0"/>
              <a:t>Halfway House, Midrand, ZA (1985)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7871" y="1690689"/>
            <a:ext cx="6400801" cy="4464451"/>
          </a:xfrm>
          <a:prstGeom prst="rect">
            <a:avLst/>
          </a:prstGeom>
        </p:spPr>
      </p:pic>
    </p:spTree>
    <p:extLst>
      <p:ext uri="{BB962C8B-B14F-4D97-AF65-F5344CB8AC3E}">
        <p14:creationId xmlns:p14="http://schemas.microsoft.com/office/powerpoint/2010/main" val="146387771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Maison Dick, Troyes, FR (1979)</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60840" y="1690689"/>
            <a:ext cx="2598234" cy="3728804"/>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9957" y="5637911"/>
            <a:ext cx="1137309" cy="1056656"/>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1961" y="6193768"/>
            <a:ext cx="1828800" cy="361950"/>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1961" y="1690689"/>
            <a:ext cx="3313683" cy="4107945"/>
          </a:xfrm>
          <a:prstGeom prst="rect">
            <a:avLst/>
          </a:prstGeom>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827" y="5958746"/>
            <a:ext cx="939645" cy="784180"/>
          </a:xfrm>
          <a:prstGeom prst="rect">
            <a:avLst/>
          </a:prstGeom>
        </p:spPr>
      </p:pic>
    </p:spTree>
    <p:extLst>
      <p:ext uri="{BB962C8B-B14F-4D97-AF65-F5344CB8AC3E}">
        <p14:creationId xmlns:p14="http://schemas.microsoft.com/office/powerpoint/2010/main" val="381715370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Maison </a:t>
            </a:r>
            <a:r>
              <a:rPr lang="fr-FR" dirty="0"/>
              <a:t>Dick, Troyes, FR (1979)</a:t>
            </a:r>
          </a:p>
        </p:txBody>
      </p:sp>
      <p:sp>
        <p:nvSpPr>
          <p:cNvPr id="3" name="Espace réservé du contenu 2"/>
          <p:cNvSpPr>
            <a:spLocks noGrp="1"/>
          </p:cNvSpPr>
          <p:nvPr>
            <p:ph idx="1"/>
          </p:nvPr>
        </p:nvSpPr>
        <p:spPr/>
        <p:txBody>
          <a:bodyPr/>
          <a:lstStyle/>
          <a:p>
            <a:r>
              <a:rPr lang="en-US" dirty="0"/>
              <a:t>To mark </a:t>
            </a:r>
            <a:r>
              <a:rPr lang="en-US" dirty="0" smtClean="0"/>
              <a:t>the </a:t>
            </a:r>
            <a:r>
              <a:rPr lang="en-US" dirty="0"/>
              <a:t>difference, Jean Nouvel creates arcades on the exterior walls of the living room and the kitchen. These elements, which have no technical necessity or decorative purpose, show the internal volumes of the </a:t>
            </a:r>
            <a:r>
              <a:rPr lang="en-US" dirty="0" smtClean="0"/>
              <a:t>house. </a:t>
            </a:r>
          </a:p>
          <a:p>
            <a:r>
              <a:rPr lang="en-US" dirty="0"/>
              <a:t>Symbol of anger against censorship, the use of red bricks provides </a:t>
            </a:r>
            <a:r>
              <a:rPr lang="en-US" dirty="0" smtClean="0"/>
              <a:t>deliberately </a:t>
            </a:r>
            <a:r>
              <a:rPr lang="en-US" dirty="0"/>
              <a:t>a contrast with the others, mostly brown.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101" y="5207619"/>
            <a:ext cx="2274849" cy="1416205"/>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2449" y="5207618"/>
            <a:ext cx="2457450" cy="1416205"/>
          </a:xfrm>
          <a:prstGeom prst="rect">
            <a:avLst/>
          </a:prstGeom>
        </p:spPr>
      </p:pic>
    </p:spTree>
    <p:extLst>
      <p:ext uri="{BB962C8B-B14F-4D97-AF65-F5344CB8AC3E}">
        <p14:creationId xmlns:p14="http://schemas.microsoft.com/office/powerpoint/2010/main" val="14282571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Maison </a:t>
            </a:r>
            <a:r>
              <a:rPr lang="fr-FR" dirty="0"/>
              <a:t>Dick, Troyes, FR (1979)</a:t>
            </a:r>
          </a:p>
        </p:txBody>
      </p:sp>
      <p:sp>
        <p:nvSpPr>
          <p:cNvPr id="3" name="Espace réservé du contenu 2"/>
          <p:cNvSpPr>
            <a:spLocks noGrp="1"/>
          </p:cNvSpPr>
          <p:nvPr>
            <p:ph idx="1"/>
          </p:nvPr>
        </p:nvSpPr>
        <p:spPr/>
        <p:txBody>
          <a:bodyPr>
            <a:normAutofit fontScale="92500" lnSpcReduction="10000"/>
          </a:bodyPr>
          <a:lstStyle/>
          <a:p>
            <a:r>
              <a:rPr lang="en-US" dirty="0" smtClean="0"/>
              <a:t>The </a:t>
            </a:r>
            <a:r>
              <a:rPr lang="en-US" dirty="0"/>
              <a:t>roof of the living room, the corridor, the windows of the children's bedrooms, the external junction between the green bedroom and the yellow </a:t>
            </a:r>
            <a:r>
              <a:rPr lang="en-US" dirty="0" smtClean="0"/>
              <a:t>bedroom are covered by zinc.</a:t>
            </a:r>
          </a:p>
          <a:p>
            <a:r>
              <a:rPr lang="en-US" dirty="0"/>
              <a:t>Regarding the interior walls of the main rooms, they are, like the exterior walls, covered with bricks.</a:t>
            </a:r>
            <a:br>
              <a:rPr lang="en-US" dirty="0"/>
            </a:br>
            <a:r>
              <a:rPr lang="en-US" dirty="0"/>
              <a:t>This unity of the vertical portions echoes the unity of the horizontal portions. Indeed, the exterior terraces and the interior floors are all coated with the same material (sandstone tiles). The only nuances lie in the size of the tiles and the presence of a pattern layout in the living </a:t>
            </a:r>
            <a:r>
              <a:rPr lang="en-US" dirty="0" smtClean="0"/>
              <a:t>room.</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506430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Maison </a:t>
            </a:r>
            <a:r>
              <a:rPr lang="fr-FR" dirty="0"/>
              <a:t>Dick, Troyes, FR (1979)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8122" y="1690689"/>
            <a:ext cx="4627756" cy="4464784"/>
          </a:xfrm>
          <a:prstGeom prst="rect">
            <a:avLst/>
          </a:prstGeom>
        </p:spPr>
      </p:pic>
    </p:spTree>
    <p:extLst>
      <p:ext uri="{BB962C8B-B14F-4D97-AF65-F5344CB8AC3E}">
        <p14:creationId xmlns:p14="http://schemas.microsoft.com/office/powerpoint/2010/main" val="7891181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Maison </a:t>
            </a:r>
            <a:r>
              <a:rPr lang="fr-FR" dirty="0"/>
              <a:t>Dick, Troyes, FR (1979)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371" y="1690689"/>
            <a:ext cx="7393258" cy="4353976"/>
          </a:xfrm>
          <a:prstGeom prst="rect">
            <a:avLst/>
          </a:prstGeom>
        </p:spPr>
      </p:pic>
    </p:spTree>
    <p:extLst>
      <p:ext uri="{BB962C8B-B14F-4D97-AF65-F5344CB8AC3E}">
        <p14:creationId xmlns:p14="http://schemas.microsoft.com/office/powerpoint/2010/main" val="159281739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Maison </a:t>
            </a:r>
            <a:r>
              <a:rPr lang="fr-FR" dirty="0"/>
              <a:t>Dick, Troyes, FR (1979)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775" y="2060101"/>
            <a:ext cx="8218449" cy="3607594"/>
          </a:xfrm>
          <a:prstGeom prst="rect">
            <a:avLst/>
          </a:prstGeom>
        </p:spPr>
      </p:pic>
    </p:spTree>
    <p:extLst>
      <p:ext uri="{BB962C8B-B14F-4D97-AF65-F5344CB8AC3E}">
        <p14:creationId xmlns:p14="http://schemas.microsoft.com/office/powerpoint/2010/main" val="54929377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Maison </a:t>
            </a:r>
            <a:r>
              <a:rPr lang="fr-FR" dirty="0"/>
              <a:t>Dick, Troyes, FR (1979)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812" y="1690689"/>
            <a:ext cx="6048375" cy="3838575"/>
          </a:xfrm>
          <a:prstGeom prst="rect">
            <a:avLst/>
          </a:prstGeom>
        </p:spPr>
      </p:pic>
    </p:spTree>
    <p:extLst>
      <p:ext uri="{BB962C8B-B14F-4D97-AF65-F5344CB8AC3E}">
        <p14:creationId xmlns:p14="http://schemas.microsoft.com/office/powerpoint/2010/main" val="229461049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Maison </a:t>
            </a:r>
            <a:r>
              <a:rPr lang="fr-FR" dirty="0"/>
              <a:t>Dick, Troyes, FR (1979)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4711" y="1690689"/>
            <a:ext cx="6794578" cy="4487087"/>
          </a:xfrm>
          <a:prstGeom prst="rect">
            <a:avLst/>
          </a:prstGeom>
        </p:spPr>
      </p:pic>
    </p:spTree>
    <p:extLst>
      <p:ext uri="{BB962C8B-B14F-4D97-AF65-F5344CB8AC3E}">
        <p14:creationId xmlns:p14="http://schemas.microsoft.com/office/powerpoint/2010/main" val="25836691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Maison </a:t>
            </a:r>
            <a:r>
              <a:rPr lang="fr-FR" dirty="0"/>
              <a:t>Dick, Troyes, FR (1979)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250" y="1690689"/>
            <a:ext cx="6667500" cy="4410075"/>
          </a:xfrm>
          <a:prstGeom prst="rect">
            <a:avLst/>
          </a:prstGeom>
        </p:spPr>
      </p:pic>
    </p:spTree>
    <p:extLst>
      <p:ext uri="{BB962C8B-B14F-4D97-AF65-F5344CB8AC3E}">
        <p14:creationId xmlns:p14="http://schemas.microsoft.com/office/powerpoint/2010/main" val="342422900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8950816" cy="1325563"/>
          </a:xfrm>
        </p:spPr>
        <p:txBody>
          <a:bodyPr/>
          <a:lstStyle/>
          <a:p>
            <a:r>
              <a:rPr lang="fr-FR" dirty="0"/>
              <a:t>Casa Sperimentale, Fregene, IT (1975)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082" y="1690689"/>
            <a:ext cx="7160653" cy="4478291"/>
          </a:xfrm>
          <a:prstGeom prst="rect">
            <a:avLst/>
          </a:prstGeom>
        </p:spPr>
      </p:pic>
    </p:spTree>
    <p:extLst>
      <p:ext uri="{BB962C8B-B14F-4D97-AF65-F5344CB8AC3E}">
        <p14:creationId xmlns:p14="http://schemas.microsoft.com/office/powerpoint/2010/main" val="19736183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Maison </a:t>
            </a:r>
            <a:r>
              <a:rPr lang="fr-FR" dirty="0"/>
              <a:t>Dick, Troyes, FR (1979)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09" y="1797274"/>
            <a:ext cx="3028950" cy="2074127"/>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4065" y="1797273"/>
            <a:ext cx="2635870" cy="4259765"/>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409" y="4010870"/>
            <a:ext cx="3028949" cy="2066544"/>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0641" y="1787086"/>
            <a:ext cx="2951486" cy="2074128"/>
          </a:xfrm>
          <a:prstGeom prst="rect">
            <a:avLst/>
          </a:prstGeom>
        </p:spPr>
      </p:pic>
      <p:pic>
        <p:nvPicPr>
          <p:cNvPr id="10" name="Imag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79351" y="4010870"/>
            <a:ext cx="2952776" cy="2046168"/>
          </a:xfrm>
          <a:prstGeom prst="rect">
            <a:avLst/>
          </a:prstGeom>
        </p:spPr>
      </p:pic>
    </p:spTree>
    <p:extLst>
      <p:ext uri="{BB962C8B-B14F-4D97-AF65-F5344CB8AC3E}">
        <p14:creationId xmlns:p14="http://schemas.microsoft.com/office/powerpoint/2010/main" val="424872712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Casa Bola, Sao Paulo, BR (1979)</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655" y="1690689"/>
            <a:ext cx="2951045" cy="4506911"/>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1999" y="1690689"/>
            <a:ext cx="5654675" cy="3886200"/>
          </a:xfrm>
          <a:prstGeom prst="rect">
            <a:avLst/>
          </a:prstGeom>
        </p:spPr>
      </p:pic>
      <p:sp>
        <p:nvSpPr>
          <p:cNvPr id="6" name="ZoneTexte 5"/>
          <p:cNvSpPr txBox="1"/>
          <p:nvPr/>
        </p:nvSpPr>
        <p:spPr>
          <a:xfrm>
            <a:off x="3594100" y="4851400"/>
            <a:ext cx="2247900" cy="369332"/>
          </a:xfrm>
          <a:prstGeom prst="rect">
            <a:avLst/>
          </a:prstGeom>
          <a:noFill/>
        </p:spPr>
        <p:txBody>
          <a:bodyPr wrap="square" rtlCol="0">
            <a:spAutoFit/>
          </a:bodyPr>
          <a:lstStyle/>
          <a:p>
            <a:r>
              <a:rPr lang="fr-FR" dirty="0" smtClean="0"/>
              <a:t>Eduardo Longo</a:t>
            </a:r>
            <a:endParaRPr lang="fr-FR" dirty="0"/>
          </a:p>
        </p:txBody>
      </p:sp>
      <p:pic>
        <p:nvPicPr>
          <p:cNvPr id="7" name="Image 6"/>
          <p:cNvPicPr>
            <a:picLocks noChangeAspect="1"/>
          </p:cNvPicPr>
          <p:nvPr/>
        </p:nvPicPr>
        <p:blipFill>
          <a:blip r:embed="rId4"/>
          <a:stretch>
            <a:fillRect/>
          </a:stretch>
        </p:blipFill>
        <p:spPr>
          <a:xfrm>
            <a:off x="488214" y="6493671"/>
            <a:ext cx="2447925" cy="209550"/>
          </a:xfrm>
          <a:prstGeom prst="rect">
            <a:avLst/>
          </a:prstGeom>
        </p:spPr>
      </p:pic>
    </p:spTree>
    <p:extLst>
      <p:ext uri="{BB962C8B-B14F-4D97-AF65-F5344CB8AC3E}">
        <p14:creationId xmlns:p14="http://schemas.microsoft.com/office/powerpoint/2010/main" val="313645938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Casa </a:t>
            </a:r>
            <a:r>
              <a:rPr lang="fr-FR" dirty="0"/>
              <a:t>Bola, Sao Paulo, BR (1979)</a:t>
            </a:r>
          </a:p>
        </p:txBody>
      </p:sp>
      <p:sp>
        <p:nvSpPr>
          <p:cNvPr id="3" name="Espace réservé du contenu 2"/>
          <p:cNvSpPr>
            <a:spLocks noGrp="1"/>
          </p:cNvSpPr>
          <p:nvPr>
            <p:ph idx="1"/>
          </p:nvPr>
        </p:nvSpPr>
        <p:spPr/>
        <p:txBody>
          <a:bodyPr>
            <a:normAutofit fontScale="92500" lnSpcReduction="10000"/>
          </a:bodyPr>
          <a:lstStyle/>
          <a:p>
            <a:r>
              <a:rPr lang="fr-FR" dirty="0" smtClean="0"/>
              <a:t>It is the own house of the architect Eduardo Longo.</a:t>
            </a:r>
          </a:p>
          <a:p>
            <a:r>
              <a:rPr lang="en-US" dirty="0" smtClean="0"/>
              <a:t>The </a:t>
            </a:r>
            <a:r>
              <a:rPr lang="en-US" dirty="0"/>
              <a:t>circular shape proved to be advantageous due to the economy of material, high resistance and the possibility of making better use of the terrain. The new housing, however, could reach only </a:t>
            </a:r>
            <a:r>
              <a:rPr lang="en-US" dirty="0" smtClean="0"/>
              <a:t>8m </a:t>
            </a:r>
            <a:r>
              <a:rPr lang="en-US" dirty="0"/>
              <a:t>in diameter without invading the neighbor's area</a:t>
            </a:r>
            <a:r>
              <a:rPr lang="en-US" dirty="0" smtClean="0"/>
              <a:t>.</a:t>
            </a:r>
          </a:p>
          <a:p>
            <a:r>
              <a:rPr lang="en-US" dirty="0"/>
              <a:t>The construction of Casa Bola relied on metallic weave and reinforced mortar (concrete without stone), which brought firmness to the residence. Long was also concerned with coating the structure with thermal insulation and ensuring the entry of light through large windows, especially in the rooms.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90634471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Casa Bola, Sao Paulo, BR (1979)</a:t>
            </a:r>
          </a:p>
        </p:txBody>
      </p:sp>
      <p:sp>
        <p:nvSpPr>
          <p:cNvPr id="3" name="Espace réservé du contenu 2"/>
          <p:cNvSpPr>
            <a:spLocks noGrp="1"/>
          </p:cNvSpPr>
          <p:nvPr>
            <p:ph idx="1"/>
          </p:nvPr>
        </p:nvSpPr>
        <p:spPr/>
        <p:txBody>
          <a:bodyPr>
            <a:normAutofit fontScale="92500" lnSpcReduction="20000"/>
          </a:bodyPr>
          <a:lstStyle/>
          <a:p>
            <a:r>
              <a:rPr lang="en-US" dirty="0" smtClean="0"/>
              <a:t>The </a:t>
            </a:r>
            <a:r>
              <a:rPr lang="en-US" dirty="0"/>
              <a:t>architect decided at the last moment to cover the model with aluminum plates - giving something spatial to the façade. The building's floors are also materialized with steel tubes welded over the spherical structure and then closed with reinforced mortar. </a:t>
            </a:r>
            <a:endParaRPr lang="en-US" dirty="0" smtClean="0"/>
          </a:p>
          <a:p>
            <a:r>
              <a:rPr lang="en-US" dirty="0"/>
              <a:t>On the spherical tubular structure an iron mesh of three sixteenths of an inch is welded and on it a stucco screen, to then begin the closing of the house with reinforced mortar. All the walls, all the fixed furniture, and most of the equipment of the building are materialized with this technique. </a:t>
            </a:r>
            <a:endParaRPr lang="en-US" dirty="0" smtClean="0"/>
          </a:p>
          <a:p>
            <a:r>
              <a:rPr lang="en-US" dirty="0"/>
              <a:t>The three floors of the new house represented 135 m² of floor and ended up being divided according to the traditional format of the </a:t>
            </a:r>
            <a:r>
              <a:rPr lang="en-US" dirty="0" smtClean="0"/>
              <a:t>time.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48203969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Casa </a:t>
            </a:r>
            <a:r>
              <a:rPr lang="fr-FR" dirty="0"/>
              <a:t>Bola, Sao Paulo, BR (1979)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5700" y="1690689"/>
            <a:ext cx="6832600" cy="4443412"/>
          </a:xfrm>
          <a:prstGeom prst="rect">
            <a:avLst/>
          </a:prstGeom>
        </p:spPr>
      </p:pic>
    </p:spTree>
    <p:extLst>
      <p:ext uri="{BB962C8B-B14F-4D97-AF65-F5344CB8AC3E}">
        <p14:creationId xmlns:p14="http://schemas.microsoft.com/office/powerpoint/2010/main" val="13039455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Casa </a:t>
            </a:r>
            <a:r>
              <a:rPr lang="fr-FR" dirty="0"/>
              <a:t>Bola, Sao Paulo, BR (1979)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1625" y="1690689"/>
            <a:ext cx="2914650" cy="4443412"/>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8037" y="1690689"/>
            <a:ext cx="2994025" cy="4443412"/>
          </a:xfrm>
          <a:prstGeom prst="rect">
            <a:avLst/>
          </a:prstGeom>
        </p:spPr>
      </p:pic>
    </p:spTree>
    <p:extLst>
      <p:ext uri="{BB962C8B-B14F-4D97-AF65-F5344CB8AC3E}">
        <p14:creationId xmlns:p14="http://schemas.microsoft.com/office/powerpoint/2010/main" val="387454115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Casa </a:t>
            </a:r>
            <a:r>
              <a:rPr lang="fr-FR" dirty="0"/>
              <a:t>Bola, Sao Paulo, BR (1979)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7600" y="1690689"/>
            <a:ext cx="6908800" cy="4316412"/>
          </a:xfrm>
          <a:prstGeom prst="rect">
            <a:avLst/>
          </a:prstGeom>
        </p:spPr>
      </p:pic>
    </p:spTree>
    <p:extLst>
      <p:ext uri="{BB962C8B-B14F-4D97-AF65-F5344CB8AC3E}">
        <p14:creationId xmlns:p14="http://schemas.microsoft.com/office/powerpoint/2010/main" val="361800666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Casa </a:t>
            </a:r>
            <a:r>
              <a:rPr lang="fr-FR" dirty="0"/>
              <a:t>Bola, Sao Paulo, BR (1979)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2850" y="1690689"/>
            <a:ext cx="6718300" cy="4354511"/>
          </a:xfrm>
          <a:prstGeom prst="rect">
            <a:avLst/>
          </a:prstGeom>
        </p:spPr>
      </p:pic>
    </p:spTree>
    <p:extLst>
      <p:ext uri="{BB962C8B-B14F-4D97-AF65-F5344CB8AC3E}">
        <p14:creationId xmlns:p14="http://schemas.microsoft.com/office/powerpoint/2010/main" val="42571713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Casa </a:t>
            </a:r>
            <a:r>
              <a:rPr lang="fr-FR" dirty="0"/>
              <a:t>Bola, Sao Paulo, BR (1979)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6850" y="1690689"/>
            <a:ext cx="6210300" cy="4291011"/>
          </a:xfrm>
          <a:prstGeom prst="rect">
            <a:avLst/>
          </a:prstGeom>
        </p:spPr>
      </p:pic>
    </p:spTree>
    <p:extLst>
      <p:ext uri="{BB962C8B-B14F-4D97-AF65-F5344CB8AC3E}">
        <p14:creationId xmlns:p14="http://schemas.microsoft.com/office/powerpoint/2010/main" val="223177335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Casa </a:t>
            </a:r>
            <a:r>
              <a:rPr lang="fr-FR" dirty="0"/>
              <a:t>Bola, Sao Paulo, BR (1979)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175" y="1852612"/>
            <a:ext cx="8477250" cy="3762375"/>
          </a:xfrm>
          <a:prstGeom prst="rect">
            <a:avLst/>
          </a:prstGeom>
        </p:spPr>
      </p:pic>
    </p:spTree>
    <p:extLst>
      <p:ext uri="{BB962C8B-B14F-4D97-AF65-F5344CB8AC3E}">
        <p14:creationId xmlns:p14="http://schemas.microsoft.com/office/powerpoint/2010/main" val="252411634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3183" y="365126"/>
            <a:ext cx="8757633" cy="1325563"/>
          </a:xfrm>
        </p:spPr>
        <p:txBody>
          <a:bodyPr/>
          <a:lstStyle/>
          <a:p>
            <a:r>
              <a:rPr lang="fr-FR" dirty="0"/>
              <a:t>Casa Sperimentale, Fregene, IT (1975)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8568" y="1690689"/>
            <a:ext cx="6606862" cy="4233594"/>
          </a:xfrm>
          <a:prstGeom prst="rect">
            <a:avLst/>
          </a:prstGeom>
        </p:spPr>
      </p:pic>
    </p:spTree>
    <p:extLst>
      <p:ext uri="{BB962C8B-B14F-4D97-AF65-F5344CB8AC3E}">
        <p14:creationId xmlns:p14="http://schemas.microsoft.com/office/powerpoint/2010/main" val="158665569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Casa </a:t>
            </a:r>
            <a:r>
              <a:rPr lang="fr-FR" dirty="0"/>
              <a:t>Bola, Sao Paulo, BR (1979)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2" y="1690689"/>
            <a:ext cx="3019426" cy="4557711"/>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2301" y="1690689"/>
            <a:ext cx="2806699" cy="4557712"/>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1690689"/>
            <a:ext cx="2989145" cy="4557711"/>
          </a:xfrm>
          <a:prstGeom prst="rect">
            <a:avLst/>
          </a:prstGeom>
        </p:spPr>
      </p:pic>
    </p:spTree>
    <p:extLst>
      <p:ext uri="{BB962C8B-B14F-4D97-AF65-F5344CB8AC3E}">
        <p14:creationId xmlns:p14="http://schemas.microsoft.com/office/powerpoint/2010/main" val="295192396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Casa </a:t>
            </a:r>
            <a:r>
              <a:rPr lang="fr-FR" dirty="0"/>
              <a:t>Bola, Sao Paulo, BR (1979)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6850" y="1690689"/>
            <a:ext cx="6210300" cy="3886200"/>
          </a:xfrm>
          <a:prstGeom prst="rect">
            <a:avLst/>
          </a:prstGeom>
        </p:spPr>
      </p:pic>
    </p:spTree>
    <p:extLst>
      <p:ext uri="{BB962C8B-B14F-4D97-AF65-F5344CB8AC3E}">
        <p14:creationId xmlns:p14="http://schemas.microsoft.com/office/powerpoint/2010/main" val="409763614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Casa </a:t>
            </a:r>
            <a:r>
              <a:rPr lang="fr-FR" dirty="0"/>
              <a:t>Bola, Sao Paulo, BR (1979)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 y="1930397"/>
            <a:ext cx="4394200" cy="3621089"/>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3900" y="1930397"/>
            <a:ext cx="4495800" cy="3621089"/>
          </a:xfrm>
          <a:prstGeom prst="rect">
            <a:avLst/>
          </a:prstGeom>
        </p:spPr>
      </p:pic>
    </p:spTree>
    <p:extLst>
      <p:ext uri="{BB962C8B-B14F-4D97-AF65-F5344CB8AC3E}">
        <p14:creationId xmlns:p14="http://schemas.microsoft.com/office/powerpoint/2010/main" val="24243156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Casa </a:t>
            </a:r>
            <a:r>
              <a:rPr lang="fr-FR" dirty="0"/>
              <a:t>Bola, Sao Paulo, BR (1979)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 y="1919289"/>
            <a:ext cx="4413250" cy="3402011"/>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1919289"/>
            <a:ext cx="4356100" cy="3402011"/>
          </a:xfrm>
          <a:prstGeom prst="rect">
            <a:avLst/>
          </a:prstGeom>
        </p:spPr>
      </p:pic>
    </p:spTree>
    <p:extLst>
      <p:ext uri="{BB962C8B-B14F-4D97-AF65-F5344CB8AC3E}">
        <p14:creationId xmlns:p14="http://schemas.microsoft.com/office/powerpoint/2010/main" val="274379968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Casa </a:t>
            </a:r>
            <a:r>
              <a:rPr lang="fr-FR" dirty="0"/>
              <a:t>Bola, Sao Paulo, BR (1979)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6850" y="1690689"/>
            <a:ext cx="6210300" cy="3886200"/>
          </a:xfrm>
          <a:prstGeom prst="rect">
            <a:avLst/>
          </a:prstGeom>
        </p:spPr>
      </p:pic>
    </p:spTree>
    <p:extLst>
      <p:ext uri="{BB962C8B-B14F-4D97-AF65-F5344CB8AC3E}">
        <p14:creationId xmlns:p14="http://schemas.microsoft.com/office/powerpoint/2010/main" val="425608461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Blue House, Oberwil, CH (1979)</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492" y="1690689"/>
            <a:ext cx="3069893" cy="4423509"/>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2893" y="1690689"/>
            <a:ext cx="4302457" cy="3590996"/>
          </a:xfrm>
          <a:prstGeom prst="rect">
            <a:avLst/>
          </a:prstGeom>
        </p:spPr>
      </p:pic>
      <p:sp>
        <p:nvSpPr>
          <p:cNvPr id="6" name="ZoneTexte 5"/>
          <p:cNvSpPr txBox="1"/>
          <p:nvPr/>
        </p:nvSpPr>
        <p:spPr>
          <a:xfrm>
            <a:off x="4212893" y="4626591"/>
            <a:ext cx="4153185" cy="369332"/>
          </a:xfrm>
          <a:prstGeom prst="rect">
            <a:avLst/>
          </a:prstGeom>
          <a:noFill/>
        </p:spPr>
        <p:txBody>
          <a:bodyPr wrap="square" rtlCol="0">
            <a:spAutoFit/>
          </a:bodyPr>
          <a:lstStyle/>
          <a:p>
            <a:r>
              <a:rPr lang="fr-FR" dirty="0" smtClean="0">
                <a:solidFill>
                  <a:schemeClr val="bg1"/>
                </a:solidFill>
              </a:rPr>
              <a:t>Jacques Herzog   </a:t>
            </a:r>
            <a:r>
              <a:rPr lang="fr-FR" dirty="0" smtClean="0"/>
              <a:t>&amp; </a:t>
            </a:r>
            <a:r>
              <a:rPr lang="fr-FR" dirty="0" smtClean="0">
                <a:solidFill>
                  <a:schemeClr val="bg1"/>
                </a:solidFill>
              </a:rPr>
              <a:t>         Pierre de Meuron</a:t>
            </a:r>
            <a:endParaRPr lang="fr-FR" dirty="0">
              <a:solidFill>
                <a:schemeClr val="bg1"/>
              </a:solidFill>
            </a:endParaRPr>
          </a:p>
        </p:txBody>
      </p:sp>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0970" y="5419725"/>
            <a:ext cx="1196810" cy="1187523"/>
          </a:xfrm>
          <a:prstGeom prst="rect">
            <a:avLst/>
          </a:prstGeom>
        </p:spPr>
      </p:pic>
    </p:spTree>
    <p:extLst>
      <p:ext uri="{BB962C8B-B14F-4D97-AF65-F5344CB8AC3E}">
        <p14:creationId xmlns:p14="http://schemas.microsoft.com/office/powerpoint/2010/main" val="244225192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Blue House, Oberwil, CH (1979)</a:t>
            </a:r>
          </a:p>
        </p:txBody>
      </p:sp>
      <p:sp>
        <p:nvSpPr>
          <p:cNvPr id="3" name="Espace réservé du contenu 2"/>
          <p:cNvSpPr>
            <a:spLocks noGrp="1"/>
          </p:cNvSpPr>
          <p:nvPr>
            <p:ph idx="1"/>
          </p:nvPr>
        </p:nvSpPr>
        <p:spPr/>
        <p:txBody>
          <a:bodyPr>
            <a:normAutofit fontScale="92500"/>
          </a:bodyPr>
          <a:lstStyle/>
          <a:p>
            <a:r>
              <a:rPr lang="en-US" dirty="0" smtClean="0"/>
              <a:t>It is the work of Jacques Herzog &amp; Pierre de Meuron.</a:t>
            </a:r>
          </a:p>
          <a:p>
            <a:r>
              <a:rPr lang="en-US" dirty="0" smtClean="0"/>
              <a:t>The </a:t>
            </a:r>
            <a:r>
              <a:rPr lang="en-US" dirty="0"/>
              <a:t>curvature of the northern concrete block wall appears to give the building more volume and weight; an impression that is, however, revoked by the thin layer of ultramarine paint. The impression of fragility is also </a:t>
            </a:r>
            <a:r>
              <a:rPr lang="en-US" dirty="0" smtClean="0"/>
              <a:t>emphasized </a:t>
            </a:r>
            <a:r>
              <a:rPr lang="en-US" dirty="0"/>
              <a:t>by the manifestation of the construction joint on the street facade with its eccentrically placed, prefabricated reinforced-concrete window opening. The building opens towards the garden by means of a loggia-like balcony. On the inside a filigreed, curved metal staircase leads to the attic.</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09860752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Blue </a:t>
            </a:r>
            <a:r>
              <a:rPr lang="fr-FR" dirty="0"/>
              <a:t>House, Oberwil, CH (1979)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0" y="1690689"/>
            <a:ext cx="6350000" cy="4450804"/>
          </a:xfrm>
          <a:prstGeom prst="rect">
            <a:avLst/>
          </a:prstGeom>
        </p:spPr>
      </p:pic>
    </p:spTree>
    <p:extLst>
      <p:ext uri="{BB962C8B-B14F-4D97-AF65-F5344CB8AC3E}">
        <p14:creationId xmlns:p14="http://schemas.microsoft.com/office/powerpoint/2010/main" val="6652989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Blue House, Oberwil, CH (1979)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9292" y="1690689"/>
            <a:ext cx="3075848" cy="4450805"/>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7970" y="1690689"/>
            <a:ext cx="2770116" cy="4450805"/>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14" y="1690688"/>
            <a:ext cx="2933036" cy="4450805"/>
          </a:xfrm>
          <a:prstGeom prst="rect">
            <a:avLst/>
          </a:prstGeom>
        </p:spPr>
      </p:pic>
    </p:spTree>
    <p:extLst>
      <p:ext uri="{BB962C8B-B14F-4D97-AF65-F5344CB8AC3E}">
        <p14:creationId xmlns:p14="http://schemas.microsoft.com/office/powerpoint/2010/main" val="190706697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Blue </a:t>
            </a:r>
            <a:r>
              <a:rPr lang="fr-FR" dirty="0"/>
              <a:t>House, Oberwil, CH (1979)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770" y="1690689"/>
            <a:ext cx="7232460" cy="4423508"/>
          </a:xfrm>
          <a:prstGeom prst="rect">
            <a:avLst/>
          </a:prstGeom>
        </p:spPr>
      </p:pic>
    </p:spTree>
    <p:extLst>
      <p:ext uri="{BB962C8B-B14F-4D97-AF65-F5344CB8AC3E}">
        <p14:creationId xmlns:p14="http://schemas.microsoft.com/office/powerpoint/2010/main" val="291198808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8941" y="365126"/>
            <a:ext cx="8744755" cy="1325563"/>
          </a:xfrm>
        </p:spPr>
        <p:txBody>
          <a:bodyPr/>
          <a:lstStyle/>
          <a:p>
            <a:r>
              <a:rPr lang="fr-FR" dirty="0"/>
              <a:t>Casa Sperimentale, Fregene, IT (1975)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0613" y="1690689"/>
            <a:ext cx="6722773" cy="4323745"/>
          </a:xfrm>
          <a:prstGeom prst="rect">
            <a:avLst/>
          </a:prstGeom>
        </p:spPr>
      </p:pic>
    </p:spTree>
    <p:extLst>
      <p:ext uri="{BB962C8B-B14F-4D97-AF65-F5344CB8AC3E}">
        <p14:creationId xmlns:p14="http://schemas.microsoft.com/office/powerpoint/2010/main" val="153994296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Blue </a:t>
            </a:r>
            <a:r>
              <a:rPr lang="fr-FR" dirty="0"/>
              <a:t>House, Oberwil, CH (1979)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348" y="1690689"/>
            <a:ext cx="7001303" cy="4409860"/>
          </a:xfrm>
          <a:prstGeom prst="rect">
            <a:avLst/>
          </a:prstGeom>
        </p:spPr>
      </p:pic>
    </p:spTree>
    <p:extLst>
      <p:ext uri="{BB962C8B-B14F-4D97-AF65-F5344CB8AC3E}">
        <p14:creationId xmlns:p14="http://schemas.microsoft.com/office/powerpoint/2010/main" val="196548746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Blanco </a:t>
            </a:r>
            <a:r>
              <a:rPr lang="fr-FR" dirty="0"/>
              <a:t>House, Sevilla, ES (1979)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018" y="1706914"/>
            <a:ext cx="6824870" cy="4431816"/>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2194" y="1706913"/>
            <a:ext cx="2875721" cy="4407479"/>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2372" y="1706913"/>
            <a:ext cx="2796209" cy="4423704"/>
          </a:xfrm>
          <a:prstGeom prst="rect">
            <a:avLst/>
          </a:prstGeom>
        </p:spPr>
      </p:pic>
      <p:sp>
        <p:nvSpPr>
          <p:cNvPr id="7" name="ZoneTexte 6"/>
          <p:cNvSpPr txBox="1"/>
          <p:nvPr/>
        </p:nvSpPr>
        <p:spPr>
          <a:xfrm>
            <a:off x="6347791" y="5579165"/>
            <a:ext cx="2660790" cy="369332"/>
          </a:xfrm>
          <a:prstGeom prst="rect">
            <a:avLst/>
          </a:prstGeom>
          <a:noFill/>
        </p:spPr>
        <p:txBody>
          <a:bodyPr wrap="square" rtlCol="0">
            <a:spAutoFit/>
          </a:bodyPr>
          <a:lstStyle/>
          <a:p>
            <a:r>
              <a:rPr lang="fr-FR" dirty="0">
                <a:solidFill>
                  <a:schemeClr val="bg1"/>
                </a:solidFill>
              </a:rPr>
              <a:t>Antonio González Cordón</a:t>
            </a:r>
          </a:p>
        </p:txBody>
      </p:sp>
      <p:pic>
        <p:nvPicPr>
          <p:cNvPr id="8" name="Image 7"/>
          <p:cNvPicPr>
            <a:picLocks noChangeAspect="1"/>
          </p:cNvPicPr>
          <p:nvPr/>
        </p:nvPicPr>
        <p:blipFill>
          <a:blip r:embed="rId5"/>
          <a:stretch>
            <a:fillRect/>
          </a:stretch>
        </p:blipFill>
        <p:spPr>
          <a:xfrm>
            <a:off x="6115050" y="6367463"/>
            <a:ext cx="2667000" cy="171450"/>
          </a:xfrm>
          <a:prstGeom prst="rect">
            <a:avLst/>
          </a:prstGeom>
        </p:spPr>
      </p:pic>
    </p:spTree>
    <p:extLst>
      <p:ext uri="{BB962C8B-B14F-4D97-AF65-F5344CB8AC3E}">
        <p14:creationId xmlns:p14="http://schemas.microsoft.com/office/powerpoint/2010/main" val="6474717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Blanco House, Sevilla, ES (1979)</a:t>
            </a:r>
          </a:p>
        </p:txBody>
      </p:sp>
      <p:sp>
        <p:nvSpPr>
          <p:cNvPr id="3" name="Espace réservé du contenu 2"/>
          <p:cNvSpPr>
            <a:spLocks noGrp="1"/>
          </p:cNvSpPr>
          <p:nvPr>
            <p:ph idx="1"/>
          </p:nvPr>
        </p:nvSpPr>
        <p:spPr/>
        <p:txBody>
          <a:bodyPr/>
          <a:lstStyle/>
          <a:p>
            <a:r>
              <a:rPr lang="fr-FR" dirty="0" smtClean="0"/>
              <a:t>It is the work of </a:t>
            </a:r>
            <a:r>
              <a:rPr lang="fr-FR" dirty="0"/>
              <a:t>the architect Antonio González </a:t>
            </a:r>
            <a:r>
              <a:rPr lang="fr-FR" dirty="0" smtClean="0"/>
              <a:t>Cordón.</a:t>
            </a:r>
          </a:p>
          <a:p>
            <a:r>
              <a:rPr lang="en-US" dirty="0"/>
              <a:t>The architecture is part of and is infected with this culture of lower Andalusia, the haciendas refer to that character of an ideal place open and festive by day and closed fortress at night. The pools of water, the ruins and the olive trees are part of this immemorial landscape. The farmyard, carriage yard or neighborhood is the natural place of life.</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97602095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Blanco </a:t>
            </a:r>
            <a:r>
              <a:rPr lang="fr-FR" dirty="0"/>
              <a:t>House, Sevilla, ES (1979)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9930" y="1690689"/>
            <a:ext cx="6944139" cy="4445068"/>
          </a:xfrm>
          <a:prstGeom prst="rect">
            <a:avLst/>
          </a:prstGeom>
        </p:spPr>
      </p:pic>
    </p:spTree>
    <p:extLst>
      <p:ext uri="{BB962C8B-B14F-4D97-AF65-F5344CB8AC3E}">
        <p14:creationId xmlns:p14="http://schemas.microsoft.com/office/powerpoint/2010/main" val="372500001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Blanco </a:t>
            </a:r>
            <a:r>
              <a:rPr lang="fr-FR" dirty="0"/>
              <a:t>House, Sevilla, ES (1979)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434" y="1690689"/>
            <a:ext cx="6891131" cy="4498076"/>
          </a:xfrm>
          <a:prstGeom prst="rect">
            <a:avLst/>
          </a:prstGeom>
        </p:spPr>
      </p:pic>
    </p:spTree>
    <p:extLst>
      <p:ext uri="{BB962C8B-B14F-4D97-AF65-F5344CB8AC3E}">
        <p14:creationId xmlns:p14="http://schemas.microsoft.com/office/powerpoint/2010/main" val="350014659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Blanco </a:t>
            </a:r>
            <a:r>
              <a:rPr lang="fr-FR" dirty="0"/>
              <a:t>House, Sevilla, ES (1979)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669" y="1690689"/>
            <a:ext cx="7076662" cy="4484824"/>
          </a:xfrm>
          <a:prstGeom prst="rect">
            <a:avLst/>
          </a:prstGeom>
        </p:spPr>
      </p:pic>
    </p:spTree>
    <p:extLst>
      <p:ext uri="{BB962C8B-B14F-4D97-AF65-F5344CB8AC3E}">
        <p14:creationId xmlns:p14="http://schemas.microsoft.com/office/powerpoint/2010/main" val="231054860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Blanco House, Sevilla, ES (1979)</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5825" y="1690689"/>
            <a:ext cx="6692349" cy="4471572"/>
          </a:xfrm>
          <a:prstGeom prst="rect">
            <a:avLst/>
          </a:prstGeom>
        </p:spPr>
      </p:pic>
    </p:spTree>
    <p:extLst>
      <p:ext uri="{BB962C8B-B14F-4D97-AF65-F5344CB8AC3E}">
        <p14:creationId xmlns:p14="http://schemas.microsoft.com/office/powerpoint/2010/main" val="189643202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Blanco House, Sevilla, ES (1979)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782" y="1690689"/>
            <a:ext cx="7500732" cy="4246285"/>
          </a:xfrm>
          <a:prstGeom prst="rect">
            <a:avLst/>
          </a:prstGeom>
        </p:spPr>
      </p:pic>
    </p:spTree>
    <p:extLst>
      <p:ext uri="{BB962C8B-B14F-4D97-AF65-F5344CB8AC3E}">
        <p14:creationId xmlns:p14="http://schemas.microsoft.com/office/powerpoint/2010/main" val="218596213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Blanco </a:t>
            </a:r>
            <a:r>
              <a:rPr lang="fr-FR" dirty="0"/>
              <a:t>House, Sevilla, ES (1979)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939" y="1690689"/>
            <a:ext cx="6838122" cy="4445068"/>
          </a:xfrm>
          <a:prstGeom prst="rect">
            <a:avLst/>
          </a:prstGeom>
        </p:spPr>
      </p:pic>
    </p:spTree>
    <p:extLst>
      <p:ext uri="{BB962C8B-B14F-4D97-AF65-F5344CB8AC3E}">
        <p14:creationId xmlns:p14="http://schemas.microsoft.com/office/powerpoint/2010/main" val="26346610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Blanco House, Sevilla, ES (1979)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061" y="1690688"/>
            <a:ext cx="8256104" cy="4458321"/>
          </a:xfrm>
          <a:prstGeom prst="rect">
            <a:avLst/>
          </a:prstGeom>
        </p:spPr>
      </p:pic>
    </p:spTree>
    <p:extLst>
      <p:ext uri="{BB962C8B-B14F-4D97-AF65-F5344CB8AC3E}">
        <p14:creationId xmlns:p14="http://schemas.microsoft.com/office/powerpoint/2010/main" val="293989273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1668" y="365126"/>
            <a:ext cx="8822028" cy="1325563"/>
          </a:xfrm>
        </p:spPr>
        <p:txBody>
          <a:bodyPr/>
          <a:lstStyle/>
          <a:p>
            <a:r>
              <a:rPr lang="fr-FR" dirty="0"/>
              <a:t>Casa Sperimentale, Fregene, IT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901" y="1690689"/>
            <a:ext cx="6890198" cy="4491170"/>
          </a:xfrm>
          <a:prstGeom prst="rect">
            <a:avLst/>
          </a:prstGeom>
        </p:spPr>
      </p:pic>
    </p:spTree>
    <p:extLst>
      <p:ext uri="{BB962C8B-B14F-4D97-AF65-F5344CB8AC3E}">
        <p14:creationId xmlns:p14="http://schemas.microsoft.com/office/powerpoint/2010/main" val="405896597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Blanco House, Sevilla, ES (1979)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6313" y="1690689"/>
            <a:ext cx="6851374" cy="4458320"/>
          </a:xfrm>
          <a:prstGeom prst="rect">
            <a:avLst/>
          </a:prstGeom>
        </p:spPr>
      </p:pic>
    </p:spTree>
    <p:extLst>
      <p:ext uri="{BB962C8B-B14F-4D97-AF65-F5344CB8AC3E}">
        <p14:creationId xmlns:p14="http://schemas.microsoft.com/office/powerpoint/2010/main" val="22354467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Blanco </a:t>
            </a:r>
            <a:r>
              <a:rPr lang="fr-FR" dirty="0"/>
              <a:t>House, Sevilla, ES (1979)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321" y="1690689"/>
            <a:ext cx="6745357" cy="4431815"/>
          </a:xfrm>
          <a:prstGeom prst="rect">
            <a:avLst/>
          </a:prstGeom>
        </p:spPr>
      </p:pic>
    </p:spTree>
    <p:extLst>
      <p:ext uri="{BB962C8B-B14F-4D97-AF65-F5344CB8AC3E}">
        <p14:creationId xmlns:p14="http://schemas.microsoft.com/office/powerpoint/2010/main" val="278174138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Toy Block House I, Hōfu</a:t>
            </a:r>
            <a:r>
              <a:rPr lang="fr-FR" dirty="0" smtClean="0"/>
              <a:t>, JP (1979)</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1346" y="1690687"/>
            <a:ext cx="2733766" cy="2922255"/>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5246" y="1690687"/>
            <a:ext cx="3029804" cy="4665663"/>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616" y="1690687"/>
            <a:ext cx="2910334" cy="4665663"/>
          </a:xfrm>
          <a:prstGeom prst="rect">
            <a:avLst/>
          </a:prstGeom>
        </p:spPr>
      </p:pic>
      <p:pic>
        <p:nvPicPr>
          <p:cNvPr id="7" name="Image 6"/>
          <p:cNvPicPr>
            <a:picLocks noChangeAspect="1"/>
          </p:cNvPicPr>
          <p:nvPr/>
        </p:nvPicPr>
        <p:blipFill>
          <a:blip r:embed="rId5"/>
          <a:stretch>
            <a:fillRect/>
          </a:stretch>
        </p:blipFill>
        <p:spPr>
          <a:xfrm>
            <a:off x="6490479" y="5203778"/>
            <a:ext cx="2095500" cy="381000"/>
          </a:xfrm>
          <a:prstGeom prst="rect">
            <a:avLst/>
          </a:prstGeom>
        </p:spPr>
      </p:pic>
      <p:sp>
        <p:nvSpPr>
          <p:cNvPr id="8" name="ZoneTexte 7"/>
          <p:cNvSpPr txBox="1"/>
          <p:nvPr/>
        </p:nvSpPr>
        <p:spPr>
          <a:xfrm>
            <a:off x="6171346" y="1869744"/>
            <a:ext cx="2126493" cy="369332"/>
          </a:xfrm>
          <a:prstGeom prst="rect">
            <a:avLst/>
          </a:prstGeom>
          <a:noFill/>
        </p:spPr>
        <p:txBody>
          <a:bodyPr wrap="square" rtlCol="0">
            <a:spAutoFit/>
          </a:bodyPr>
          <a:lstStyle/>
          <a:p>
            <a:r>
              <a:rPr lang="fr-FR" dirty="0">
                <a:solidFill>
                  <a:schemeClr val="bg1"/>
                </a:solidFill>
              </a:rPr>
              <a:t>Takefumi Aida</a:t>
            </a:r>
          </a:p>
        </p:txBody>
      </p:sp>
    </p:spTree>
    <p:extLst>
      <p:ext uri="{BB962C8B-B14F-4D97-AF65-F5344CB8AC3E}">
        <p14:creationId xmlns:p14="http://schemas.microsoft.com/office/powerpoint/2010/main" val="9999485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Toy Block House I, Hōfu, JP (1979)</a:t>
            </a:r>
          </a:p>
        </p:txBody>
      </p:sp>
      <p:sp>
        <p:nvSpPr>
          <p:cNvPr id="3" name="Espace réservé du contenu 2"/>
          <p:cNvSpPr>
            <a:spLocks noGrp="1"/>
          </p:cNvSpPr>
          <p:nvPr>
            <p:ph idx="1"/>
          </p:nvPr>
        </p:nvSpPr>
        <p:spPr/>
        <p:txBody>
          <a:bodyPr>
            <a:normAutofit fontScale="92500" lnSpcReduction="10000"/>
          </a:bodyPr>
          <a:lstStyle/>
          <a:p>
            <a:r>
              <a:rPr lang="fr-FR" dirty="0" smtClean="0"/>
              <a:t>It is the work of </a:t>
            </a:r>
            <a:r>
              <a:rPr lang="fr-FR" dirty="0"/>
              <a:t>the architect Takefumi </a:t>
            </a:r>
            <a:r>
              <a:rPr lang="fr-FR" dirty="0" smtClean="0"/>
              <a:t>Aida.</a:t>
            </a:r>
          </a:p>
          <a:p>
            <a:r>
              <a:rPr lang="en-US" dirty="0"/>
              <a:t>All the </a:t>
            </a:r>
            <a:r>
              <a:rPr lang="en-US" dirty="0" smtClean="0"/>
              <a:t>Toy houses </a:t>
            </a:r>
            <a:r>
              <a:rPr lang="en-US" dirty="0"/>
              <a:t>are based on elementary solids like cubes, cylinders prisms and parallelepipeds joined together avoiding penetrations or overlapping between them. The results are building that look like huge toys constructions. In </a:t>
            </a:r>
            <a:r>
              <a:rPr lang="en-US" dirty="0" smtClean="0"/>
              <a:t>the </a:t>
            </a:r>
            <a:r>
              <a:rPr lang="en-US" dirty="0"/>
              <a:t>Toy Blocks House I, the scale of the blocks corresponds with the main parts of the building. The roof is clearly a simple triangle prism and the two volumes of the house are two parallelepipeds joined by cubes and more elementary solids. Also the forms are elementary and they remember the typical house </a:t>
            </a:r>
            <a:r>
              <a:rPr lang="en-US" dirty="0" smtClean="0"/>
              <a:t>archetype.</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13155605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Toy Block House I, Hōfu, JP (1979)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2417" y="1787858"/>
            <a:ext cx="6619165" cy="4230806"/>
          </a:xfrm>
          <a:prstGeom prst="rect">
            <a:avLst/>
          </a:prstGeom>
        </p:spPr>
      </p:pic>
    </p:spTree>
    <p:extLst>
      <p:ext uri="{BB962C8B-B14F-4D97-AF65-F5344CB8AC3E}">
        <p14:creationId xmlns:p14="http://schemas.microsoft.com/office/powerpoint/2010/main" val="232899760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Toy Block House I, Hōfu, JP (1979)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1946" y="1690689"/>
            <a:ext cx="6373506" cy="4355269"/>
          </a:xfrm>
          <a:prstGeom prst="rect">
            <a:avLst/>
          </a:prstGeom>
        </p:spPr>
      </p:pic>
    </p:spTree>
    <p:extLst>
      <p:ext uri="{BB962C8B-B14F-4D97-AF65-F5344CB8AC3E}">
        <p14:creationId xmlns:p14="http://schemas.microsoft.com/office/powerpoint/2010/main" val="271323997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Toy Block House I, Hōfu, JP (1979)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690688"/>
            <a:ext cx="2838734" cy="4491748"/>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174" y="1690687"/>
            <a:ext cx="2729552" cy="4491749"/>
          </a:xfrm>
          <a:prstGeom prst="rect">
            <a:avLst/>
          </a:prstGeom>
        </p:spPr>
      </p:pic>
    </p:spTree>
    <p:extLst>
      <p:ext uri="{BB962C8B-B14F-4D97-AF65-F5344CB8AC3E}">
        <p14:creationId xmlns:p14="http://schemas.microsoft.com/office/powerpoint/2010/main" val="250584925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Toy Block House I, Hōfu, JP (1979)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009" y="1690686"/>
            <a:ext cx="2797791" cy="4519043"/>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6373" y="1690687"/>
            <a:ext cx="2857500" cy="4519043"/>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2509" y="1690686"/>
            <a:ext cx="3045155" cy="4519043"/>
          </a:xfrm>
          <a:prstGeom prst="rect">
            <a:avLst/>
          </a:prstGeom>
        </p:spPr>
      </p:pic>
    </p:spTree>
    <p:extLst>
      <p:ext uri="{BB962C8B-B14F-4D97-AF65-F5344CB8AC3E}">
        <p14:creationId xmlns:p14="http://schemas.microsoft.com/office/powerpoint/2010/main" val="329857188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Toy Block House I, Hōfu, JP (1979)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4179" y="1690689"/>
            <a:ext cx="6755642" cy="4341621"/>
          </a:xfrm>
          <a:prstGeom prst="rect">
            <a:avLst/>
          </a:prstGeom>
        </p:spPr>
      </p:pic>
    </p:spTree>
    <p:extLst>
      <p:ext uri="{BB962C8B-B14F-4D97-AF65-F5344CB8AC3E}">
        <p14:creationId xmlns:p14="http://schemas.microsoft.com/office/powerpoint/2010/main" val="5132028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8932126" cy="1325563"/>
          </a:xfrm>
        </p:spPr>
        <p:txBody>
          <a:bodyPr>
            <a:normAutofit/>
          </a:bodyPr>
          <a:lstStyle/>
          <a:p>
            <a:r>
              <a:rPr lang="fr-FR" sz="3600" dirty="0" smtClean="0"/>
              <a:t>  Maison </a:t>
            </a:r>
            <a:r>
              <a:rPr lang="fr-FR" sz="3600" dirty="0"/>
              <a:t>Bernard, </a:t>
            </a:r>
            <a:r>
              <a:rPr lang="fr-FR" sz="3600" dirty="0" smtClean="0"/>
              <a:t>Théoule-sur-Mer, </a:t>
            </a:r>
            <a:r>
              <a:rPr lang="fr-FR" sz="3600" dirty="0"/>
              <a:t>FR (1979)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826" y="1690689"/>
            <a:ext cx="6534472" cy="3425774"/>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9385" y="1690690"/>
            <a:ext cx="1647825" cy="1478716"/>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9385" y="3364749"/>
            <a:ext cx="1647825" cy="1751714"/>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71244" y="5311013"/>
            <a:ext cx="675245" cy="675245"/>
          </a:xfrm>
          <a:prstGeom prst="rect">
            <a:avLst/>
          </a:prstGeom>
        </p:spPr>
      </p:pic>
      <p:sp>
        <p:nvSpPr>
          <p:cNvPr id="8" name="ZoneTexte 7"/>
          <p:cNvSpPr txBox="1"/>
          <p:nvPr/>
        </p:nvSpPr>
        <p:spPr>
          <a:xfrm>
            <a:off x="6115051" y="2787805"/>
            <a:ext cx="2723468" cy="369332"/>
          </a:xfrm>
          <a:prstGeom prst="rect">
            <a:avLst/>
          </a:prstGeom>
          <a:noFill/>
        </p:spPr>
        <p:txBody>
          <a:bodyPr wrap="square" rtlCol="0">
            <a:spAutoFit/>
          </a:bodyPr>
          <a:lstStyle/>
          <a:p>
            <a:r>
              <a:rPr lang="fr-FR" dirty="0" smtClean="0"/>
              <a:t>Antti Lovag</a:t>
            </a:r>
            <a:endParaRPr lang="fr-FR" dirty="0"/>
          </a:p>
        </p:txBody>
      </p:sp>
      <p:sp>
        <p:nvSpPr>
          <p:cNvPr id="9" name="ZoneTexte 8"/>
          <p:cNvSpPr txBox="1"/>
          <p:nvPr/>
        </p:nvSpPr>
        <p:spPr>
          <a:xfrm>
            <a:off x="6207617" y="4560849"/>
            <a:ext cx="2630901" cy="369332"/>
          </a:xfrm>
          <a:prstGeom prst="rect">
            <a:avLst/>
          </a:prstGeom>
          <a:noFill/>
        </p:spPr>
        <p:txBody>
          <a:bodyPr wrap="square" rtlCol="0">
            <a:spAutoFit/>
          </a:bodyPr>
          <a:lstStyle/>
          <a:p>
            <a:r>
              <a:rPr lang="fr-FR" dirty="0" smtClean="0">
                <a:solidFill>
                  <a:schemeClr val="bg1"/>
                </a:solidFill>
              </a:rPr>
              <a:t>Odile Decq</a:t>
            </a:r>
            <a:endParaRPr lang="fr-FR" dirty="0">
              <a:solidFill>
                <a:schemeClr val="bg1"/>
              </a:solidFill>
            </a:endParaRPr>
          </a:p>
        </p:txBody>
      </p:sp>
      <p:pic>
        <p:nvPicPr>
          <p:cNvPr id="10" name="Image 9"/>
          <p:cNvPicPr>
            <a:picLocks noChangeAspect="1"/>
          </p:cNvPicPr>
          <p:nvPr/>
        </p:nvPicPr>
        <p:blipFill>
          <a:blip r:embed="rId6"/>
          <a:stretch>
            <a:fillRect/>
          </a:stretch>
        </p:blipFill>
        <p:spPr>
          <a:xfrm>
            <a:off x="790575" y="5523985"/>
            <a:ext cx="2238375" cy="771525"/>
          </a:xfrm>
          <a:prstGeom prst="rect">
            <a:avLst/>
          </a:prstGeom>
        </p:spPr>
      </p:pic>
    </p:spTree>
    <p:extLst>
      <p:ext uri="{BB962C8B-B14F-4D97-AF65-F5344CB8AC3E}">
        <p14:creationId xmlns:p14="http://schemas.microsoft.com/office/powerpoint/2010/main" val="300917615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8941" y="365126"/>
            <a:ext cx="8757633" cy="1325563"/>
          </a:xfrm>
        </p:spPr>
        <p:txBody>
          <a:bodyPr/>
          <a:lstStyle/>
          <a:p>
            <a:r>
              <a:rPr lang="fr-FR" dirty="0"/>
              <a:t>Casa Sperimentale, Fregene, IT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2130" y="1690689"/>
            <a:ext cx="6619740" cy="4439655"/>
          </a:xfrm>
          <a:prstGeom prst="rect">
            <a:avLst/>
          </a:prstGeom>
        </p:spPr>
      </p:pic>
    </p:spTree>
    <p:extLst>
      <p:ext uri="{BB962C8B-B14F-4D97-AF65-F5344CB8AC3E}">
        <p14:creationId xmlns:p14="http://schemas.microsoft.com/office/powerpoint/2010/main" val="196371119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9571" y="365126"/>
            <a:ext cx="8731405" cy="1325563"/>
          </a:xfrm>
        </p:spPr>
        <p:txBody>
          <a:bodyPr>
            <a:normAutofit/>
          </a:bodyPr>
          <a:lstStyle/>
          <a:p>
            <a:r>
              <a:rPr lang="fr-FR" sz="3600" dirty="0"/>
              <a:t>Maison Bernard, </a:t>
            </a:r>
            <a:r>
              <a:rPr lang="fr-FR" sz="3600" dirty="0" smtClean="0"/>
              <a:t>Théoule-sur-Mer, </a:t>
            </a:r>
            <a:r>
              <a:rPr lang="fr-FR" sz="3600" dirty="0"/>
              <a:t>FR (1979) </a:t>
            </a:r>
          </a:p>
        </p:txBody>
      </p:sp>
      <p:sp>
        <p:nvSpPr>
          <p:cNvPr id="3" name="Espace réservé du contenu 2"/>
          <p:cNvSpPr>
            <a:spLocks noGrp="1"/>
          </p:cNvSpPr>
          <p:nvPr>
            <p:ph idx="1"/>
          </p:nvPr>
        </p:nvSpPr>
        <p:spPr/>
        <p:txBody>
          <a:bodyPr>
            <a:normAutofit lnSpcReduction="10000"/>
          </a:bodyPr>
          <a:lstStyle/>
          <a:p>
            <a:r>
              <a:rPr lang="en-US" dirty="0"/>
              <a:t>Experimental villa built by Antti Lovag, architect and ¨habitologue¨ from concrete sails associated with metal structures.</a:t>
            </a:r>
          </a:p>
          <a:p>
            <a:r>
              <a:rPr lang="en-US" dirty="0"/>
              <a:t>Disappearing in the surrounding nature, it marries the relief and was renovated by Odile Decq between 2010 and 2015 .</a:t>
            </a:r>
          </a:p>
          <a:p>
            <a:r>
              <a:rPr lang="en-US" dirty="0" smtClean="0"/>
              <a:t>¨Architecture </a:t>
            </a:r>
            <a:r>
              <a:rPr lang="en-US" dirty="0"/>
              <a:t>doesn't interest me. It is man, human space, that interests me; creating an envelope around man's needs. I work like a tailor, I make custom envelopes. Deformable envelopes at will.¨ Antti Lovag.</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55422845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1873" y="365126"/>
            <a:ext cx="8541834" cy="1325563"/>
          </a:xfrm>
        </p:spPr>
        <p:txBody>
          <a:bodyPr>
            <a:normAutofit/>
          </a:bodyPr>
          <a:lstStyle/>
          <a:p>
            <a:r>
              <a:rPr lang="fr-FR" sz="3600" dirty="0"/>
              <a:t>Maison Bernard, </a:t>
            </a:r>
            <a:r>
              <a:rPr lang="fr-FR" sz="3600" dirty="0" smtClean="0"/>
              <a:t>Théoule-sur-Mer, </a:t>
            </a:r>
            <a:r>
              <a:rPr lang="fr-FR" sz="3600" dirty="0"/>
              <a:t>FR (1979)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5596" y="1690689"/>
            <a:ext cx="4186262" cy="4480395"/>
          </a:xfrm>
          <a:prstGeom prst="rect">
            <a:avLst/>
          </a:prstGeom>
        </p:spPr>
      </p:pic>
    </p:spTree>
    <p:extLst>
      <p:ext uri="{BB962C8B-B14F-4D97-AF65-F5344CB8AC3E}">
        <p14:creationId xmlns:p14="http://schemas.microsoft.com/office/powerpoint/2010/main" val="203340047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4898" y="365126"/>
            <a:ext cx="8508379" cy="1325563"/>
          </a:xfrm>
        </p:spPr>
        <p:txBody>
          <a:bodyPr>
            <a:normAutofit/>
          </a:bodyPr>
          <a:lstStyle/>
          <a:p>
            <a:r>
              <a:rPr lang="fr-FR" sz="3600" dirty="0"/>
              <a:t>Maison Bernard, </a:t>
            </a:r>
            <a:r>
              <a:rPr lang="fr-FR" sz="3600" dirty="0" smtClean="0"/>
              <a:t>Théoule-sur-Mer, </a:t>
            </a:r>
            <a:r>
              <a:rPr lang="fr-FR" sz="3600" dirty="0"/>
              <a:t>FR (1979)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0786" y="1690689"/>
            <a:ext cx="4427034" cy="4342121"/>
          </a:xfrm>
          <a:prstGeom prst="rect">
            <a:avLst/>
          </a:prstGeom>
        </p:spPr>
      </p:pic>
    </p:spTree>
    <p:extLst>
      <p:ext uri="{BB962C8B-B14F-4D97-AF65-F5344CB8AC3E}">
        <p14:creationId xmlns:p14="http://schemas.microsoft.com/office/powerpoint/2010/main" val="23585504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1444" y="365126"/>
            <a:ext cx="8374566" cy="1325563"/>
          </a:xfrm>
        </p:spPr>
        <p:txBody>
          <a:bodyPr>
            <a:normAutofit/>
          </a:bodyPr>
          <a:lstStyle/>
          <a:p>
            <a:r>
              <a:rPr lang="fr-FR" sz="3600" dirty="0"/>
              <a:t>Maison Bernard, </a:t>
            </a:r>
            <a:r>
              <a:rPr lang="fr-FR" sz="3600" dirty="0" smtClean="0"/>
              <a:t>Théoule-sur-Mer, </a:t>
            </a:r>
            <a:r>
              <a:rPr lang="fr-FR" sz="3600" dirty="0"/>
              <a:t>FR (1979)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4397" y="1690689"/>
            <a:ext cx="6395205" cy="4386726"/>
          </a:xfrm>
          <a:prstGeom prst="rect">
            <a:avLst/>
          </a:prstGeom>
        </p:spPr>
      </p:pic>
    </p:spTree>
    <p:extLst>
      <p:ext uri="{BB962C8B-B14F-4D97-AF65-F5344CB8AC3E}">
        <p14:creationId xmlns:p14="http://schemas.microsoft.com/office/powerpoint/2010/main" val="116854799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4537" y="365126"/>
            <a:ext cx="8597589" cy="1325563"/>
          </a:xfrm>
        </p:spPr>
        <p:txBody>
          <a:bodyPr>
            <a:normAutofit/>
          </a:bodyPr>
          <a:lstStyle/>
          <a:p>
            <a:r>
              <a:rPr lang="fr-FR" sz="3600" dirty="0"/>
              <a:t>Maison Bernard, </a:t>
            </a:r>
            <a:r>
              <a:rPr lang="fr-FR" sz="3600" dirty="0" smtClean="0"/>
              <a:t>Théoule-sur-Mer, </a:t>
            </a:r>
            <a:r>
              <a:rPr lang="fr-FR" sz="3600" dirty="0"/>
              <a:t>FR (1979)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688" y="1690689"/>
            <a:ext cx="5616624" cy="4271984"/>
          </a:xfrm>
          <a:prstGeom prst="rect">
            <a:avLst/>
          </a:prstGeom>
        </p:spPr>
      </p:pic>
    </p:spTree>
    <p:extLst>
      <p:ext uri="{BB962C8B-B14F-4D97-AF65-F5344CB8AC3E}">
        <p14:creationId xmlns:p14="http://schemas.microsoft.com/office/powerpoint/2010/main" val="357290339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0609" y="365126"/>
            <a:ext cx="8525814" cy="1325563"/>
          </a:xfrm>
        </p:spPr>
        <p:txBody>
          <a:bodyPr/>
          <a:lstStyle/>
          <a:p>
            <a:r>
              <a:rPr lang="fr-FR" dirty="0"/>
              <a:t>Villa Ottolenghi, Bardolino, IT (1978)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8569" y="1690689"/>
            <a:ext cx="6606862" cy="4302070"/>
          </a:xfrm>
          <a:prstGeom prst="rect">
            <a:avLst/>
          </a:prstGeom>
        </p:spPr>
      </p:pic>
      <p:sp>
        <p:nvSpPr>
          <p:cNvPr id="5" name="ZoneTexte 4"/>
          <p:cNvSpPr txBox="1"/>
          <p:nvPr/>
        </p:nvSpPr>
        <p:spPr>
          <a:xfrm>
            <a:off x="3028951" y="4285397"/>
            <a:ext cx="2798644" cy="769441"/>
          </a:xfrm>
          <a:prstGeom prst="rect">
            <a:avLst/>
          </a:prstGeom>
          <a:noFill/>
        </p:spPr>
        <p:txBody>
          <a:bodyPr wrap="square" rtlCol="0">
            <a:spAutoFit/>
          </a:bodyPr>
          <a:lstStyle/>
          <a:p>
            <a:r>
              <a:rPr lang="fr-FR" sz="4400" dirty="0" smtClean="0"/>
              <a:t>   THE END</a:t>
            </a:r>
            <a:endParaRPr lang="fr-FR" sz="4400" dirty="0"/>
          </a:p>
        </p:txBody>
      </p:sp>
    </p:spTree>
    <p:extLst>
      <p:ext uri="{BB962C8B-B14F-4D97-AF65-F5344CB8AC3E}">
        <p14:creationId xmlns:p14="http://schemas.microsoft.com/office/powerpoint/2010/main" val="55384664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Fukumura Box, Nasu, JP (1975)</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6223" y="1690689"/>
            <a:ext cx="3152254" cy="4396213"/>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4759" y="1690689"/>
            <a:ext cx="2520581" cy="2520581"/>
          </a:xfrm>
          <a:prstGeom prst="rect">
            <a:avLst/>
          </a:prstGeom>
        </p:spPr>
      </p:pic>
      <p:sp>
        <p:nvSpPr>
          <p:cNvPr id="6" name="ZoneTexte 5"/>
          <p:cNvSpPr txBox="1"/>
          <p:nvPr/>
        </p:nvSpPr>
        <p:spPr>
          <a:xfrm>
            <a:off x="4913194" y="3384645"/>
            <a:ext cx="1965278" cy="369332"/>
          </a:xfrm>
          <a:prstGeom prst="rect">
            <a:avLst/>
          </a:prstGeom>
          <a:noFill/>
        </p:spPr>
        <p:txBody>
          <a:bodyPr wrap="square" rtlCol="0">
            <a:spAutoFit/>
          </a:bodyPr>
          <a:lstStyle/>
          <a:p>
            <a:r>
              <a:rPr lang="fr-FR" dirty="0"/>
              <a:t>Mayumi Miyawaki</a:t>
            </a:r>
          </a:p>
        </p:txBody>
      </p:sp>
    </p:spTree>
    <p:extLst>
      <p:ext uri="{BB962C8B-B14F-4D97-AF65-F5344CB8AC3E}">
        <p14:creationId xmlns:p14="http://schemas.microsoft.com/office/powerpoint/2010/main" val="180644703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Fukumura </a:t>
            </a:r>
            <a:r>
              <a:rPr lang="fr-FR" dirty="0"/>
              <a:t>Box, Nasu, JP (1975)</a:t>
            </a:r>
          </a:p>
        </p:txBody>
      </p:sp>
      <p:sp>
        <p:nvSpPr>
          <p:cNvPr id="3" name="Espace réservé du contenu 2"/>
          <p:cNvSpPr>
            <a:spLocks noGrp="1"/>
          </p:cNvSpPr>
          <p:nvPr>
            <p:ph idx="1"/>
          </p:nvPr>
        </p:nvSpPr>
        <p:spPr/>
        <p:txBody>
          <a:bodyPr/>
          <a:lstStyle/>
          <a:p>
            <a:r>
              <a:rPr lang="fr-FR" dirty="0"/>
              <a:t>It is the work of the architect Mayumi Miyawaki.</a:t>
            </a:r>
          </a:p>
          <a:p>
            <a:r>
              <a:rPr lang="en-US" dirty="0"/>
              <a:t>This house with a simple shape (triangle) that can be found outside and inside is built in concrete. To this concrete structure is added another wooden structure in cantilever and supported by three pillars containing the living rooms (living room, kitchen)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38510165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Iconic </a:t>
            </a:r>
            <a:r>
              <a:rPr lang="fr-FR" dirty="0"/>
              <a:t>Houses in the World</a:t>
            </a:r>
          </a:p>
        </p:txBody>
      </p:sp>
      <p:sp>
        <p:nvSpPr>
          <p:cNvPr id="3" name="Espace réservé du contenu 2"/>
          <p:cNvSpPr>
            <a:spLocks noGrp="1"/>
          </p:cNvSpPr>
          <p:nvPr>
            <p:ph idx="1"/>
          </p:nvPr>
        </p:nvSpPr>
        <p:spPr/>
        <p:txBody>
          <a:bodyPr/>
          <a:lstStyle/>
          <a:p>
            <a:r>
              <a:rPr lang="en-US" smtClean="0"/>
              <a:t>Some of these iconic houses are in an international network ¨iconichouses.org¨ : for that they must be open to the public must be in their original state or restored in as authentic a state as possible, close to the original and designed by an architect who had an important role in the XX century.</a:t>
            </a:r>
          </a:p>
          <a:p>
            <a:r>
              <a:rPr lang="en-US" smtClean="0"/>
              <a:t>It acts for their conservation, their restoration, the collection of documents concerning them.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0658" y="4875375"/>
            <a:ext cx="1333839" cy="1301587"/>
          </a:xfrm>
          <a:prstGeom prst="rect">
            <a:avLst/>
          </a:prstGeom>
        </p:spPr>
      </p:pic>
    </p:spTree>
    <p:extLst>
      <p:ext uri="{BB962C8B-B14F-4D97-AF65-F5344CB8AC3E}">
        <p14:creationId xmlns:p14="http://schemas.microsoft.com/office/powerpoint/2010/main" val="314127073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Fukumura </a:t>
            </a:r>
            <a:r>
              <a:rPr lang="fr-FR" dirty="0"/>
              <a:t>Box, Nasu, JP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624" y="1690689"/>
            <a:ext cx="5472752" cy="4519043"/>
          </a:xfrm>
          <a:prstGeom prst="rect">
            <a:avLst/>
          </a:prstGeom>
        </p:spPr>
      </p:pic>
    </p:spTree>
    <p:extLst>
      <p:ext uri="{BB962C8B-B14F-4D97-AF65-F5344CB8AC3E}">
        <p14:creationId xmlns:p14="http://schemas.microsoft.com/office/powerpoint/2010/main" val="223187021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Fukumura </a:t>
            </a:r>
            <a:r>
              <a:rPr lang="fr-FR" dirty="0"/>
              <a:t>Box, Nasu, JP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1690688"/>
            <a:ext cx="2893326" cy="4559987"/>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7570" y="1690687"/>
            <a:ext cx="2891716" cy="4559987"/>
          </a:xfrm>
          <a:prstGeom prst="rect">
            <a:avLst/>
          </a:prstGeom>
        </p:spPr>
      </p:pic>
    </p:spTree>
    <p:extLst>
      <p:ext uri="{BB962C8B-B14F-4D97-AF65-F5344CB8AC3E}">
        <p14:creationId xmlns:p14="http://schemas.microsoft.com/office/powerpoint/2010/main" val="259830789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Fukumura </a:t>
            </a:r>
            <a:r>
              <a:rPr lang="fr-FR" dirty="0"/>
              <a:t>Box, Nasu, JP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7009" y="1690689"/>
            <a:ext cx="6509982" cy="4464451"/>
          </a:xfrm>
          <a:prstGeom prst="rect">
            <a:avLst/>
          </a:prstGeom>
        </p:spPr>
      </p:pic>
    </p:spTree>
    <p:extLst>
      <p:ext uri="{BB962C8B-B14F-4D97-AF65-F5344CB8AC3E}">
        <p14:creationId xmlns:p14="http://schemas.microsoft.com/office/powerpoint/2010/main" val="284686057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Fukumura </a:t>
            </a:r>
            <a:r>
              <a:rPr lang="fr-FR" dirty="0"/>
              <a:t>Box, Nasu, JP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298" y="1690689"/>
            <a:ext cx="6687404" cy="4368917"/>
          </a:xfrm>
          <a:prstGeom prst="rect">
            <a:avLst/>
          </a:prstGeom>
        </p:spPr>
      </p:pic>
    </p:spTree>
    <p:extLst>
      <p:ext uri="{BB962C8B-B14F-4D97-AF65-F5344CB8AC3E}">
        <p14:creationId xmlns:p14="http://schemas.microsoft.com/office/powerpoint/2010/main" val="366268124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Fukumura </a:t>
            </a:r>
            <a:r>
              <a:rPr lang="fr-FR" dirty="0"/>
              <a:t>Box, Nasu, JP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5122" y="1690689"/>
            <a:ext cx="6673756" cy="4478099"/>
          </a:xfrm>
          <a:prstGeom prst="rect">
            <a:avLst/>
          </a:prstGeom>
        </p:spPr>
      </p:pic>
    </p:spTree>
    <p:extLst>
      <p:ext uri="{BB962C8B-B14F-4D97-AF65-F5344CB8AC3E}">
        <p14:creationId xmlns:p14="http://schemas.microsoft.com/office/powerpoint/2010/main" val="202055182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064974" cy="1325563"/>
          </a:xfrm>
        </p:spPr>
        <p:txBody>
          <a:bodyPr/>
          <a:lstStyle/>
          <a:p>
            <a:r>
              <a:rPr lang="fr-FR" dirty="0" smtClean="0"/>
              <a:t>Hopkins House, London, GB (1976)</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2890" y="1690689"/>
            <a:ext cx="6428095" cy="4409860"/>
          </a:xfrm>
          <a:prstGeom prst="rect">
            <a:avLst/>
          </a:prstGeom>
        </p:spPr>
      </p:pic>
      <p:pic>
        <p:nvPicPr>
          <p:cNvPr id="5" name="Image 4"/>
          <p:cNvPicPr>
            <a:picLocks noChangeAspect="1"/>
          </p:cNvPicPr>
          <p:nvPr/>
        </p:nvPicPr>
        <p:blipFill>
          <a:blip r:embed="rId3"/>
          <a:stretch>
            <a:fillRect/>
          </a:stretch>
        </p:blipFill>
        <p:spPr>
          <a:xfrm>
            <a:off x="361950" y="6298254"/>
            <a:ext cx="2667000" cy="314325"/>
          </a:xfrm>
          <a:prstGeom prst="rect">
            <a:avLst/>
          </a:prstGeom>
        </p:spPr>
      </p:pic>
      <p:pic>
        <p:nvPicPr>
          <p:cNvPr id="6" name="Image 5"/>
          <p:cNvPicPr>
            <a:picLocks noChangeAspect="1"/>
          </p:cNvPicPr>
          <p:nvPr/>
        </p:nvPicPr>
        <p:blipFill>
          <a:blip r:embed="rId4"/>
          <a:stretch>
            <a:fillRect/>
          </a:stretch>
        </p:blipFill>
        <p:spPr>
          <a:xfrm>
            <a:off x="6115050" y="6236341"/>
            <a:ext cx="1952625" cy="438150"/>
          </a:xfrm>
          <a:prstGeom prst="rect">
            <a:avLst/>
          </a:prstGeom>
        </p:spPr>
      </p:pic>
      <p:sp>
        <p:nvSpPr>
          <p:cNvPr id="7" name="ZoneTexte 6"/>
          <p:cNvSpPr txBox="1"/>
          <p:nvPr/>
        </p:nvSpPr>
        <p:spPr>
          <a:xfrm>
            <a:off x="3466531" y="5227093"/>
            <a:ext cx="1665027" cy="646331"/>
          </a:xfrm>
          <a:prstGeom prst="rect">
            <a:avLst/>
          </a:prstGeom>
          <a:noFill/>
        </p:spPr>
        <p:txBody>
          <a:bodyPr wrap="square" rtlCol="0">
            <a:spAutoFit/>
          </a:bodyPr>
          <a:lstStyle/>
          <a:p>
            <a:r>
              <a:rPr lang="fr-FR" dirty="0" smtClean="0"/>
              <a:t>Patty &amp; Michael</a:t>
            </a:r>
          </a:p>
          <a:p>
            <a:r>
              <a:rPr lang="fr-FR" dirty="0" smtClean="0"/>
              <a:t>Hopkins</a:t>
            </a:r>
            <a:endParaRPr lang="fr-FR" dirty="0"/>
          </a:p>
        </p:txBody>
      </p:sp>
    </p:spTree>
    <p:extLst>
      <p:ext uri="{BB962C8B-B14F-4D97-AF65-F5344CB8AC3E}">
        <p14:creationId xmlns:p14="http://schemas.microsoft.com/office/powerpoint/2010/main" val="42983868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74156" cy="1325563"/>
          </a:xfrm>
        </p:spPr>
        <p:txBody>
          <a:bodyPr/>
          <a:lstStyle/>
          <a:p>
            <a:r>
              <a:rPr lang="fr-FR" dirty="0"/>
              <a:t>Hopkins House, London, GB (1976)</a:t>
            </a:r>
          </a:p>
        </p:txBody>
      </p:sp>
      <p:sp>
        <p:nvSpPr>
          <p:cNvPr id="3" name="Espace réservé du contenu 2"/>
          <p:cNvSpPr>
            <a:spLocks noGrp="1"/>
          </p:cNvSpPr>
          <p:nvPr>
            <p:ph idx="1"/>
          </p:nvPr>
        </p:nvSpPr>
        <p:spPr/>
        <p:txBody>
          <a:bodyPr>
            <a:normAutofit fontScale="92500" lnSpcReduction="10000"/>
          </a:bodyPr>
          <a:lstStyle/>
          <a:p>
            <a:r>
              <a:rPr lang="en-US" dirty="0" smtClean="0"/>
              <a:t>It is the own house (and office) of the architects Michael &amp; Patty Hopkins.</a:t>
            </a:r>
          </a:p>
          <a:p>
            <a:r>
              <a:rPr lang="en-US" dirty="0" smtClean="0"/>
              <a:t>From </a:t>
            </a:r>
            <a:r>
              <a:rPr lang="en-US" dirty="0"/>
              <a:t>the front, the house appears to be single-storey, because the site is 2.5 m below the road. The main entrance is at first-floor across a footbridge, spanning a slope down to the garden level. A small-scale structural steel grid of 2 m x 4 m was chosen, which meant the components could be small and light. Perimeter columns at 2 m centres support the cladding and glazing, without sub-frames. Metal decking for both the floor and roof is supported on a two-way grid of lattice trusses on freestanding columns.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86150619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74156" cy="1325563"/>
          </a:xfrm>
        </p:spPr>
        <p:txBody>
          <a:bodyPr/>
          <a:lstStyle/>
          <a:p>
            <a:r>
              <a:rPr lang="fr-FR" dirty="0"/>
              <a:t>Hopkins House, London, GB (1976)</a:t>
            </a:r>
          </a:p>
        </p:txBody>
      </p:sp>
      <p:sp>
        <p:nvSpPr>
          <p:cNvPr id="3" name="Espace réservé du contenu 2"/>
          <p:cNvSpPr>
            <a:spLocks noGrp="1"/>
          </p:cNvSpPr>
          <p:nvPr>
            <p:ph idx="1"/>
          </p:nvPr>
        </p:nvSpPr>
        <p:spPr/>
        <p:txBody>
          <a:bodyPr>
            <a:normAutofit lnSpcReduction="10000"/>
          </a:bodyPr>
          <a:lstStyle/>
          <a:p>
            <a:r>
              <a:rPr lang="en-US" dirty="0"/>
              <a:t>Side walls are of an insulated metal decking sandwich, and front and back walls have full-height sliding glass doors, with no vertical frames</a:t>
            </a:r>
            <a:r>
              <a:rPr lang="en-US" dirty="0" smtClean="0"/>
              <a:t>.</a:t>
            </a:r>
          </a:p>
          <a:p>
            <a:r>
              <a:rPr lang="en-US" dirty="0"/>
              <a:t>The internal planning is open and flexible. Venetian blinds hanging between the internal columns define the various living functions, while prefabricated melamine partitions enclose the bedrooms and shower rooms. The two levels are connected by an open spiral staircase. The basic strategy and cost restraints have produced a building of simplicity and refinement.</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01669352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19565" cy="1325563"/>
          </a:xfrm>
        </p:spPr>
        <p:txBody>
          <a:bodyPr/>
          <a:lstStyle/>
          <a:p>
            <a:r>
              <a:rPr lang="fr-FR" dirty="0"/>
              <a:t>Hopkins House, London, GB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934" y="1690689"/>
            <a:ext cx="7124131" cy="4450804"/>
          </a:xfrm>
          <a:prstGeom prst="rect">
            <a:avLst/>
          </a:prstGeom>
        </p:spPr>
      </p:pic>
    </p:spTree>
    <p:extLst>
      <p:ext uri="{BB962C8B-B14F-4D97-AF65-F5344CB8AC3E}">
        <p14:creationId xmlns:p14="http://schemas.microsoft.com/office/powerpoint/2010/main" val="304728864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46860" cy="1325563"/>
          </a:xfrm>
        </p:spPr>
        <p:txBody>
          <a:bodyPr/>
          <a:lstStyle/>
          <a:p>
            <a:r>
              <a:rPr lang="fr-FR" dirty="0"/>
              <a:t>Hopkins House, London, GB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110" y="1690689"/>
            <a:ext cx="7137779" cy="4396213"/>
          </a:xfrm>
          <a:prstGeom prst="rect">
            <a:avLst/>
          </a:prstGeom>
        </p:spPr>
      </p:pic>
    </p:spTree>
    <p:extLst>
      <p:ext uri="{BB962C8B-B14F-4D97-AF65-F5344CB8AC3E}">
        <p14:creationId xmlns:p14="http://schemas.microsoft.com/office/powerpoint/2010/main" val="317937337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Iconic </a:t>
            </a:r>
            <a:r>
              <a:rPr lang="fr-FR" dirty="0"/>
              <a:t>Houses in the </a:t>
            </a:r>
            <a:r>
              <a:rPr lang="fr-FR" dirty="0" smtClean="0"/>
              <a:t>World</a:t>
            </a:r>
            <a:endParaRPr lang="fr-FR" dirty="0"/>
          </a:p>
        </p:txBody>
      </p:sp>
      <p:sp>
        <p:nvSpPr>
          <p:cNvPr id="3" name="Espace réservé du contenu 2"/>
          <p:cNvSpPr>
            <a:spLocks noGrp="1"/>
          </p:cNvSpPr>
          <p:nvPr>
            <p:ph idx="1"/>
          </p:nvPr>
        </p:nvSpPr>
        <p:spPr/>
        <p:txBody>
          <a:bodyPr/>
          <a:lstStyle/>
          <a:p>
            <a:r>
              <a:rPr lang="en-US" dirty="0" smtClean="0"/>
              <a:t>Many </a:t>
            </a:r>
            <a:r>
              <a:rPr lang="en-US" dirty="0"/>
              <a:t>of the houses presented in this slide show (before the year 2000) were found on the OfHouses website </a:t>
            </a:r>
            <a:r>
              <a:rPr lang="en-US" dirty="0" smtClean="0"/>
              <a:t>(</a:t>
            </a:r>
            <a:r>
              <a:rPr lang="fr-FR" dirty="0"/>
              <a:t>Old Forgotten </a:t>
            </a:r>
            <a:r>
              <a:rPr lang="fr-FR" dirty="0" smtClean="0"/>
              <a:t>Houses) </a:t>
            </a:r>
            <a:r>
              <a:rPr lang="en-US" dirty="0" smtClean="0"/>
              <a:t>which </a:t>
            </a:r>
            <a:r>
              <a:rPr lang="en-US" dirty="0"/>
              <a:t>lists houses with architectural interest or singular architecture around the world with many illustrations. If they are shown here, it is because they are already considered as </a:t>
            </a:r>
            <a:r>
              <a:rPr lang="en-US" dirty="0" smtClean="0"/>
              <a:t>iconic.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pic>
        <p:nvPicPr>
          <p:cNvPr id="5" name="Image 4"/>
          <p:cNvPicPr>
            <a:picLocks noChangeAspect="1"/>
          </p:cNvPicPr>
          <p:nvPr/>
        </p:nvPicPr>
        <p:blipFill>
          <a:blip r:embed="rId2"/>
          <a:stretch>
            <a:fillRect/>
          </a:stretch>
        </p:blipFill>
        <p:spPr>
          <a:xfrm>
            <a:off x="4676775" y="4649206"/>
            <a:ext cx="1438275" cy="676275"/>
          </a:xfrm>
          <a:prstGeom prst="rect">
            <a:avLst/>
          </a:prstGeom>
        </p:spPr>
      </p:pic>
      <p:pic>
        <p:nvPicPr>
          <p:cNvPr id="6" name="Image 5"/>
          <p:cNvPicPr>
            <a:picLocks noChangeAspect="1"/>
          </p:cNvPicPr>
          <p:nvPr/>
        </p:nvPicPr>
        <p:blipFill>
          <a:blip r:embed="rId3"/>
          <a:stretch>
            <a:fillRect/>
          </a:stretch>
        </p:blipFill>
        <p:spPr>
          <a:xfrm>
            <a:off x="6140808" y="4649206"/>
            <a:ext cx="676275" cy="676275"/>
          </a:xfrm>
          <a:prstGeom prst="rect">
            <a:avLst/>
          </a:prstGeom>
        </p:spPr>
      </p:pic>
    </p:spTree>
    <p:extLst>
      <p:ext uri="{BB962C8B-B14F-4D97-AF65-F5344CB8AC3E}">
        <p14:creationId xmlns:p14="http://schemas.microsoft.com/office/powerpoint/2010/main" val="143279621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201451" cy="1325563"/>
          </a:xfrm>
        </p:spPr>
        <p:txBody>
          <a:bodyPr/>
          <a:lstStyle/>
          <a:p>
            <a:r>
              <a:rPr lang="fr-FR" dirty="0"/>
              <a:t>Hopkins House, London, GB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1214651" y="1690689"/>
            <a:ext cx="6605515" cy="4273383"/>
          </a:xfrm>
          <a:prstGeom prst="rect">
            <a:avLst/>
          </a:prstGeom>
        </p:spPr>
      </p:pic>
    </p:spTree>
    <p:extLst>
      <p:ext uri="{BB962C8B-B14F-4D97-AF65-F5344CB8AC3E}">
        <p14:creationId xmlns:p14="http://schemas.microsoft.com/office/powerpoint/2010/main" val="411197829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19565" cy="1325563"/>
          </a:xfrm>
        </p:spPr>
        <p:txBody>
          <a:bodyPr/>
          <a:lstStyle/>
          <a:p>
            <a:r>
              <a:rPr lang="fr-FR" dirty="0"/>
              <a:t>Hopkins House, London, GB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1" y="2049165"/>
            <a:ext cx="7886700" cy="3948709"/>
          </a:xfrm>
          <a:prstGeom prst="rect">
            <a:avLst/>
          </a:prstGeom>
        </p:spPr>
      </p:pic>
    </p:spTree>
    <p:extLst>
      <p:ext uri="{BB962C8B-B14F-4D97-AF65-F5344CB8AC3E}">
        <p14:creationId xmlns:p14="http://schemas.microsoft.com/office/powerpoint/2010/main" val="53853905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33213" cy="1325563"/>
          </a:xfrm>
        </p:spPr>
        <p:txBody>
          <a:bodyPr/>
          <a:lstStyle/>
          <a:p>
            <a:r>
              <a:rPr lang="fr-FR" dirty="0"/>
              <a:t>Hopkins House, London, GB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1225738" y="1690689"/>
            <a:ext cx="6939034" cy="4416969"/>
          </a:xfrm>
          <a:prstGeom prst="rect">
            <a:avLst/>
          </a:prstGeom>
        </p:spPr>
      </p:pic>
    </p:spTree>
    <p:extLst>
      <p:ext uri="{BB962C8B-B14F-4D97-AF65-F5344CB8AC3E}">
        <p14:creationId xmlns:p14="http://schemas.microsoft.com/office/powerpoint/2010/main" val="314006037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256043" cy="1325563"/>
          </a:xfrm>
        </p:spPr>
        <p:txBody>
          <a:bodyPr/>
          <a:lstStyle/>
          <a:p>
            <a:r>
              <a:rPr lang="fr-FR" dirty="0"/>
              <a:t>Hopkins House, London, GB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628651" y="1690689"/>
            <a:ext cx="3247314" cy="4478099"/>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8794" y="1690689"/>
            <a:ext cx="4518402" cy="4478099"/>
          </a:xfrm>
          <a:prstGeom prst="rect">
            <a:avLst/>
          </a:prstGeom>
        </p:spPr>
      </p:pic>
    </p:spTree>
    <p:extLst>
      <p:ext uri="{BB962C8B-B14F-4D97-AF65-F5344CB8AC3E}">
        <p14:creationId xmlns:p14="http://schemas.microsoft.com/office/powerpoint/2010/main" val="288066675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46860" cy="1325563"/>
          </a:xfrm>
        </p:spPr>
        <p:txBody>
          <a:bodyPr/>
          <a:lstStyle/>
          <a:p>
            <a:r>
              <a:rPr lang="fr-FR" dirty="0"/>
              <a:t>Hopkins House, London, GB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230" y="1690688"/>
            <a:ext cx="6823880" cy="4437157"/>
          </a:xfrm>
          <a:prstGeom prst="rect">
            <a:avLst/>
          </a:prstGeom>
        </p:spPr>
      </p:pic>
    </p:spTree>
    <p:extLst>
      <p:ext uri="{BB962C8B-B14F-4D97-AF65-F5344CB8AC3E}">
        <p14:creationId xmlns:p14="http://schemas.microsoft.com/office/powerpoint/2010/main" val="262072386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051326" cy="1325563"/>
          </a:xfrm>
        </p:spPr>
        <p:txBody>
          <a:bodyPr/>
          <a:lstStyle/>
          <a:p>
            <a:r>
              <a:rPr lang="fr-FR" dirty="0"/>
              <a:t>Hopkins House, London, GB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116" y="1690689"/>
            <a:ext cx="6714699" cy="4491747"/>
          </a:xfrm>
          <a:prstGeom prst="rect">
            <a:avLst/>
          </a:prstGeom>
        </p:spPr>
      </p:pic>
    </p:spTree>
    <p:extLst>
      <p:ext uri="{BB962C8B-B14F-4D97-AF65-F5344CB8AC3E}">
        <p14:creationId xmlns:p14="http://schemas.microsoft.com/office/powerpoint/2010/main" val="60284065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46860" cy="1325563"/>
          </a:xfrm>
        </p:spPr>
        <p:txBody>
          <a:bodyPr/>
          <a:lstStyle/>
          <a:p>
            <a:r>
              <a:rPr lang="fr-FR" dirty="0"/>
              <a:t>Hopkins House, London, GB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172" y="1690689"/>
            <a:ext cx="6823881" cy="4491747"/>
          </a:xfrm>
          <a:prstGeom prst="rect">
            <a:avLst/>
          </a:prstGeom>
        </p:spPr>
      </p:pic>
    </p:spTree>
    <p:extLst>
      <p:ext uri="{BB962C8B-B14F-4D97-AF65-F5344CB8AC3E}">
        <p14:creationId xmlns:p14="http://schemas.microsoft.com/office/powerpoint/2010/main" val="148291322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33213" cy="1325563"/>
          </a:xfrm>
        </p:spPr>
        <p:txBody>
          <a:bodyPr/>
          <a:lstStyle/>
          <a:p>
            <a:r>
              <a:rPr lang="fr-FR" dirty="0"/>
              <a:t>Hopkins House, London, GB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8644" y="1842448"/>
            <a:ext cx="6946711" cy="4086153"/>
          </a:xfrm>
          <a:prstGeom prst="rect">
            <a:avLst/>
          </a:prstGeom>
        </p:spPr>
      </p:pic>
    </p:spTree>
    <p:extLst>
      <p:ext uri="{BB962C8B-B14F-4D97-AF65-F5344CB8AC3E}">
        <p14:creationId xmlns:p14="http://schemas.microsoft.com/office/powerpoint/2010/main" val="352618452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JSN </a:t>
            </a:r>
            <a:r>
              <a:rPr lang="fr-FR" dirty="0" smtClean="0"/>
              <a:t>Residência, Brasilia, BR (1976) </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6281" y="1690689"/>
            <a:ext cx="5609230" cy="3945836"/>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319" y="1690689"/>
            <a:ext cx="2537631" cy="3945836"/>
          </a:xfrm>
          <a:prstGeom prst="rect">
            <a:avLst/>
          </a:prstGeom>
        </p:spPr>
      </p:pic>
      <p:sp>
        <p:nvSpPr>
          <p:cNvPr id="6" name="ZoneTexte 5"/>
          <p:cNvSpPr txBox="1"/>
          <p:nvPr/>
        </p:nvSpPr>
        <p:spPr>
          <a:xfrm>
            <a:off x="3289110" y="4940490"/>
            <a:ext cx="5390866" cy="369332"/>
          </a:xfrm>
          <a:prstGeom prst="rect">
            <a:avLst/>
          </a:prstGeom>
          <a:noFill/>
        </p:spPr>
        <p:txBody>
          <a:bodyPr wrap="square" rtlCol="0">
            <a:spAutoFit/>
          </a:bodyPr>
          <a:lstStyle/>
          <a:p>
            <a:r>
              <a:rPr lang="pt-BR" dirty="0" smtClean="0">
                <a:solidFill>
                  <a:schemeClr val="bg1"/>
                </a:solidFill>
              </a:rPr>
              <a:t>        João  </a:t>
            </a:r>
            <a:r>
              <a:rPr lang="pt-BR" dirty="0">
                <a:solidFill>
                  <a:schemeClr val="bg1"/>
                </a:solidFill>
              </a:rPr>
              <a:t>Filgueiras </a:t>
            </a:r>
            <a:r>
              <a:rPr lang="pt-BR" dirty="0" smtClean="0">
                <a:solidFill>
                  <a:schemeClr val="bg1"/>
                </a:solidFill>
              </a:rPr>
              <a:t>Lima with Oscar Niemeyer</a:t>
            </a:r>
            <a:endParaRPr lang="fr-FR" dirty="0">
              <a:solidFill>
                <a:schemeClr val="bg1"/>
              </a:solidFill>
            </a:endParaRPr>
          </a:p>
        </p:txBody>
      </p:sp>
    </p:spTree>
    <p:extLst>
      <p:ext uri="{BB962C8B-B14F-4D97-AF65-F5344CB8AC3E}">
        <p14:creationId xmlns:p14="http://schemas.microsoft.com/office/powerpoint/2010/main" val="351686944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JSN Residência, Brasilia, BR (1976) </a:t>
            </a:r>
          </a:p>
        </p:txBody>
      </p:sp>
      <p:sp>
        <p:nvSpPr>
          <p:cNvPr id="3" name="Espace réservé du contenu 2"/>
          <p:cNvSpPr>
            <a:spLocks noGrp="1"/>
          </p:cNvSpPr>
          <p:nvPr>
            <p:ph idx="1"/>
          </p:nvPr>
        </p:nvSpPr>
        <p:spPr/>
        <p:txBody>
          <a:bodyPr>
            <a:normAutofit lnSpcReduction="10000"/>
          </a:bodyPr>
          <a:lstStyle/>
          <a:p>
            <a:r>
              <a:rPr lang="fr-FR" dirty="0" smtClean="0"/>
              <a:t>It is the work of the architect </a:t>
            </a:r>
            <a:r>
              <a:rPr lang="pt-BR" dirty="0"/>
              <a:t>João </a:t>
            </a:r>
            <a:r>
              <a:rPr lang="pt-BR" dirty="0" smtClean="0"/>
              <a:t>Filgueiras Lima.</a:t>
            </a:r>
          </a:p>
          <a:p>
            <a:r>
              <a:rPr lang="en-US" dirty="0" smtClean="0"/>
              <a:t>The residence rests </a:t>
            </a:r>
            <a:r>
              <a:rPr lang="en-US" dirty="0"/>
              <a:t>on a reinforced concrete skeleton with only four supporting pillars with rod-bound roof slabs, which makes the house move up to two centimeters a day</a:t>
            </a:r>
            <a:r>
              <a:rPr lang="en-US" dirty="0" smtClean="0"/>
              <a:t>, </a:t>
            </a:r>
            <a:r>
              <a:rPr lang="en-US" dirty="0"/>
              <a:t>from which the ceiling of the living space is suspended. The access to the upper floor is moved to a stair tower, which docks to the rear of the house as an additional building volume. This results in a very open ground floor and a residential floor above it, which is divided into individual living spaces by partitioning walls.</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01896312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Iconic Houses in the World  </a:t>
            </a:r>
            <a:r>
              <a:rPr lang="fr-FR" dirty="0" smtClean="0"/>
              <a:t>1</a:t>
            </a:r>
            <a:endParaRPr lang="fr-FR" dirty="0"/>
          </a:p>
        </p:txBody>
      </p:sp>
      <p:sp>
        <p:nvSpPr>
          <p:cNvPr id="3" name="Espace réservé du contenu 2"/>
          <p:cNvSpPr>
            <a:spLocks noGrp="1"/>
          </p:cNvSpPr>
          <p:nvPr>
            <p:ph idx="1"/>
          </p:nvPr>
        </p:nvSpPr>
        <p:spPr/>
        <p:txBody>
          <a:bodyPr>
            <a:normAutofit fontScale="92500" lnSpcReduction="20000"/>
          </a:bodyPr>
          <a:lstStyle/>
          <a:p>
            <a:r>
              <a:rPr lang="fr-FR" dirty="0" smtClean="0"/>
              <a:t>Casa </a:t>
            </a:r>
            <a:r>
              <a:rPr lang="fr-FR" dirty="0"/>
              <a:t>Sperimentale, Giuseppe Perugini, IT</a:t>
            </a:r>
            <a:r>
              <a:rPr lang="fr-FR" dirty="0" smtClean="0"/>
              <a:t>.</a:t>
            </a:r>
          </a:p>
          <a:p>
            <a:r>
              <a:rPr lang="fr-FR" dirty="0" smtClean="0"/>
              <a:t>Fukumura </a:t>
            </a:r>
            <a:r>
              <a:rPr lang="fr-FR" dirty="0"/>
              <a:t>Box, Mayumi Miyawaki, JP</a:t>
            </a:r>
            <a:r>
              <a:rPr lang="fr-FR" dirty="0" smtClean="0"/>
              <a:t>.</a:t>
            </a:r>
          </a:p>
          <a:p>
            <a:r>
              <a:rPr lang="fr-FR" dirty="0" smtClean="0"/>
              <a:t>Hopkins </a:t>
            </a:r>
            <a:r>
              <a:rPr lang="fr-FR" dirty="0"/>
              <a:t>House, Patty &amp; Michael Hopkins, GB</a:t>
            </a:r>
            <a:r>
              <a:rPr lang="fr-FR" dirty="0" smtClean="0"/>
              <a:t>.</a:t>
            </a:r>
          </a:p>
          <a:p>
            <a:r>
              <a:rPr lang="fr-FR" dirty="0" smtClean="0"/>
              <a:t>JSN </a:t>
            </a:r>
            <a:r>
              <a:rPr lang="fr-FR" dirty="0"/>
              <a:t>Residência, </a:t>
            </a:r>
            <a:r>
              <a:rPr lang="pt-BR" dirty="0"/>
              <a:t>João Filgueiras Lima</a:t>
            </a:r>
            <a:r>
              <a:rPr lang="fr-FR" dirty="0"/>
              <a:t>, BR</a:t>
            </a:r>
            <a:r>
              <a:rPr lang="fr-FR" dirty="0" smtClean="0"/>
              <a:t>.</a:t>
            </a:r>
          </a:p>
          <a:p>
            <a:r>
              <a:rPr lang="fr-FR" dirty="0" smtClean="0"/>
              <a:t>Casa </a:t>
            </a:r>
            <a:r>
              <a:rPr lang="fr-FR" dirty="0"/>
              <a:t>Gribaudo, Andrea Bruno, IT</a:t>
            </a:r>
            <a:r>
              <a:rPr lang="fr-FR" dirty="0" smtClean="0"/>
              <a:t>.</a:t>
            </a:r>
          </a:p>
          <a:p>
            <a:r>
              <a:rPr lang="fr-FR" dirty="0" smtClean="0"/>
              <a:t>Casa </a:t>
            </a:r>
            <a:r>
              <a:rPr lang="fr-FR" dirty="0"/>
              <a:t>Galvagni, Mario Galvagni, IT</a:t>
            </a:r>
            <a:r>
              <a:rPr lang="fr-FR" dirty="0" smtClean="0"/>
              <a:t>.</a:t>
            </a:r>
          </a:p>
          <a:p>
            <a:r>
              <a:rPr lang="fr-FR" dirty="0" smtClean="0"/>
              <a:t>Casa </a:t>
            </a:r>
            <a:r>
              <a:rPr lang="fr-FR" dirty="0"/>
              <a:t>Hastings, J. Baracco &amp; F. Vella, PE</a:t>
            </a:r>
            <a:r>
              <a:rPr lang="fr-FR" dirty="0" smtClean="0"/>
              <a:t>.</a:t>
            </a:r>
          </a:p>
          <a:p>
            <a:r>
              <a:rPr lang="fr-FR" dirty="0" smtClean="0"/>
              <a:t>Uehara </a:t>
            </a:r>
            <a:r>
              <a:rPr lang="fr-FR" dirty="0"/>
              <a:t>House, Kazuo Shinohara, </a:t>
            </a:r>
            <a:r>
              <a:rPr lang="fr-FR" dirty="0" smtClean="0"/>
              <a:t>JP.</a:t>
            </a:r>
          </a:p>
          <a:p>
            <a:r>
              <a:rPr lang="fr-FR" dirty="0"/>
              <a:t>Nomiyama House, Kazuo Shinohara, JP.</a:t>
            </a:r>
          </a:p>
          <a:p>
            <a:r>
              <a:rPr lang="fr-FR" dirty="0"/>
              <a:t>Wandich House, Jim Strasman, CA.</a:t>
            </a:r>
          </a:p>
          <a:p>
            <a:endParaRPr lang="fr-FR" dirty="0" smtClean="0"/>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56337072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JSN Residência, Brasilia, BR (1976)</a:t>
            </a:r>
          </a:p>
        </p:txBody>
      </p:sp>
      <p:sp>
        <p:nvSpPr>
          <p:cNvPr id="3" name="Espace réservé du contenu 2"/>
          <p:cNvSpPr>
            <a:spLocks noGrp="1"/>
          </p:cNvSpPr>
          <p:nvPr>
            <p:ph idx="1"/>
          </p:nvPr>
        </p:nvSpPr>
        <p:spPr/>
        <p:txBody>
          <a:bodyPr/>
          <a:lstStyle/>
          <a:p>
            <a:r>
              <a:rPr lang="en-US" dirty="0"/>
              <a:t>Led by architect Lutero </a:t>
            </a:r>
            <a:r>
              <a:rPr lang="en-US" dirty="0" smtClean="0"/>
              <a:t>Leme in 2019, </a:t>
            </a:r>
            <a:r>
              <a:rPr lang="en-US" dirty="0"/>
              <a:t>from the Arquitécnika studio, in Brasília, the project aimed for the revitalization of a Brutalist residence. Aesthetically, decorative sculpted elements were used to separate rooms and allow natural ventilation. In the finishing touches, exposed concrete, wood, marble and granite. All rooms in the house have large glass panels with a wide view to the outside. The living room, with glass room dividers which allow for a 270 degree vision, promotes a beautiful view of the </a:t>
            </a:r>
            <a:r>
              <a:rPr lang="en-US" dirty="0" smtClean="0"/>
              <a:t>garden.</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402940837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JSN Residência, Brasilia, BR (1976)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6066" y="1690689"/>
            <a:ext cx="6591868" cy="4491748"/>
          </a:xfrm>
          <a:prstGeom prst="rect">
            <a:avLst/>
          </a:prstGeom>
        </p:spPr>
      </p:pic>
    </p:spTree>
    <p:extLst>
      <p:ext uri="{BB962C8B-B14F-4D97-AF65-F5344CB8AC3E}">
        <p14:creationId xmlns:p14="http://schemas.microsoft.com/office/powerpoint/2010/main" val="107418410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JSN Residência, Brasilia, BR (1976)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1003" y="1690689"/>
            <a:ext cx="6741994" cy="4396213"/>
          </a:xfrm>
          <a:prstGeom prst="rect">
            <a:avLst/>
          </a:prstGeom>
        </p:spPr>
      </p:pic>
    </p:spTree>
    <p:extLst>
      <p:ext uri="{BB962C8B-B14F-4D97-AF65-F5344CB8AC3E}">
        <p14:creationId xmlns:p14="http://schemas.microsoft.com/office/powerpoint/2010/main" val="80082601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JSN Residência, Brasilia, BR (1976)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8436" y="1690689"/>
            <a:ext cx="6707128" cy="4395201"/>
          </a:xfrm>
          <a:prstGeom prst="rect">
            <a:avLst/>
          </a:prstGeom>
        </p:spPr>
      </p:pic>
    </p:spTree>
    <p:extLst>
      <p:ext uri="{BB962C8B-B14F-4D97-AF65-F5344CB8AC3E}">
        <p14:creationId xmlns:p14="http://schemas.microsoft.com/office/powerpoint/2010/main" val="7973870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JSN Residência, Brasilia, BR </a:t>
            </a:r>
            <a:r>
              <a:rPr lang="fr-FR" dirty="0" smtClean="0"/>
              <a:t>(2019) </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450" y="1690689"/>
            <a:ext cx="2736126" cy="4291084"/>
          </a:xfrm>
          <a:prstGeom prst="rect">
            <a:avLst/>
          </a:prstGeom>
        </p:spPr>
      </p:pic>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4775" y="1690689"/>
            <a:ext cx="5519917" cy="4291084"/>
          </a:xfrm>
          <a:prstGeom prst="rect">
            <a:avLst/>
          </a:prstGeom>
        </p:spPr>
      </p:pic>
    </p:spTree>
    <p:extLst>
      <p:ext uri="{BB962C8B-B14F-4D97-AF65-F5344CB8AC3E}">
        <p14:creationId xmlns:p14="http://schemas.microsoft.com/office/powerpoint/2010/main" val="243529885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JSN Residência, Brasilia, BR </a:t>
            </a:r>
            <a:r>
              <a:rPr lang="fr-FR" dirty="0" smtClean="0"/>
              <a:t>(2019) </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3486" y="1690689"/>
            <a:ext cx="6677027" cy="4451351"/>
          </a:xfrm>
          <a:prstGeom prst="rect">
            <a:avLst/>
          </a:prstGeom>
        </p:spPr>
      </p:pic>
    </p:spTree>
    <p:extLst>
      <p:ext uri="{BB962C8B-B14F-4D97-AF65-F5344CB8AC3E}">
        <p14:creationId xmlns:p14="http://schemas.microsoft.com/office/powerpoint/2010/main" val="373812701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JSN Residência, Brasilia, BR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2544" y="1690689"/>
            <a:ext cx="6318912" cy="4382565"/>
          </a:xfrm>
          <a:prstGeom prst="rect">
            <a:avLst/>
          </a:prstGeom>
        </p:spPr>
      </p:pic>
    </p:spTree>
    <p:extLst>
      <p:ext uri="{BB962C8B-B14F-4D97-AF65-F5344CB8AC3E}">
        <p14:creationId xmlns:p14="http://schemas.microsoft.com/office/powerpoint/2010/main" val="423451375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JSN Residência, Brasilia, BR </a:t>
            </a:r>
            <a:r>
              <a:rPr lang="fr-FR" dirty="0" smtClean="0"/>
              <a:t>(2019) </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8262" y="1690688"/>
            <a:ext cx="6182436" cy="4368917"/>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904" y="1690689"/>
            <a:ext cx="2545057" cy="4368917"/>
          </a:xfrm>
          <a:prstGeom prst="rect">
            <a:avLst/>
          </a:prstGeom>
        </p:spPr>
      </p:pic>
    </p:spTree>
    <p:extLst>
      <p:ext uri="{BB962C8B-B14F-4D97-AF65-F5344CB8AC3E}">
        <p14:creationId xmlns:p14="http://schemas.microsoft.com/office/powerpoint/2010/main" val="365641513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JSN Residência, Brasilia, BR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149" y="1690688"/>
            <a:ext cx="2789864" cy="4423508"/>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8638" y="1690688"/>
            <a:ext cx="5411337" cy="4423508"/>
          </a:xfrm>
          <a:prstGeom prst="rect">
            <a:avLst/>
          </a:prstGeom>
        </p:spPr>
      </p:pic>
    </p:spTree>
    <p:extLst>
      <p:ext uri="{BB962C8B-B14F-4D97-AF65-F5344CB8AC3E}">
        <p14:creationId xmlns:p14="http://schemas.microsoft.com/office/powerpoint/2010/main" val="25276170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JSN Residência, Brasilia, BR </a:t>
            </a:r>
            <a:r>
              <a:rPr lang="fr-FR" dirty="0" smtClean="0"/>
              <a:t>(2019) </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2543" y="1690689"/>
            <a:ext cx="6318913" cy="4368917"/>
          </a:xfrm>
          <a:prstGeom prst="rect">
            <a:avLst/>
          </a:prstGeom>
        </p:spPr>
      </p:pic>
    </p:spTree>
    <p:extLst>
      <p:ext uri="{BB962C8B-B14F-4D97-AF65-F5344CB8AC3E}">
        <p14:creationId xmlns:p14="http://schemas.microsoft.com/office/powerpoint/2010/main" val="116927056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Iconic </a:t>
            </a:r>
            <a:r>
              <a:rPr lang="fr-FR" dirty="0"/>
              <a:t>Houses in the World  </a:t>
            </a:r>
            <a:r>
              <a:rPr lang="fr-FR" dirty="0" smtClean="0"/>
              <a:t>2</a:t>
            </a:r>
            <a:endParaRPr lang="fr-FR" dirty="0"/>
          </a:p>
        </p:txBody>
      </p:sp>
      <p:sp>
        <p:nvSpPr>
          <p:cNvPr id="3" name="Espace réservé du contenu 2"/>
          <p:cNvSpPr>
            <a:spLocks noGrp="1"/>
          </p:cNvSpPr>
          <p:nvPr>
            <p:ph idx="1"/>
          </p:nvPr>
        </p:nvSpPr>
        <p:spPr/>
        <p:txBody>
          <a:bodyPr>
            <a:normAutofit fontScale="92500" lnSpcReduction="20000"/>
          </a:bodyPr>
          <a:lstStyle/>
          <a:p>
            <a:r>
              <a:rPr lang="fr-FR" dirty="0" smtClean="0"/>
              <a:t>Casa </a:t>
            </a:r>
            <a:r>
              <a:rPr lang="fr-FR" dirty="0"/>
              <a:t>Bianchi, Mario Botta, CH</a:t>
            </a:r>
            <a:r>
              <a:rPr lang="fr-FR" dirty="0" smtClean="0"/>
              <a:t>.</a:t>
            </a:r>
          </a:p>
          <a:p>
            <a:r>
              <a:rPr lang="fr-FR" dirty="0" smtClean="0"/>
              <a:t>Casa </a:t>
            </a:r>
            <a:r>
              <a:rPr lang="fr-FR" dirty="0"/>
              <a:t>Kalmann, Luigi </a:t>
            </a:r>
            <a:r>
              <a:rPr lang="fr-FR" dirty="0" smtClean="0"/>
              <a:t>Snozzi, CH.</a:t>
            </a:r>
          </a:p>
          <a:p>
            <a:r>
              <a:rPr lang="fr-FR" dirty="0" smtClean="0"/>
              <a:t>Yamakawa </a:t>
            </a:r>
            <a:r>
              <a:rPr lang="fr-FR" dirty="0"/>
              <a:t>Villa, Riken Yamamoto , JP.</a:t>
            </a:r>
          </a:p>
          <a:p>
            <a:r>
              <a:rPr lang="fr-FR" dirty="0"/>
              <a:t>Carvalhal Residence, Decio Tozzi, BR</a:t>
            </a:r>
            <a:r>
              <a:rPr lang="fr-FR" dirty="0" smtClean="0"/>
              <a:t>.</a:t>
            </a:r>
          </a:p>
          <a:p>
            <a:r>
              <a:rPr lang="fr-FR" dirty="0" smtClean="0"/>
              <a:t>Morris </a:t>
            </a:r>
            <a:r>
              <a:rPr lang="fr-FR" dirty="0"/>
              <a:t>Residence, Morris and Steedman, GB</a:t>
            </a:r>
            <a:r>
              <a:rPr lang="fr-FR" dirty="0" smtClean="0"/>
              <a:t>.</a:t>
            </a:r>
          </a:p>
          <a:p>
            <a:r>
              <a:rPr lang="fr-FR" dirty="0" smtClean="0"/>
              <a:t>Silver </a:t>
            </a:r>
            <a:r>
              <a:rPr lang="fr-FR" dirty="0"/>
              <a:t>Triangle House, Itsuko Hasegawa, JP</a:t>
            </a:r>
            <a:r>
              <a:rPr lang="fr-FR" dirty="0" smtClean="0"/>
              <a:t>.</a:t>
            </a:r>
          </a:p>
          <a:p>
            <a:r>
              <a:rPr lang="fr-FR" dirty="0" smtClean="0"/>
              <a:t>Villa </a:t>
            </a:r>
            <a:r>
              <a:rPr lang="fr-FR" dirty="0"/>
              <a:t>Ottolenghi, Carlo Scarpa, IT. </a:t>
            </a:r>
            <a:endParaRPr lang="fr-FR" dirty="0" smtClean="0"/>
          </a:p>
          <a:p>
            <a:r>
              <a:rPr lang="fr-FR" dirty="0" smtClean="0"/>
              <a:t>Residencia </a:t>
            </a:r>
            <a:r>
              <a:rPr lang="fr-FR" dirty="0"/>
              <a:t>Borges, </a:t>
            </a:r>
            <a:r>
              <a:rPr lang="pt-BR" dirty="0"/>
              <a:t>João Filgueiras Lima</a:t>
            </a:r>
            <a:r>
              <a:rPr lang="fr-FR" dirty="0"/>
              <a:t>, BR</a:t>
            </a:r>
            <a:r>
              <a:rPr lang="fr-FR" dirty="0" smtClean="0"/>
              <a:t>.</a:t>
            </a:r>
          </a:p>
          <a:p>
            <a:r>
              <a:rPr lang="fr-FR" dirty="0"/>
              <a:t>Haus Schütte, Heinz Bienefeld, DE.</a:t>
            </a:r>
          </a:p>
          <a:p>
            <a:r>
              <a:rPr lang="fr-FR" dirty="0"/>
              <a:t>Maki House, Fumihiko Maki, JP.</a:t>
            </a:r>
          </a:p>
          <a:p>
            <a:endParaRPr lang="fr-FR" dirty="0" smtClean="0"/>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420501414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JSN Residência, Brasilia, BR </a:t>
            </a:r>
            <a:r>
              <a:rPr lang="fr-FR" dirty="0" smtClean="0"/>
              <a:t>(2019) </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7009" y="1690689"/>
            <a:ext cx="6509982" cy="4107976"/>
          </a:xfrm>
          <a:prstGeom prst="rect">
            <a:avLst/>
          </a:prstGeom>
        </p:spPr>
      </p:pic>
    </p:spTree>
    <p:extLst>
      <p:ext uri="{BB962C8B-B14F-4D97-AF65-F5344CB8AC3E}">
        <p14:creationId xmlns:p14="http://schemas.microsoft.com/office/powerpoint/2010/main" val="167005192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JSN Residência, Brasilia, BR </a:t>
            </a:r>
            <a:r>
              <a:rPr lang="fr-FR" dirty="0" smtClean="0"/>
              <a:t>(2019) </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0601" y="1801505"/>
            <a:ext cx="6342798" cy="4109433"/>
          </a:xfrm>
          <a:prstGeom prst="rect">
            <a:avLst/>
          </a:prstGeom>
        </p:spPr>
      </p:pic>
    </p:spTree>
    <p:extLst>
      <p:ext uri="{BB962C8B-B14F-4D97-AF65-F5344CB8AC3E}">
        <p14:creationId xmlns:p14="http://schemas.microsoft.com/office/powerpoint/2010/main" val="324062452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JSN Residência, Brasilia, BR </a:t>
            </a:r>
            <a:r>
              <a:rPr lang="fr-FR" dirty="0" smtClean="0"/>
              <a:t>(2019) </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3485" y="1690689"/>
            <a:ext cx="6518513" cy="4345675"/>
          </a:xfrm>
          <a:prstGeom prst="rect">
            <a:avLst/>
          </a:prstGeom>
        </p:spPr>
      </p:pic>
    </p:spTree>
    <p:extLst>
      <p:ext uri="{BB962C8B-B14F-4D97-AF65-F5344CB8AC3E}">
        <p14:creationId xmlns:p14="http://schemas.microsoft.com/office/powerpoint/2010/main" val="413208966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JSN Residência, Brasilia, BR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5463" y="1809463"/>
            <a:ext cx="5239887" cy="4072719"/>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507" y="1809464"/>
            <a:ext cx="2736126" cy="4072719"/>
          </a:xfrm>
          <a:prstGeom prst="rect">
            <a:avLst/>
          </a:prstGeom>
        </p:spPr>
      </p:pic>
    </p:spTree>
    <p:extLst>
      <p:ext uri="{BB962C8B-B14F-4D97-AF65-F5344CB8AC3E}">
        <p14:creationId xmlns:p14="http://schemas.microsoft.com/office/powerpoint/2010/main" val="164855570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Casa Gribaudo, Torino, IT (1976)</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98951" y="1670217"/>
            <a:ext cx="2578405" cy="2834386"/>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3827" y="1690689"/>
            <a:ext cx="2695944" cy="4519043"/>
          </a:xfrm>
          <a:prstGeom prst="rect">
            <a:avLst/>
          </a:prstGeom>
        </p:spPr>
      </p:pic>
      <p:sp>
        <p:nvSpPr>
          <p:cNvPr id="6" name="ZoneTexte 5"/>
          <p:cNvSpPr txBox="1"/>
          <p:nvPr/>
        </p:nvSpPr>
        <p:spPr>
          <a:xfrm>
            <a:off x="6741993" y="4135271"/>
            <a:ext cx="1583141" cy="369332"/>
          </a:xfrm>
          <a:prstGeom prst="rect">
            <a:avLst/>
          </a:prstGeom>
          <a:noFill/>
        </p:spPr>
        <p:txBody>
          <a:bodyPr wrap="square" rtlCol="0">
            <a:spAutoFit/>
          </a:bodyPr>
          <a:lstStyle/>
          <a:p>
            <a:r>
              <a:rPr lang="fr-FR" dirty="0" smtClean="0">
                <a:solidFill>
                  <a:schemeClr val="bg1"/>
                </a:solidFill>
              </a:rPr>
              <a:t>Andrea Bruno</a:t>
            </a:r>
            <a:endParaRPr lang="fr-FR" dirty="0">
              <a:solidFill>
                <a:schemeClr val="bg1"/>
              </a:solidFill>
            </a:endParaRPr>
          </a:p>
        </p:txBody>
      </p:sp>
      <p:pic>
        <p:nvPicPr>
          <p:cNvPr id="7" name="Image 6"/>
          <p:cNvPicPr>
            <a:picLocks noChangeAspect="1"/>
          </p:cNvPicPr>
          <p:nvPr/>
        </p:nvPicPr>
        <p:blipFill>
          <a:blip r:embed="rId4"/>
          <a:stretch>
            <a:fillRect/>
          </a:stretch>
        </p:blipFill>
        <p:spPr>
          <a:xfrm>
            <a:off x="6448709" y="4740776"/>
            <a:ext cx="1876425" cy="895350"/>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540" y="1726045"/>
            <a:ext cx="3258107" cy="4483687"/>
          </a:xfrm>
          <a:prstGeom prst="rect">
            <a:avLst/>
          </a:prstGeom>
        </p:spPr>
      </p:pic>
    </p:spTree>
    <p:extLst>
      <p:ext uri="{BB962C8B-B14F-4D97-AF65-F5344CB8AC3E}">
        <p14:creationId xmlns:p14="http://schemas.microsoft.com/office/powerpoint/2010/main" val="13098328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Casa Gribaudo, Torino, IT (1976)</a:t>
            </a:r>
          </a:p>
        </p:txBody>
      </p:sp>
      <p:sp>
        <p:nvSpPr>
          <p:cNvPr id="3" name="Espace réservé du contenu 2"/>
          <p:cNvSpPr>
            <a:spLocks noGrp="1"/>
          </p:cNvSpPr>
          <p:nvPr>
            <p:ph idx="1"/>
          </p:nvPr>
        </p:nvSpPr>
        <p:spPr/>
        <p:txBody>
          <a:bodyPr/>
          <a:lstStyle/>
          <a:p>
            <a:r>
              <a:rPr lang="fr-FR" dirty="0" smtClean="0"/>
              <a:t>It is the work of the architect Andrea Bruno.</a:t>
            </a:r>
          </a:p>
          <a:p>
            <a:r>
              <a:rPr lang="en-US" dirty="0" smtClean="0"/>
              <a:t>The house is made of exposed </a:t>
            </a:r>
            <a:r>
              <a:rPr lang="en-US" dirty="0"/>
              <a:t>reinforced concrete  (elegantly sculpted exposed </a:t>
            </a:r>
            <a:r>
              <a:rPr lang="en-US" dirty="0" smtClean="0"/>
              <a:t>concrete) with cubes </a:t>
            </a:r>
            <a:r>
              <a:rPr lang="en-US" dirty="0"/>
              <a:t>protruding irregularly from the façade. No pillars, but only two load-bearing structures on the </a:t>
            </a:r>
            <a:r>
              <a:rPr lang="en-US" dirty="0" smtClean="0"/>
              <a:t>sides, </a:t>
            </a:r>
            <a:r>
              <a:rPr lang="en-US" dirty="0"/>
              <a:t>large windows overlooking the </a:t>
            </a:r>
            <a:r>
              <a:rPr lang="en-US" dirty="0" smtClean="0"/>
              <a:t>city and </a:t>
            </a:r>
            <a:r>
              <a:rPr lang="en-US" dirty="0"/>
              <a:t>narrow cutouts in the concrete Inside, three levels furnished according to the design and a staircase-bookcase that is a sculpture in itself.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47399661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Casa </a:t>
            </a:r>
            <a:r>
              <a:rPr lang="fr-FR" dirty="0"/>
              <a:t>Gribaudo, Torino, IT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0837" y="1690689"/>
            <a:ext cx="6322325" cy="4546339"/>
          </a:xfrm>
          <a:prstGeom prst="rect">
            <a:avLst/>
          </a:prstGeom>
        </p:spPr>
      </p:pic>
    </p:spTree>
    <p:extLst>
      <p:ext uri="{BB962C8B-B14F-4D97-AF65-F5344CB8AC3E}">
        <p14:creationId xmlns:p14="http://schemas.microsoft.com/office/powerpoint/2010/main" val="205569879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Casa </a:t>
            </a:r>
            <a:r>
              <a:rPr lang="fr-FR" dirty="0"/>
              <a:t>Gribaudo, Torino, IT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116" y="1690689"/>
            <a:ext cx="6905767" cy="4491747"/>
          </a:xfrm>
          <a:prstGeom prst="rect">
            <a:avLst/>
          </a:prstGeom>
        </p:spPr>
      </p:pic>
    </p:spTree>
    <p:extLst>
      <p:ext uri="{BB962C8B-B14F-4D97-AF65-F5344CB8AC3E}">
        <p14:creationId xmlns:p14="http://schemas.microsoft.com/office/powerpoint/2010/main" val="427318149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Casa </a:t>
            </a:r>
            <a:r>
              <a:rPr lang="fr-FR" dirty="0"/>
              <a:t>Gribaudo, Torino, IT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582" y="1690689"/>
            <a:ext cx="7051557" cy="4367283"/>
          </a:xfrm>
          <a:prstGeom prst="rect">
            <a:avLst/>
          </a:prstGeom>
        </p:spPr>
      </p:pic>
    </p:spTree>
    <p:extLst>
      <p:ext uri="{BB962C8B-B14F-4D97-AF65-F5344CB8AC3E}">
        <p14:creationId xmlns:p14="http://schemas.microsoft.com/office/powerpoint/2010/main" val="323996073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Casa </a:t>
            </a:r>
            <a:r>
              <a:rPr lang="fr-FR" dirty="0"/>
              <a:t>Gribaudo, Torino, IT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stretch>
            <a:fillRect/>
          </a:stretch>
        </p:blipFill>
        <p:spPr>
          <a:xfrm>
            <a:off x="5951277" y="1690689"/>
            <a:ext cx="3043451" cy="4314326"/>
          </a:xfrm>
          <a:prstGeom prst="rect">
            <a:avLst/>
          </a:prstGeom>
        </p:spPr>
      </p:pic>
      <p:pic>
        <p:nvPicPr>
          <p:cNvPr id="6" name="Image 5"/>
          <p:cNvPicPr>
            <a:picLocks noChangeAspect="1"/>
          </p:cNvPicPr>
          <p:nvPr/>
        </p:nvPicPr>
        <p:blipFill>
          <a:blip r:embed="rId3"/>
          <a:stretch>
            <a:fillRect/>
          </a:stretch>
        </p:blipFill>
        <p:spPr>
          <a:xfrm>
            <a:off x="149272" y="1690689"/>
            <a:ext cx="2607576" cy="4314326"/>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2854" y="1690689"/>
            <a:ext cx="2838734" cy="4314327"/>
          </a:xfrm>
          <a:prstGeom prst="rect">
            <a:avLst/>
          </a:prstGeom>
        </p:spPr>
      </p:pic>
    </p:spTree>
    <p:extLst>
      <p:ext uri="{BB962C8B-B14F-4D97-AF65-F5344CB8AC3E}">
        <p14:creationId xmlns:p14="http://schemas.microsoft.com/office/powerpoint/2010/main" val="248312046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Iconic Houses in the World  </a:t>
            </a:r>
            <a:r>
              <a:rPr lang="fr-FR" dirty="0" smtClean="0"/>
              <a:t>3</a:t>
            </a:r>
            <a:endParaRPr lang="fr-FR" dirty="0"/>
          </a:p>
        </p:txBody>
      </p:sp>
      <p:sp>
        <p:nvSpPr>
          <p:cNvPr id="3" name="Espace réservé du contenu 2"/>
          <p:cNvSpPr>
            <a:spLocks noGrp="1"/>
          </p:cNvSpPr>
          <p:nvPr>
            <p:ph idx="1"/>
          </p:nvPr>
        </p:nvSpPr>
        <p:spPr/>
        <p:txBody>
          <a:bodyPr>
            <a:normAutofit/>
          </a:bodyPr>
          <a:lstStyle/>
          <a:p>
            <a:r>
              <a:rPr lang="fr-FR" dirty="0" smtClean="0"/>
              <a:t>Halfway </a:t>
            </a:r>
            <a:r>
              <a:rPr lang="fr-FR" dirty="0"/>
              <a:t>House, Stanley Saitowitz, ZA</a:t>
            </a:r>
            <a:r>
              <a:rPr lang="fr-FR" dirty="0" smtClean="0"/>
              <a:t>.</a:t>
            </a:r>
          </a:p>
          <a:p>
            <a:r>
              <a:rPr lang="fr-FR" dirty="0" smtClean="0"/>
              <a:t>Maison </a:t>
            </a:r>
            <a:r>
              <a:rPr lang="fr-FR" dirty="0"/>
              <a:t>Dick, Jean Nouvel, FR</a:t>
            </a:r>
            <a:r>
              <a:rPr lang="fr-FR" dirty="0" smtClean="0"/>
              <a:t>.</a:t>
            </a:r>
          </a:p>
          <a:p>
            <a:r>
              <a:rPr lang="fr-FR" dirty="0" smtClean="0"/>
              <a:t>Casa </a:t>
            </a:r>
            <a:r>
              <a:rPr lang="fr-FR" dirty="0"/>
              <a:t>Bola, Eduardo Longo, BR</a:t>
            </a:r>
            <a:r>
              <a:rPr lang="fr-FR" dirty="0" smtClean="0"/>
              <a:t>.</a:t>
            </a:r>
          </a:p>
          <a:p>
            <a:r>
              <a:rPr lang="fr-FR" dirty="0" smtClean="0"/>
              <a:t>Blue </a:t>
            </a:r>
            <a:r>
              <a:rPr lang="fr-FR" dirty="0"/>
              <a:t>House, J. Herzog &amp; P. de Meuron, CH</a:t>
            </a:r>
            <a:r>
              <a:rPr lang="fr-FR" dirty="0" smtClean="0"/>
              <a:t>.</a:t>
            </a:r>
          </a:p>
          <a:p>
            <a:r>
              <a:rPr lang="fr-FR" dirty="0" smtClean="0"/>
              <a:t>Blanco </a:t>
            </a:r>
            <a:r>
              <a:rPr lang="fr-FR" dirty="0"/>
              <a:t>House, Antonio González Cordón, ES.</a:t>
            </a:r>
          </a:p>
          <a:p>
            <a:r>
              <a:rPr lang="fr-FR" dirty="0"/>
              <a:t>Toy Block House I, Takefumi Aida, JP.</a:t>
            </a:r>
          </a:p>
          <a:p>
            <a:r>
              <a:rPr lang="fr-FR" dirty="0"/>
              <a:t>Maison Bernard, Antti Lovag, FR.</a:t>
            </a:r>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406848512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Casa Gribaudo, Torino, IT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108115" y="1690689"/>
            <a:ext cx="3303825" cy="4546338"/>
          </a:xfrm>
          <a:prstGeom prst="rect">
            <a:avLst/>
          </a:prstGeom>
        </p:spPr>
      </p:pic>
      <p:pic>
        <p:nvPicPr>
          <p:cNvPr id="5" name="Image 4"/>
          <p:cNvPicPr>
            <a:picLocks noChangeAspect="1"/>
          </p:cNvPicPr>
          <p:nvPr/>
        </p:nvPicPr>
        <p:blipFill>
          <a:blip r:embed="rId3"/>
          <a:stretch>
            <a:fillRect/>
          </a:stretch>
        </p:blipFill>
        <p:spPr>
          <a:xfrm>
            <a:off x="3466531" y="2014076"/>
            <a:ext cx="5543550" cy="3938873"/>
          </a:xfrm>
          <a:prstGeom prst="rect">
            <a:avLst/>
          </a:prstGeom>
        </p:spPr>
      </p:pic>
    </p:spTree>
    <p:extLst>
      <p:ext uri="{BB962C8B-B14F-4D97-AF65-F5344CB8AC3E}">
        <p14:creationId xmlns:p14="http://schemas.microsoft.com/office/powerpoint/2010/main" val="45380229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Casa </a:t>
            </a:r>
            <a:r>
              <a:rPr lang="fr-FR" dirty="0"/>
              <a:t>Gribaudo, Torino, IT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stretch>
            <a:fillRect/>
          </a:stretch>
        </p:blipFill>
        <p:spPr>
          <a:xfrm>
            <a:off x="383075" y="2464548"/>
            <a:ext cx="4487612" cy="3117944"/>
          </a:xfrm>
          <a:prstGeom prst="rect">
            <a:avLst/>
          </a:prstGeom>
        </p:spPr>
      </p:pic>
      <p:pic>
        <p:nvPicPr>
          <p:cNvPr id="6" name="Image 5"/>
          <p:cNvPicPr>
            <a:picLocks noChangeAspect="1"/>
          </p:cNvPicPr>
          <p:nvPr/>
        </p:nvPicPr>
        <p:blipFill>
          <a:blip r:embed="rId3"/>
          <a:stretch>
            <a:fillRect/>
          </a:stretch>
        </p:blipFill>
        <p:spPr>
          <a:xfrm>
            <a:off x="5060903" y="1690689"/>
            <a:ext cx="3264231" cy="4525304"/>
          </a:xfrm>
          <a:prstGeom prst="rect">
            <a:avLst/>
          </a:prstGeom>
        </p:spPr>
      </p:pic>
    </p:spTree>
    <p:extLst>
      <p:ext uri="{BB962C8B-B14F-4D97-AF65-F5344CB8AC3E}">
        <p14:creationId xmlns:p14="http://schemas.microsoft.com/office/powerpoint/2010/main" val="338526451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Casa </a:t>
            </a:r>
            <a:r>
              <a:rPr lang="fr-FR" dirty="0"/>
              <a:t>Gribaudo, Torino, IT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983" y="1690689"/>
            <a:ext cx="5091939" cy="4246087"/>
          </a:xfrm>
          <a:prstGeom prst="rect">
            <a:avLst/>
          </a:prstGeom>
        </p:spPr>
      </p:pic>
      <p:pic>
        <p:nvPicPr>
          <p:cNvPr id="5" name="Image 4"/>
          <p:cNvPicPr>
            <a:picLocks noChangeAspect="1"/>
          </p:cNvPicPr>
          <p:nvPr/>
        </p:nvPicPr>
        <p:blipFill>
          <a:blip r:embed="rId3"/>
          <a:stretch>
            <a:fillRect/>
          </a:stretch>
        </p:blipFill>
        <p:spPr>
          <a:xfrm>
            <a:off x="5513696" y="1865869"/>
            <a:ext cx="3517354" cy="3895725"/>
          </a:xfrm>
          <a:prstGeom prst="rect">
            <a:avLst/>
          </a:prstGeom>
        </p:spPr>
      </p:pic>
    </p:spTree>
    <p:extLst>
      <p:ext uri="{BB962C8B-B14F-4D97-AF65-F5344CB8AC3E}">
        <p14:creationId xmlns:p14="http://schemas.microsoft.com/office/powerpoint/2010/main" val="8155392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Casa Galvagni, Carbuta, IT (1976)</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7718" y="1710344"/>
            <a:ext cx="2816893" cy="2253514"/>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7717" y="4002941"/>
            <a:ext cx="2816894" cy="2234086"/>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608" y="1710344"/>
            <a:ext cx="5534683" cy="4546337"/>
          </a:xfrm>
          <a:prstGeom prst="rect">
            <a:avLst/>
          </a:prstGeom>
        </p:spPr>
      </p:pic>
      <p:sp>
        <p:nvSpPr>
          <p:cNvPr id="8" name="ZoneTexte 7"/>
          <p:cNvSpPr txBox="1"/>
          <p:nvPr/>
        </p:nvSpPr>
        <p:spPr>
          <a:xfrm>
            <a:off x="6115050" y="5732060"/>
            <a:ext cx="2510335" cy="369332"/>
          </a:xfrm>
          <a:prstGeom prst="rect">
            <a:avLst/>
          </a:prstGeom>
          <a:noFill/>
        </p:spPr>
        <p:txBody>
          <a:bodyPr wrap="square" rtlCol="0">
            <a:spAutoFit/>
          </a:bodyPr>
          <a:lstStyle/>
          <a:p>
            <a:r>
              <a:rPr lang="fr-FR" dirty="0" smtClean="0"/>
              <a:t>       </a:t>
            </a:r>
            <a:r>
              <a:rPr lang="fr-FR" dirty="0" smtClean="0">
                <a:solidFill>
                  <a:schemeClr val="bg1"/>
                </a:solidFill>
              </a:rPr>
              <a:t>Mario </a:t>
            </a:r>
            <a:r>
              <a:rPr lang="fr-FR" dirty="0">
                <a:solidFill>
                  <a:schemeClr val="bg1"/>
                </a:solidFill>
              </a:rPr>
              <a:t>Galvagni </a:t>
            </a:r>
          </a:p>
        </p:txBody>
      </p:sp>
    </p:spTree>
    <p:extLst>
      <p:ext uri="{BB962C8B-B14F-4D97-AF65-F5344CB8AC3E}">
        <p14:creationId xmlns:p14="http://schemas.microsoft.com/office/powerpoint/2010/main" val="377926382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Casa Galvagni, Carbuta, IT (1976)</a:t>
            </a:r>
          </a:p>
        </p:txBody>
      </p:sp>
      <p:sp>
        <p:nvSpPr>
          <p:cNvPr id="3" name="Espace réservé du contenu 2"/>
          <p:cNvSpPr>
            <a:spLocks noGrp="1"/>
          </p:cNvSpPr>
          <p:nvPr>
            <p:ph idx="1"/>
          </p:nvPr>
        </p:nvSpPr>
        <p:spPr/>
        <p:txBody>
          <a:bodyPr/>
          <a:lstStyle/>
          <a:p>
            <a:r>
              <a:rPr lang="fr-FR" dirty="0" smtClean="0"/>
              <a:t>It is the own house of </a:t>
            </a:r>
            <a:r>
              <a:rPr lang="fr-FR" dirty="0"/>
              <a:t>the architect Mario </a:t>
            </a:r>
            <a:r>
              <a:rPr lang="fr-FR" dirty="0" smtClean="0"/>
              <a:t>Galvagni.</a:t>
            </a:r>
          </a:p>
          <a:p>
            <a:r>
              <a:rPr lang="en-US" dirty="0"/>
              <a:t>It was an old and beautiful abandoned rural peasant house. </a:t>
            </a:r>
            <a:r>
              <a:rPr lang="en-US" dirty="0" smtClean="0"/>
              <a:t>It is </a:t>
            </a:r>
            <a:r>
              <a:rPr lang="en-US" dirty="0"/>
              <a:t>an </a:t>
            </a:r>
            <a:r>
              <a:rPr lang="en-US" dirty="0" smtClean="0"/>
              <a:t>organic </a:t>
            </a:r>
            <a:r>
              <a:rPr lang="en-US" dirty="0"/>
              <a:t>futuristic style and an architecture layered on the existing one starting from the system of "natural light conveyors": "shell" elements made of cement plastered metal mesh placed in the old openings, but oriented according to the light intensity conveyed towards the interior living spaces. </a:t>
            </a:r>
            <a:r>
              <a:rPr lang="fr-FR" dirty="0" smtClean="0"/>
              <a:t>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74185201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Casa Galvagni, Carbuta, IT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775" y="1690689"/>
            <a:ext cx="3914349" cy="4491748"/>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4779" y="1690689"/>
            <a:ext cx="2961564" cy="4491748"/>
          </a:xfrm>
          <a:prstGeom prst="rect">
            <a:avLst/>
          </a:prstGeom>
        </p:spPr>
      </p:pic>
    </p:spTree>
    <p:extLst>
      <p:ext uri="{BB962C8B-B14F-4D97-AF65-F5344CB8AC3E}">
        <p14:creationId xmlns:p14="http://schemas.microsoft.com/office/powerpoint/2010/main" val="155571630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Casa Galvagni, Carbuta, IT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7008" y="1690689"/>
            <a:ext cx="6509983" cy="4409860"/>
          </a:xfrm>
          <a:prstGeom prst="rect">
            <a:avLst/>
          </a:prstGeom>
        </p:spPr>
      </p:pic>
    </p:spTree>
    <p:extLst>
      <p:ext uri="{BB962C8B-B14F-4D97-AF65-F5344CB8AC3E}">
        <p14:creationId xmlns:p14="http://schemas.microsoft.com/office/powerpoint/2010/main" val="195714036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Casa Galvagni, Carbuta, IT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71" y="1690689"/>
            <a:ext cx="2769642" cy="453269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1367" y="1704336"/>
            <a:ext cx="2996062" cy="4532690"/>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5866" y="1690689"/>
            <a:ext cx="2805847" cy="4532690"/>
          </a:xfrm>
          <a:prstGeom prst="rect">
            <a:avLst/>
          </a:prstGeom>
        </p:spPr>
      </p:pic>
    </p:spTree>
    <p:extLst>
      <p:ext uri="{BB962C8B-B14F-4D97-AF65-F5344CB8AC3E}">
        <p14:creationId xmlns:p14="http://schemas.microsoft.com/office/powerpoint/2010/main" val="281138660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Casa Galvagni, Carbuta, IT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5052" y="1690689"/>
            <a:ext cx="5964071" cy="4327974"/>
          </a:xfrm>
          <a:prstGeom prst="rect">
            <a:avLst/>
          </a:prstGeom>
        </p:spPr>
      </p:pic>
      <p:pic>
        <p:nvPicPr>
          <p:cNvPr id="5" name="Image 4"/>
          <p:cNvPicPr>
            <a:picLocks noChangeAspect="1"/>
          </p:cNvPicPr>
          <p:nvPr/>
        </p:nvPicPr>
        <p:blipFill>
          <a:blip r:embed="rId3"/>
          <a:stretch>
            <a:fillRect/>
          </a:stretch>
        </p:blipFill>
        <p:spPr>
          <a:xfrm>
            <a:off x="406518" y="4132713"/>
            <a:ext cx="2162175" cy="1885950"/>
          </a:xfrm>
          <a:prstGeom prst="rect">
            <a:avLst/>
          </a:prstGeom>
        </p:spPr>
      </p:pic>
    </p:spTree>
    <p:extLst>
      <p:ext uri="{BB962C8B-B14F-4D97-AF65-F5344CB8AC3E}">
        <p14:creationId xmlns:p14="http://schemas.microsoft.com/office/powerpoint/2010/main" val="190159038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Casa Galvagni, Carbuta, IT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7731" y="1690689"/>
            <a:ext cx="3029804" cy="4491747"/>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5899" y="1690689"/>
            <a:ext cx="2961564" cy="4491748"/>
          </a:xfrm>
          <a:prstGeom prst="rect">
            <a:avLst/>
          </a:prstGeom>
        </p:spPr>
      </p:pic>
    </p:spTree>
    <p:extLst>
      <p:ext uri="{BB962C8B-B14F-4D97-AF65-F5344CB8AC3E}">
        <p14:creationId xmlns:p14="http://schemas.microsoft.com/office/powerpoint/2010/main" val="98512020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403763"/>
            <a:ext cx="9144000" cy="1325563"/>
          </a:xfrm>
        </p:spPr>
        <p:txBody>
          <a:bodyPr/>
          <a:lstStyle/>
          <a:p>
            <a:r>
              <a:rPr lang="fr-FR" dirty="0" smtClean="0"/>
              <a:t>Casa Sperimentale, Fregene, IT (1975) </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1927" y="1751258"/>
            <a:ext cx="2504941" cy="2455978"/>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1927" y="4293651"/>
            <a:ext cx="2504941" cy="2062700"/>
          </a:xfrm>
          <a:prstGeom prst="rect">
            <a:avLst/>
          </a:prstGeom>
        </p:spPr>
      </p:pic>
      <p:sp>
        <p:nvSpPr>
          <p:cNvPr id="6" name="ZoneTexte 5"/>
          <p:cNvSpPr txBox="1"/>
          <p:nvPr/>
        </p:nvSpPr>
        <p:spPr>
          <a:xfrm>
            <a:off x="5280338" y="5821251"/>
            <a:ext cx="3309870" cy="369332"/>
          </a:xfrm>
          <a:prstGeom prst="rect">
            <a:avLst/>
          </a:prstGeom>
          <a:noFill/>
        </p:spPr>
        <p:txBody>
          <a:bodyPr wrap="square" rtlCol="0">
            <a:spAutoFit/>
          </a:bodyPr>
          <a:lstStyle/>
          <a:p>
            <a:r>
              <a:rPr lang="fr-FR" dirty="0" smtClean="0">
                <a:solidFill>
                  <a:schemeClr val="bg1"/>
                </a:solidFill>
              </a:rPr>
              <a:t>Raynaldo </a:t>
            </a:r>
            <a:r>
              <a:rPr lang="fr-FR" dirty="0">
                <a:solidFill>
                  <a:schemeClr val="bg1"/>
                </a:solidFill>
              </a:rPr>
              <a:t>Perugini</a:t>
            </a:r>
          </a:p>
        </p:txBody>
      </p:sp>
      <p:sp>
        <p:nvSpPr>
          <p:cNvPr id="7" name="ZoneTexte 6"/>
          <p:cNvSpPr txBox="1"/>
          <p:nvPr/>
        </p:nvSpPr>
        <p:spPr>
          <a:xfrm>
            <a:off x="5280338" y="3837904"/>
            <a:ext cx="2756079" cy="369332"/>
          </a:xfrm>
          <a:prstGeom prst="rect">
            <a:avLst/>
          </a:prstGeom>
          <a:noFill/>
        </p:spPr>
        <p:txBody>
          <a:bodyPr wrap="square" rtlCol="0">
            <a:spAutoFit/>
          </a:bodyPr>
          <a:lstStyle/>
          <a:p>
            <a:r>
              <a:rPr lang="fr-FR" dirty="0" smtClean="0">
                <a:solidFill>
                  <a:schemeClr val="bg1"/>
                </a:solidFill>
              </a:rPr>
              <a:t>Giuseppe Perugini</a:t>
            </a:r>
            <a:endParaRPr lang="fr-FR" dirty="0">
              <a:solidFill>
                <a:schemeClr val="bg1"/>
              </a:solidFill>
            </a:endParaRPr>
          </a:p>
        </p:txBody>
      </p:sp>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6979" y="1751258"/>
            <a:ext cx="3232598" cy="4439325"/>
          </a:xfrm>
          <a:prstGeom prst="rect">
            <a:avLst/>
          </a:prstGeom>
        </p:spPr>
      </p:pic>
    </p:spTree>
    <p:extLst>
      <p:ext uri="{BB962C8B-B14F-4D97-AF65-F5344CB8AC3E}">
        <p14:creationId xmlns:p14="http://schemas.microsoft.com/office/powerpoint/2010/main" val="136749009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Casa Hastings, Lima, PE (1976) </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050" y="4351977"/>
            <a:ext cx="2742347" cy="224501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050" y="1690689"/>
            <a:ext cx="2742347" cy="2458230"/>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875" y="1690690"/>
            <a:ext cx="5810844" cy="4423508"/>
          </a:xfrm>
          <a:prstGeom prst="rect">
            <a:avLst/>
          </a:prstGeom>
        </p:spPr>
      </p:pic>
      <p:sp>
        <p:nvSpPr>
          <p:cNvPr id="9" name="ZoneTexte 8"/>
          <p:cNvSpPr txBox="1"/>
          <p:nvPr/>
        </p:nvSpPr>
        <p:spPr>
          <a:xfrm>
            <a:off x="6346209" y="6114198"/>
            <a:ext cx="1555845" cy="369332"/>
          </a:xfrm>
          <a:prstGeom prst="rect">
            <a:avLst/>
          </a:prstGeom>
          <a:noFill/>
        </p:spPr>
        <p:txBody>
          <a:bodyPr wrap="square" rtlCol="0">
            <a:spAutoFit/>
          </a:bodyPr>
          <a:lstStyle/>
          <a:p>
            <a:r>
              <a:rPr lang="fr-FR" dirty="0" smtClean="0"/>
              <a:t>Franco Vella</a:t>
            </a:r>
            <a:endParaRPr lang="fr-FR" dirty="0"/>
          </a:p>
        </p:txBody>
      </p:sp>
      <p:sp>
        <p:nvSpPr>
          <p:cNvPr id="10" name="ZoneTexte 9"/>
          <p:cNvSpPr txBox="1"/>
          <p:nvPr/>
        </p:nvSpPr>
        <p:spPr>
          <a:xfrm>
            <a:off x="6346209" y="3493827"/>
            <a:ext cx="2169141" cy="369332"/>
          </a:xfrm>
          <a:prstGeom prst="rect">
            <a:avLst/>
          </a:prstGeom>
          <a:noFill/>
        </p:spPr>
        <p:txBody>
          <a:bodyPr wrap="square" rtlCol="0">
            <a:spAutoFit/>
          </a:bodyPr>
          <a:lstStyle/>
          <a:p>
            <a:r>
              <a:rPr lang="fr-FR" dirty="0">
                <a:solidFill>
                  <a:schemeClr val="bg1"/>
                </a:solidFill>
              </a:rPr>
              <a:t>Juvenal Baracco</a:t>
            </a:r>
          </a:p>
        </p:txBody>
      </p:sp>
    </p:spTree>
    <p:extLst>
      <p:ext uri="{BB962C8B-B14F-4D97-AF65-F5344CB8AC3E}">
        <p14:creationId xmlns:p14="http://schemas.microsoft.com/office/powerpoint/2010/main" val="288817190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Casa </a:t>
            </a:r>
            <a:r>
              <a:rPr lang="fr-FR" dirty="0"/>
              <a:t>Hastings, Lima, PE (1976)</a:t>
            </a:r>
          </a:p>
        </p:txBody>
      </p:sp>
      <p:sp>
        <p:nvSpPr>
          <p:cNvPr id="3" name="Espace réservé du contenu 2"/>
          <p:cNvSpPr>
            <a:spLocks noGrp="1"/>
          </p:cNvSpPr>
          <p:nvPr>
            <p:ph idx="1"/>
          </p:nvPr>
        </p:nvSpPr>
        <p:spPr/>
        <p:txBody>
          <a:bodyPr>
            <a:normAutofit fontScale="85000" lnSpcReduction="10000"/>
          </a:bodyPr>
          <a:lstStyle/>
          <a:p>
            <a:r>
              <a:rPr lang="fr-FR" dirty="0" smtClean="0"/>
              <a:t>It is the work of </a:t>
            </a:r>
            <a:r>
              <a:rPr lang="fr-FR" dirty="0"/>
              <a:t>the architects Juvenal Baracco &amp; Franco </a:t>
            </a:r>
            <a:r>
              <a:rPr lang="fr-FR" dirty="0" smtClean="0"/>
              <a:t>Vella.</a:t>
            </a:r>
          </a:p>
          <a:p>
            <a:r>
              <a:rPr lang="en-US" dirty="0" smtClean="0"/>
              <a:t>It is a </a:t>
            </a:r>
            <a:r>
              <a:rPr lang="en-US" dirty="0"/>
              <a:t>building based on recessed prisms of varying heights prolonging the verticality of the cliff. The material used is poured concrete, formed into vertical wooden forms and finished with a layer of ochre fixed with cement, and the ceilings are made of concrete slabs lightened at sight. The windows are made of aluminum and gray glass and the doors are made of wood, purchased in demolitions of old houses and adapted. </a:t>
            </a:r>
            <a:r>
              <a:rPr lang="en-US" dirty="0" smtClean="0"/>
              <a:t>The </a:t>
            </a:r>
            <a:r>
              <a:rPr lang="en-US" dirty="0"/>
              <a:t>house is organized internally as a small urban structure (vertically), with a route organized according to a sequence of narrow and dark circulation spaces, through stairs or corridors and intermediate or arrival spaces very </a:t>
            </a:r>
            <a:r>
              <a:rPr lang="en-US" dirty="0" smtClean="0"/>
              <a:t>bright.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28239137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Casa </a:t>
            </a:r>
            <a:r>
              <a:rPr lang="fr-FR" dirty="0"/>
              <a:t>Hastings, Lima, PE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525" y="1690689"/>
            <a:ext cx="7014950" cy="4438648"/>
          </a:xfrm>
          <a:prstGeom prst="rect">
            <a:avLst/>
          </a:prstGeom>
        </p:spPr>
      </p:pic>
    </p:spTree>
    <p:extLst>
      <p:ext uri="{BB962C8B-B14F-4D97-AF65-F5344CB8AC3E}">
        <p14:creationId xmlns:p14="http://schemas.microsoft.com/office/powerpoint/2010/main" val="400527141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Casa </a:t>
            </a:r>
            <a:r>
              <a:rPr lang="fr-FR" dirty="0"/>
              <a:t>Hastings, Lima, PE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230" y="1690689"/>
            <a:ext cx="7069540" cy="4438648"/>
          </a:xfrm>
          <a:prstGeom prst="rect">
            <a:avLst/>
          </a:prstGeom>
        </p:spPr>
      </p:pic>
    </p:spTree>
    <p:extLst>
      <p:ext uri="{BB962C8B-B14F-4D97-AF65-F5344CB8AC3E}">
        <p14:creationId xmlns:p14="http://schemas.microsoft.com/office/powerpoint/2010/main" val="215015648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Casa </a:t>
            </a:r>
            <a:r>
              <a:rPr lang="fr-FR" dirty="0"/>
              <a:t>Hastings, Lima, PE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077" y="1690689"/>
            <a:ext cx="6127845" cy="4443482"/>
          </a:xfrm>
          <a:prstGeom prst="rect">
            <a:avLst/>
          </a:prstGeom>
        </p:spPr>
      </p:pic>
    </p:spTree>
    <p:extLst>
      <p:ext uri="{BB962C8B-B14F-4D97-AF65-F5344CB8AC3E}">
        <p14:creationId xmlns:p14="http://schemas.microsoft.com/office/powerpoint/2010/main" val="353816061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Casa </a:t>
            </a:r>
            <a:r>
              <a:rPr lang="fr-FR" dirty="0"/>
              <a:t>Hastings, Lima, PE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3576" y="1690689"/>
            <a:ext cx="2921474" cy="4546339"/>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3379" y="1690688"/>
            <a:ext cx="2797791" cy="4546339"/>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830" y="1690687"/>
            <a:ext cx="2962417" cy="4546339"/>
          </a:xfrm>
          <a:prstGeom prst="rect">
            <a:avLst/>
          </a:prstGeom>
        </p:spPr>
      </p:pic>
    </p:spTree>
    <p:extLst>
      <p:ext uri="{BB962C8B-B14F-4D97-AF65-F5344CB8AC3E}">
        <p14:creationId xmlns:p14="http://schemas.microsoft.com/office/powerpoint/2010/main" val="261664335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Casa </a:t>
            </a:r>
            <a:r>
              <a:rPr lang="fr-FR" dirty="0"/>
              <a:t>Hastings, Lima, PE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003" y="1690689"/>
            <a:ext cx="6741994" cy="4310001"/>
          </a:xfrm>
          <a:prstGeom prst="rect">
            <a:avLst/>
          </a:prstGeom>
        </p:spPr>
      </p:pic>
    </p:spTree>
    <p:extLst>
      <p:ext uri="{BB962C8B-B14F-4D97-AF65-F5344CB8AC3E}">
        <p14:creationId xmlns:p14="http://schemas.microsoft.com/office/powerpoint/2010/main" val="163964491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Casa </a:t>
            </a:r>
            <a:r>
              <a:rPr lang="fr-FR" dirty="0"/>
              <a:t>Hastings, Lima, PE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5469" y="1690689"/>
            <a:ext cx="6878471" cy="4438648"/>
          </a:xfrm>
          <a:prstGeom prst="rect">
            <a:avLst/>
          </a:prstGeom>
        </p:spPr>
      </p:pic>
    </p:spTree>
    <p:extLst>
      <p:ext uri="{BB962C8B-B14F-4D97-AF65-F5344CB8AC3E}">
        <p14:creationId xmlns:p14="http://schemas.microsoft.com/office/powerpoint/2010/main" val="266981532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Casa </a:t>
            </a:r>
            <a:r>
              <a:rPr lang="fr-FR" dirty="0"/>
              <a:t>Hastings, Lima, PE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764" y="1690689"/>
            <a:ext cx="6878471" cy="4438648"/>
          </a:xfrm>
          <a:prstGeom prst="rect">
            <a:avLst/>
          </a:prstGeom>
        </p:spPr>
      </p:pic>
    </p:spTree>
    <p:extLst>
      <p:ext uri="{BB962C8B-B14F-4D97-AF65-F5344CB8AC3E}">
        <p14:creationId xmlns:p14="http://schemas.microsoft.com/office/powerpoint/2010/main" val="330482328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Casa </a:t>
            </a:r>
            <a:r>
              <a:rPr lang="fr-FR" dirty="0"/>
              <a:t>Hastings, Lima, PE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2417" y="1690689"/>
            <a:ext cx="6619165" cy="4438648"/>
          </a:xfrm>
          <a:prstGeom prst="rect">
            <a:avLst/>
          </a:prstGeom>
        </p:spPr>
      </p:pic>
    </p:spTree>
    <p:extLst>
      <p:ext uri="{BB962C8B-B14F-4D97-AF65-F5344CB8AC3E}">
        <p14:creationId xmlns:p14="http://schemas.microsoft.com/office/powerpoint/2010/main" val="196243830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6062" y="365126"/>
            <a:ext cx="8757634" cy="1325563"/>
          </a:xfrm>
        </p:spPr>
        <p:txBody>
          <a:bodyPr/>
          <a:lstStyle/>
          <a:p>
            <a:r>
              <a:rPr lang="fr-FR" dirty="0"/>
              <a:t>Casa Sperimentale, Fregene, IT (1975) </a:t>
            </a:r>
          </a:p>
        </p:txBody>
      </p:sp>
      <p:sp>
        <p:nvSpPr>
          <p:cNvPr id="3" name="Espace réservé du contenu 2"/>
          <p:cNvSpPr>
            <a:spLocks noGrp="1"/>
          </p:cNvSpPr>
          <p:nvPr>
            <p:ph idx="1"/>
          </p:nvPr>
        </p:nvSpPr>
        <p:spPr/>
        <p:txBody>
          <a:bodyPr>
            <a:normAutofit fontScale="85000" lnSpcReduction="20000"/>
          </a:bodyPr>
          <a:lstStyle/>
          <a:p>
            <a:r>
              <a:rPr lang="fr-FR" dirty="0" smtClean="0"/>
              <a:t>It is the work of </a:t>
            </a:r>
            <a:r>
              <a:rPr lang="fr-FR" dirty="0"/>
              <a:t>the architects Giuseppe &amp; Raynaldo </a:t>
            </a:r>
            <a:r>
              <a:rPr lang="fr-FR" dirty="0" smtClean="0"/>
              <a:t>Perugini (Father &amp; son)  : it was their own house for weekend occupation.</a:t>
            </a:r>
          </a:p>
          <a:p>
            <a:r>
              <a:rPr lang="en-US" dirty="0"/>
              <a:t>The house consists of three independent buildings: the main house Casa Sperimentale, the Sphere, a separate guest house, and a curved concrete perimeter fence which surrounds the site.</a:t>
            </a:r>
            <a:endParaRPr lang="fr-FR" dirty="0" smtClean="0"/>
          </a:p>
          <a:p>
            <a:r>
              <a:rPr lang="en-US" dirty="0"/>
              <a:t>The home is elevated and built around the surrounding pine forest. It’s only accessible by one bright red staircase, which functioned as a drawbridge and could be lifted to cut off the outside world</a:t>
            </a:r>
            <a:r>
              <a:rPr lang="en-US" dirty="0" smtClean="0"/>
              <a:t>. </a:t>
            </a:r>
            <a:r>
              <a:rPr lang="en-US" dirty="0"/>
              <a:t>The building is characterized by raw concrete modules and beams which are sliding into each other. Everything is floating above the ground on an alike interlaced pile construction. With its concrete branches, it reflects the structure of the forest.</a:t>
            </a:r>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403959093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Casa </a:t>
            </a:r>
            <a:r>
              <a:rPr lang="fr-FR" dirty="0"/>
              <a:t>Hastings, Lima, PE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1474" y="1690689"/>
            <a:ext cx="6701052" cy="4438648"/>
          </a:xfrm>
          <a:prstGeom prst="rect">
            <a:avLst/>
          </a:prstGeom>
        </p:spPr>
      </p:pic>
    </p:spTree>
    <p:extLst>
      <p:ext uri="{BB962C8B-B14F-4D97-AF65-F5344CB8AC3E}">
        <p14:creationId xmlns:p14="http://schemas.microsoft.com/office/powerpoint/2010/main" val="176619161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Uehara House, Tokyo, JP (1976)</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1653" y="1690690"/>
            <a:ext cx="2597812" cy="2922254"/>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535" y="1690689"/>
            <a:ext cx="6133435" cy="4408228"/>
          </a:xfrm>
          <a:prstGeom prst="rect">
            <a:avLst/>
          </a:prstGeom>
        </p:spPr>
      </p:pic>
      <p:sp>
        <p:nvSpPr>
          <p:cNvPr id="6" name="ZoneTexte 5"/>
          <p:cNvSpPr txBox="1"/>
          <p:nvPr/>
        </p:nvSpPr>
        <p:spPr>
          <a:xfrm>
            <a:off x="6619164" y="4217157"/>
            <a:ext cx="2197290" cy="369332"/>
          </a:xfrm>
          <a:prstGeom prst="rect">
            <a:avLst/>
          </a:prstGeom>
          <a:noFill/>
        </p:spPr>
        <p:txBody>
          <a:bodyPr wrap="square" rtlCol="0">
            <a:spAutoFit/>
          </a:bodyPr>
          <a:lstStyle/>
          <a:p>
            <a:r>
              <a:rPr lang="fr-FR" dirty="0" smtClean="0">
                <a:solidFill>
                  <a:schemeClr val="bg1"/>
                </a:solidFill>
              </a:rPr>
              <a:t>    Kazuo </a:t>
            </a:r>
            <a:r>
              <a:rPr lang="fr-FR" dirty="0">
                <a:solidFill>
                  <a:schemeClr val="bg1"/>
                </a:solidFill>
              </a:rPr>
              <a:t>Shinohara </a:t>
            </a:r>
          </a:p>
        </p:txBody>
      </p:sp>
    </p:spTree>
    <p:extLst>
      <p:ext uri="{BB962C8B-B14F-4D97-AF65-F5344CB8AC3E}">
        <p14:creationId xmlns:p14="http://schemas.microsoft.com/office/powerpoint/2010/main" val="27208904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Uehara House, Tokyo, JP (1976)</a:t>
            </a:r>
          </a:p>
        </p:txBody>
      </p:sp>
      <p:sp>
        <p:nvSpPr>
          <p:cNvPr id="3" name="Espace réservé du contenu 2"/>
          <p:cNvSpPr>
            <a:spLocks noGrp="1"/>
          </p:cNvSpPr>
          <p:nvPr>
            <p:ph idx="1"/>
          </p:nvPr>
        </p:nvSpPr>
        <p:spPr/>
        <p:txBody>
          <a:bodyPr>
            <a:normAutofit fontScale="92500" lnSpcReduction="10000"/>
          </a:bodyPr>
          <a:lstStyle/>
          <a:p>
            <a:r>
              <a:rPr lang="fr-FR" dirty="0" smtClean="0"/>
              <a:t>It is the work of </a:t>
            </a:r>
            <a:r>
              <a:rPr lang="fr-FR" dirty="0"/>
              <a:t>the architect Kazuo </a:t>
            </a:r>
            <a:r>
              <a:rPr lang="fr-FR" dirty="0" smtClean="0"/>
              <a:t>Shinohara.</a:t>
            </a:r>
          </a:p>
          <a:p>
            <a:r>
              <a:rPr lang="en-US" dirty="0"/>
              <a:t>The overhead roof is a beamless slab supported by </a:t>
            </a:r>
            <a:r>
              <a:rPr lang="en-US" dirty="0" smtClean="0"/>
              <a:t>6 columns </a:t>
            </a:r>
            <a:r>
              <a:rPr lang="en-US" dirty="0"/>
              <a:t>with unequal pairs of perpendicular diagonal braces. Over the carport, a corner section of wall is suspended from the upper ends of the larger braces, and only here does the </a:t>
            </a:r>
            <a:r>
              <a:rPr lang="en-US" dirty="0" smtClean="0"/>
              <a:t>2</a:t>
            </a:r>
            <a:r>
              <a:rPr lang="en-US" baseline="30000" dirty="0" smtClean="0"/>
              <a:t>nd</a:t>
            </a:r>
            <a:r>
              <a:rPr lang="en-US" dirty="0" smtClean="0"/>
              <a:t> floor </a:t>
            </a:r>
            <a:r>
              <a:rPr lang="en-US" dirty="0"/>
              <a:t>translate as a cantilevered concrete slab. In the rest of the house, the walls rise directly from floor to roof. Since the remainder of the </a:t>
            </a:r>
            <a:r>
              <a:rPr lang="en-US" dirty="0" smtClean="0"/>
              <a:t>2</a:t>
            </a:r>
            <a:r>
              <a:rPr lang="en-US" baseline="30000" dirty="0" smtClean="0"/>
              <a:t>nd</a:t>
            </a:r>
            <a:r>
              <a:rPr lang="en-US" dirty="0" smtClean="0"/>
              <a:t> storey </a:t>
            </a:r>
            <a:r>
              <a:rPr lang="en-US" dirty="0"/>
              <a:t>floor is framed in wood, it was possible to execute the </a:t>
            </a:r>
            <a:r>
              <a:rPr lang="en-US" dirty="0" smtClean="0"/>
              <a:t>2-storey </a:t>
            </a:r>
            <a:r>
              <a:rPr lang="en-US" dirty="0"/>
              <a:t>walls in a single pour. On the inner side, plywood to which insulation had been cemented was used as formwork, and this constitutes the interior walls, later on </a:t>
            </a:r>
            <a:r>
              <a:rPr lang="en-US" dirty="0" smtClean="0"/>
              <a:t>painted.</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49391519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Uehara </a:t>
            </a:r>
            <a:r>
              <a:rPr lang="fr-FR" dirty="0"/>
              <a:t>House, Tokyo, JP (1976)</a:t>
            </a:r>
          </a:p>
        </p:txBody>
      </p:sp>
      <p:sp>
        <p:nvSpPr>
          <p:cNvPr id="3" name="Espace réservé du contenu 2"/>
          <p:cNvSpPr>
            <a:spLocks noGrp="1"/>
          </p:cNvSpPr>
          <p:nvPr>
            <p:ph idx="1"/>
          </p:nvPr>
        </p:nvSpPr>
        <p:spPr/>
        <p:txBody>
          <a:bodyPr>
            <a:normAutofit fontScale="92500" lnSpcReduction="10000"/>
          </a:bodyPr>
          <a:lstStyle/>
          <a:p>
            <a:r>
              <a:rPr lang="en-US" dirty="0"/>
              <a:t>The partial cantilevered structure was necessary to provide space to park </a:t>
            </a:r>
            <a:r>
              <a:rPr lang="en-US" dirty="0" smtClean="0"/>
              <a:t>2 </a:t>
            </a:r>
            <a:r>
              <a:rPr lang="en-US" dirty="0"/>
              <a:t>cars outside the </a:t>
            </a:r>
            <a:r>
              <a:rPr lang="en-US" dirty="0" smtClean="0"/>
              <a:t>1</a:t>
            </a:r>
            <a:r>
              <a:rPr lang="en-US" baseline="30000" dirty="0" smtClean="0"/>
              <a:t>st</a:t>
            </a:r>
            <a:r>
              <a:rPr lang="en-US" dirty="0" smtClean="0"/>
              <a:t> floor </a:t>
            </a:r>
            <a:r>
              <a:rPr lang="en-US" dirty="0"/>
              <a:t>work area and studio. Because of a building restriction, the height of the street façade was limited to 5 </a:t>
            </a:r>
            <a:r>
              <a:rPr lang="en-US" dirty="0" smtClean="0"/>
              <a:t>m, </a:t>
            </a:r>
            <a:r>
              <a:rPr lang="en-US" dirty="0"/>
              <a:t>but use of a beamless slab enabled the provision of adequate ceiling heights. At the same time, the braces needed for the roof slab created problems in the floor plan, and particularly in the area around the freestanding central post, where a massive 45-degree brace runs directly in between the top of the entrance stairway and the living </a:t>
            </a:r>
            <a:r>
              <a:rPr lang="en-US" dirty="0" smtClean="0"/>
              <a:t>room. The ground floor was a studio </a:t>
            </a:r>
            <a:r>
              <a:rPr lang="en-US" dirty="0"/>
              <a:t>for an art photographer </a:t>
            </a:r>
            <a:r>
              <a:rPr lang="en-US" dirty="0" smtClean="0"/>
              <a:t>and the </a:t>
            </a:r>
            <a:r>
              <a:rPr lang="en-US" dirty="0"/>
              <a:t>upper storey is composed principally of the standard </a:t>
            </a:r>
            <a:r>
              <a:rPr lang="en-US" dirty="0" smtClean="0"/>
              <a:t>living-dining-kitchen space.</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22878245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Uehara </a:t>
            </a:r>
            <a:r>
              <a:rPr lang="fr-FR" dirty="0"/>
              <a:t>House, Tokyo, JP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3708" y="1690689"/>
            <a:ext cx="6796584" cy="4367284"/>
          </a:xfrm>
          <a:prstGeom prst="rect">
            <a:avLst/>
          </a:prstGeom>
        </p:spPr>
      </p:pic>
    </p:spTree>
    <p:extLst>
      <p:ext uri="{BB962C8B-B14F-4D97-AF65-F5344CB8AC3E}">
        <p14:creationId xmlns:p14="http://schemas.microsoft.com/office/powerpoint/2010/main" val="58560756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Uehara </a:t>
            </a:r>
            <a:r>
              <a:rPr lang="fr-FR" dirty="0"/>
              <a:t>House, Tokyo, JP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525" y="1690689"/>
            <a:ext cx="7014949" cy="4532691"/>
          </a:xfrm>
          <a:prstGeom prst="rect">
            <a:avLst/>
          </a:prstGeom>
        </p:spPr>
      </p:pic>
    </p:spTree>
    <p:extLst>
      <p:ext uri="{BB962C8B-B14F-4D97-AF65-F5344CB8AC3E}">
        <p14:creationId xmlns:p14="http://schemas.microsoft.com/office/powerpoint/2010/main" val="253779578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Uehara House, Tokyo, JP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586" y="1690689"/>
            <a:ext cx="2943047" cy="4478099"/>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0871" y="1690689"/>
            <a:ext cx="2825940" cy="4478100"/>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050" y="1690689"/>
            <a:ext cx="2892472" cy="4478099"/>
          </a:xfrm>
          <a:prstGeom prst="rect">
            <a:avLst/>
          </a:prstGeom>
        </p:spPr>
      </p:pic>
    </p:spTree>
    <p:extLst>
      <p:ext uri="{BB962C8B-B14F-4D97-AF65-F5344CB8AC3E}">
        <p14:creationId xmlns:p14="http://schemas.microsoft.com/office/powerpoint/2010/main" val="334721666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Uehara </a:t>
            </a:r>
            <a:r>
              <a:rPr lang="fr-FR" dirty="0"/>
              <a:t>House, Tokyo, JP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2418" y="1690689"/>
            <a:ext cx="6619164" cy="4382566"/>
          </a:xfrm>
          <a:prstGeom prst="rect">
            <a:avLst/>
          </a:prstGeom>
        </p:spPr>
      </p:pic>
    </p:spTree>
    <p:extLst>
      <p:ext uri="{BB962C8B-B14F-4D97-AF65-F5344CB8AC3E}">
        <p14:creationId xmlns:p14="http://schemas.microsoft.com/office/powerpoint/2010/main" val="389591356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Uehara House, Tokyo, JP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505" y="1690690"/>
            <a:ext cx="2974832" cy="4423508"/>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6326" y="1690689"/>
            <a:ext cx="2771348" cy="4423509"/>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8664" y="1690689"/>
            <a:ext cx="2974832" cy="4423508"/>
          </a:xfrm>
          <a:prstGeom prst="rect">
            <a:avLst/>
          </a:prstGeom>
        </p:spPr>
      </p:pic>
    </p:spTree>
    <p:extLst>
      <p:ext uri="{BB962C8B-B14F-4D97-AF65-F5344CB8AC3E}">
        <p14:creationId xmlns:p14="http://schemas.microsoft.com/office/powerpoint/2010/main" val="201882138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Uehara </a:t>
            </a:r>
            <a:r>
              <a:rPr lang="fr-FR" dirty="0"/>
              <a:t>House, Tokyo, JP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8905" y="1690689"/>
            <a:ext cx="6526189" cy="4224336"/>
          </a:xfrm>
          <a:prstGeom prst="rect">
            <a:avLst/>
          </a:prstGeom>
        </p:spPr>
      </p:pic>
    </p:spTree>
    <p:extLst>
      <p:ext uri="{BB962C8B-B14F-4D97-AF65-F5344CB8AC3E}">
        <p14:creationId xmlns:p14="http://schemas.microsoft.com/office/powerpoint/2010/main" val="84589225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53040</TotalTime>
  <Words>7149</Words>
  <Application>Microsoft Office PowerPoint</Application>
  <PresentationFormat>Affichage à l'écran (4:3)</PresentationFormat>
  <Paragraphs>686</Paragraphs>
  <Slides>275</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275</vt:i4>
      </vt:variant>
    </vt:vector>
  </HeadingPairs>
  <TitlesOfParts>
    <vt:vector size="279" baseType="lpstr">
      <vt:lpstr>Arial</vt:lpstr>
      <vt:lpstr>Calibri</vt:lpstr>
      <vt:lpstr>Calibri Light</vt:lpstr>
      <vt:lpstr>Thème Office</vt:lpstr>
      <vt:lpstr>Présentation PowerPoint</vt:lpstr>
      <vt:lpstr>       Iconic Houses in the World</vt:lpstr>
      <vt:lpstr>       Iconic Houses in the World</vt:lpstr>
      <vt:lpstr>    Iconic Houses in the World</vt:lpstr>
      <vt:lpstr>Iconic Houses in the World  1</vt:lpstr>
      <vt:lpstr>   Iconic Houses in the World  2</vt:lpstr>
      <vt:lpstr>Iconic Houses in the World  3</vt:lpstr>
      <vt:lpstr>Casa Sperimentale, Fregene, IT (1975) </vt:lpstr>
      <vt:lpstr>Casa Sperimentale, Fregene, IT (1975) </vt:lpstr>
      <vt:lpstr>Casa Sperimentale, Fregene, IT (1975)</vt:lpstr>
      <vt:lpstr>Casa Sperimentale, Fregene, IT (1975) </vt:lpstr>
      <vt:lpstr>Casa Sperimentale, Fregene, IT (1975) </vt:lpstr>
      <vt:lpstr>Casa Sperimentale, Fregene, IT (1975) </vt:lpstr>
      <vt:lpstr>Casa Sperimentale, Fregene, IT (1975) </vt:lpstr>
      <vt:lpstr>Casa Sperimentale, Fregene, IT (1975) </vt:lpstr>
      <vt:lpstr>Casa Sperimentale, Fregene, IT (1975) </vt:lpstr>
      <vt:lpstr>Casa Sperimentale, Fregene, IT (1975)</vt:lpstr>
      <vt:lpstr>Casa Sperimentale, Fregene, IT (1975)</vt:lpstr>
      <vt:lpstr>Casa Sperimentale, Fregene, IT (1975)</vt:lpstr>
      <vt:lpstr>Casa Sperimentale, Fregene, IT (1975)</vt:lpstr>
      <vt:lpstr>Casa Sperimentale, Fregene, IT (1975)</vt:lpstr>
      <vt:lpstr>Casa Sperimentale, Fregene, IT (1975)</vt:lpstr>
      <vt:lpstr>Casa Sperimentale, Fregene, IT (1975) </vt:lpstr>
      <vt:lpstr>Casa Sperimentale, Fregene, IT (1975) </vt:lpstr>
      <vt:lpstr>Casa Sperimentale, Fregene, IT (1975) </vt:lpstr>
      <vt:lpstr>Casa Sperimentale, Fregene, IT (1975)</vt:lpstr>
      <vt:lpstr>Casa Sperimentale, Fregene, IT (1975)</vt:lpstr>
      <vt:lpstr> Fukumura Box, Nasu, JP (1975)</vt:lpstr>
      <vt:lpstr>  Fukumura Box, Nasu, JP (1975)</vt:lpstr>
      <vt:lpstr>  Fukumura Box, Nasu, JP (1975)</vt:lpstr>
      <vt:lpstr>   Fukumura Box, Nasu, JP (1975)</vt:lpstr>
      <vt:lpstr>  Fukumura Box, Nasu, JP (1975)</vt:lpstr>
      <vt:lpstr>  Fukumura Box, Nasu, JP (1975)</vt:lpstr>
      <vt:lpstr>  Fukumura Box, Nasu, JP (1975)</vt:lpstr>
      <vt:lpstr>Hopkins House, London, GB (1976)</vt:lpstr>
      <vt:lpstr>Hopkins House, London, GB (1976)</vt:lpstr>
      <vt:lpstr>Hopkins House, London, GB (1976)</vt:lpstr>
      <vt:lpstr>Hopkins House, London, GB (1976)</vt:lpstr>
      <vt:lpstr>Hopkins House, London, GB (1976)</vt:lpstr>
      <vt:lpstr>Hopkins House, London, GB (1976)</vt:lpstr>
      <vt:lpstr>Hopkins House, London, GB (1976)</vt:lpstr>
      <vt:lpstr>Hopkins House, London, GB (1976)</vt:lpstr>
      <vt:lpstr>Hopkins House, London, GB (1976)</vt:lpstr>
      <vt:lpstr>Hopkins House, London, GB (1976)</vt:lpstr>
      <vt:lpstr>Hopkins House, London, GB (1976)</vt:lpstr>
      <vt:lpstr>Hopkins House, London, GB (1976)</vt:lpstr>
      <vt:lpstr>Hopkins House, London, GB (1976)</vt:lpstr>
      <vt:lpstr>JSN Residência, Brasilia, BR (1976) </vt:lpstr>
      <vt:lpstr>JSN Residência, Brasilia, BR (1976) </vt:lpstr>
      <vt:lpstr>JSN Residência, Brasilia, BR (1976)</vt:lpstr>
      <vt:lpstr>JSN Residência, Brasilia, BR (1976) </vt:lpstr>
      <vt:lpstr>JSN Residência, Brasilia, BR (1976) </vt:lpstr>
      <vt:lpstr>JSN Residência, Brasilia, BR (1976) </vt:lpstr>
      <vt:lpstr>JSN Residência, Brasilia, BR (2019) </vt:lpstr>
      <vt:lpstr>JSN Residência, Brasilia, BR (2019) </vt:lpstr>
      <vt:lpstr>JSN Residência, Brasilia, BR (2019)</vt:lpstr>
      <vt:lpstr>JSN Residência, Brasilia, BR (2019) </vt:lpstr>
      <vt:lpstr>JSN Residência, Brasilia, BR (2019)</vt:lpstr>
      <vt:lpstr>JSN Residência, Brasilia, BR (2019) </vt:lpstr>
      <vt:lpstr>JSN Residência, Brasilia, BR (2019) </vt:lpstr>
      <vt:lpstr>JSN Residência, Brasilia, BR (2019) </vt:lpstr>
      <vt:lpstr>JSN Residência, Brasilia, BR (2019) </vt:lpstr>
      <vt:lpstr>JSN Residência, Brasilia, BR (2019)</vt:lpstr>
      <vt:lpstr>  Casa Gribaudo, Torino, IT (1976)</vt:lpstr>
      <vt:lpstr>Casa Gribaudo, Torino, IT (1976)</vt:lpstr>
      <vt:lpstr>  Casa Gribaudo, Torino, IT (1976)</vt:lpstr>
      <vt:lpstr>  Casa Gribaudo, Torino, IT (1976)</vt:lpstr>
      <vt:lpstr> Casa Gribaudo, Torino, IT (1976)</vt:lpstr>
      <vt:lpstr>  Casa Gribaudo, Torino, IT (1976)</vt:lpstr>
      <vt:lpstr>Casa Gribaudo, Torino, IT (1976)</vt:lpstr>
      <vt:lpstr>  Casa Gribaudo, Torino, IT (1976)</vt:lpstr>
      <vt:lpstr>  Casa Gribaudo, Torino, IT (1976)</vt:lpstr>
      <vt:lpstr>Casa Galvagni, Carbuta, IT (1976)</vt:lpstr>
      <vt:lpstr>Casa Galvagni, Carbuta, IT (1976)</vt:lpstr>
      <vt:lpstr>Casa Galvagni, Carbuta, IT (1976)</vt:lpstr>
      <vt:lpstr>Casa Galvagni, Carbuta, IT (1976)</vt:lpstr>
      <vt:lpstr>Casa Galvagni, Carbuta, IT (1976)</vt:lpstr>
      <vt:lpstr>Casa Galvagni, Carbuta, IT (1976)</vt:lpstr>
      <vt:lpstr>Casa Galvagni, Carbuta, IT (1976)</vt:lpstr>
      <vt:lpstr>   Casa Hastings, Lima, PE (1976) </vt:lpstr>
      <vt:lpstr>  Casa Hastings, Lima, PE (1976)</vt:lpstr>
      <vt:lpstr>  Casa Hastings, Lima, PE (1976)</vt:lpstr>
      <vt:lpstr>  Casa Hastings, Lima, PE (1976)</vt:lpstr>
      <vt:lpstr>  Casa Hastings, Lima, PE (1976)</vt:lpstr>
      <vt:lpstr>  Casa Hastings, Lima, PE (1976)</vt:lpstr>
      <vt:lpstr>  Casa Hastings, Lima, PE (1976)</vt:lpstr>
      <vt:lpstr>   Casa Hastings, Lima, PE (1976)</vt:lpstr>
      <vt:lpstr>   Casa Hastings, Lima, PE (1976)</vt:lpstr>
      <vt:lpstr>  Casa Hastings, Lima, PE (1976)</vt:lpstr>
      <vt:lpstr>  Casa Hastings, Lima, PE (1976)</vt:lpstr>
      <vt:lpstr>  Uehara House, Tokyo, JP (1976)</vt:lpstr>
      <vt:lpstr>Uehara House, Tokyo, JP (1976)</vt:lpstr>
      <vt:lpstr>  Uehara House, Tokyo, JP (1976)</vt:lpstr>
      <vt:lpstr>  Uehara House, Tokyo, JP (1976)</vt:lpstr>
      <vt:lpstr>  Uehara House, Tokyo, JP (1976)</vt:lpstr>
      <vt:lpstr>Uehara House, Tokyo, JP (1976)</vt:lpstr>
      <vt:lpstr>  Uehara House, Tokyo, JP (1976)</vt:lpstr>
      <vt:lpstr>Uehara House, Tokyo, JP (1976)</vt:lpstr>
      <vt:lpstr>  Uehara House, Tokyo, JP (1976)</vt:lpstr>
      <vt:lpstr>  Uehara House, Tokyo, JP (1976)</vt:lpstr>
      <vt:lpstr>  Uehara House, Tokyo, JP (1976)</vt:lpstr>
      <vt:lpstr>  Nomiyama House, Itoshima, JP (1976)</vt:lpstr>
      <vt:lpstr> Nomiyama House, Itoshima, JP (1976)</vt:lpstr>
      <vt:lpstr> Nomiyama House, Itoshima, JP (1976)</vt:lpstr>
      <vt:lpstr> Nomiyama House, Itoshima, JP (1976)</vt:lpstr>
      <vt:lpstr> Nomiyama House, Itoshima, JP (1976)</vt:lpstr>
      <vt:lpstr> Nomiyama House, Itoshima, JP (1976)</vt:lpstr>
      <vt:lpstr> Nomiyama House, Itoshima, JP (1976)</vt:lpstr>
      <vt:lpstr>Wandich House, Stoney Lake, CA (1976)</vt:lpstr>
      <vt:lpstr>Wandich House, Stoney Lake, CA (1976)</vt:lpstr>
      <vt:lpstr>Wandich House, Stoney Lake, CA (1976)</vt:lpstr>
      <vt:lpstr>Wandich House, Stoney Lake, CA (1976)</vt:lpstr>
      <vt:lpstr>Wandich House, Stoney Lake, CA (1976)</vt:lpstr>
      <vt:lpstr>Wandich House, Stoney Lake, CA (1976)</vt:lpstr>
      <vt:lpstr>Wandich House, Stoney Lake, CA (1976)</vt:lpstr>
      <vt:lpstr>Wandich House, Stoney Lake, CA (1976)</vt:lpstr>
      <vt:lpstr>Wandich House, Stoney Lake, CA (1976)</vt:lpstr>
      <vt:lpstr>Wandich House, Stoney Lake, CA (1976)</vt:lpstr>
      <vt:lpstr>   Casa Bianchi, Ligornetto, CH (1976)</vt:lpstr>
      <vt:lpstr>Casa Bianchi, Ligornetto, CH (1976)</vt:lpstr>
      <vt:lpstr>Casa Bianchi, Ligornetto, CH (1976)</vt:lpstr>
      <vt:lpstr>Casa Bianchi, Ligornetto, CH (1976)</vt:lpstr>
      <vt:lpstr>Casa Bianchi, Ligornetto, CH (1976)</vt:lpstr>
      <vt:lpstr>Casa Bianchi, Ligornetto, CH (1976)</vt:lpstr>
      <vt:lpstr>Casa Bianchi, Ligornetto, CH (1976)</vt:lpstr>
      <vt:lpstr>Casa Kalmann, Minusio, CH (1976)</vt:lpstr>
      <vt:lpstr>Casa Kalmann, Minusio, CH (1976)</vt:lpstr>
      <vt:lpstr>Casa Kalmann, Minusio, CH (1976)</vt:lpstr>
      <vt:lpstr>Casa Kalmann, Minusio, CH (1976)</vt:lpstr>
      <vt:lpstr>Casa Kalmann, Minusio, CH (1976)</vt:lpstr>
      <vt:lpstr>Casa Kalmann, Minusio, CH (1976)</vt:lpstr>
      <vt:lpstr>Yamakawa Villa, Yatsugatake, JP (1977)</vt:lpstr>
      <vt:lpstr>Yamakawa Villa, Yatsugatake, JP (1977)</vt:lpstr>
      <vt:lpstr>Yamakawa Villa, Yatsugatake, JP (1977)</vt:lpstr>
      <vt:lpstr>Yamakawa Villa, Yatsugatake, JP (1977)</vt:lpstr>
      <vt:lpstr>Yamakawa Villa, Yatsugatake, JP (1977)</vt:lpstr>
      <vt:lpstr>Yamakawa Villa, Yatsugatake, JP (1977)</vt:lpstr>
      <vt:lpstr> Carvalhal Residence, Sao Paulo, BR (1977)</vt:lpstr>
      <vt:lpstr> Carvalhal Residence, Sao Paulo, BR (1977)</vt:lpstr>
      <vt:lpstr> Carvalhal Residence, Sao Paulo, BR (1977)</vt:lpstr>
      <vt:lpstr> Carvalhal Residence, Sao Paulo, BR (1977)</vt:lpstr>
      <vt:lpstr> Carvalhal Residence, Sao Paulo, BR (1977)</vt:lpstr>
      <vt:lpstr> Carvalhal Residence, Sao Paulo, BR (1977)</vt:lpstr>
      <vt:lpstr> Carvalhal Residence, Sao Paulo, BR (1977)</vt:lpstr>
      <vt:lpstr> Carvalhal Residence, Sao Paulo, BR (1977)</vt:lpstr>
      <vt:lpstr> Carvalhal Residence, Sao Paulo, BR (1977)</vt:lpstr>
      <vt:lpstr> Carvalhal Residence, Sao Paulo, BR (1977)</vt:lpstr>
      <vt:lpstr>Morris Residence, Edinburgh, GB (1977) </vt:lpstr>
      <vt:lpstr>Morris Residence, Edinburgh, GB (1977)</vt:lpstr>
      <vt:lpstr>Morris Residence, Edinburgh, GB (1977)</vt:lpstr>
      <vt:lpstr>Morris Residence, Edinburgh, GB (1977)</vt:lpstr>
      <vt:lpstr>Morris Residence, Edinburgh, GB (1977)</vt:lpstr>
      <vt:lpstr>Morris Residence, Edinburgh, GB (1977)</vt:lpstr>
      <vt:lpstr>Morris Residence, Edinburgh, GB (1977)</vt:lpstr>
      <vt:lpstr> Silver Triangle House, Yaizu, JP (1977)</vt:lpstr>
      <vt:lpstr> Silver Triangle House, Yaizu, JP (1977)</vt:lpstr>
      <vt:lpstr>Silver Triangle House, Yaizu, JP (1977)</vt:lpstr>
      <vt:lpstr> Silver Triangle House, Yaizu, JP (1977)</vt:lpstr>
      <vt:lpstr>Silver Triangle House, Yaizu, JP (1977)</vt:lpstr>
      <vt:lpstr> Silver Triangle House, Yaizu, JP (1977)</vt:lpstr>
      <vt:lpstr> Villa Ottolenghi, Bardolino, IT (1978) </vt:lpstr>
      <vt:lpstr>Villa Ottolenghi, Bardolino, IT (1978) </vt:lpstr>
      <vt:lpstr>Villa Ottolenghi, Bardolino, IT (1978) </vt:lpstr>
      <vt:lpstr>Villa Ottolenghi, Bardolino, IT (1978)</vt:lpstr>
      <vt:lpstr> Villa Ottolenghi, Bardolino, IT (1978) </vt:lpstr>
      <vt:lpstr> Villa Ottolenghi, Bardolino, IT (1978) </vt:lpstr>
      <vt:lpstr> Villa Ottolenghi, Bardolino, IT (1978) </vt:lpstr>
      <vt:lpstr>Villa Ottolenghi, Bardolino, IT (1978)</vt:lpstr>
      <vt:lpstr>Villa Ottolenghi, Bardolino, IT (1978)</vt:lpstr>
      <vt:lpstr>Villa Ottolenghi, Bardolino, IT (1978)</vt:lpstr>
      <vt:lpstr>Villa Ottolenghi, Bardolino, IT (1978) </vt:lpstr>
      <vt:lpstr>Villa Ottolenghi, Bardolino, IT (1978) </vt:lpstr>
      <vt:lpstr>Villa Ottolenghi, Bardolino, IT (1978)</vt:lpstr>
      <vt:lpstr>Villa Ottolenghi, Bardolino, IT (1978)</vt:lpstr>
      <vt:lpstr>Villa Ottolenghi, Bardolino, IT (1978)</vt:lpstr>
      <vt:lpstr>Villa Ottolenghi, Bardolino, IT (1978)</vt:lpstr>
      <vt:lpstr>Villa Ottolenghi, Bardolino, IT (1978)</vt:lpstr>
      <vt:lpstr>Villa Ottolenghi, Bardolino, IT (1978)</vt:lpstr>
      <vt:lpstr>Villa Ottolenghi, Bardolino, IT (1978)</vt:lpstr>
      <vt:lpstr>Villa Ottolenghi, Bardolino, IT (1978)</vt:lpstr>
      <vt:lpstr>Villa Ottolenghi, Bardolino, IT (1978) </vt:lpstr>
      <vt:lpstr>  Residencia Borges, Brasilia, BR (1978) </vt:lpstr>
      <vt:lpstr>Residencia Borges, Brasilia, BR (1978) </vt:lpstr>
      <vt:lpstr>Residencia Borges, Brasilia, BR (1978) </vt:lpstr>
      <vt:lpstr>Residencia Borges, Brasilia, BR (1978) </vt:lpstr>
      <vt:lpstr>Residencia Borges, Brasilia, BR (1978)</vt:lpstr>
      <vt:lpstr>Residencia Borges, Brasilia, BR (1978) </vt:lpstr>
      <vt:lpstr>Residencia Borges, Brasilia, BR (1978) </vt:lpstr>
      <vt:lpstr>Residencia Borges, Brasilia, BR (1978)</vt:lpstr>
      <vt:lpstr>Residencia Borges, Brasilia, BR (1978) </vt:lpstr>
      <vt:lpstr>Residencia Borges, Brasilia, BR (1978) </vt:lpstr>
      <vt:lpstr>Residencia Borges, Brasilia, BR (1978) </vt:lpstr>
      <vt:lpstr>Residencia Borges, Brasilia, BR (1978)</vt:lpstr>
      <vt:lpstr>Residencia Borges, Brasilia, BR (1978)</vt:lpstr>
      <vt:lpstr>Residencia Borges, Brasilia, BR (1978)</vt:lpstr>
      <vt:lpstr>Residencia Borges, Brasilia, BR (1978) </vt:lpstr>
      <vt:lpstr>   Haus Schütte, Köln, DE (1978)</vt:lpstr>
      <vt:lpstr>    Haus Schütte, Köln, DE (1978)</vt:lpstr>
      <vt:lpstr>    Haus Schütte, Köln, DE (1978)</vt:lpstr>
      <vt:lpstr>    Haus Schütte, Köln, DE (1978)</vt:lpstr>
      <vt:lpstr>    Haus Schütte, Köln, DE (1978)</vt:lpstr>
      <vt:lpstr>     Haus Schütte, Köln, DE (1978)</vt:lpstr>
      <vt:lpstr>    Haus Schütte, Köln, DE (1978)</vt:lpstr>
      <vt:lpstr>    Haus Schütte, Köln, DE (1978)</vt:lpstr>
      <vt:lpstr>   Haus Schütte, Köln, DE (1978)</vt:lpstr>
      <vt:lpstr>   Haus Schütte, Köln, DE (1978)</vt:lpstr>
      <vt:lpstr>    Maki House, Tokyo, JP (1978)</vt:lpstr>
      <vt:lpstr>    Maki House, Tokyo, JP (1978)</vt:lpstr>
      <vt:lpstr>    Maki House, Tokyo, JP (1978)</vt:lpstr>
      <vt:lpstr>    Maki House, Tokyo, JP (1978)</vt:lpstr>
      <vt:lpstr>  Maki House, Tokyo, JP (1978)</vt:lpstr>
      <vt:lpstr>Halfway House, Midrand, ZA (1985)</vt:lpstr>
      <vt:lpstr> Halfway House, Midrand, ZA (1985)</vt:lpstr>
      <vt:lpstr>Halfway House, Midrand, ZA (1985)</vt:lpstr>
      <vt:lpstr>Halfway House, Midrand, ZA (1985)</vt:lpstr>
      <vt:lpstr>Halfway House, Midrand, ZA (1985)</vt:lpstr>
      <vt:lpstr>Halfway House, Midrand, ZA (1985)</vt:lpstr>
      <vt:lpstr>Halfway House, Midrand, ZA (1985)</vt:lpstr>
      <vt:lpstr>Halfway House, Midrand, ZA (1985)</vt:lpstr>
      <vt:lpstr>Halfway House, Midrand, ZA (1985)</vt:lpstr>
      <vt:lpstr>Maison Dick, Troyes, FR (1979)</vt:lpstr>
      <vt:lpstr>   Maison Dick, Troyes, FR (1979)</vt:lpstr>
      <vt:lpstr>   Maison Dick, Troyes, FR (1979)</vt:lpstr>
      <vt:lpstr>   Maison Dick, Troyes, FR (1979)</vt:lpstr>
      <vt:lpstr>    Maison Dick, Troyes, FR (1979)</vt:lpstr>
      <vt:lpstr>   Maison Dick, Troyes, FR (1979)</vt:lpstr>
      <vt:lpstr>   Maison Dick, Troyes, FR (1979)</vt:lpstr>
      <vt:lpstr>   Maison Dick, Troyes, FR (1979)</vt:lpstr>
      <vt:lpstr>    Maison Dick, Troyes, FR (1979)</vt:lpstr>
      <vt:lpstr>   Maison Dick, Troyes, FR (1979)</vt:lpstr>
      <vt:lpstr>Casa Bola, Sao Paulo, BR (1979)</vt:lpstr>
      <vt:lpstr>  Casa Bola, Sao Paulo, BR (1979)</vt:lpstr>
      <vt:lpstr>Casa Bola, Sao Paulo, BR (1979)</vt:lpstr>
      <vt:lpstr>  Casa Bola, Sao Paulo, BR (1979)</vt:lpstr>
      <vt:lpstr>  Casa Bola, Sao Paulo, BR (1979)</vt:lpstr>
      <vt:lpstr>  Casa Bola, Sao Paulo, BR (1979)</vt:lpstr>
      <vt:lpstr>  Casa Bola, Sao Paulo, BR (1979)</vt:lpstr>
      <vt:lpstr>  Casa Bola, Sao Paulo, BR (1979)</vt:lpstr>
      <vt:lpstr>  Casa Bola, Sao Paulo, BR (1979)</vt:lpstr>
      <vt:lpstr>  Casa Bola, Sao Paulo, BR (1979)</vt:lpstr>
      <vt:lpstr>  Casa Bola, Sao Paulo, BR (1979)</vt:lpstr>
      <vt:lpstr>  Casa Bola, Sao Paulo, BR (1979)</vt:lpstr>
      <vt:lpstr>  Casa Bola, Sao Paulo, BR (1979)</vt:lpstr>
      <vt:lpstr>  Casa Bola, Sao Paulo, BR (1979)</vt:lpstr>
      <vt:lpstr>   Blue House, Oberwil, CH (1979)</vt:lpstr>
      <vt:lpstr>Blue House, Oberwil, CH (1979)</vt:lpstr>
      <vt:lpstr>  Blue House, Oberwil, CH (1979)</vt:lpstr>
      <vt:lpstr>Blue House, Oberwil, CH (1979)</vt:lpstr>
      <vt:lpstr>  Blue House, Oberwil, CH (1979)</vt:lpstr>
      <vt:lpstr>  Blue House, Oberwil, CH (1979)</vt:lpstr>
      <vt:lpstr>  Blanco House, Sevilla, ES (1979)</vt:lpstr>
      <vt:lpstr>Blanco House, Sevilla, ES (1979)</vt:lpstr>
      <vt:lpstr> Blanco House, Sevilla, ES (1979)</vt:lpstr>
      <vt:lpstr> Blanco House, Sevilla, ES (1979)</vt:lpstr>
      <vt:lpstr> Blanco House, Sevilla, ES (1979)</vt:lpstr>
      <vt:lpstr>  Blanco House, Sevilla, ES (1979)</vt:lpstr>
      <vt:lpstr>Blanco House, Sevilla, ES (1979)</vt:lpstr>
      <vt:lpstr> Blanco House, Sevilla, ES (1979)</vt:lpstr>
      <vt:lpstr>Blanco House, Sevilla, ES (1979)</vt:lpstr>
      <vt:lpstr>Blanco House, Sevilla, ES (1979)</vt:lpstr>
      <vt:lpstr>  Blanco House, Sevilla, ES (1979)</vt:lpstr>
      <vt:lpstr>Toy Block House I, Hōfu, JP (1979)</vt:lpstr>
      <vt:lpstr>Toy Block House I, Hōfu, JP (1979)</vt:lpstr>
      <vt:lpstr>Toy Block House I, Hōfu, JP (1979)</vt:lpstr>
      <vt:lpstr>Toy Block House I, Hōfu, JP (1979)</vt:lpstr>
      <vt:lpstr>Toy Block House I, Hōfu, JP (1979)</vt:lpstr>
      <vt:lpstr>Toy Block House I, Hōfu, JP (1979)</vt:lpstr>
      <vt:lpstr>Toy Block House I, Hōfu, JP (1979)</vt:lpstr>
      <vt:lpstr>  Maison Bernard, Théoule-sur-Mer, FR (1979)</vt:lpstr>
      <vt:lpstr>Maison Bernard, Théoule-sur-Mer, FR (1979) </vt:lpstr>
      <vt:lpstr>Maison Bernard, Théoule-sur-Mer, FR (1979)</vt:lpstr>
      <vt:lpstr>Maison Bernard, Théoule-sur-Mer, FR (1979)</vt:lpstr>
      <vt:lpstr>Maison Bernard, Théoule-sur-Mer, FR (1979)</vt:lpstr>
      <vt:lpstr>Maison Bernard, Théoule-sur-Mer, FR (1979)</vt:lpstr>
      <vt:lpstr>Villa Ottolenghi, Bardolino, IT (1978)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Modernist Houses</dc:title>
  <dc:creator>Bonfils</dc:creator>
  <cp:lastModifiedBy>Bonfils</cp:lastModifiedBy>
  <cp:revision>953</cp:revision>
  <dcterms:created xsi:type="dcterms:W3CDTF">2017-12-25T13:11:09Z</dcterms:created>
  <dcterms:modified xsi:type="dcterms:W3CDTF">2021-11-11T16:08:14Z</dcterms:modified>
</cp:coreProperties>
</file>