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69.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98"/>
  </p:notesMasterIdLst>
  <p:sldIdLst>
    <p:sldId id="934" r:id="rId2"/>
    <p:sldId id="797" r:id="rId3"/>
    <p:sldId id="1440" r:id="rId4"/>
    <p:sldId id="1568" r:id="rId5"/>
    <p:sldId id="1441" r:id="rId6"/>
    <p:sldId id="1442" r:id="rId7"/>
    <p:sldId id="1453" r:id="rId8"/>
    <p:sldId id="1443" r:id="rId9"/>
    <p:sldId id="1445" r:id="rId10"/>
    <p:sldId id="1444" r:id="rId11"/>
    <p:sldId id="1452" r:id="rId12"/>
    <p:sldId id="1449" r:id="rId13"/>
    <p:sldId id="1447" r:id="rId14"/>
    <p:sldId id="1448" r:id="rId15"/>
    <p:sldId id="1451" r:id="rId16"/>
    <p:sldId id="1446" r:id="rId17"/>
    <p:sldId id="1450" r:id="rId18"/>
    <p:sldId id="1514" r:id="rId19"/>
    <p:sldId id="1515" r:id="rId20"/>
    <p:sldId id="1516" r:id="rId21"/>
    <p:sldId id="1520" r:id="rId22"/>
    <p:sldId id="1517" r:id="rId23"/>
    <p:sldId id="1521" r:id="rId24"/>
    <p:sldId id="1519" r:id="rId25"/>
    <p:sldId id="1523" r:id="rId26"/>
    <p:sldId id="1524" r:id="rId27"/>
    <p:sldId id="1522" r:id="rId28"/>
    <p:sldId id="1518" r:id="rId29"/>
    <p:sldId id="1505" r:id="rId30"/>
    <p:sldId id="1506" r:id="rId31"/>
    <p:sldId id="1507" r:id="rId32"/>
    <p:sldId id="1508" r:id="rId33"/>
    <p:sldId id="1509" r:id="rId34"/>
    <p:sldId id="1510" r:id="rId35"/>
    <p:sldId id="1511" r:id="rId36"/>
    <p:sldId id="1512" r:id="rId37"/>
    <p:sldId id="1513" r:id="rId38"/>
    <p:sldId id="1625" r:id="rId39"/>
    <p:sldId id="1626" r:id="rId40"/>
    <p:sldId id="1629" r:id="rId41"/>
    <p:sldId id="1628" r:id="rId42"/>
    <p:sldId id="1627" r:id="rId43"/>
    <p:sldId id="1630" r:id="rId44"/>
    <p:sldId id="1631" r:id="rId45"/>
    <p:sldId id="1632" r:id="rId46"/>
    <p:sldId id="1633" r:id="rId47"/>
    <p:sldId id="1634" r:id="rId48"/>
    <p:sldId id="1635" r:id="rId49"/>
    <p:sldId id="1636" r:id="rId50"/>
    <p:sldId id="1637" r:id="rId51"/>
    <p:sldId id="1454" r:id="rId52"/>
    <p:sldId id="1455" r:id="rId53"/>
    <p:sldId id="1456" r:id="rId54"/>
    <p:sldId id="1457" r:id="rId55"/>
    <p:sldId id="1458" r:id="rId56"/>
    <p:sldId id="1459" r:id="rId57"/>
    <p:sldId id="1460" r:id="rId58"/>
    <p:sldId id="1461" r:id="rId59"/>
    <p:sldId id="1582" r:id="rId60"/>
    <p:sldId id="1583" r:id="rId61"/>
    <p:sldId id="1597" r:id="rId62"/>
    <p:sldId id="1584" r:id="rId63"/>
    <p:sldId id="1585" r:id="rId64"/>
    <p:sldId id="1586" r:id="rId65"/>
    <p:sldId id="1587" r:id="rId66"/>
    <p:sldId id="1588" r:id="rId67"/>
    <p:sldId id="1589" r:id="rId68"/>
    <p:sldId id="1590" r:id="rId69"/>
    <p:sldId id="1591" r:id="rId70"/>
    <p:sldId id="1592" r:id="rId71"/>
    <p:sldId id="1593" r:id="rId72"/>
    <p:sldId id="1595" r:id="rId73"/>
    <p:sldId id="1596" r:id="rId74"/>
    <p:sldId id="1594" r:id="rId75"/>
    <p:sldId id="1598" r:id="rId76"/>
    <p:sldId id="1599" r:id="rId77"/>
    <p:sldId id="1600" r:id="rId78"/>
    <p:sldId id="1601" r:id="rId79"/>
    <p:sldId id="1602" r:id="rId80"/>
    <p:sldId id="1603" r:id="rId81"/>
    <p:sldId id="1604" r:id="rId82"/>
    <p:sldId id="1605" r:id="rId83"/>
    <p:sldId id="1606" r:id="rId84"/>
    <p:sldId id="1607" r:id="rId85"/>
    <p:sldId id="1608" r:id="rId86"/>
    <p:sldId id="1609" r:id="rId87"/>
    <p:sldId id="1610" r:id="rId88"/>
    <p:sldId id="1466" r:id="rId89"/>
    <p:sldId id="1477" r:id="rId90"/>
    <p:sldId id="1478" r:id="rId91"/>
    <p:sldId id="1462" r:id="rId92"/>
    <p:sldId id="1464" r:id="rId93"/>
    <p:sldId id="1468" r:id="rId94"/>
    <p:sldId id="1469" r:id="rId95"/>
    <p:sldId id="1465" r:id="rId96"/>
    <p:sldId id="1476" r:id="rId97"/>
    <p:sldId id="1470" r:id="rId98"/>
    <p:sldId id="1471" r:id="rId99"/>
    <p:sldId id="1472" r:id="rId100"/>
    <p:sldId id="1473" r:id="rId101"/>
    <p:sldId id="1474" r:id="rId102"/>
    <p:sldId id="1475" r:id="rId103"/>
    <p:sldId id="1467" r:id="rId104"/>
    <p:sldId id="1553" r:id="rId105"/>
    <p:sldId id="1549" r:id="rId106"/>
    <p:sldId id="1556" r:id="rId107"/>
    <p:sldId id="1550" r:id="rId108"/>
    <p:sldId id="1551" r:id="rId109"/>
    <p:sldId id="1552" r:id="rId110"/>
    <p:sldId id="1555" r:id="rId111"/>
    <p:sldId id="1554" r:id="rId112"/>
    <p:sldId id="1557" r:id="rId113"/>
    <p:sldId id="1558" r:id="rId114"/>
    <p:sldId id="1565" r:id="rId115"/>
    <p:sldId id="1569" r:id="rId116"/>
    <p:sldId id="1566" r:id="rId117"/>
    <p:sldId id="1562" r:id="rId118"/>
    <p:sldId id="1564" r:id="rId119"/>
    <p:sldId id="1563" r:id="rId120"/>
    <p:sldId id="1567" r:id="rId121"/>
    <p:sldId id="1559" r:id="rId122"/>
    <p:sldId id="1561" r:id="rId123"/>
    <p:sldId id="1479" r:id="rId124"/>
    <p:sldId id="1480" r:id="rId125"/>
    <p:sldId id="1481" r:id="rId126"/>
    <p:sldId id="1482" r:id="rId127"/>
    <p:sldId id="1483" r:id="rId128"/>
    <p:sldId id="1489" r:id="rId129"/>
    <p:sldId id="1487" r:id="rId130"/>
    <p:sldId id="1486" r:id="rId131"/>
    <p:sldId id="1485" r:id="rId132"/>
    <p:sldId id="1488" r:id="rId133"/>
    <p:sldId id="1484" r:id="rId134"/>
    <p:sldId id="1490" r:id="rId135"/>
    <p:sldId id="1491" r:id="rId136"/>
    <p:sldId id="1492" r:id="rId137"/>
    <p:sldId id="1494" r:id="rId138"/>
    <p:sldId id="1495" r:id="rId139"/>
    <p:sldId id="1496" r:id="rId140"/>
    <p:sldId id="1497" r:id="rId141"/>
    <p:sldId id="1500" r:id="rId142"/>
    <p:sldId id="1499" r:id="rId143"/>
    <p:sldId id="1503" r:id="rId144"/>
    <p:sldId id="1498" r:id="rId145"/>
    <p:sldId id="1493" r:id="rId146"/>
    <p:sldId id="1502" r:id="rId147"/>
    <p:sldId id="1504" r:id="rId148"/>
    <p:sldId id="1501" r:id="rId149"/>
    <p:sldId id="1621" r:id="rId150"/>
    <p:sldId id="1612" r:id="rId151"/>
    <p:sldId id="1613" r:id="rId152"/>
    <p:sldId id="1624" r:id="rId153"/>
    <p:sldId id="1614" r:id="rId154"/>
    <p:sldId id="1623" r:id="rId155"/>
    <p:sldId id="1615" r:id="rId156"/>
    <p:sldId id="1622" r:id="rId157"/>
    <p:sldId id="1616" r:id="rId158"/>
    <p:sldId id="1617" r:id="rId159"/>
    <p:sldId id="1618" r:id="rId160"/>
    <p:sldId id="1619" r:id="rId161"/>
    <p:sldId id="1620" r:id="rId162"/>
    <p:sldId id="1525" r:id="rId163"/>
    <p:sldId id="1526" r:id="rId164"/>
    <p:sldId id="1527" r:id="rId165"/>
    <p:sldId id="1528" r:id="rId166"/>
    <p:sldId id="1530" r:id="rId167"/>
    <p:sldId id="1534" r:id="rId168"/>
    <p:sldId id="1535" r:id="rId169"/>
    <p:sldId id="1531" r:id="rId170"/>
    <p:sldId id="1529" r:id="rId171"/>
    <p:sldId id="1536" r:id="rId172"/>
    <p:sldId id="1532" r:id="rId173"/>
    <p:sldId id="1533" r:id="rId174"/>
    <p:sldId id="1570" r:id="rId175"/>
    <p:sldId id="1571" r:id="rId176"/>
    <p:sldId id="1581" r:id="rId177"/>
    <p:sldId id="1572" r:id="rId178"/>
    <p:sldId id="1573" r:id="rId179"/>
    <p:sldId id="1574" r:id="rId180"/>
    <p:sldId id="1575" r:id="rId181"/>
    <p:sldId id="1576" r:id="rId182"/>
    <p:sldId id="1577" r:id="rId183"/>
    <p:sldId id="1578" r:id="rId184"/>
    <p:sldId id="1579" r:id="rId185"/>
    <p:sldId id="1580" r:id="rId186"/>
    <p:sldId id="1537" r:id="rId187"/>
    <p:sldId id="1538" r:id="rId188"/>
    <p:sldId id="1539" r:id="rId189"/>
    <p:sldId id="1540" r:id="rId190"/>
    <p:sldId id="1544" r:id="rId191"/>
    <p:sldId id="1543" r:id="rId192"/>
    <p:sldId id="1547" r:id="rId193"/>
    <p:sldId id="1546" r:id="rId194"/>
    <p:sldId id="1541" r:id="rId195"/>
    <p:sldId id="1542" r:id="rId196"/>
    <p:sldId id="1545" r:id="rId197"/>
  </p:sldIdLst>
  <p:sldSz cx="9144000" cy="6858000" type="screen4x3"/>
  <p:notesSz cx="6858000" cy="9144000"/>
  <p:embeddedFontLst>
    <p:embeddedFont>
      <p:font typeface="Calibri Light" panose="020F0302020204030204" pitchFamily="34" charset="0"/>
      <p:regular r:id="rId199"/>
      <p:italic r:id="rId200"/>
    </p:embeddedFont>
    <p:embeddedFont>
      <p:font typeface="Calibri" panose="020F0502020204030204" pitchFamily="34" charset="0"/>
      <p:regular r:id="rId201"/>
      <p:bold r:id="rId202"/>
      <p:italic r:id="rId203"/>
      <p:boldItalic r:id="rId204"/>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52A15BB-6FCD-4138-89E9-E022BEF7E4BD}">
          <p14:sldIdLst>
            <p14:sldId id="934"/>
            <p14:sldId id="797"/>
            <p14:sldId id="1440"/>
            <p14:sldId id="1568"/>
            <p14:sldId id="1441"/>
            <p14:sldId id="1442"/>
            <p14:sldId id="1453"/>
            <p14:sldId id="1443"/>
            <p14:sldId id="1445"/>
            <p14:sldId id="1444"/>
            <p14:sldId id="1452"/>
            <p14:sldId id="1449"/>
            <p14:sldId id="1447"/>
            <p14:sldId id="1448"/>
            <p14:sldId id="1451"/>
            <p14:sldId id="1446"/>
            <p14:sldId id="1450"/>
            <p14:sldId id="1514"/>
            <p14:sldId id="1515"/>
            <p14:sldId id="1516"/>
            <p14:sldId id="1520"/>
            <p14:sldId id="1517"/>
            <p14:sldId id="1521"/>
            <p14:sldId id="1519"/>
            <p14:sldId id="1523"/>
            <p14:sldId id="1524"/>
            <p14:sldId id="1522"/>
            <p14:sldId id="1518"/>
            <p14:sldId id="1505"/>
            <p14:sldId id="1506"/>
            <p14:sldId id="1507"/>
            <p14:sldId id="1508"/>
            <p14:sldId id="1509"/>
            <p14:sldId id="1510"/>
            <p14:sldId id="1511"/>
            <p14:sldId id="1512"/>
            <p14:sldId id="1513"/>
            <p14:sldId id="1625"/>
            <p14:sldId id="1626"/>
            <p14:sldId id="1629"/>
            <p14:sldId id="1628"/>
            <p14:sldId id="1627"/>
            <p14:sldId id="1630"/>
            <p14:sldId id="1631"/>
            <p14:sldId id="1632"/>
            <p14:sldId id="1633"/>
            <p14:sldId id="1634"/>
            <p14:sldId id="1635"/>
            <p14:sldId id="1636"/>
            <p14:sldId id="1637"/>
            <p14:sldId id="1454"/>
            <p14:sldId id="1455"/>
            <p14:sldId id="1456"/>
            <p14:sldId id="1457"/>
            <p14:sldId id="1458"/>
            <p14:sldId id="1459"/>
            <p14:sldId id="1460"/>
            <p14:sldId id="1461"/>
            <p14:sldId id="1582"/>
            <p14:sldId id="1583"/>
            <p14:sldId id="1597"/>
            <p14:sldId id="1584"/>
            <p14:sldId id="1585"/>
            <p14:sldId id="1586"/>
            <p14:sldId id="1587"/>
            <p14:sldId id="1588"/>
            <p14:sldId id="1589"/>
            <p14:sldId id="1590"/>
            <p14:sldId id="1591"/>
            <p14:sldId id="1592"/>
            <p14:sldId id="1593"/>
            <p14:sldId id="1595"/>
            <p14:sldId id="1596"/>
            <p14:sldId id="1594"/>
            <p14:sldId id="1598"/>
            <p14:sldId id="1599"/>
            <p14:sldId id="1600"/>
            <p14:sldId id="1601"/>
            <p14:sldId id="1602"/>
            <p14:sldId id="1603"/>
            <p14:sldId id="1604"/>
            <p14:sldId id="1605"/>
            <p14:sldId id="1606"/>
            <p14:sldId id="1607"/>
            <p14:sldId id="1608"/>
            <p14:sldId id="1609"/>
            <p14:sldId id="1610"/>
            <p14:sldId id="1466"/>
            <p14:sldId id="1477"/>
            <p14:sldId id="1478"/>
            <p14:sldId id="1462"/>
            <p14:sldId id="1464"/>
            <p14:sldId id="1468"/>
            <p14:sldId id="1469"/>
            <p14:sldId id="1465"/>
            <p14:sldId id="1476"/>
            <p14:sldId id="1470"/>
            <p14:sldId id="1471"/>
            <p14:sldId id="1472"/>
            <p14:sldId id="1473"/>
            <p14:sldId id="1474"/>
            <p14:sldId id="1475"/>
            <p14:sldId id="1467"/>
            <p14:sldId id="1553"/>
            <p14:sldId id="1549"/>
            <p14:sldId id="1556"/>
            <p14:sldId id="1550"/>
            <p14:sldId id="1551"/>
            <p14:sldId id="1552"/>
            <p14:sldId id="1555"/>
            <p14:sldId id="1554"/>
            <p14:sldId id="1557"/>
            <p14:sldId id="1558"/>
            <p14:sldId id="1565"/>
            <p14:sldId id="1569"/>
            <p14:sldId id="1566"/>
            <p14:sldId id="1562"/>
            <p14:sldId id="1564"/>
            <p14:sldId id="1563"/>
            <p14:sldId id="1567"/>
            <p14:sldId id="1559"/>
            <p14:sldId id="1561"/>
            <p14:sldId id="1479"/>
            <p14:sldId id="1480"/>
            <p14:sldId id="1481"/>
            <p14:sldId id="1482"/>
            <p14:sldId id="1483"/>
            <p14:sldId id="1489"/>
            <p14:sldId id="1487"/>
            <p14:sldId id="1486"/>
            <p14:sldId id="1485"/>
            <p14:sldId id="1488"/>
            <p14:sldId id="1484"/>
            <p14:sldId id="1490"/>
            <p14:sldId id="1491"/>
            <p14:sldId id="1492"/>
            <p14:sldId id="1494"/>
            <p14:sldId id="1495"/>
            <p14:sldId id="1496"/>
            <p14:sldId id="1497"/>
            <p14:sldId id="1500"/>
            <p14:sldId id="1499"/>
            <p14:sldId id="1503"/>
            <p14:sldId id="1498"/>
            <p14:sldId id="1493"/>
            <p14:sldId id="1502"/>
            <p14:sldId id="1504"/>
            <p14:sldId id="1501"/>
            <p14:sldId id="1621"/>
            <p14:sldId id="1612"/>
            <p14:sldId id="1613"/>
            <p14:sldId id="1624"/>
            <p14:sldId id="1614"/>
            <p14:sldId id="1623"/>
            <p14:sldId id="1615"/>
            <p14:sldId id="1622"/>
            <p14:sldId id="1616"/>
            <p14:sldId id="1617"/>
            <p14:sldId id="1618"/>
            <p14:sldId id="1619"/>
            <p14:sldId id="1620"/>
            <p14:sldId id="1525"/>
            <p14:sldId id="1526"/>
            <p14:sldId id="1527"/>
            <p14:sldId id="1528"/>
            <p14:sldId id="1530"/>
            <p14:sldId id="1534"/>
            <p14:sldId id="1535"/>
            <p14:sldId id="1531"/>
            <p14:sldId id="1529"/>
            <p14:sldId id="1536"/>
            <p14:sldId id="1532"/>
            <p14:sldId id="1533"/>
            <p14:sldId id="1570"/>
            <p14:sldId id="1571"/>
            <p14:sldId id="1581"/>
            <p14:sldId id="1572"/>
            <p14:sldId id="1573"/>
            <p14:sldId id="1574"/>
            <p14:sldId id="1575"/>
            <p14:sldId id="1576"/>
            <p14:sldId id="1577"/>
            <p14:sldId id="1578"/>
            <p14:sldId id="1579"/>
            <p14:sldId id="1580"/>
            <p14:sldId id="1537"/>
            <p14:sldId id="1538"/>
            <p14:sldId id="1539"/>
            <p14:sldId id="1540"/>
            <p14:sldId id="1544"/>
            <p14:sldId id="1543"/>
            <p14:sldId id="1547"/>
            <p14:sldId id="1546"/>
            <p14:sldId id="1541"/>
            <p14:sldId id="1542"/>
            <p14:sldId id="1545"/>
          </p14:sldIdLst>
        </p14:section>
        <p14:section name="Section sans titre" id="{BDF7C0F8-809A-4924-85AF-C1AF4A897C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95152" autoAdjust="0"/>
  </p:normalViewPr>
  <p:slideViewPr>
    <p:cSldViewPr snapToGrid="0">
      <p:cViewPr varScale="1">
        <p:scale>
          <a:sx n="84" d="100"/>
          <a:sy n="84" d="100"/>
        </p:scale>
        <p:origin x="1296" y="67"/>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viewProps" Target="viewProps.xml"/><Relationship Id="rId201" Type="http://schemas.openxmlformats.org/officeDocument/2006/relationships/font" Target="fonts/font3.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notesMaster" Target="notesMasters/notesMaster1.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font" Target="fonts/font4.fntdata"/><Relationship Id="rId207"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font" Target="fonts/font1.fntdata"/><Relationship Id="rId203" Type="http://schemas.openxmlformats.org/officeDocument/2006/relationships/font" Target="fonts/font5.fntdata"/><Relationship Id="rId208"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font" Target="fonts/font6.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12/05/2022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12/05/2022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12/05/2022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12/05/2022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12/05/2022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12/05/2022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12/05/2022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12/05/2022</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12/05/2022</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12/05/2022</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12/05/2022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12/05/2022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12/05/2022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6.xml"/><Relationship Id="rId5" Type="http://schemas.openxmlformats.org/officeDocument/2006/relationships/image" Target="../media/image130.png"/><Relationship Id="rId4" Type="http://schemas.openxmlformats.org/officeDocument/2006/relationships/image" Target="../media/image12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6.xml"/><Relationship Id="rId6" Type="http://schemas.openxmlformats.org/officeDocument/2006/relationships/image" Target="../media/image142.png"/><Relationship Id="rId5" Type="http://schemas.openxmlformats.org/officeDocument/2006/relationships/image" Target="../media/image141.jpeg"/><Relationship Id="rId4" Type="http://schemas.openxmlformats.org/officeDocument/2006/relationships/image" Target="../media/image140.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155.jpeg"/><Relationship Id="rId4" Type="http://schemas.openxmlformats.org/officeDocument/2006/relationships/image" Target="../media/image15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167.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jpeg"/><Relationship Id="rId1" Type="http://schemas.openxmlformats.org/officeDocument/2006/relationships/slideLayout" Target="../slideLayouts/slideLayout6.xml"/><Relationship Id="rId5" Type="http://schemas.openxmlformats.org/officeDocument/2006/relationships/image" Target="../media/image184.png"/><Relationship Id="rId4" Type="http://schemas.openxmlformats.org/officeDocument/2006/relationships/image" Target="../media/image183.png"/></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6.xml"/><Relationship Id="rId4" Type="http://schemas.openxmlformats.org/officeDocument/2006/relationships/image" Target="../media/image197.png"/></Relationships>
</file>

<file path=ppt/slides/_rels/slide16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jpeg"/><Relationship Id="rId1" Type="http://schemas.openxmlformats.org/officeDocument/2006/relationships/slideLayout" Target="../slideLayouts/slideLayout6.xml"/><Relationship Id="rId5" Type="http://schemas.openxmlformats.org/officeDocument/2006/relationships/image" Target="../media/image201.png"/><Relationship Id="rId4" Type="http://schemas.openxmlformats.org/officeDocument/2006/relationships/image" Target="../media/image200.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6.xml"/><Relationship Id="rId4" Type="http://schemas.openxmlformats.org/officeDocument/2006/relationships/image" Target="../media/image215.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6.xml"/><Relationship Id="rId4" Type="http://schemas.openxmlformats.org/officeDocument/2006/relationships/image" Target="../media/image219.jpeg"/></Relationships>
</file>

<file path=ppt/slides/_rels/slide179.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8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225.jpg"/><Relationship Id="rId2" Type="http://schemas.openxmlformats.org/officeDocument/2006/relationships/image" Target="../media/image224.jpg"/><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image" Target="../media/image226.jp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230.jpg"/><Relationship Id="rId2" Type="http://schemas.openxmlformats.org/officeDocument/2006/relationships/image" Target="../media/image229.jpeg"/><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jpeg"/><Relationship Id="rId1" Type="http://schemas.openxmlformats.org/officeDocument/2006/relationships/slideLayout" Target="../slideLayouts/slideLayout6.xml"/><Relationship Id="rId5" Type="http://schemas.openxmlformats.org/officeDocument/2006/relationships/image" Target="../media/image232.jpg"/><Relationship Id="rId4" Type="http://schemas.openxmlformats.org/officeDocument/2006/relationships/image" Target="../media/image201.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35.jp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image" Target="../media/image236.jpg"/><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image" Target="../media/image237.jpg"/><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image" Target="../media/image238.jpg"/><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2" Type="http://schemas.openxmlformats.org/officeDocument/2006/relationships/image" Target="../media/image24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6.xml"/><Relationship Id="rId5" Type="http://schemas.openxmlformats.org/officeDocument/2006/relationships/image" Target="../media/image45.jp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73.jpeg"/><Relationship Id="rId4" Type="http://schemas.openxmlformats.org/officeDocument/2006/relationships/image" Target="../media/image7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6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6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111.png"/><Relationship Id="rId4" Type="http://schemas.openxmlformats.org/officeDocument/2006/relationships/image" Target="../media/image11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6.xml"/><Relationship Id="rId4" Type="http://schemas.openxmlformats.org/officeDocument/2006/relationships/image" Target="../media/image120.jpeg"/></Relationships>
</file>

<file path=ppt/slides/_rels/slide9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BONFILS Jean-Paul bonfilsjeanpaul@gmail.com</a:t>
            </a:r>
            <a:endParaRPr lang="fr-FR"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419" y="937412"/>
            <a:ext cx="7039162" cy="4730057"/>
          </a:xfrm>
          <a:prstGeom prst="rect">
            <a:avLst/>
          </a:prstGeom>
        </p:spPr>
      </p:pic>
      <p:sp>
        <p:nvSpPr>
          <p:cNvPr id="5" name="ZoneTexte 4"/>
          <p:cNvSpPr txBox="1"/>
          <p:nvPr/>
        </p:nvSpPr>
        <p:spPr>
          <a:xfrm>
            <a:off x="1996225" y="1024331"/>
            <a:ext cx="5118253" cy="1754326"/>
          </a:xfrm>
          <a:prstGeom prst="rect">
            <a:avLst/>
          </a:prstGeom>
          <a:noFill/>
        </p:spPr>
        <p:txBody>
          <a:bodyPr wrap="square" rtlCol="0">
            <a:spAutoFit/>
          </a:bodyPr>
          <a:lstStyle/>
          <a:p>
            <a:pPr algn="ctr"/>
            <a:r>
              <a:rPr lang="fr-FR" sz="5400" dirty="0" smtClean="0">
                <a:solidFill>
                  <a:schemeClr val="bg1"/>
                </a:solidFill>
              </a:rPr>
              <a:t>World Modern Wineries IV</a:t>
            </a:r>
          </a:p>
        </p:txBody>
      </p:sp>
    </p:spTree>
    <p:extLst>
      <p:ext uri="{BB962C8B-B14F-4D97-AF65-F5344CB8AC3E}">
        <p14:creationId xmlns:p14="http://schemas.microsoft.com/office/powerpoint/2010/main" val="51040011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8744" y="365126"/>
            <a:ext cx="8096606" cy="1325563"/>
          </a:xfrm>
        </p:spPr>
        <p:txBody>
          <a:bodyPr/>
          <a:lstStyle/>
          <a:p>
            <a:r>
              <a:rPr lang="fr-FR" dirty="0"/>
              <a:t>Bodegas Ysios, </a:t>
            </a:r>
            <a:r>
              <a:rPr lang="fr-FR" dirty="0" smtClean="0"/>
              <a:t>Laguardia</a:t>
            </a:r>
            <a:r>
              <a:rPr lang="fr-FR" dirty="0"/>
              <a:t>, ES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678" y="1690689"/>
            <a:ext cx="7024643" cy="4436646"/>
          </a:xfrm>
          <a:prstGeom prst="rect">
            <a:avLst/>
          </a:prstGeom>
        </p:spPr>
      </p:pic>
    </p:spTree>
    <p:extLst>
      <p:ext uri="{BB962C8B-B14F-4D97-AF65-F5344CB8AC3E}">
        <p14:creationId xmlns:p14="http://schemas.microsoft.com/office/powerpoint/2010/main" val="36167908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Protos Winery, Peñafiel,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69050" y="1690689"/>
            <a:ext cx="6605899" cy="4453737"/>
          </a:xfrm>
          <a:prstGeom prst="rect">
            <a:avLst/>
          </a:prstGeom>
        </p:spPr>
      </p:pic>
    </p:spTree>
    <p:extLst>
      <p:ext uri="{BB962C8B-B14F-4D97-AF65-F5344CB8AC3E}">
        <p14:creationId xmlns:p14="http://schemas.microsoft.com/office/powerpoint/2010/main" val="85071834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Protos Winery, Peñafiel,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99858" y="1690689"/>
            <a:ext cx="6973368" cy="4462283"/>
          </a:xfrm>
          <a:prstGeom prst="rect">
            <a:avLst/>
          </a:prstGeom>
        </p:spPr>
      </p:pic>
    </p:spTree>
    <p:extLst>
      <p:ext uri="{BB962C8B-B14F-4D97-AF65-F5344CB8AC3E}">
        <p14:creationId xmlns:p14="http://schemas.microsoft.com/office/powerpoint/2010/main" val="230024913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Protos Winery, Peñafiel,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5272" y="1690689"/>
            <a:ext cx="5753456" cy="4402463"/>
          </a:xfrm>
          <a:prstGeom prst="rect">
            <a:avLst/>
          </a:prstGeom>
        </p:spPr>
      </p:pic>
    </p:spTree>
    <p:extLst>
      <p:ext uri="{BB962C8B-B14F-4D97-AF65-F5344CB8AC3E}">
        <p14:creationId xmlns:p14="http://schemas.microsoft.com/office/powerpoint/2010/main" val="360609942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Protos Winery, Peñafiel,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94538" y="1690689"/>
            <a:ext cx="6554923" cy="4290701"/>
          </a:xfrm>
          <a:prstGeom prst="rect">
            <a:avLst/>
          </a:prstGeom>
        </p:spPr>
      </p:pic>
    </p:spTree>
    <p:extLst>
      <p:ext uri="{BB962C8B-B14F-4D97-AF65-F5344CB8AC3E}">
        <p14:creationId xmlns:p14="http://schemas.microsoft.com/office/powerpoint/2010/main" val="365468452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14 Viñas Winery, Picón,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8" y="1690689"/>
            <a:ext cx="2965576" cy="4384186"/>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3865" y="5350669"/>
            <a:ext cx="3013861" cy="47625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5177" y="1690689"/>
            <a:ext cx="5257045" cy="3457575"/>
          </a:xfrm>
          <a:prstGeom prst="rect">
            <a:avLst/>
          </a:prstGeom>
        </p:spPr>
      </p:pic>
      <p:sp>
        <p:nvSpPr>
          <p:cNvPr id="8" name="ZoneTexte 7"/>
          <p:cNvSpPr txBox="1"/>
          <p:nvPr/>
        </p:nvSpPr>
        <p:spPr>
          <a:xfrm>
            <a:off x="3766242" y="4363770"/>
            <a:ext cx="4749108" cy="369332"/>
          </a:xfrm>
          <a:prstGeom prst="rect">
            <a:avLst/>
          </a:prstGeom>
          <a:noFill/>
        </p:spPr>
        <p:txBody>
          <a:bodyPr wrap="square" rtlCol="0">
            <a:spAutoFit/>
          </a:bodyPr>
          <a:lstStyle/>
          <a:p>
            <a:r>
              <a:rPr lang="fr-FR" dirty="0" smtClean="0">
                <a:solidFill>
                  <a:schemeClr val="bg1"/>
                </a:solidFill>
              </a:rPr>
              <a:t>          Sol Madridejos &amp; Juan Carlos Sancho</a:t>
            </a:r>
            <a:endParaRPr lang="fr-FR" dirty="0">
              <a:solidFill>
                <a:schemeClr val="bg1"/>
              </a:solidFill>
            </a:endParaRPr>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4768" y="6029324"/>
            <a:ext cx="2247900" cy="828675"/>
          </a:xfrm>
          <a:prstGeom prst="rect">
            <a:avLst/>
          </a:prstGeom>
        </p:spPr>
      </p:pic>
    </p:spTree>
    <p:extLst>
      <p:ext uri="{BB962C8B-B14F-4D97-AF65-F5344CB8AC3E}">
        <p14:creationId xmlns:p14="http://schemas.microsoft.com/office/powerpoint/2010/main" val="132262241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14 Viñas </a:t>
            </a:r>
            <a:r>
              <a:rPr lang="fr-FR" dirty="0" smtClean="0"/>
              <a:t>Winery, Picón, ES (2008)</a:t>
            </a:r>
            <a:endParaRPr lang="fr-FR" dirty="0"/>
          </a:p>
        </p:txBody>
      </p:sp>
      <p:sp>
        <p:nvSpPr>
          <p:cNvPr id="3" name="Espace réservé du contenu 2"/>
          <p:cNvSpPr>
            <a:spLocks noGrp="1"/>
          </p:cNvSpPr>
          <p:nvPr>
            <p:ph idx="1"/>
          </p:nvPr>
        </p:nvSpPr>
        <p:spPr/>
        <p:txBody>
          <a:bodyPr>
            <a:normAutofit fontScale="85000" lnSpcReduction="10000"/>
          </a:bodyPr>
          <a:lstStyle/>
          <a:p>
            <a:r>
              <a:rPr lang="fr-FR" dirty="0" smtClean="0"/>
              <a:t>It is the work of S.M.A.O. architectural firm.</a:t>
            </a:r>
          </a:p>
          <a:p>
            <a:r>
              <a:rPr lang="en-US" dirty="0"/>
              <a:t>The winery is located on the top of a smooth hill that dominates the landscape and the wineyard which south. Half buried, this front back condition polarizes the project and differentiates in a clear way the north face from the </a:t>
            </a:r>
            <a:r>
              <a:rPr lang="en-US" dirty="0" smtClean="0"/>
              <a:t>south. The </a:t>
            </a:r>
            <a:r>
              <a:rPr lang="en-US" dirty="0"/>
              <a:t>project comes up as a rectangular compact piece of 85.5 </a:t>
            </a:r>
            <a:r>
              <a:rPr lang="en-US" dirty="0" smtClean="0"/>
              <a:t>m. </a:t>
            </a:r>
            <a:r>
              <a:rPr lang="en-US" dirty="0"/>
              <a:t>X 23.10 m. </a:t>
            </a:r>
            <a:r>
              <a:rPr lang="en-US" dirty="0" smtClean="0"/>
              <a:t>The </a:t>
            </a:r>
            <a:r>
              <a:rPr lang="en-US" dirty="0"/>
              <a:t>base is organized in two levels, a low concrete level of a massive character and the upper level lighter and metallic of a clearly tectonic character. The pleated metallic skin made of reflective aluminum, covers the base and provides the façades with a mimetic character. The folded sheet interacts with the landscape, allowing a double game of harmony and dialogue with the surroundings.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69255903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14 Viñas Winery, Picón,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514508" y="1690689"/>
            <a:ext cx="6114983" cy="4320812"/>
          </a:xfrm>
          <a:prstGeom prst="rect">
            <a:avLst/>
          </a:prstGeom>
        </p:spPr>
      </p:pic>
    </p:spTree>
    <p:extLst>
      <p:ext uri="{BB962C8B-B14F-4D97-AF65-F5344CB8AC3E}">
        <p14:creationId xmlns:p14="http://schemas.microsoft.com/office/powerpoint/2010/main" val="423999270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14 Viñas Winery, Picón,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19200" y="1690688"/>
            <a:ext cx="6630154" cy="4243767"/>
          </a:xfrm>
          <a:prstGeom prst="rect">
            <a:avLst/>
          </a:prstGeom>
        </p:spPr>
      </p:pic>
    </p:spTree>
    <p:extLst>
      <p:ext uri="{BB962C8B-B14F-4D97-AF65-F5344CB8AC3E}">
        <p14:creationId xmlns:p14="http://schemas.microsoft.com/office/powerpoint/2010/main" val="369950842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14 Viñas Winery, Picón,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459992" y="1690689"/>
            <a:ext cx="6224016" cy="4510936"/>
          </a:xfrm>
          <a:prstGeom prst="rect">
            <a:avLst/>
          </a:prstGeom>
        </p:spPr>
      </p:pic>
    </p:spTree>
    <p:extLst>
      <p:ext uri="{BB962C8B-B14F-4D97-AF65-F5344CB8AC3E}">
        <p14:creationId xmlns:p14="http://schemas.microsoft.com/office/powerpoint/2010/main" val="34886403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14 Viñas Winery, Picón,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552609" y="1690689"/>
            <a:ext cx="2811161" cy="4438507"/>
          </a:xfrm>
          <a:prstGeom prst="rect">
            <a:avLst/>
          </a:prstGeom>
        </p:spPr>
      </p:pic>
      <p:pic>
        <p:nvPicPr>
          <p:cNvPr id="6" name="Image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526732" y="1690689"/>
            <a:ext cx="3004905" cy="4438507"/>
          </a:xfrm>
          <a:prstGeom prst="rect">
            <a:avLst/>
          </a:prstGeom>
        </p:spPr>
      </p:pic>
    </p:spTree>
    <p:extLst>
      <p:ext uri="{BB962C8B-B14F-4D97-AF65-F5344CB8AC3E}">
        <p14:creationId xmlns:p14="http://schemas.microsoft.com/office/powerpoint/2010/main" val="131175617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41885" cy="1325563"/>
          </a:xfrm>
        </p:spPr>
        <p:txBody>
          <a:bodyPr/>
          <a:lstStyle/>
          <a:p>
            <a:r>
              <a:rPr lang="fr-FR" dirty="0"/>
              <a:t>Bodegas Ysios, </a:t>
            </a:r>
            <a:r>
              <a:rPr lang="fr-FR" dirty="0" smtClean="0"/>
              <a:t>Laguardia</a:t>
            </a:r>
            <a:r>
              <a:rPr lang="fr-FR" dirty="0"/>
              <a:t>, ES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28650" y="1690689"/>
            <a:ext cx="3132033" cy="458192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698" y="2180678"/>
            <a:ext cx="4920953" cy="3408272"/>
          </a:xfrm>
          <a:prstGeom prst="rect">
            <a:avLst/>
          </a:prstGeom>
        </p:spPr>
      </p:pic>
    </p:spTree>
    <p:extLst>
      <p:ext uri="{BB962C8B-B14F-4D97-AF65-F5344CB8AC3E}">
        <p14:creationId xmlns:p14="http://schemas.microsoft.com/office/powerpoint/2010/main" val="8923402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14 Viñas Winery, Picón,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720" y="1690688"/>
            <a:ext cx="6953061" cy="4384187"/>
          </a:xfrm>
          <a:prstGeom prst="rect">
            <a:avLst/>
          </a:prstGeom>
        </p:spPr>
      </p:pic>
    </p:spTree>
    <p:extLst>
      <p:ext uri="{BB962C8B-B14F-4D97-AF65-F5344CB8AC3E}">
        <p14:creationId xmlns:p14="http://schemas.microsoft.com/office/powerpoint/2010/main" val="34212623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14 Viñas Winery, Picón,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094" y="1690689"/>
            <a:ext cx="6944009" cy="4438508"/>
          </a:xfrm>
          <a:prstGeom prst="rect">
            <a:avLst/>
          </a:prstGeom>
        </p:spPr>
      </p:pic>
    </p:spTree>
    <p:extLst>
      <p:ext uri="{BB962C8B-B14F-4D97-AF65-F5344CB8AC3E}">
        <p14:creationId xmlns:p14="http://schemas.microsoft.com/office/powerpoint/2010/main" val="39038464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Mas </a:t>
            </a:r>
            <a:r>
              <a:rPr lang="fr-FR" dirty="0"/>
              <a:t>Rodó </a:t>
            </a:r>
            <a:r>
              <a:rPr lang="fr-FR" dirty="0" smtClean="0"/>
              <a:t>Winery, La Torre, ES (2008)</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859449" y="1668357"/>
            <a:ext cx="2340864" cy="2980899"/>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32364" y="1646025"/>
            <a:ext cx="2670772" cy="298089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0527" y="4761862"/>
            <a:ext cx="2543175" cy="1190625"/>
          </a:xfrm>
          <a:prstGeom prst="rect">
            <a:avLst/>
          </a:prstGeom>
        </p:spPr>
      </p:pic>
      <p:pic>
        <p:nvPicPr>
          <p:cNvPr id="8" name="Image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313" y="1690689"/>
            <a:ext cx="4019739" cy="2958567"/>
          </a:xfrm>
          <a:prstGeom prst="rect">
            <a:avLst/>
          </a:prstGeom>
        </p:spPr>
      </p:pic>
      <p:sp>
        <p:nvSpPr>
          <p:cNvPr id="9" name="ZoneTexte 8"/>
          <p:cNvSpPr txBox="1"/>
          <p:nvPr/>
        </p:nvSpPr>
        <p:spPr>
          <a:xfrm>
            <a:off x="4906978" y="4010685"/>
            <a:ext cx="1846907" cy="369332"/>
          </a:xfrm>
          <a:prstGeom prst="rect">
            <a:avLst/>
          </a:prstGeom>
          <a:noFill/>
        </p:spPr>
        <p:txBody>
          <a:bodyPr wrap="square" rtlCol="0">
            <a:spAutoFit/>
          </a:bodyPr>
          <a:lstStyle/>
          <a:p>
            <a:r>
              <a:rPr lang="fr-FR" dirty="0" smtClean="0">
                <a:solidFill>
                  <a:schemeClr val="bg1"/>
                </a:solidFill>
              </a:rPr>
              <a:t>Carles Sala</a:t>
            </a:r>
            <a:endParaRPr lang="fr-FR" dirty="0">
              <a:solidFill>
                <a:schemeClr val="bg1"/>
              </a:solidFill>
            </a:endParaRPr>
          </a:p>
        </p:txBody>
      </p:sp>
      <p:sp>
        <p:nvSpPr>
          <p:cNvPr id="10" name="ZoneTexte 9"/>
          <p:cNvSpPr txBox="1"/>
          <p:nvPr/>
        </p:nvSpPr>
        <p:spPr>
          <a:xfrm>
            <a:off x="7233719" y="4010685"/>
            <a:ext cx="1511929" cy="369332"/>
          </a:xfrm>
          <a:prstGeom prst="rect">
            <a:avLst/>
          </a:prstGeom>
          <a:noFill/>
        </p:spPr>
        <p:txBody>
          <a:bodyPr wrap="square" rtlCol="0">
            <a:spAutoFit/>
          </a:bodyPr>
          <a:lstStyle/>
          <a:p>
            <a:r>
              <a:rPr lang="fr-FR" dirty="0" smtClean="0"/>
              <a:t>Relja Ferusic</a:t>
            </a:r>
            <a:endParaRPr lang="fr-FR" dirty="0"/>
          </a:p>
        </p:txBody>
      </p:sp>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557" y="4923786"/>
            <a:ext cx="2381250" cy="866775"/>
          </a:xfrm>
          <a:prstGeom prst="rect">
            <a:avLst/>
          </a:prstGeom>
        </p:spPr>
      </p:pic>
    </p:spTree>
    <p:extLst>
      <p:ext uri="{BB962C8B-B14F-4D97-AF65-F5344CB8AC3E}">
        <p14:creationId xmlns:p14="http://schemas.microsoft.com/office/powerpoint/2010/main" val="153935075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374" y="365126"/>
            <a:ext cx="9008198" cy="1325563"/>
          </a:xfrm>
        </p:spPr>
        <p:txBody>
          <a:bodyPr/>
          <a:lstStyle/>
          <a:p>
            <a:r>
              <a:rPr lang="fr-FR" dirty="0" smtClean="0"/>
              <a:t> Mas </a:t>
            </a:r>
            <a:r>
              <a:rPr lang="fr-FR" dirty="0"/>
              <a:t>Rodó Winery, La Torre, ES (2008)</a:t>
            </a:r>
          </a:p>
        </p:txBody>
      </p:sp>
      <p:sp>
        <p:nvSpPr>
          <p:cNvPr id="3" name="Espace réservé du contenu 2"/>
          <p:cNvSpPr>
            <a:spLocks noGrp="1"/>
          </p:cNvSpPr>
          <p:nvPr>
            <p:ph idx="1"/>
          </p:nvPr>
        </p:nvSpPr>
        <p:spPr/>
        <p:txBody>
          <a:bodyPr>
            <a:normAutofit fontScale="92500" lnSpcReduction="10000"/>
          </a:bodyPr>
          <a:lstStyle/>
          <a:p>
            <a:r>
              <a:rPr lang="en-US" dirty="0" smtClean="0"/>
              <a:t>It is the work of Sala </a:t>
            </a:r>
            <a:r>
              <a:rPr lang="fr-FR" dirty="0"/>
              <a:t>Ferusic </a:t>
            </a:r>
            <a:r>
              <a:rPr lang="fr-FR" dirty="0" smtClean="0"/>
              <a:t> architectural firm.</a:t>
            </a:r>
            <a:endParaRPr lang="en-US" dirty="0" smtClean="0"/>
          </a:p>
          <a:p>
            <a:r>
              <a:rPr lang="en-US" dirty="0" smtClean="0"/>
              <a:t>The </a:t>
            </a:r>
            <a:r>
              <a:rPr lang="en-US" dirty="0"/>
              <a:t>Mas Rodó winery consists of a refurbishment and transformation of an agricultural </a:t>
            </a:r>
            <a:r>
              <a:rPr lang="en-US" dirty="0" smtClean="0"/>
              <a:t>warehouse</a:t>
            </a:r>
            <a:r>
              <a:rPr lang="en-US" dirty="0"/>
              <a:t>. Over an original masonry skirting, the new wooden and steel façade redefines the volume of the building and takes comfort among nature and history. Two volumes brake the opacity of the building and relate the exterior and the interior, that is, the vineyard and the wine: the window of the tasting room in the south, over the fields, and the </a:t>
            </a:r>
            <a:r>
              <a:rPr lang="en-US" dirty="0" smtClean="0"/>
              <a:t>porch </a:t>
            </a:r>
            <a:r>
              <a:rPr lang="en-US" dirty="0"/>
              <a:t>in the west, for the entrance for grape harvest. Covered in </a:t>
            </a:r>
            <a:r>
              <a:rPr lang="en-US" dirty="0" smtClean="0"/>
              <a:t>Corten </a:t>
            </a:r>
            <a:r>
              <a:rPr lang="en-US" dirty="0"/>
              <a:t>steel, both inject the interior with brightness and landscape through a spring-like Pantone 375C </a:t>
            </a:r>
            <a:r>
              <a:rPr lang="en-US" dirty="0" smtClean="0"/>
              <a:t>color.</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95215575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0123" y="365126"/>
            <a:ext cx="8664166" cy="1325563"/>
          </a:xfrm>
        </p:spPr>
        <p:txBody>
          <a:bodyPr/>
          <a:lstStyle/>
          <a:p>
            <a:r>
              <a:rPr lang="fr-FR" dirty="0"/>
              <a:t>Mas Rodó Winery, La Torre,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04935" y="1690689"/>
            <a:ext cx="6790099" cy="4538095"/>
          </a:xfrm>
          <a:prstGeom prst="rect">
            <a:avLst/>
          </a:prstGeom>
        </p:spPr>
      </p:pic>
    </p:spTree>
    <p:extLst>
      <p:ext uri="{BB962C8B-B14F-4D97-AF65-F5344CB8AC3E}">
        <p14:creationId xmlns:p14="http://schemas.microsoft.com/office/powerpoint/2010/main" val="298532867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6871" y="365126"/>
            <a:ext cx="8582685" cy="1325563"/>
          </a:xfrm>
        </p:spPr>
        <p:txBody>
          <a:bodyPr/>
          <a:lstStyle/>
          <a:p>
            <a:r>
              <a:rPr lang="fr-FR" dirty="0"/>
              <a:t>Mas Rodó Winery, La Torre,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28650" y="2370358"/>
            <a:ext cx="7886700" cy="3493410"/>
          </a:xfrm>
          <a:prstGeom prst="rect">
            <a:avLst/>
          </a:prstGeom>
        </p:spPr>
      </p:pic>
    </p:spTree>
    <p:extLst>
      <p:ext uri="{BB962C8B-B14F-4D97-AF65-F5344CB8AC3E}">
        <p14:creationId xmlns:p14="http://schemas.microsoft.com/office/powerpoint/2010/main" val="294138416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5925" y="365126"/>
            <a:ext cx="8682273" cy="1325563"/>
          </a:xfrm>
        </p:spPr>
        <p:txBody>
          <a:bodyPr/>
          <a:lstStyle/>
          <a:p>
            <a:r>
              <a:rPr lang="fr-FR" dirty="0"/>
              <a:t>Mas Rodó Winery, La Torre,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31682" y="1690689"/>
            <a:ext cx="7070757" cy="4311760"/>
          </a:xfrm>
          <a:prstGeom prst="rect">
            <a:avLst/>
          </a:prstGeom>
        </p:spPr>
      </p:pic>
    </p:spTree>
    <p:extLst>
      <p:ext uri="{BB962C8B-B14F-4D97-AF65-F5344CB8AC3E}">
        <p14:creationId xmlns:p14="http://schemas.microsoft.com/office/powerpoint/2010/main" val="20445128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549" y="365126"/>
            <a:ext cx="8754701" cy="1325563"/>
          </a:xfrm>
        </p:spPr>
        <p:txBody>
          <a:bodyPr/>
          <a:lstStyle/>
          <a:p>
            <a:r>
              <a:rPr lang="fr-FR" dirty="0"/>
              <a:t>Mas Rodó Winery, La Torre,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31680" y="1690689"/>
            <a:ext cx="7016437" cy="4353726"/>
          </a:xfrm>
          <a:prstGeom prst="rect">
            <a:avLst/>
          </a:prstGeom>
        </p:spPr>
      </p:pic>
    </p:spTree>
    <p:extLst>
      <p:ext uri="{BB962C8B-B14F-4D97-AF65-F5344CB8AC3E}">
        <p14:creationId xmlns:p14="http://schemas.microsoft.com/office/powerpoint/2010/main" val="417595417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8763" y="365126"/>
            <a:ext cx="8618899" cy="1325563"/>
          </a:xfrm>
        </p:spPr>
        <p:txBody>
          <a:bodyPr/>
          <a:lstStyle/>
          <a:p>
            <a:r>
              <a:rPr lang="fr-FR" dirty="0"/>
              <a:t>Mas Rodó Winery, La Torre,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27154" y="1690689"/>
            <a:ext cx="6962115" cy="4429454"/>
          </a:xfrm>
          <a:prstGeom prst="rect">
            <a:avLst/>
          </a:prstGeom>
        </p:spPr>
      </p:pic>
    </p:spTree>
    <p:extLst>
      <p:ext uri="{BB962C8B-B14F-4D97-AF65-F5344CB8AC3E}">
        <p14:creationId xmlns:p14="http://schemas.microsoft.com/office/powerpoint/2010/main" val="22927104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0657" y="365126"/>
            <a:ext cx="8627953" cy="1325563"/>
          </a:xfrm>
        </p:spPr>
        <p:txBody>
          <a:bodyPr/>
          <a:lstStyle/>
          <a:p>
            <a:r>
              <a:rPr lang="fr-FR" dirty="0"/>
              <a:t>Mas Rodó Winery, La Torre,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04934" y="1690689"/>
            <a:ext cx="6880633" cy="4402294"/>
          </a:xfrm>
          <a:prstGeom prst="rect">
            <a:avLst/>
          </a:prstGeom>
        </p:spPr>
      </p:pic>
    </p:spTree>
    <p:extLst>
      <p:ext uri="{BB962C8B-B14F-4D97-AF65-F5344CB8AC3E}">
        <p14:creationId xmlns:p14="http://schemas.microsoft.com/office/powerpoint/2010/main" val="20619802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4561" y="365126"/>
            <a:ext cx="8130789" cy="1325563"/>
          </a:xfrm>
        </p:spPr>
        <p:txBody>
          <a:bodyPr/>
          <a:lstStyle/>
          <a:p>
            <a:r>
              <a:rPr lang="fr-FR" dirty="0"/>
              <a:t>Bodegas Ysios, </a:t>
            </a:r>
            <a:r>
              <a:rPr lang="fr-FR" dirty="0" smtClean="0"/>
              <a:t>Laguardia</a:t>
            </a:r>
            <a:r>
              <a:rPr lang="fr-FR" dirty="0"/>
              <a:t>, ES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68659" y="1690689"/>
            <a:ext cx="4394817" cy="3610740"/>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719806" y="1690689"/>
            <a:ext cx="4155535" cy="3610740"/>
          </a:xfrm>
          <a:prstGeom prst="rect">
            <a:avLst/>
          </a:prstGeom>
        </p:spPr>
      </p:pic>
    </p:spTree>
    <p:extLst>
      <p:ext uri="{BB962C8B-B14F-4D97-AF65-F5344CB8AC3E}">
        <p14:creationId xmlns:p14="http://schemas.microsoft.com/office/powerpoint/2010/main" val="375236424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7818" y="365126"/>
            <a:ext cx="8591738" cy="1325563"/>
          </a:xfrm>
        </p:spPr>
        <p:txBody>
          <a:bodyPr/>
          <a:lstStyle/>
          <a:p>
            <a:r>
              <a:rPr lang="fr-FR" dirty="0"/>
              <a:t>Mas Rodó Winery, La Torre,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67897" y="1690689"/>
            <a:ext cx="6944008" cy="4529042"/>
          </a:xfrm>
          <a:prstGeom prst="rect">
            <a:avLst/>
          </a:prstGeom>
        </p:spPr>
      </p:pic>
    </p:spTree>
    <p:extLst>
      <p:ext uri="{BB962C8B-B14F-4D97-AF65-F5344CB8AC3E}">
        <p14:creationId xmlns:p14="http://schemas.microsoft.com/office/powerpoint/2010/main" val="22079777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2962" y="365126"/>
            <a:ext cx="8745648" cy="1325563"/>
          </a:xfrm>
        </p:spPr>
        <p:txBody>
          <a:bodyPr/>
          <a:lstStyle/>
          <a:p>
            <a:r>
              <a:rPr lang="fr-FR" dirty="0" smtClean="0"/>
              <a:t> Mas </a:t>
            </a:r>
            <a:r>
              <a:rPr lang="fr-FR" dirty="0"/>
              <a:t>Rodó Winery, La Torre,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80313" y="1690689"/>
            <a:ext cx="6710945" cy="4474721"/>
          </a:xfrm>
          <a:prstGeom prst="rect">
            <a:avLst/>
          </a:prstGeom>
        </p:spPr>
      </p:pic>
    </p:spTree>
    <p:extLst>
      <p:ext uri="{BB962C8B-B14F-4D97-AF65-F5344CB8AC3E}">
        <p14:creationId xmlns:p14="http://schemas.microsoft.com/office/powerpoint/2010/main" val="71828642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4978" y="365126"/>
            <a:ext cx="8609846" cy="1325563"/>
          </a:xfrm>
        </p:spPr>
        <p:txBody>
          <a:bodyPr/>
          <a:lstStyle/>
          <a:p>
            <a:r>
              <a:rPr lang="fr-FR" dirty="0"/>
              <a:t>Mas Rodó Winery, La Torre,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17691" y="1690689"/>
            <a:ext cx="6708617" cy="4375134"/>
          </a:xfrm>
          <a:prstGeom prst="rect">
            <a:avLst/>
          </a:prstGeom>
        </p:spPr>
      </p:pic>
    </p:spTree>
    <p:extLst>
      <p:ext uri="{BB962C8B-B14F-4D97-AF65-F5344CB8AC3E}">
        <p14:creationId xmlns:p14="http://schemas.microsoft.com/office/powerpoint/2010/main" val="83746998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Bodegas Portia, Gumiel, ES (2010)</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54" y="1690689"/>
            <a:ext cx="5277206" cy="295275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0619" y="5214145"/>
            <a:ext cx="2238375" cy="19050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828" y="4899026"/>
            <a:ext cx="1685925" cy="1552575"/>
          </a:xfrm>
          <a:prstGeom prst="rect">
            <a:avLst/>
          </a:prstGeom>
        </p:spPr>
      </p:pic>
      <p:pic>
        <p:nvPicPr>
          <p:cNvPr id="8" name="Image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819686" y="1690689"/>
            <a:ext cx="2799317" cy="4855390"/>
          </a:xfrm>
          <a:prstGeom prst="rect">
            <a:avLst/>
          </a:prstGeom>
        </p:spPr>
      </p:pic>
      <p:sp>
        <p:nvSpPr>
          <p:cNvPr id="9" name="ZoneTexte 8"/>
          <p:cNvSpPr txBox="1"/>
          <p:nvPr/>
        </p:nvSpPr>
        <p:spPr>
          <a:xfrm>
            <a:off x="5982056" y="6041877"/>
            <a:ext cx="2409914" cy="369332"/>
          </a:xfrm>
          <a:prstGeom prst="rect">
            <a:avLst/>
          </a:prstGeom>
          <a:noFill/>
        </p:spPr>
        <p:txBody>
          <a:bodyPr wrap="square" rtlCol="0">
            <a:spAutoFit/>
          </a:bodyPr>
          <a:lstStyle/>
          <a:p>
            <a:r>
              <a:rPr lang="fr-FR" dirty="0" smtClean="0"/>
              <a:t>   Sir Norman Foster</a:t>
            </a:r>
            <a:endParaRPr lang="fr-FR" dirty="0"/>
          </a:p>
        </p:txBody>
      </p:sp>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7489" y="4928185"/>
            <a:ext cx="1001371" cy="1026200"/>
          </a:xfrm>
          <a:prstGeom prst="rect">
            <a:avLst/>
          </a:prstGeom>
        </p:spPr>
      </p:pic>
    </p:spTree>
    <p:extLst>
      <p:ext uri="{BB962C8B-B14F-4D97-AF65-F5344CB8AC3E}">
        <p14:creationId xmlns:p14="http://schemas.microsoft.com/office/powerpoint/2010/main" val="235038298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Bodegas Portia, Gumiel, ES (2010)</a:t>
            </a:r>
          </a:p>
        </p:txBody>
      </p:sp>
      <p:sp>
        <p:nvSpPr>
          <p:cNvPr id="3" name="Espace réservé du contenu 2"/>
          <p:cNvSpPr>
            <a:spLocks noGrp="1"/>
          </p:cNvSpPr>
          <p:nvPr>
            <p:ph idx="1"/>
          </p:nvPr>
        </p:nvSpPr>
        <p:spPr/>
        <p:txBody>
          <a:bodyPr>
            <a:normAutofit fontScale="92500" lnSpcReduction="10000"/>
          </a:bodyPr>
          <a:lstStyle/>
          <a:p>
            <a:r>
              <a:rPr lang="en-US" dirty="0" smtClean="0"/>
              <a:t>It is the work of the architect Sir Norman Foster.</a:t>
            </a:r>
          </a:p>
          <a:p>
            <a:r>
              <a:rPr lang="en-US" dirty="0" smtClean="0"/>
              <a:t>The </a:t>
            </a:r>
            <a:r>
              <a:rPr lang="en-US" dirty="0"/>
              <a:t>building's trefoil plan expresses the </a:t>
            </a:r>
            <a:r>
              <a:rPr lang="en-US" dirty="0" smtClean="0"/>
              <a:t>3 </a:t>
            </a:r>
            <a:r>
              <a:rPr lang="en-US" dirty="0"/>
              <a:t>main stages of production: fermentation in steel vats; ageing in oak barrels; and maturation in bottles; at its core is an operations hub, from which all stages of the production process can be controlled. After harvesting, the grapes are delivered to the winery via a road that rises on to the roof, where they are dropped directly into the hopper. The roof canopy shades the glazed atria and exposed vats and incorporates </a:t>
            </a:r>
            <a:r>
              <a:rPr lang="en-US" dirty="0" err="1"/>
              <a:t>photovoltaics</a:t>
            </a:r>
            <a:r>
              <a:rPr lang="en-US" dirty="0"/>
              <a:t>. The structure is clad in Corten steel shingles, whose </a:t>
            </a:r>
            <a:r>
              <a:rPr lang="en-US" dirty="0" err="1"/>
              <a:t>colour</a:t>
            </a:r>
            <a:r>
              <a:rPr lang="en-US" dirty="0"/>
              <a:t> complements the natural tones of the vineyards.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06522601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Bodegas Portia, Gumiel, ES (2010)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76771" y="1690689"/>
            <a:ext cx="6819544" cy="4374668"/>
          </a:xfrm>
          <a:prstGeom prst="rect">
            <a:avLst/>
          </a:prstGeom>
        </p:spPr>
      </p:pic>
    </p:spTree>
    <p:extLst>
      <p:ext uri="{BB962C8B-B14F-4D97-AF65-F5344CB8AC3E}">
        <p14:creationId xmlns:p14="http://schemas.microsoft.com/office/powerpoint/2010/main" val="42647656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Bodegas Portia, Gumiel, ES (2010)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26321" y="1690689"/>
            <a:ext cx="6691357" cy="4307680"/>
          </a:xfrm>
          <a:prstGeom prst="rect">
            <a:avLst/>
          </a:prstGeom>
        </p:spPr>
      </p:pic>
    </p:spTree>
    <p:extLst>
      <p:ext uri="{BB962C8B-B14F-4D97-AF65-F5344CB8AC3E}">
        <p14:creationId xmlns:p14="http://schemas.microsoft.com/office/powerpoint/2010/main" val="51184600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Bodegas Portia, Gumiel, ES (2010)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89589" y="1690689"/>
            <a:ext cx="6964822" cy="4307680"/>
          </a:xfrm>
          <a:prstGeom prst="rect">
            <a:avLst/>
          </a:prstGeom>
        </p:spPr>
      </p:pic>
    </p:spTree>
    <p:extLst>
      <p:ext uri="{BB962C8B-B14F-4D97-AF65-F5344CB8AC3E}">
        <p14:creationId xmlns:p14="http://schemas.microsoft.com/office/powerpoint/2010/main" val="12720533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Bodegas Portia, Gumiel, ES (2010)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8134" y="1690689"/>
            <a:ext cx="6947731" cy="4505013"/>
          </a:xfrm>
          <a:prstGeom prst="rect">
            <a:avLst/>
          </a:prstGeom>
        </p:spPr>
      </p:pic>
    </p:spTree>
    <p:extLst>
      <p:ext uri="{BB962C8B-B14F-4D97-AF65-F5344CB8AC3E}">
        <p14:creationId xmlns:p14="http://schemas.microsoft.com/office/powerpoint/2010/main" val="42202522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Bodegas Portia, Gumiel, ES (2010)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142" y="1690689"/>
            <a:ext cx="6571716" cy="4487920"/>
          </a:xfrm>
          <a:prstGeom prst="rect">
            <a:avLst/>
          </a:prstGeom>
        </p:spPr>
      </p:pic>
    </p:spTree>
    <p:extLst>
      <p:ext uri="{BB962C8B-B14F-4D97-AF65-F5344CB8AC3E}">
        <p14:creationId xmlns:p14="http://schemas.microsoft.com/office/powerpoint/2010/main" val="28627456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73518" cy="1325563"/>
          </a:xfrm>
        </p:spPr>
        <p:txBody>
          <a:bodyPr/>
          <a:lstStyle/>
          <a:p>
            <a:r>
              <a:rPr lang="fr-FR" dirty="0"/>
              <a:t>Bodegas Ysios, </a:t>
            </a:r>
            <a:r>
              <a:rPr lang="fr-FR" dirty="0" smtClean="0"/>
              <a:t>Laguardia</a:t>
            </a:r>
            <a:r>
              <a:rPr lang="fr-FR" dirty="0"/>
              <a:t>, ES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41" y="1690689"/>
            <a:ext cx="6819544" cy="4505012"/>
          </a:xfrm>
          <a:prstGeom prst="rect">
            <a:avLst/>
          </a:prstGeom>
        </p:spPr>
      </p:pic>
    </p:spTree>
    <p:extLst>
      <p:ext uri="{BB962C8B-B14F-4D97-AF65-F5344CB8AC3E}">
        <p14:creationId xmlns:p14="http://schemas.microsoft.com/office/powerpoint/2010/main" val="201093403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Bodegas Portia, Gumiel, ES (2010)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56232" y="1690689"/>
            <a:ext cx="6631536" cy="4307680"/>
          </a:xfrm>
          <a:prstGeom prst="rect">
            <a:avLst/>
          </a:prstGeom>
        </p:spPr>
      </p:pic>
    </p:spTree>
    <p:extLst>
      <p:ext uri="{BB962C8B-B14F-4D97-AF65-F5344CB8AC3E}">
        <p14:creationId xmlns:p14="http://schemas.microsoft.com/office/powerpoint/2010/main" val="24375234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Bodegas Portia, Gumiel, ES (2010)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57955" y="1690689"/>
            <a:ext cx="6828090" cy="4246481"/>
          </a:xfrm>
          <a:prstGeom prst="rect">
            <a:avLst/>
          </a:prstGeom>
        </p:spPr>
      </p:pic>
    </p:spTree>
    <p:extLst>
      <p:ext uri="{BB962C8B-B14F-4D97-AF65-F5344CB8AC3E}">
        <p14:creationId xmlns:p14="http://schemas.microsoft.com/office/powerpoint/2010/main" val="3689090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Bodegas Portia, Gumiel, ES (2010)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17775" y="1690689"/>
            <a:ext cx="6708449" cy="4307680"/>
          </a:xfrm>
          <a:prstGeom prst="rect">
            <a:avLst/>
          </a:prstGeom>
        </p:spPr>
      </p:pic>
    </p:spTree>
    <p:extLst>
      <p:ext uri="{BB962C8B-B14F-4D97-AF65-F5344CB8AC3E}">
        <p14:creationId xmlns:p14="http://schemas.microsoft.com/office/powerpoint/2010/main" val="3955675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Bodegas Portia, Gumiel, ES (2010)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26321" y="1690689"/>
            <a:ext cx="6691357" cy="4310518"/>
          </a:xfrm>
          <a:prstGeom prst="rect">
            <a:avLst/>
          </a:prstGeom>
        </p:spPr>
      </p:pic>
    </p:spTree>
    <p:extLst>
      <p:ext uri="{BB962C8B-B14F-4D97-AF65-F5344CB8AC3E}">
        <p14:creationId xmlns:p14="http://schemas.microsoft.com/office/powerpoint/2010/main" val="13186392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Bodegas Portia, Gumiel, ES (2010)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592" y="1690689"/>
            <a:ext cx="6776815" cy="4487921"/>
          </a:xfrm>
          <a:prstGeom prst="rect">
            <a:avLst/>
          </a:prstGeom>
        </p:spPr>
      </p:pic>
    </p:spTree>
    <p:extLst>
      <p:ext uri="{BB962C8B-B14F-4D97-AF65-F5344CB8AC3E}">
        <p14:creationId xmlns:p14="http://schemas.microsoft.com/office/powerpoint/2010/main" val="352744072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Finca Montepedroso, Rueda, ES (2012)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050" y="6226176"/>
            <a:ext cx="1857375" cy="4953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592" y="5934653"/>
            <a:ext cx="1924050" cy="714375"/>
          </a:xfrm>
          <a:prstGeom prst="rect">
            <a:avLst/>
          </a:prstGeom>
        </p:spPr>
      </p:pic>
      <p:pic>
        <p:nvPicPr>
          <p:cNvPr id="6" name="Imag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13502" y="1634191"/>
            <a:ext cx="6452076" cy="4100037"/>
          </a:xfrm>
          <a:prstGeom prst="rect">
            <a:avLst/>
          </a:prstGeom>
        </p:spPr>
      </p:pic>
    </p:spTree>
    <p:extLst>
      <p:ext uri="{BB962C8B-B14F-4D97-AF65-F5344CB8AC3E}">
        <p14:creationId xmlns:p14="http://schemas.microsoft.com/office/powerpoint/2010/main" val="412956186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Finca </a:t>
            </a:r>
            <a:r>
              <a:rPr lang="fr-FR" dirty="0"/>
              <a:t>Montepedroso, Rueda, ES (2012) </a:t>
            </a:r>
          </a:p>
        </p:txBody>
      </p:sp>
      <p:sp>
        <p:nvSpPr>
          <p:cNvPr id="3" name="Espace réservé du contenu 2"/>
          <p:cNvSpPr>
            <a:spLocks noGrp="1"/>
          </p:cNvSpPr>
          <p:nvPr>
            <p:ph idx="1"/>
          </p:nvPr>
        </p:nvSpPr>
        <p:spPr/>
        <p:txBody>
          <a:bodyPr>
            <a:normAutofit lnSpcReduction="10000"/>
          </a:bodyPr>
          <a:lstStyle/>
          <a:p>
            <a:r>
              <a:rPr lang="fr-FR" dirty="0" smtClean="0"/>
              <a:t>It is the work of 3.14GA architectural firm.</a:t>
            </a:r>
          </a:p>
          <a:p>
            <a:r>
              <a:rPr lang="en-US" dirty="0"/>
              <a:t>The building is located on the top of the </a:t>
            </a:r>
            <a:r>
              <a:rPr lang="en-US" dirty="0" smtClean="0"/>
              <a:t>plateau with </a:t>
            </a:r>
            <a:r>
              <a:rPr lang="en-US" dirty="0"/>
              <a:t>a height of 4.35 m. Underground and occupying about half of the building floor plan, a basement is built for the production of grapes of 7m height. The whole building is constructed in concrete and glass, </a:t>
            </a:r>
            <a:r>
              <a:rPr lang="en-US" dirty="0" smtClean="0"/>
              <a:t>and a </a:t>
            </a:r>
            <a:r>
              <a:rPr lang="en-US" dirty="0"/>
              <a:t>central volume compact of tile brick </a:t>
            </a:r>
            <a:r>
              <a:rPr lang="en-US" dirty="0" smtClean="0"/>
              <a:t>is added for </a:t>
            </a:r>
            <a:r>
              <a:rPr lang="en-US" dirty="0"/>
              <a:t>housing the tasting room and internal service areas. A wood-based interior of American oak and white </a:t>
            </a:r>
            <a:r>
              <a:rPr lang="en-US" dirty="0" err="1"/>
              <a:t>plywoods</a:t>
            </a:r>
            <a:r>
              <a:rPr lang="en-US" dirty="0"/>
              <a:t> solves the tasting table, offices, exhibition halls, dining rooms or sales room.</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32701077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Finca </a:t>
            </a:r>
            <a:r>
              <a:rPr lang="fr-FR" dirty="0"/>
              <a:t>Montepedroso, Rueda, ES (2012)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60504" y="1690689"/>
            <a:ext cx="6622991" cy="4317004"/>
          </a:xfrm>
          <a:prstGeom prst="rect">
            <a:avLst/>
          </a:prstGeom>
        </p:spPr>
      </p:pic>
    </p:spTree>
    <p:extLst>
      <p:ext uri="{BB962C8B-B14F-4D97-AF65-F5344CB8AC3E}">
        <p14:creationId xmlns:p14="http://schemas.microsoft.com/office/powerpoint/2010/main" val="242360118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Finca </a:t>
            </a:r>
            <a:r>
              <a:rPr lang="fr-FR" dirty="0"/>
              <a:t>Montepedroso, Rueda, ES (2012)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314182" y="1690689"/>
            <a:ext cx="6515635" cy="4291367"/>
          </a:xfrm>
          <a:prstGeom prst="rect">
            <a:avLst/>
          </a:prstGeom>
        </p:spPr>
      </p:pic>
    </p:spTree>
    <p:extLst>
      <p:ext uri="{BB962C8B-B14F-4D97-AF65-F5344CB8AC3E}">
        <p14:creationId xmlns:p14="http://schemas.microsoft.com/office/powerpoint/2010/main" val="108778347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Finca </a:t>
            </a:r>
            <a:r>
              <a:rPr lang="fr-FR" dirty="0"/>
              <a:t>Montepedroso, Rueda, ES (2012)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16707" y="1690689"/>
            <a:ext cx="6710586" cy="4307793"/>
          </a:xfrm>
          <a:prstGeom prst="rect">
            <a:avLst/>
          </a:prstGeom>
        </p:spPr>
      </p:pic>
    </p:spTree>
    <p:extLst>
      <p:ext uri="{BB962C8B-B14F-4D97-AF65-F5344CB8AC3E}">
        <p14:creationId xmlns:p14="http://schemas.microsoft.com/office/powerpoint/2010/main" val="31055877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4561" y="365126"/>
            <a:ext cx="8130789" cy="1325563"/>
          </a:xfrm>
        </p:spPr>
        <p:txBody>
          <a:bodyPr/>
          <a:lstStyle/>
          <a:p>
            <a:r>
              <a:rPr lang="fr-FR" dirty="0"/>
              <a:t>Bodegas Ysios, </a:t>
            </a:r>
            <a:r>
              <a:rPr lang="fr-FR" dirty="0" smtClean="0"/>
              <a:t>Laguardia</a:t>
            </a:r>
            <a:r>
              <a:rPr lang="fr-FR" dirty="0"/>
              <a:t>, ES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5684" y="1690689"/>
            <a:ext cx="4551774" cy="4026447"/>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7279" y="1690689"/>
            <a:ext cx="4321037" cy="4043539"/>
          </a:xfrm>
          <a:prstGeom prst="rect">
            <a:avLst/>
          </a:prstGeom>
        </p:spPr>
      </p:pic>
    </p:spTree>
    <p:extLst>
      <p:ext uri="{BB962C8B-B14F-4D97-AF65-F5344CB8AC3E}">
        <p14:creationId xmlns:p14="http://schemas.microsoft.com/office/powerpoint/2010/main" val="17141791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Finca </a:t>
            </a:r>
            <a:r>
              <a:rPr lang="fr-FR" dirty="0"/>
              <a:t>Montepedroso, Rueda, ES (2012)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306989" y="1690689"/>
            <a:ext cx="6530022" cy="4308459"/>
          </a:xfrm>
          <a:prstGeom prst="rect">
            <a:avLst/>
          </a:prstGeom>
        </p:spPr>
      </p:pic>
    </p:spTree>
    <p:extLst>
      <p:ext uri="{BB962C8B-B14F-4D97-AF65-F5344CB8AC3E}">
        <p14:creationId xmlns:p14="http://schemas.microsoft.com/office/powerpoint/2010/main" val="366225064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39488"/>
            <a:ext cx="9144000" cy="1325563"/>
          </a:xfrm>
        </p:spPr>
        <p:txBody>
          <a:bodyPr/>
          <a:lstStyle/>
          <a:p>
            <a:r>
              <a:rPr lang="fr-FR" dirty="0" smtClean="0"/>
              <a:t> Finca </a:t>
            </a:r>
            <a:r>
              <a:rPr lang="fr-FR" dirty="0"/>
              <a:t>Montepedroso, Rueda, ES (2012)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31491" y="1665051"/>
            <a:ext cx="7281017" cy="4487921"/>
          </a:xfrm>
          <a:prstGeom prst="rect">
            <a:avLst/>
          </a:prstGeom>
        </p:spPr>
      </p:pic>
    </p:spTree>
    <p:extLst>
      <p:ext uri="{BB962C8B-B14F-4D97-AF65-F5344CB8AC3E}">
        <p14:creationId xmlns:p14="http://schemas.microsoft.com/office/powerpoint/2010/main" val="478170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Finca </a:t>
            </a:r>
            <a:r>
              <a:rPr lang="fr-FR" dirty="0"/>
              <a:t>Montepedroso, Rueda, ES (2012)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47686" y="1690689"/>
            <a:ext cx="6648628" cy="4265730"/>
          </a:xfrm>
          <a:prstGeom prst="rect">
            <a:avLst/>
          </a:prstGeom>
        </p:spPr>
      </p:pic>
    </p:spTree>
    <p:extLst>
      <p:ext uri="{BB962C8B-B14F-4D97-AF65-F5344CB8AC3E}">
        <p14:creationId xmlns:p14="http://schemas.microsoft.com/office/powerpoint/2010/main" val="37249965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Finca </a:t>
            </a:r>
            <a:r>
              <a:rPr lang="fr-FR" dirty="0"/>
              <a:t>Montepedroso, Rueda, ES (2012)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44310" y="1690689"/>
            <a:ext cx="7255379" cy="4453737"/>
          </a:xfrm>
          <a:prstGeom prst="rect">
            <a:avLst/>
          </a:prstGeom>
        </p:spPr>
      </p:pic>
    </p:spTree>
    <p:extLst>
      <p:ext uri="{BB962C8B-B14F-4D97-AF65-F5344CB8AC3E}">
        <p14:creationId xmlns:p14="http://schemas.microsoft.com/office/powerpoint/2010/main" val="413093352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Finca </a:t>
            </a:r>
            <a:r>
              <a:rPr lang="fr-FR" dirty="0"/>
              <a:t>Montepedroso, Rueda, ES (2012)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318188" y="1690689"/>
            <a:ext cx="6507623" cy="4273609"/>
          </a:xfrm>
          <a:prstGeom prst="rect">
            <a:avLst/>
          </a:prstGeom>
        </p:spPr>
      </p:pic>
    </p:spTree>
    <p:extLst>
      <p:ext uri="{BB962C8B-B14F-4D97-AF65-F5344CB8AC3E}">
        <p14:creationId xmlns:p14="http://schemas.microsoft.com/office/powerpoint/2010/main" val="28313436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Finca </a:t>
            </a:r>
            <a:r>
              <a:rPr lang="fr-FR" dirty="0"/>
              <a:t>Montepedroso, Rueda, ES (2012)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74220" y="1690689"/>
            <a:ext cx="7195559" cy="4462283"/>
          </a:xfrm>
          <a:prstGeom prst="rect">
            <a:avLst/>
          </a:prstGeom>
        </p:spPr>
      </p:pic>
    </p:spTree>
    <p:extLst>
      <p:ext uri="{BB962C8B-B14F-4D97-AF65-F5344CB8AC3E}">
        <p14:creationId xmlns:p14="http://schemas.microsoft.com/office/powerpoint/2010/main" val="24313165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Finca </a:t>
            </a:r>
            <a:r>
              <a:rPr lang="fr-FR" dirty="0"/>
              <a:t>Montepedroso, Rueda, ES (2012)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56233" y="1690689"/>
            <a:ext cx="2682938" cy="4267200"/>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39597" y="1690689"/>
            <a:ext cx="3474720" cy="4267200"/>
          </a:xfrm>
          <a:prstGeom prst="rect">
            <a:avLst/>
          </a:prstGeom>
        </p:spPr>
      </p:pic>
    </p:spTree>
    <p:extLst>
      <p:ext uri="{BB962C8B-B14F-4D97-AF65-F5344CB8AC3E}">
        <p14:creationId xmlns:p14="http://schemas.microsoft.com/office/powerpoint/2010/main" val="130502137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Finca </a:t>
            </a:r>
            <a:r>
              <a:rPr lang="fr-FR" dirty="0"/>
              <a:t>Montepedroso, Rueda, ES (2012)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40863" y="1690689"/>
            <a:ext cx="6862273" cy="4505012"/>
          </a:xfrm>
          <a:prstGeom prst="rect">
            <a:avLst/>
          </a:prstGeom>
        </p:spPr>
      </p:pic>
    </p:spTree>
    <p:extLst>
      <p:ext uri="{BB962C8B-B14F-4D97-AF65-F5344CB8AC3E}">
        <p14:creationId xmlns:p14="http://schemas.microsoft.com/office/powerpoint/2010/main" val="2398364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Finca </a:t>
            </a:r>
            <a:r>
              <a:rPr lang="fr-FR" dirty="0"/>
              <a:t>Montepedroso, Rueda, ES (2012)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81043" y="1690689"/>
            <a:ext cx="6981914" cy="4411008"/>
          </a:xfrm>
          <a:prstGeom prst="rect">
            <a:avLst/>
          </a:prstGeom>
        </p:spPr>
      </p:pic>
    </p:spTree>
    <p:extLst>
      <p:ext uri="{BB962C8B-B14F-4D97-AF65-F5344CB8AC3E}">
        <p14:creationId xmlns:p14="http://schemas.microsoft.com/office/powerpoint/2010/main" val="214176683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Mont-Ras </a:t>
            </a:r>
            <a:r>
              <a:rPr lang="fr-FR" dirty="0"/>
              <a:t>Winery, Mont-Ras, ES (2016)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7963" y="1690689"/>
            <a:ext cx="2790987" cy="443850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0908" y="5758294"/>
            <a:ext cx="1676400" cy="390525"/>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2499" y="1673227"/>
            <a:ext cx="5730608" cy="3930868"/>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8512" y="5793722"/>
            <a:ext cx="2466975" cy="247650"/>
          </a:xfrm>
          <a:prstGeom prst="rect">
            <a:avLst/>
          </a:prstGeom>
        </p:spPr>
      </p:pic>
      <p:sp>
        <p:nvSpPr>
          <p:cNvPr id="10" name="ZoneTexte 9"/>
          <p:cNvSpPr txBox="1"/>
          <p:nvPr/>
        </p:nvSpPr>
        <p:spPr>
          <a:xfrm>
            <a:off x="6464174" y="4852657"/>
            <a:ext cx="2027976" cy="369332"/>
          </a:xfrm>
          <a:prstGeom prst="rect">
            <a:avLst/>
          </a:prstGeom>
          <a:noFill/>
        </p:spPr>
        <p:txBody>
          <a:bodyPr wrap="square" rtlCol="0">
            <a:spAutoFit/>
          </a:bodyPr>
          <a:lstStyle/>
          <a:p>
            <a:r>
              <a:rPr lang="fr-FR" dirty="0" smtClean="0">
                <a:solidFill>
                  <a:schemeClr val="bg1"/>
                </a:solidFill>
              </a:rPr>
              <a:t>Jorge Vidal</a:t>
            </a:r>
            <a:endParaRPr lang="fr-FR" dirty="0">
              <a:solidFill>
                <a:schemeClr val="bg1"/>
              </a:solidFill>
            </a:endParaRPr>
          </a:p>
        </p:txBody>
      </p:sp>
      <p:sp>
        <p:nvSpPr>
          <p:cNvPr id="11" name="ZoneTexte 10"/>
          <p:cNvSpPr txBox="1"/>
          <p:nvPr/>
        </p:nvSpPr>
        <p:spPr>
          <a:xfrm>
            <a:off x="3558012" y="4852656"/>
            <a:ext cx="2136618" cy="369332"/>
          </a:xfrm>
          <a:prstGeom prst="rect">
            <a:avLst/>
          </a:prstGeom>
          <a:noFill/>
        </p:spPr>
        <p:txBody>
          <a:bodyPr wrap="square" rtlCol="0">
            <a:spAutoFit/>
          </a:bodyPr>
          <a:lstStyle/>
          <a:p>
            <a:r>
              <a:rPr lang="fr-FR" dirty="0" smtClean="0">
                <a:solidFill>
                  <a:schemeClr val="bg1"/>
                </a:solidFill>
              </a:rPr>
              <a:t>Victor Rahola</a:t>
            </a:r>
            <a:endParaRPr lang="fr-FR" dirty="0">
              <a:solidFill>
                <a:schemeClr val="bg1"/>
              </a:solidFill>
            </a:endParaRPr>
          </a:p>
        </p:txBody>
      </p:sp>
    </p:spTree>
    <p:extLst>
      <p:ext uri="{BB962C8B-B14F-4D97-AF65-F5344CB8AC3E}">
        <p14:creationId xmlns:p14="http://schemas.microsoft.com/office/powerpoint/2010/main" val="309285503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99156" cy="1325563"/>
          </a:xfrm>
        </p:spPr>
        <p:txBody>
          <a:bodyPr/>
          <a:lstStyle/>
          <a:p>
            <a:r>
              <a:rPr lang="fr-FR" dirty="0"/>
              <a:t>Bodegas Ysios, </a:t>
            </a:r>
            <a:r>
              <a:rPr lang="fr-FR" dirty="0" smtClean="0"/>
              <a:t>Laguardia</a:t>
            </a:r>
            <a:r>
              <a:rPr lang="fr-FR" dirty="0"/>
              <a:t>, ES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1690689"/>
            <a:ext cx="6350000" cy="4229100"/>
          </a:xfrm>
          <a:prstGeom prst="rect">
            <a:avLst/>
          </a:prstGeom>
        </p:spPr>
      </p:pic>
    </p:spTree>
    <p:extLst>
      <p:ext uri="{BB962C8B-B14F-4D97-AF65-F5344CB8AC3E}">
        <p14:creationId xmlns:p14="http://schemas.microsoft.com/office/powerpoint/2010/main" val="11365289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Mont-Ras Winery, Mont-Ras, ES (2016) </a:t>
            </a:r>
            <a:endParaRPr lang="fr-FR" dirty="0"/>
          </a:p>
        </p:txBody>
      </p:sp>
      <p:sp>
        <p:nvSpPr>
          <p:cNvPr id="3" name="Espace réservé du contenu 2"/>
          <p:cNvSpPr>
            <a:spLocks noGrp="1"/>
          </p:cNvSpPr>
          <p:nvPr>
            <p:ph idx="1"/>
          </p:nvPr>
        </p:nvSpPr>
        <p:spPr/>
        <p:txBody>
          <a:bodyPr>
            <a:normAutofit fontScale="92500" lnSpcReduction="10000"/>
          </a:bodyPr>
          <a:lstStyle/>
          <a:p>
            <a:r>
              <a:rPr lang="en-US" dirty="0" smtClean="0"/>
              <a:t>It is the work of the architects Jorge Vidal &amp; Victor Rahola.</a:t>
            </a:r>
          </a:p>
          <a:p>
            <a:r>
              <a:rPr lang="en-US" dirty="0"/>
              <a:t>For the wine production there are four main spaces with three other ones between them, these last ones are the services spaces with all the facilities and storage. The building is a platform inside the earth. Its roof is a garden that lies on top of the concrete volts which its optimized calculations have drawn a section of hyperbolic arches. At the same time the platform is the water keeper for its re-use. The external walls are designed with the ideal shape having in consideration its material (the brick) to send all the efforts to the structure.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4864309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Mont-Ras </a:t>
            </a:r>
            <a:r>
              <a:rPr lang="fr-FR" dirty="0"/>
              <a:t>Winery, Mont-Ras, ES (2016)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867" y="1690689"/>
            <a:ext cx="6796266" cy="4411347"/>
          </a:xfrm>
          <a:prstGeom prst="rect">
            <a:avLst/>
          </a:prstGeom>
        </p:spPr>
      </p:pic>
    </p:spTree>
    <p:extLst>
      <p:ext uri="{BB962C8B-B14F-4D97-AF65-F5344CB8AC3E}">
        <p14:creationId xmlns:p14="http://schemas.microsoft.com/office/powerpoint/2010/main" val="375018434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Mont-Ras </a:t>
            </a:r>
            <a:r>
              <a:rPr lang="fr-FR" dirty="0"/>
              <a:t>Winery, Mont-Ras, ES (2016)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347" y="1690688"/>
            <a:ext cx="7043596" cy="4456615"/>
          </a:xfrm>
          <a:prstGeom prst="rect">
            <a:avLst/>
          </a:prstGeom>
        </p:spPr>
      </p:pic>
    </p:spTree>
    <p:extLst>
      <p:ext uri="{BB962C8B-B14F-4D97-AF65-F5344CB8AC3E}">
        <p14:creationId xmlns:p14="http://schemas.microsoft.com/office/powerpoint/2010/main" val="43026118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Mont-Ras </a:t>
            </a:r>
            <a:r>
              <a:rPr lang="fr-FR" dirty="0"/>
              <a:t>Winery, Mont-Ras, ES (2016)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380086" y="1690689"/>
            <a:ext cx="6541696" cy="4366079"/>
          </a:xfrm>
          <a:prstGeom prst="rect">
            <a:avLst/>
          </a:prstGeom>
        </p:spPr>
      </p:pic>
    </p:spTree>
    <p:extLst>
      <p:ext uri="{BB962C8B-B14F-4D97-AF65-F5344CB8AC3E}">
        <p14:creationId xmlns:p14="http://schemas.microsoft.com/office/powerpoint/2010/main" val="39314982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Mont-Ras </a:t>
            </a:r>
            <a:r>
              <a:rPr lang="fr-FR" dirty="0"/>
              <a:t>Winery, Mont-Ras, ES (2016)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560" y="1690689"/>
            <a:ext cx="6971169" cy="4574310"/>
          </a:xfrm>
          <a:prstGeom prst="rect">
            <a:avLst/>
          </a:prstGeom>
        </p:spPr>
      </p:pic>
    </p:spTree>
    <p:extLst>
      <p:ext uri="{BB962C8B-B14F-4D97-AF65-F5344CB8AC3E}">
        <p14:creationId xmlns:p14="http://schemas.microsoft.com/office/powerpoint/2010/main" val="414893496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Mont-Ras </a:t>
            </a:r>
            <a:r>
              <a:rPr lang="fr-FR" dirty="0"/>
              <a:t>Winery, Mont-Ras, ES (2016)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56168" y="1690689"/>
            <a:ext cx="6631663" cy="4302705"/>
          </a:xfrm>
          <a:prstGeom prst="rect">
            <a:avLst/>
          </a:prstGeom>
        </p:spPr>
      </p:pic>
    </p:spTree>
    <p:extLst>
      <p:ext uri="{BB962C8B-B14F-4D97-AF65-F5344CB8AC3E}">
        <p14:creationId xmlns:p14="http://schemas.microsoft.com/office/powerpoint/2010/main" val="41261855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Mont-Ras </a:t>
            </a:r>
            <a:r>
              <a:rPr lang="fr-FR" dirty="0"/>
              <a:t>Winery, Mont-Ras, ES (2016)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721" y="1690689"/>
            <a:ext cx="6862527" cy="4510936"/>
          </a:xfrm>
          <a:prstGeom prst="rect">
            <a:avLst/>
          </a:prstGeom>
        </p:spPr>
      </p:pic>
    </p:spTree>
    <p:extLst>
      <p:ext uri="{BB962C8B-B14F-4D97-AF65-F5344CB8AC3E}">
        <p14:creationId xmlns:p14="http://schemas.microsoft.com/office/powerpoint/2010/main" val="23270559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Mont-Ras </a:t>
            </a:r>
            <a:r>
              <a:rPr lang="fr-FR" dirty="0"/>
              <a:t>Winery, Mont-Ras, ES (2016)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338795" y="1690689"/>
            <a:ext cx="6601094" cy="4451351"/>
          </a:xfrm>
          <a:prstGeom prst="rect">
            <a:avLst/>
          </a:prstGeom>
        </p:spPr>
      </p:pic>
    </p:spTree>
    <p:extLst>
      <p:ext uri="{BB962C8B-B14F-4D97-AF65-F5344CB8AC3E}">
        <p14:creationId xmlns:p14="http://schemas.microsoft.com/office/powerpoint/2010/main" val="17053607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Mont-Ras </a:t>
            </a:r>
            <a:r>
              <a:rPr lang="fr-FR" dirty="0"/>
              <a:t>Winery, Mont-Ras, ES (2016)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7178" y="1690689"/>
            <a:ext cx="6829643" cy="4510935"/>
          </a:xfrm>
          <a:prstGeom prst="rect">
            <a:avLst/>
          </a:prstGeom>
        </p:spPr>
      </p:pic>
    </p:spTree>
    <p:extLst>
      <p:ext uri="{BB962C8B-B14F-4D97-AF65-F5344CB8AC3E}">
        <p14:creationId xmlns:p14="http://schemas.microsoft.com/office/powerpoint/2010/main" val="410148628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Mont-Ras </a:t>
            </a:r>
            <a:r>
              <a:rPr lang="fr-FR" dirty="0"/>
              <a:t>Winery, Mont-Ras, ES (2016)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05639" y="1690689"/>
            <a:ext cx="6792762" cy="4451351"/>
          </a:xfrm>
          <a:prstGeom prst="rect">
            <a:avLst/>
          </a:prstGeom>
        </p:spPr>
      </p:pic>
    </p:spTree>
    <p:extLst>
      <p:ext uri="{BB962C8B-B14F-4D97-AF65-F5344CB8AC3E}">
        <p14:creationId xmlns:p14="http://schemas.microsoft.com/office/powerpoint/2010/main" val="155068754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4561" y="365126"/>
            <a:ext cx="8130789" cy="1325563"/>
          </a:xfrm>
        </p:spPr>
        <p:txBody>
          <a:bodyPr/>
          <a:lstStyle/>
          <a:p>
            <a:r>
              <a:rPr lang="fr-FR" dirty="0"/>
              <a:t>Bodegas Ysios, </a:t>
            </a:r>
            <a:r>
              <a:rPr lang="fr-FR" dirty="0" smtClean="0"/>
              <a:t>Laguardia</a:t>
            </a:r>
            <a:r>
              <a:rPr lang="fr-FR" dirty="0"/>
              <a:t>, ES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499" y="1690689"/>
            <a:ext cx="6905002" cy="4376826"/>
          </a:xfrm>
          <a:prstGeom prst="rect">
            <a:avLst/>
          </a:prstGeom>
        </p:spPr>
      </p:pic>
    </p:spTree>
    <p:extLst>
      <p:ext uri="{BB962C8B-B14F-4D97-AF65-F5344CB8AC3E}">
        <p14:creationId xmlns:p14="http://schemas.microsoft.com/office/powerpoint/2010/main" val="3059005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Mont-Ras </a:t>
            </a:r>
            <a:r>
              <a:rPr lang="fr-FR" dirty="0"/>
              <a:t>Winery, Mont-Ras, ES (2016)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80070" y="1690689"/>
            <a:ext cx="6783859" cy="4451351"/>
          </a:xfrm>
          <a:prstGeom prst="rect">
            <a:avLst/>
          </a:prstGeom>
        </p:spPr>
      </p:pic>
    </p:spTree>
    <p:extLst>
      <p:ext uri="{BB962C8B-B14F-4D97-AF65-F5344CB8AC3E}">
        <p14:creationId xmlns:p14="http://schemas.microsoft.com/office/powerpoint/2010/main" val="109327217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Mont-Ras </a:t>
            </a:r>
            <a:r>
              <a:rPr lang="fr-FR" dirty="0"/>
              <a:t>Winery, Mont-Ras, ES (2016)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028950" y="1690689"/>
            <a:ext cx="2955390" cy="4347972"/>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7818" y="1690689"/>
            <a:ext cx="2580237" cy="434797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049" y="1690690"/>
            <a:ext cx="2889657" cy="4347972"/>
          </a:xfrm>
          <a:prstGeom prst="rect">
            <a:avLst/>
          </a:prstGeom>
        </p:spPr>
      </p:pic>
    </p:spTree>
    <p:extLst>
      <p:ext uri="{BB962C8B-B14F-4D97-AF65-F5344CB8AC3E}">
        <p14:creationId xmlns:p14="http://schemas.microsoft.com/office/powerpoint/2010/main" val="8855725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Beronia Winery, Rueda, ES (2018)</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229884" y="1555205"/>
            <a:ext cx="2577804" cy="3991018"/>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67" y="5975351"/>
            <a:ext cx="1524000" cy="381000"/>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8187" y="1690689"/>
            <a:ext cx="5896598" cy="3855534"/>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187" y="5603876"/>
            <a:ext cx="1781175" cy="1123950"/>
          </a:xfrm>
          <a:prstGeom prst="rect">
            <a:avLst/>
          </a:prstGeom>
        </p:spPr>
      </p:pic>
      <p:sp>
        <p:nvSpPr>
          <p:cNvPr id="9" name="ZoneTexte 8"/>
          <p:cNvSpPr txBox="1"/>
          <p:nvPr/>
        </p:nvSpPr>
        <p:spPr>
          <a:xfrm>
            <a:off x="6298250" y="5187297"/>
            <a:ext cx="2452643" cy="646331"/>
          </a:xfrm>
          <a:prstGeom prst="rect">
            <a:avLst/>
          </a:prstGeom>
          <a:noFill/>
        </p:spPr>
        <p:txBody>
          <a:bodyPr wrap="square" rtlCol="0">
            <a:spAutoFit/>
          </a:bodyPr>
          <a:lstStyle/>
          <a:p>
            <a:r>
              <a:rPr lang="fr-FR" dirty="0"/>
              <a:t>Jesús María Susperregui</a:t>
            </a:r>
          </a:p>
          <a:p>
            <a:endParaRPr lang="fr-FR" dirty="0"/>
          </a:p>
        </p:txBody>
      </p:sp>
    </p:spTree>
    <p:extLst>
      <p:ext uri="{BB962C8B-B14F-4D97-AF65-F5344CB8AC3E}">
        <p14:creationId xmlns:p14="http://schemas.microsoft.com/office/powerpoint/2010/main" val="60174759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Beronia Winery, Rueda, ES (2018)</a:t>
            </a:r>
          </a:p>
        </p:txBody>
      </p:sp>
      <p:sp>
        <p:nvSpPr>
          <p:cNvPr id="3" name="Espace réservé du contenu 2"/>
          <p:cNvSpPr>
            <a:spLocks noGrp="1"/>
          </p:cNvSpPr>
          <p:nvPr>
            <p:ph idx="1"/>
          </p:nvPr>
        </p:nvSpPr>
        <p:spPr/>
        <p:txBody>
          <a:bodyPr>
            <a:normAutofit fontScale="85000" lnSpcReduction="20000"/>
          </a:bodyPr>
          <a:lstStyle/>
          <a:p>
            <a:r>
              <a:rPr lang="fr-FR" dirty="0" smtClean="0"/>
              <a:t>It is the work of IDOM architectural firm.</a:t>
            </a:r>
          </a:p>
          <a:p>
            <a:r>
              <a:rPr lang="en-US" dirty="0"/>
              <a:t>The entrance is situated at a high point of the plot. This, along with the half-buried winery set-up, allows for the social and administrative programme to be on a different level to that of the production one, segregating uses by levels. The production area is conceived as a single unit that revolves around a central nucleus governed by a sculptured stairwell. Around it, there’s the laboratory, the cask room and the tasting room, leaving the concrete tanks to one side and the stainless steel ones on the other</a:t>
            </a:r>
            <a:r>
              <a:rPr lang="en-US" dirty="0" smtClean="0"/>
              <a:t>. The </a:t>
            </a:r>
            <a:r>
              <a:rPr lang="en-US" dirty="0"/>
              <a:t>structure of the winery was solved by 6 wall porticoes and great concrete beams that clear a 10 m span, which support double-T prefab slabs up to 14m long. The latter are responsible for giving the interior space and exterior volume a unitary image, giving the winery its identity.</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86312850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Beronia Winery, Rueda, ES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17368" y="1809401"/>
            <a:ext cx="7109263" cy="3625724"/>
          </a:xfrm>
          <a:prstGeom prst="rect">
            <a:avLst/>
          </a:prstGeom>
        </p:spPr>
      </p:pic>
    </p:spTree>
    <p:extLst>
      <p:ext uri="{BB962C8B-B14F-4D97-AF65-F5344CB8AC3E}">
        <p14:creationId xmlns:p14="http://schemas.microsoft.com/office/powerpoint/2010/main" val="360045953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Beronia Winery, Rueda, ES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3144" y="1690689"/>
            <a:ext cx="6477711" cy="4060631"/>
          </a:xfrm>
          <a:prstGeom prst="rect">
            <a:avLst/>
          </a:prstGeom>
        </p:spPr>
      </p:pic>
    </p:spTree>
    <p:extLst>
      <p:ext uri="{BB962C8B-B14F-4D97-AF65-F5344CB8AC3E}">
        <p14:creationId xmlns:p14="http://schemas.microsoft.com/office/powerpoint/2010/main" val="228801317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Beronia Winery, Rueda, ES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071" y="2023144"/>
            <a:ext cx="7583858" cy="3463255"/>
          </a:xfrm>
          <a:prstGeom prst="rect">
            <a:avLst/>
          </a:prstGeom>
        </p:spPr>
      </p:pic>
    </p:spTree>
    <p:extLst>
      <p:ext uri="{BB962C8B-B14F-4D97-AF65-F5344CB8AC3E}">
        <p14:creationId xmlns:p14="http://schemas.microsoft.com/office/powerpoint/2010/main" val="31573553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Beronia </a:t>
            </a:r>
            <a:r>
              <a:rPr lang="fr-FR" dirty="0"/>
              <a:t>Winery, Rueda, ES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21222" y="1690689"/>
            <a:ext cx="7101556" cy="4310061"/>
          </a:xfrm>
          <a:prstGeom prst="rect">
            <a:avLst/>
          </a:prstGeom>
        </p:spPr>
      </p:pic>
    </p:spTree>
    <p:extLst>
      <p:ext uri="{BB962C8B-B14F-4D97-AF65-F5344CB8AC3E}">
        <p14:creationId xmlns:p14="http://schemas.microsoft.com/office/powerpoint/2010/main" val="31242464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Beronia Winery, Rueda, ES (2018</a:t>
            </a:r>
            <a:r>
              <a:rPr lang="fr-FR" dirty="0" smtClean="0"/>
              <a:t>)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04130" y="1690689"/>
            <a:ext cx="7276745" cy="4310061"/>
          </a:xfrm>
          <a:prstGeom prst="rect">
            <a:avLst/>
          </a:prstGeom>
        </p:spPr>
      </p:pic>
    </p:spTree>
    <p:extLst>
      <p:ext uri="{BB962C8B-B14F-4D97-AF65-F5344CB8AC3E}">
        <p14:creationId xmlns:p14="http://schemas.microsoft.com/office/powerpoint/2010/main" val="414424727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Beronia Winery, Rueda, ES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578301" y="1690689"/>
            <a:ext cx="6095821" cy="4265730"/>
          </a:xfrm>
          <a:prstGeom prst="rect">
            <a:avLst/>
          </a:prstGeom>
        </p:spPr>
      </p:pic>
    </p:spTree>
    <p:extLst>
      <p:ext uri="{BB962C8B-B14F-4D97-AF65-F5344CB8AC3E}">
        <p14:creationId xmlns:p14="http://schemas.microsoft.com/office/powerpoint/2010/main" val="12390952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33339" cy="1325563"/>
          </a:xfrm>
        </p:spPr>
        <p:txBody>
          <a:bodyPr/>
          <a:lstStyle/>
          <a:p>
            <a:r>
              <a:rPr lang="fr-FR" dirty="0" smtClean="0"/>
              <a:t> Bodegas </a:t>
            </a:r>
            <a:r>
              <a:rPr lang="fr-FR" dirty="0"/>
              <a:t>Ysios, </a:t>
            </a:r>
            <a:r>
              <a:rPr lang="fr-FR" dirty="0" smtClean="0"/>
              <a:t>Laguardia</a:t>
            </a:r>
            <a:r>
              <a:rPr lang="fr-FR" dirty="0"/>
              <a:t>, ES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136" y="1690688"/>
            <a:ext cx="6699903" cy="4487921"/>
          </a:xfrm>
          <a:prstGeom prst="rect">
            <a:avLst/>
          </a:prstGeom>
        </p:spPr>
      </p:pic>
    </p:spTree>
    <p:extLst>
      <p:ext uri="{BB962C8B-B14F-4D97-AF65-F5344CB8AC3E}">
        <p14:creationId xmlns:p14="http://schemas.microsoft.com/office/powerpoint/2010/main" val="202787333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Beronia Winery, Rueda, ES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8" name="Imag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486968" y="1690689"/>
            <a:ext cx="6170063" cy="4205909"/>
          </a:xfrm>
          <a:prstGeom prst="rect">
            <a:avLst/>
          </a:prstGeom>
        </p:spPr>
      </p:pic>
    </p:spTree>
    <p:extLst>
      <p:ext uri="{BB962C8B-B14F-4D97-AF65-F5344CB8AC3E}">
        <p14:creationId xmlns:p14="http://schemas.microsoft.com/office/powerpoint/2010/main" val="216387645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Beronia Winery, Rueda, ES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71671" y="1690688"/>
            <a:ext cx="7212650" cy="4310061"/>
          </a:xfrm>
          <a:prstGeom prst="rect">
            <a:avLst/>
          </a:prstGeom>
        </p:spPr>
      </p:pic>
    </p:spTree>
    <p:extLst>
      <p:ext uri="{BB962C8B-B14F-4D97-AF65-F5344CB8AC3E}">
        <p14:creationId xmlns:p14="http://schemas.microsoft.com/office/powerpoint/2010/main" val="31562684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Beronia Winery, Rueda, ES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4142" y="1685726"/>
            <a:ext cx="4477858" cy="4214455"/>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57458" y="1685726"/>
            <a:ext cx="4335329" cy="4214455"/>
          </a:xfrm>
          <a:prstGeom prst="rect">
            <a:avLst/>
          </a:prstGeom>
        </p:spPr>
      </p:pic>
    </p:spTree>
    <p:extLst>
      <p:ext uri="{BB962C8B-B14F-4D97-AF65-F5344CB8AC3E}">
        <p14:creationId xmlns:p14="http://schemas.microsoft.com/office/powerpoint/2010/main" val="7268626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Beronia Winery, Rueda, ES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953" y="1690689"/>
            <a:ext cx="6922093" cy="4009356"/>
          </a:xfrm>
          <a:prstGeom prst="rect">
            <a:avLst/>
          </a:prstGeom>
        </p:spPr>
      </p:pic>
    </p:spTree>
    <p:extLst>
      <p:ext uri="{BB962C8B-B14F-4D97-AF65-F5344CB8AC3E}">
        <p14:creationId xmlns:p14="http://schemas.microsoft.com/office/powerpoint/2010/main" val="285524544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71572" cy="1325563"/>
          </a:xfrm>
        </p:spPr>
        <p:txBody>
          <a:bodyPr>
            <a:normAutofit/>
          </a:bodyPr>
          <a:lstStyle/>
          <a:p>
            <a:r>
              <a:rPr lang="fr-FR" sz="4000" dirty="0" smtClean="0"/>
              <a:t> Clos Pachem Winery, Gratallops, ES (2019) </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0027" y="1690689"/>
            <a:ext cx="4931121" cy="439324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2335" y="6356351"/>
            <a:ext cx="1819275" cy="285750"/>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90654" y="1690689"/>
            <a:ext cx="3358836" cy="4755378"/>
          </a:xfrm>
          <a:prstGeom prst="rect">
            <a:avLst/>
          </a:prstGeom>
        </p:spPr>
      </p:pic>
      <p:sp>
        <p:nvSpPr>
          <p:cNvPr id="4" name="ZoneTexte 3"/>
          <p:cNvSpPr txBox="1"/>
          <p:nvPr/>
        </p:nvSpPr>
        <p:spPr>
          <a:xfrm>
            <a:off x="3730026" y="5377758"/>
            <a:ext cx="4931121" cy="369332"/>
          </a:xfrm>
          <a:prstGeom prst="rect">
            <a:avLst/>
          </a:prstGeom>
          <a:noFill/>
        </p:spPr>
        <p:txBody>
          <a:bodyPr wrap="square" rtlCol="0">
            <a:spAutoFit/>
          </a:bodyPr>
          <a:lstStyle/>
          <a:p>
            <a:r>
              <a:rPr lang="fr-FR" dirty="0" smtClean="0">
                <a:solidFill>
                  <a:schemeClr val="bg1"/>
                </a:solidFill>
              </a:rPr>
              <a:t> D.L. Ibanez J.R. Ulldemolins X.R. Majo   R.T. Gali</a:t>
            </a:r>
            <a:endParaRPr lang="fr-FR" dirty="0">
              <a:solidFill>
                <a:schemeClr val="bg1"/>
              </a:solidFill>
            </a:endParaRPr>
          </a:p>
        </p:txBody>
      </p:sp>
    </p:spTree>
    <p:extLst>
      <p:ext uri="{BB962C8B-B14F-4D97-AF65-F5344CB8AC3E}">
        <p14:creationId xmlns:p14="http://schemas.microsoft.com/office/powerpoint/2010/main" val="396671624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Clos </a:t>
            </a:r>
            <a:r>
              <a:rPr lang="fr-FR" sz="4000" dirty="0"/>
              <a:t>Pachem Winery, Gratallops, ES (2019)</a:t>
            </a:r>
          </a:p>
        </p:txBody>
      </p:sp>
      <p:sp>
        <p:nvSpPr>
          <p:cNvPr id="3" name="Espace réservé du contenu 2"/>
          <p:cNvSpPr>
            <a:spLocks noGrp="1"/>
          </p:cNvSpPr>
          <p:nvPr>
            <p:ph idx="1"/>
          </p:nvPr>
        </p:nvSpPr>
        <p:spPr/>
        <p:txBody>
          <a:bodyPr>
            <a:normAutofit fontScale="92500" lnSpcReduction="20000"/>
          </a:bodyPr>
          <a:lstStyle/>
          <a:p>
            <a:r>
              <a:rPr lang="fr-FR" dirty="0" smtClean="0"/>
              <a:t>It is the work of Harquitectes firm.</a:t>
            </a:r>
          </a:p>
          <a:p>
            <a:r>
              <a:rPr lang="en-US" dirty="0"/>
              <a:t>The interior is a big three-story high space where the wine fermentation vats are located. This is the heart of the project, the space that really defines the winery. All the other spaces are articulated around it. It contains a large volume of fresh air, insulated by deep walls, up to 1.75 m. thick. The building is cooled by a system of load-bearing brick walls with multiple layers set between pilasters, generating pockets of circulating air between the walls. Smaller rooms within these large walls house the winery’s complementary activities. On the ground floor, a series of chapel-like cavities follow the rhythm of the walls’ structural pilasters around the perimeter of the central space.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791427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Clos </a:t>
            </a:r>
            <a:r>
              <a:rPr lang="fr-FR" sz="4000" dirty="0"/>
              <a:t>Pachem Winery, Gratallops, ES (2019)</a:t>
            </a:r>
          </a:p>
        </p:txBody>
      </p:sp>
      <p:sp>
        <p:nvSpPr>
          <p:cNvPr id="3" name="Espace réservé du contenu 2"/>
          <p:cNvSpPr>
            <a:spLocks noGrp="1"/>
          </p:cNvSpPr>
          <p:nvPr>
            <p:ph idx="1"/>
          </p:nvPr>
        </p:nvSpPr>
        <p:spPr/>
        <p:txBody>
          <a:bodyPr>
            <a:normAutofit fontScale="92500" lnSpcReduction="20000"/>
          </a:bodyPr>
          <a:lstStyle/>
          <a:p>
            <a:r>
              <a:rPr lang="en-US" dirty="0"/>
              <a:t>Here there is a thermal transition into the cellar along the gentle slope that leads into the inner level of the building and the roadway at the rear as well, with several steps to resolve the height difference. This partly outdoor route follows a succession of roofs with different heights, combined with slabs that form broad landings between the steps. Rainwater builds upon the green roofs until it spills over from one to the next, descending ever more slowly as it flows through the passage, helping to freshen the atmosphere and water the vegetation along the </a:t>
            </a:r>
            <a:r>
              <a:rPr lang="en-US" dirty="0" smtClean="0"/>
              <a:t>way. The </a:t>
            </a:r>
            <a:r>
              <a:rPr lang="en-US" dirty="0"/>
              <a:t>most technologically demanding spaces —the barrel zone and the storeroom for bottled wine— need perfectly stable moisture and temperature regime. For this reason, they are in the basement, in direct contact with the ground.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12453022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Clos </a:t>
            </a:r>
            <a:r>
              <a:rPr lang="fr-FR" sz="4000" dirty="0"/>
              <a:t>Pachem Winery, Gratallops, ES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76130" y="1690689"/>
            <a:ext cx="8591739" cy="4402293"/>
          </a:xfrm>
          <a:prstGeom prst="rect">
            <a:avLst/>
          </a:prstGeom>
        </p:spPr>
      </p:pic>
    </p:spTree>
    <p:extLst>
      <p:ext uri="{BB962C8B-B14F-4D97-AF65-F5344CB8AC3E}">
        <p14:creationId xmlns:p14="http://schemas.microsoft.com/office/powerpoint/2010/main" val="301382768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Clos </a:t>
            </a:r>
            <a:r>
              <a:rPr lang="fr-FR" sz="4000" dirty="0"/>
              <a:t>Pachem Winery, Gratallops, ES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089777" y="1690689"/>
            <a:ext cx="2964445" cy="4366079"/>
          </a:xfrm>
          <a:prstGeom prst="rect">
            <a:avLst/>
          </a:prstGeom>
        </p:spPr>
      </p:pic>
      <p:pic>
        <p:nvPicPr>
          <p:cNvPr id="6" name="Image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8642" y="1690689"/>
            <a:ext cx="2920308" cy="4366079"/>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115048" y="1690689"/>
            <a:ext cx="2888113" cy="4366079"/>
          </a:xfrm>
          <a:prstGeom prst="rect">
            <a:avLst/>
          </a:prstGeom>
        </p:spPr>
      </p:pic>
    </p:spTree>
    <p:extLst>
      <p:ext uri="{BB962C8B-B14F-4D97-AF65-F5344CB8AC3E}">
        <p14:creationId xmlns:p14="http://schemas.microsoft.com/office/powerpoint/2010/main" val="66272405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Clos </a:t>
            </a:r>
            <a:r>
              <a:rPr lang="fr-FR" sz="4000" dirty="0"/>
              <a:t>Pachem Winery, Gratallops, ES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521" y="1690689"/>
            <a:ext cx="4225479" cy="4447561"/>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71589" y="1690689"/>
            <a:ext cx="4019738" cy="4447561"/>
          </a:xfrm>
          <a:prstGeom prst="rect">
            <a:avLst/>
          </a:prstGeom>
        </p:spPr>
      </p:pic>
    </p:spTree>
    <p:extLst>
      <p:ext uri="{BB962C8B-B14F-4D97-AF65-F5344CB8AC3E}">
        <p14:creationId xmlns:p14="http://schemas.microsoft.com/office/powerpoint/2010/main" val="26717967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4381" y="365126"/>
            <a:ext cx="8070969" cy="1325563"/>
          </a:xfrm>
        </p:spPr>
        <p:txBody>
          <a:bodyPr/>
          <a:lstStyle/>
          <a:p>
            <a:r>
              <a:rPr lang="fr-FR" dirty="0" smtClean="0"/>
              <a:t>Chivite Winery, Arinzano, ES (2002)</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512855" y="1690689"/>
            <a:ext cx="5204389" cy="4214455"/>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8384" y="1690689"/>
            <a:ext cx="2845749" cy="475284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0765" y="6070601"/>
            <a:ext cx="1190625" cy="571500"/>
          </a:xfrm>
          <a:prstGeom prst="rect">
            <a:avLst/>
          </a:prstGeom>
        </p:spPr>
      </p:pic>
      <p:sp>
        <p:nvSpPr>
          <p:cNvPr id="7" name="ZoneTexte 6"/>
          <p:cNvSpPr txBox="1"/>
          <p:nvPr/>
        </p:nvSpPr>
        <p:spPr>
          <a:xfrm>
            <a:off x="6734086" y="5315484"/>
            <a:ext cx="1781264" cy="376015"/>
          </a:xfrm>
          <a:prstGeom prst="rect">
            <a:avLst/>
          </a:prstGeom>
          <a:noFill/>
        </p:spPr>
        <p:txBody>
          <a:bodyPr wrap="square" rtlCol="0">
            <a:spAutoFit/>
          </a:bodyPr>
          <a:lstStyle/>
          <a:p>
            <a:r>
              <a:rPr lang="fr-FR" dirty="0" smtClean="0">
                <a:solidFill>
                  <a:schemeClr val="bg1"/>
                </a:solidFill>
              </a:rPr>
              <a:t>Rafael Moneo</a:t>
            </a:r>
            <a:endParaRPr lang="fr-FR" dirty="0">
              <a:solidFill>
                <a:schemeClr val="bg1"/>
              </a:solidFill>
            </a:endParaRP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4718" y="5938336"/>
            <a:ext cx="960779" cy="719137"/>
          </a:xfrm>
          <a:prstGeom prst="rect">
            <a:avLst/>
          </a:prstGeom>
        </p:spPr>
      </p:pic>
    </p:spTree>
    <p:extLst>
      <p:ext uri="{BB962C8B-B14F-4D97-AF65-F5344CB8AC3E}">
        <p14:creationId xmlns:p14="http://schemas.microsoft.com/office/powerpoint/2010/main" val="298342290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Clos </a:t>
            </a:r>
            <a:r>
              <a:rPr lang="fr-FR" sz="4000" dirty="0"/>
              <a:t>Pachem Winery, Gratallops, ES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17" y="1690689"/>
            <a:ext cx="4354830" cy="4420400"/>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26321" y="1690690"/>
            <a:ext cx="4098730" cy="4420400"/>
          </a:xfrm>
          <a:prstGeom prst="rect">
            <a:avLst/>
          </a:prstGeom>
        </p:spPr>
      </p:pic>
    </p:spTree>
    <p:extLst>
      <p:ext uri="{BB962C8B-B14F-4D97-AF65-F5344CB8AC3E}">
        <p14:creationId xmlns:p14="http://schemas.microsoft.com/office/powerpoint/2010/main" val="37209971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Clos </a:t>
            </a:r>
            <a:r>
              <a:rPr lang="fr-FR" sz="4000" dirty="0"/>
              <a:t>Pachem Winery, Gratallops, ES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079" y="1690689"/>
            <a:ext cx="4352227" cy="443850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283" y="1690689"/>
            <a:ext cx="4288740" cy="4501881"/>
          </a:xfrm>
          <a:prstGeom prst="rect">
            <a:avLst/>
          </a:prstGeom>
        </p:spPr>
      </p:pic>
    </p:spTree>
    <p:extLst>
      <p:ext uri="{BB962C8B-B14F-4D97-AF65-F5344CB8AC3E}">
        <p14:creationId xmlns:p14="http://schemas.microsoft.com/office/powerpoint/2010/main" val="40218681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Clos </a:t>
            </a:r>
            <a:r>
              <a:rPr lang="fr-FR" sz="4000" dirty="0"/>
              <a:t>Pachem Winery, Gratallops, ES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094" y="1690689"/>
            <a:ext cx="4297906" cy="452904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428" y="1690690"/>
            <a:ext cx="4282402" cy="4529042"/>
          </a:xfrm>
          <a:prstGeom prst="rect">
            <a:avLst/>
          </a:prstGeom>
        </p:spPr>
      </p:pic>
    </p:spTree>
    <p:extLst>
      <p:ext uri="{BB962C8B-B14F-4D97-AF65-F5344CB8AC3E}">
        <p14:creationId xmlns:p14="http://schemas.microsoft.com/office/powerpoint/2010/main" val="19258851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Clos </a:t>
            </a:r>
            <a:r>
              <a:rPr lang="fr-FR" sz="4000" dirty="0"/>
              <a:t>Pachem Winery, Gratallops, ES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37857" y="1690689"/>
            <a:ext cx="7668285" cy="4311713"/>
          </a:xfrm>
          <a:prstGeom prst="rect">
            <a:avLst/>
          </a:prstGeom>
        </p:spPr>
      </p:pic>
    </p:spTree>
    <p:extLst>
      <p:ext uri="{BB962C8B-B14F-4D97-AF65-F5344CB8AC3E}">
        <p14:creationId xmlns:p14="http://schemas.microsoft.com/office/powerpoint/2010/main" val="1091331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Clos </a:t>
            </a:r>
            <a:r>
              <a:rPr lang="fr-FR" sz="4000" dirty="0"/>
              <a:t>Pachem Winery, Gratallops, ES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80956" y="1690689"/>
            <a:ext cx="4200921" cy="451093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4304" y="1690689"/>
            <a:ext cx="4472525" cy="4510935"/>
          </a:xfrm>
          <a:prstGeom prst="rect">
            <a:avLst/>
          </a:prstGeom>
        </p:spPr>
      </p:pic>
    </p:spTree>
    <p:extLst>
      <p:ext uri="{BB962C8B-B14F-4D97-AF65-F5344CB8AC3E}">
        <p14:creationId xmlns:p14="http://schemas.microsoft.com/office/powerpoint/2010/main" val="241026207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Clos </a:t>
            </a:r>
            <a:r>
              <a:rPr lang="fr-FR" sz="4000" dirty="0"/>
              <a:t>Pachem Winery, Gratallops, ES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24689" y="1690688"/>
            <a:ext cx="7577752" cy="4024311"/>
          </a:xfrm>
          <a:prstGeom prst="rect">
            <a:avLst/>
          </a:prstGeom>
        </p:spPr>
      </p:pic>
    </p:spTree>
    <p:extLst>
      <p:ext uri="{BB962C8B-B14F-4D97-AF65-F5344CB8AC3E}">
        <p14:creationId xmlns:p14="http://schemas.microsoft.com/office/powerpoint/2010/main" val="351620618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Beronia Winery, Ollauri, ES (2021)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229884" y="1555205"/>
            <a:ext cx="2577804" cy="3991018"/>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4240" y="6012006"/>
            <a:ext cx="1524000" cy="38100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849" y="5874601"/>
            <a:ext cx="1655346" cy="818574"/>
          </a:xfrm>
          <a:prstGeom prst="rect">
            <a:avLst/>
          </a:prstGeom>
        </p:spPr>
      </p:pic>
      <p:sp>
        <p:nvSpPr>
          <p:cNvPr id="9" name="ZoneTexte 8"/>
          <p:cNvSpPr txBox="1"/>
          <p:nvPr/>
        </p:nvSpPr>
        <p:spPr>
          <a:xfrm>
            <a:off x="6298250" y="5187297"/>
            <a:ext cx="2452643" cy="646331"/>
          </a:xfrm>
          <a:prstGeom prst="rect">
            <a:avLst/>
          </a:prstGeom>
          <a:noFill/>
        </p:spPr>
        <p:txBody>
          <a:bodyPr wrap="square" rtlCol="0">
            <a:spAutoFit/>
          </a:bodyPr>
          <a:lstStyle/>
          <a:p>
            <a:r>
              <a:rPr lang="fr-FR" dirty="0"/>
              <a:t>Jesús María Susperregui</a:t>
            </a:r>
          </a:p>
          <a:p>
            <a:endParaRPr lang="fr-FR" dirty="0"/>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02" y="1690689"/>
            <a:ext cx="6117282" cy="4067315"/>
          </a:xfrm>
          <a:prstGeom prst="rect">
            <a:avLst/>
          </a:prstGeom>
        </p:spPr>
      </p:pic>
    </p:spTree>
    <p:extLst>
      <p:ext uri="{BB962C8B-B14F-4D97-AF65-F5344CB8AC3E}">
        <p14:creationId xmlns:p14="http://schemas.microsoft.com/office/powerpoint/2010/main" val="49010853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Beronia Winery, Ollauri, ES (2021)</a:t>
            </a:r>
          </a:p>
        </p:txBody>
      </p:sp>
      <p:sp>
        <p:nvSpPr>
          <p:cNvPr id="3" name="Espace réservé du contenu 2"/>
          <p:cNvSpPr>
            <a:spLocks noGrp="1"/>
          </p:cNvSpPr>
          <p:nvPr>
            <p:ph idx="1"/>
          </p:nvPr>
        </p:nvSpPr>
        <p:spPr/>
        <p:txBody>
          <a:bodyPr>
            <a:normAutofit fontScale="92500" lnSpcReduction="20000"/>
          </a:bodyPr>
          <a:lstStyle/>
          <a:p>
            <a:r>
              <a:rPr lang="fr-FR" dirty="0"/>
              <a:t>It is the work of IDOM architectural firm.</a:t>
            </a:r>
          </a:p>
          <a:p>
            <a:r>
              <a:rPr lang="en-US" dirty="0"/>
              <a:t>The winery is structured around </a:t>
            </a:r>
            <a:r>
              <a:rPr lang="en-US" dirty="0" smtClean="0"/>
              <a:t>2 </a:t>
            </a:r>
            <a:r>
              <a:rPr lang="en-US" dirty="0"/>
              <a:t>large program blocks. The productive program, below ground level and the social and wine tourism program, above ground level</a:t>
            </a:r>
            <a:r>
              <a:rPr lang="en-US" dirty="0" smtClean="0"/>
              <a:t>. The </a:t>
            </a:r>
            <a:r>
              <a:rPr lang="en-US" dirty="0"/>
              <a:t>first, strictly functional, is organized into </a:t>
            </a:r>
            <a:r>
              <a:rPr lang="en-US" dirty="0" smtClean="0"/>
              <a:t>3 </a:t>
            </a:r>
            <a:r>
              <a:rPr lang="en-US" dirty="0"/>
              <a:t>packages (tanks, barrels and cages) that are articulated in a linear process. These pieces are adapted to the terrain, formalizing themselves in rectangular buildings, whose position and dimension were optimized to adapt to the geology of the area, avoiding the subsoil rock and balancing the earthworks. The social programme is located above ground level and is in a close visual relationship with the landscape and the production process, without interfering.</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69519536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Beronia Winery, Ollauri, ES (2021)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8103" y="1690689"/>
            <a:ext cx="6907794" cy="4474721"/>
          </a:xfrm>
          <a:prstGeom prst="rect">
            <a:avLst/>
          </a:prstGeom>
        </p:spPr>
      </p:pic>
    </p:spTree>
    <p:extLst>
      <p:ext uri="{BB962C8B-B14F-4D97-AF65-F5344CB8AC3E}">
        <p14:creationId xmlns:p14="http://schemas.microsoft.com/office/powerpoint/2010/main" val="287886486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Beronia Winery, Ollauri, ES (2021)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45263" y="1690689"/>
            <a:ext cx="6853473" cy="4465667"/>
          </a:xfrm>
          <a:prstGeom prst="rect">
            <a:avLst/>
          </a:prstGeom>
        </p:spPr>
      </p:pic>
    </p:spTree>
    <p:extLst>
      <p:ext uri="{BB962C8B-B14F-4D97-AF65-F5344CB8AC3E}">
        <p14:creationId xmlns:p14="http://schemas.microsoft.com/office/powerpoint/2010/main" val="42562092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73518" cy="1325563"/>
          </a:xfrm>
        </p:spPr>
        <p:txBody>
          <a:bodyPr/>
          <a:lstStyle/>
          <a:p>
            <a:r>
              <a:rPr lang="fr-FR" dirty="0"/>
              <a:t>Chivite Winery, Arinzano, ES (2002)</a:t>
            </a:r>
          </a:p>
        </p:txBody>
      </p:sp>
      <p:sp>
        <p:nvSpPr>
          <p:cNvPr id="3" name="Espace réservé du contenu 2"/>
          <p:cNvSpPr>
            <a:spLocks noGrp="1"/>
          </p:cNvSpPr>
          <p:nvPr>
            <p:ph idx="1"/>
          </p:nvPr>
        </p:nvSpPr>
        <p:spPr/>
        <p:txBody>
          <a:bodyPr>
            <a:normAutofit fontScale="85000" lnSpcReduction="20000"/>
          </a:bodyPr>
          <a:lstStyle/>
          <a:p>
            <a:r>
              <a:rPr lang="en-US" dirty="0" smtClean="0"/>
              <a:t>It is the work of the architect Rafael Moneo.</a:t>
            </a:r>
          </a:p>
          <a:p>
            <a:r>
              <a:rPr lang="en-US" dirty="0" smtClean="0"/>
              <a:t>Moneo </a:t>
            </a:r>
            <a:r>
              <a:rPr lang="en-US" dirty="0"/>
              <a:t>conceived of the building as a backdrop to the freestanding historic structures, embracing them on three sides. Its longest arm is set against a low escarpment that defines the riverside terrace on which the buildings stand. The walls are sandblasted concrete that matches the stony soil in texture and color and has the same kind of white pebbly aggregates. Moneo expects the walls to acquire a stonelike patina over time, while the copper roofs will oxidize, blending with the foliage of the holm oaks behind them. The three wings of the building organize the production process in a linear sequence, from the loading of grapes at one end of the structure to the shipping dock and wine-tasting room at the other, an arrangement that clearly structures visitors' tours through the winery.</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91488001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Beronia Winery, Ollauri, ES (2021)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103" y="1690689"/>
            <a:ext cx="6907794" cy="4310061"/>
          </a:xfrm>
          <a:prstGeom prst="rect">
            <a:avLst/>
          </a:prstGeom>
        </p:spPr>
      </p:pic>
    </p:spTree>
    <p:extLst>
      <p:ext uri="{BB962C8B-B14F-4D97-AF65-F5344CB8AC3E}">
        <p14:creationId xmlns:p14="http://schemas.microsoft.com/office/powerpoint/2010/main" val="18558693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Beronia Winery, Ollauri, ES (2021)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202" y="1690689"/>
            <a:ext cx="6871580" cy="4310061"/>
          </a:xfrm>
          <a:prstGeom prst="rect">
            <a:avLst/>
          </a:prstGeom>
        </p:spPr>
      </p:pic>
    </p:spTree>
    <p:extLst>
      <p:ext uri="{BB962C8B-B14F-4D97-AF65-F5344CB8AC3E}">
        <p14:creationId xmlns:p14="http://schemas.microsoft.com/office/powerpoint/2010/main" val="56658547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Beronia Winery, Ollauri, ES (2021)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469" y="1690688"/>
            <a:ext cx="6781046" cy="4310061"/>
          </a:xfrm>
          <a:prstGeom prst="rect">
            <a:avLst/>
          </a:prstGeom>
        </p:spPr>
      </p:pic>
    </p:spTree>
    <p:extLst>
      <p:ext uri="{BB962C8B-B14F-4D97-AF65-F5344CB8AC3E}">
        <p14:creationId xmlns:p14="http://schemas.microsoft.com/office/powerpoint/2010/main" val="244789580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Beronia Winery, Ollauri, ES (2021)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16" y="1690688"/>
            <a:ext cx="6880634" cy="4310061"/>
          </a:xfrm>
          <a:prstGeom prst="rect">
            <a:avLst/>
          </a:prstGeom>
        </p:spPr>
      </p:pic>
    </p:spTree>
    <p:extLst>
      <p:ext uri="{BB962C8B-B14F-4D97-AF65-F5344CB8AC3E}">
        <p14:creationId xmlns:p14="http://schemas.microsoft.com/office/powerpoint/2010/main" val="24043980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Beronia Winery, Ollauri, ES (2021)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04111" y="1690689"/>
            <a:ext cx="6735778" cy="4191599"/>
          </a:xfrm>
          <a:prstGeom prst="rect">
            <a:avLst/>
          </a:prstGeom>
        </p:spPr>
      </p:pic>
    </p:spTree>
    <p:extLst>
      <p:ext uri="{BB962C8B-B14F-4D97-AF65-F5344CB8AC3E}">
        <p14:creationId xmlns:p14="http://schemas.microsoft.com/office/powerpoint/2010/main" val="211005444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Beronia Winery, Ollauri, ES (2021)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77362" y="1690689"/>
            <a:ext cx="7125078" cy="4411347"/>
          </a:xfrm>
          <a:prstGeom prst="rect">
            <a:avLst/>
          </a:prstGeom>
        </p:spPr>
      </p:pic>
    </p:spTree>
    <p:extLst>
      <p:ext uri="{BB962C8B-B14F-4D97-AF65-F5344CB8AC3E}">
        <p14:creationId xmlns:p14="http://schemas.microsoft.com/office/powerpoint/2010/main" val="337052030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Beronia Winery, Ollauri, ES (2021)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614" y="1690688"/>
            <a:ext cx="7125077" cy="4310061"/>
          </a:xfrm>
          <a:prstGeom prst="rect">
            <a:avLst/>
          </a:prstGeom>
        </p:spPr>
      </p:pic>
      <p:sp>
        <p:nvSpPr>
          <p:cNvPr id="5" name="ZoneTexte 4"/>
          <p:cNvSpPr txBox="1"/>
          <p:nvPr/>
        </p:nvSpPr>
        <p:spPr>
          <a:xfrm>
            <a:off x="3250194" y="1819747"/>
            <a:ext cx="2770360" cy="769441"/>
          </a:xfrm>
          <a:prstGeom prst="rect">
            <a:avLst/>
          </a:prstGeom>
          <a:noFill/>
        </p:spPr>
        <p:txBody>
          <a:bodyPr wrap="square" rtlCol="0">
            <a:spAutoFit/>
          </a:bodyPr>
          <a:lstStyle/>
          <a:p>
            <a:r>
              <a:rPr lang="fr-FR" sz="4400" dirty="0" smtClean="0"/>
              <a:t>THE END</a:t>
            </a:r>
            <a:endParaRPr lang="fr-FR" sz="4400" dirty="0"/>
          </a:p>
        </p:txBody>
      </p:sp>
    </p:spTree>
    <p:extLst>
      <p:ext uri="{BB962C8B-B14F-4D97-AF65-F5344CB8AC3E}">
        <p14:creationId xmlns:p14="http://schemas.microsoft.com/office/powerpoint/2010/main" val="26094195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World Modern Wineries</a:t>
            </a:r>
            <a:endParaRPr lang="fr-FR" dirty="0"/>
          </a:p>
        </p:txBody>
      </p:sp>
      <p:sp>
        <p:nvSpPr>
          <p:cNvPr id="3" name="Espace réservé du contenu 2"/>
          <p:cNvSpPr>
            <a:spLocks noGrp="1"/>
          </p:cNvSpPr>
          <p:nvPr>
            <p:ph idx="1"/>
          </p:nvPr>
        </p:nvSpPr>
        <p:spPr>
          <a:xfrm>
            <a:off x="628650" y="1825625"/>
            <a:ext cx="8002394" cy="4351338"/>
          </a:xfrm>
        </p:spPr>
        <p:txBody>
          <a:bodyPr>
            <a:normAutofit/>
          </a:bodyPr>
          <a:lstStyle/>
          <a:p>
            <a:r>
              <a:rPr lang="en-US" dirty="0"/>
              <a:t>The aim is to show you different </a:t>
            </a:r>
            <a:r>
              <a:rPr lang="en-US" dirty="0" smtClean="0"/>
              <a:t>wineries of </a:t>
            </a:r>
            <a:r>
              <a:rPr lang="en-US" dirty="0"/>
              <a:t>contemporary architecture throughout </a:t>
            </a:r>
            <a:r>
              <a:rPr lang="en-US" dirty="0" smtClean="0"/>
              <a:t>Spain. </a:t>
            </a:r>
            <a:r>
              <a:rPr lang="en-US" dirty="0"/>
              <a:t>All the </a:t>
            </a:r>
            <a:r>
              <a:rPr lang="en-US" dirty="0" smtClean="0"/>
              <a:t>‘grands crus’ compete </a:t>
            </a:r>
            <a:r>
              <a:rPr lang="en-US" dirty="0"/>
              <a:t>with each other to build new cellars or new </a:t>
            </a:r>
            <a:r>
              <a:rPr lang="en-US" dirty="0" smtClean="0"/>
              <a:t>vats.</a:t>
            </a:r>
            <a:endParaRPr lang="en-US" dirty="0"/>
          </a:p>
          <a:p>
            <a:r>
              <a:rPr lang="en-US" dirty="0"/>
              <a:t>The greatest architects of the </a:t>
            </a:r>
            <a:r>
              <a:rPr lang="en-US" dirty="0" smtClean="0"/>
              <a:t>21th century </a:t>
            </a:r>
            <a:r>
              <a:rPr lang="en-US" dirty="0"/>
              <a:t>contributed to the building of these </a:t>
            </a:r>
            <a:r>
              <a:rPr lang="en-US" dirty="0" smtClean="0"/>
              <a:t>wineries </a:t>
            </a:r>
            <a:r>
              <a:rPr lang="en-US" dirty="0"/>
              <a:t>with architectures certainly different but also adapted to the place and sometimes to the works they contain</a:t>
            </a:r>
            <a:r>
              <a:rPr lang="en-US" dirty="0" smtClean="0"/>
              <a:t>.</a:t>
            </a:r>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Imag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07405" y="5205743"/>
            <a:ext cx="3023857" cy="1588161"/>
          </a:xfrm>
          <a:prstGeom prst="rect">
            <a:avLst/>
          </a:prstGeom>
        </p:spPr>
      </p:pic>
    </p:spTree>
    <p:extLst>
      <p:ext uri="{BB962C8B-B14F-4D97-AF65-F5344CB8AC3E}">
        <p14:creationId xmlns:p14="http://schemas.microsoft.com/office/powerpoint/2010/main" val="61609069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47881" cy="1325563"/>
          </a:xfrm>
        </p:spPr>
        <p:txBody>
          <a:bodyPr/>
          <a:lstStyle/>
          <a:p>
            <a:r>
              <a:rPr lang="fr-FR" dirty="0"/>
              <a:t>Chivite Winery, Arinzano, ES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305635" y="1690689"/>
            <a:ext cx="6793907" cy="4487921"/>
          </a:xfrm>
          <a:prstGeom prst="rect">
            <a:avLst/>
          </a:prstGeom>
        </p:spPr>
      </p:pic>
    </p:spTree>
    <p:extLst>
      <p:ext uri="{BB962C8B-B14F-4D97-AF65-F5344CB8AC3E}">
        <p14:creationId xmlns:p14="http://schemas.microsoft.com/office/powerpoint/2010/main" val="182669883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22243" cy="1325563"/>
          </a:xfrm>
        </p:spPr>
        <p:txBody>
          <a:bodyPr/>
          <a:lstStyle/>
          <a:p>
            <a:r>
              <a:rPr lang="fr-FR" dirty="0"/>
              <a:t>Chivite Winery, Arinzano, ES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327000" y="1690689"/>
            <a:ext cx="6725540" cy="4505012"/>
          </a:xfrm>
          <a:prstGeom prst="rect">
            <a:avLst/>
          </a:prstGeom>
        </p:spPr>
      </p:pic>
    </p:spTree>
    <p:extLst>
      <p:ext uri="{BB962C8B-B14F-4D97-AF65-F5344CB8AC3E}">
        <p14:creationId xmlns:p14="http://schemas.microsoft.com/office/powerpoint/2010/main" val="18913238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05152" cy="1325563"/>
          </a:xfrm>
        </p:spPr>
        <p:txBody>
          <a:bodyPr/>
          <a:lstStyle/>
          <a:p>
            <a:r>
              <a:rPr lang="fr-FR" dirty="0"/>
              <a:t>Chivite Winery, Arinzano, ES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0147" y="1690689"/>
            <a:ext cx="6567442" cy="4299913"/>
          </a:xfrm>
          <a:prstGeom prst="rect">
            <a:avLst/>
          </a:prstGeom>
        </p:spPr>
      </p:pic>
    </p:spTree>
    <p:extLst>
      <p:ext uri="{BB962C8B-B14F-4D97-AF65-F5344CB8AC3E}">
        <p14:creationId xmlns:p14="http://schemas.microsoft.com/office/powerpoint/2010/main" val="18852779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13698" cy="1325563"/>
          </a:xfrm>
        </p:spPr>
        <p:txBody>
          <a:bodyPr/>
          <a:lstStyle/>
          <a:p>
            <a:r>
              <a:rPr lang="fr-FR" dirty="0"/>
              <a:t>Chivite Winery, Arinzano, ES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314183" y="1690689"/>
            <a:ext cx="6742631" cy="4310823"/>
          </a:xfrm>
          <a:prstGeom prst="rect">
            <a:avLst/>
          </a:prstGeom>
        </p:spPr>
      </p:pic>
    </p:spTree>
    <p:extLst>
      <p:ext uri="{BB962C8B-B14F-4D97-AF65-F5344CB8AC3E}">
        <p14:creationId xmlns:p14="http://schemas.microsoft.com/office/powerpoint/2010/main" val="15208017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79514" cy="1325563"/>
          </a:xfrm>
        </p:spPr>
        <p:txBody>
          <a:bodyPr/>
          <a:lstStyle/>
          <a:p>
            <a:r>
              <a:rPr lang="fr-FR" dirty="0"/>
              <a:t>Chivite Winery, Arinzano, ES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227" y="1690689"/>
            <a:ext cx="6682811" cy="4392539"/>
          </a:xfrm>
          <a:prstGeom prst="rect">
            <a:avLst/>
          </a:prstGeom>
        </p:spPr>
      </p:pic>
    </p:spTree>
    <p:extLst>
      <p:ext uri="{BB962C8B-B14F-4D97-AF65-F5344CB8AC3E}">
        <p14:creationId xmlns:p14="http://schemas.microsoft.com/office/powerpoint/2010/main" val="223556866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30789" cy="1325563"/>
          </a:xfrm>
        </p:spPr>
        <p:txBody>
          <a:bodyPr/>
          <a:lstStyle/>
          <a:p>
            <a:r>
              <a:rPr lang="fr-FR" dirty="0"/>
              <a:t>Chivite Winery, Arinzano, ES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49408" y="1690689"/>
            <a:ext cx="6845183" cy="4470829"/>
          </a:xfrm>
          <a:prstGeom prst="rect">
            <a:avLst/>
          </a:prstGeom>
        </p:spPr>
      </p:pic>
    </p:spTree>
    <p:extLst>
      <p:ext uri="{BB962C8B-B14F-4D97-AF65-F5344CB8AC3E}">
        <p14:creationId xmlns:p14="http://schemas.microsoft.com/office/powerpoint/2010/main" val="409875398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82064" cy="1325563"/>
          </a:xfrm>
        </p:spPr>
        <p:txBody>
          <a:bodyPr/>
          <a:lstStyle/>
          <a:p>
            <a:r>
              <a:rPr lang="fr-FR" dirty="0"/>
              <a:t>Chivite Winery, Arinzano, ES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31492" y="1690689"/>
            <a:ext cx="7033188" cy="4462284"/>
          </a:xfrm>
          <a:prstGeom prst="rect">
            <a:avLst/>
          </a:prstGeom>
        </p:spPr>
      </p:pic>
    </p:spTree>
    <p:extLst>
      <p:ext uri="{BB962C8B-B14F-4D97-AF65-F5344CB8AC3E}">
        <p14:creationId xmlns:p14="http://schemas.microsoft.com/office/powerpoint/2010/main" val="200337088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05152" cy="1325563"/>
          </a:xfrm>
        </p:spPr>
        <p:txBody>
          <a:bodyPr/>
          <a:lstStyle/>
          <a:p>
            <a:r>
              <a:rPr lang="fr-FR" dirty="0"/>
              <a:t>Chivite Winery, Arinzano, ES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7918" y="1690689"/>
            <a:ext cx="6366616" cy="4419555"/>
          </a:xfrm>
          <a:prstGeom prst="rect">
            <a:avLst/>
          </a:prstGeom>
        </p:spPr>
      </p:pic>
    </p:spTree>
    <p:extLst>
      <p:ext uri="{BB962C8B-B14F-4D97-AF65-F5344CB8AC3E}">
        <p14:creationId xmlns:p14="http://schemas.microsoft.com/office/powerpoint/2010/main" val="323072163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88060" cy="1325563"/>
          </a:xfrm>
        </p:spPr>
        <p:txBody>
          <a:bodyPr/>
          <a:lstStyle/>
          <a:p>
            <a:r>
              <a:rPr lang="fr-FR" dirty="0"/>
              <a:t>Chivite Winery, Arinzano, ES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49409" y="1690689"/>
            <a:ext cx="6845181" cy="4487921"/>
          </a:xfrm>
          <a:prstGeom prst="rect">
            <a:avLst/>
          </a:prstGeom>
        </p:spPr>
      </p:pic>
    </p:spTree>
    <p:extLst>
      <p:ext uri="{BB962C8B-B14F-4D97-AF65-F5344CB8AC3E}">
        <p14:creationId xmlns:p14="http://schemas.microsoft.com/office/powerpoint/2010/main" val="9040931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Finca Antigua, Los Hinojosos, ES (2003)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050" y="6226176"/>
            <a:ext cx="1857375" cy="49530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791" y="5868988"/>
            <a:ext cx="2066925" cy="714375"/>
          </a:xfrm>
          <a:prstGeom prst="rect">
            <a:avLst/>
          </a:prstGeom>
        </p:spPr>
      </p:pic>
      <p:pic>
        <p:nvPicPr>
          <p:cNvPr id="8" name="Image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4352" y="1690689"/>
            <a:ext cx="7015296" cy="3992265"/>
          </a:xfrm>
          <a:prstGeom prst="rect">
            <a:avLst/>
          </a:prstGeom>
        </p:spPr>
      </p:pic>
    </p:spTree>
    <p:extLst>
      <p:ext uri="{BB962C8B-B14F-4D97-AF65-F5344CB8AC3E}">
        <p14:creationId xmlns:p14="http://schemas.microsoft.com/office/powerpoint/2010/main" val="122311240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World Modern Wineries </a:t>
            </a:r>
            <a:r>
              <a:rPr lang="fr-FR" dirty="0"/>
              <a:t>1</a:t>
            </a:r>
          </a:p>
        </p:txBody>
      </p:sp>
      <p:sp>
        <p:nvSpPr>
          <p:cNvPr id="3" name="Espace réservé du contenu 2"/>
          <p:cNvSpPr>
            <a:spLocks noGrp="1"/>
          </p:cNvSpPr>
          <p:nvPr>
            <p:ph idx="1"/>
          </p:nvPr>
        </p:nvSpPr>
        <p:spPr/>
        <p:txBody>
          <a:bodyPr>
            <a:normAutofit lnSpcReduction="10000"/>
          </a:bodyPr>
          <a:lstStyle/>
          <a:p>
            <a:r>
              <a:rPr lang="fr-FR" dirty="0" smtClean="0"/>
              <a:t>Bodegas Ysios, Laguardia, ES (2001).</a:t>
            </a:r>
          </a:p>
          <a:p>
            <a:r>
              <a:rPr lang="fr-FR" dirty="0"/>
              <a:t>Chivite Winery, Arinzano, ES (2002</a:t>
            </a:r>
            <a:r>
              <a:rPr lang="fr-FR" dirty="0" smtClean="0"/>
              <a:t>).</a:t>
            </a:r>
          </a:p>
          <a:p>
            <a:r>
              <a:rPr lang="fr-FR" dirty="0"/>
              <a:t>Finca Antigua, Los Hinojosos, ES (2003</a:t>
            </a:r>
            <a:r>
              <a:rPr lang="fr-FR" dirty="0" smtClean="0"/>
              <a:t>).</a:t>
            </a:r>
          </a:p>
          <a:p>
            <a:r>
              <a:rPr lang="fr-FR" dirty="0"/>
              <a:t>Campo Viejo Winery, Logroño, ES (2003</a:t>
            </a:r>
            <a:r>
              <a:rPr lang="fr-FR" dirty="0" smtClean="0"/>
              <a:t>).</a:t>
            </a:r>
          </a:p>
          <a:p>
            <a:r>
              <a:rPr lang="fr-FR" dirty="0"/>
              <a:t>Viña Real, Laguardia, ES (2004</a:t>
            </a:r>
            <a:r>
              <a:rPr lang="fr-FR" dirty="0" smtClean="0"/>
              <a:t>).</a:t>
            </a:r>
          </a:p>
          <a:p>
            <a:r>
              <a:rPr lang="fr-FR" dirty="0"/>
              <a:t>Celler Brugarol, Palamós, ES (2007</a:t>
            </a:r>
            <a:r>
              <a:rPr lang="fr-FR" dirty="0" smtClean="0"/>
              <a:t>).</a:t>
            </a:r>
          </a:p>
          <a:p>
            <a:r>
              <a:rPr lang="fr-FR" dirty="0"/>
              <a:t>Terra Remota, Girona, ES (2008</a:t>
            </a:r>
            <a:r>
              <a:rPr lang="fr-FR" dirty="0" smtClean="0"/>
              <a:t>).</a:t>
            </a:r>
          </a:p>
          <a:p>
            <a:r>
              <a:rPr lang="fr-FR" dirty="0"/>
              <a:t>Protos Winery, Peñafiel, ES (2008</a:t>
            </a:r>
            <a:r>
              <a:rPr lang="fr-FR" dirty="0" smtClean="0"/>
              <a:t>).</a:t>
            </a:r>
          </a:p>
          <a:p>
            <a:r>
              <a:rPr lang="fr-FR" dirty="0"/>
              <a:t>14 Viñas Winery, Picón, ES (2008</a:t>
            </a:r>
            <a:r>
              <a:rPr lang="fr-FR" dirty="0" smtClean="0"/>
              <a:t>).</a:t>
            </a:r>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87222232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Finca </a:t>
            </a:r>
            <a:r>
              <a:rPr lang="fr-FR" dirty="0"/>
              <a:t>Antigua, Los Hinojosos, ES (2003)</a:t>
            </a:r>
          </a:p>
        </p:txBody>
      </p:sp>
      <p:sp>
        <p:nvSpPr>
          <p:cNvPr id="3" name="Espace réservé du contenu 2"/>
          <p:cNvSpPr>
            <a:spLocks noGrp="1"/>
          </p:cNvSpPr>
          <p:nvPr>
            <p:ph idx="1"/>
          </p:nvPr>
        </p:nvSpPr>
        <p:spPr>
          <a:xfrm>
            <a:off x="628649" y="1825625"/>
            <a:ext cx="7994057" cy="4351338"/>
          </a:xfrm>
        </p:spPr>
        <p:txBody>
          <a:bodyPr>
            <a:normAutofit fontScale="92500" lnSpcReduction="10000"/>
          </a:bodyPr>
          <a:lstStyle/>
          <a:p>
            <a:r>
              <a:rPr lang="fr-FR" dirty="0"/>
              <a:t>It is the work of 3.14GA architectural firm.</a:t>
            </a:r>
          </a:p>
          <a:p>
            <a:r>
              <a:rPr lang="en-US" dirty="0"/>
              <a:t>Perched on a hill between the provinces of Cuenca and Toledo, enjoy the world of wine and architecture by visiting this modern, avant-garde and efficient winery in the heart of D.O. La Mancha. In its spectacular building, surrounded by vineyards and a cool pool of water, you will find the latest technological innovations while respecting the artisan care in production, resulting in a winery fully consistent with the style of wine that is produced. The winery's surroundings are complemented by an irrigation reservoir that blends in perfectly with the architectural </a:t>
            </a:r>
            <a:r>
              <a:rPr lang="en-US" dirty="0" smtClean="0"/>
              <a:t>ensemble.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05232298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Finca </a:t>
            </a:r>
            <a:r>
              <a:rPr lang="fr-FR" dirty="0"/>
              <a:t>Antigua, Los Hinojosos, ES (2003)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864" y="1690689"/>
            <a:ext cx="6768271" cy="4453738"/>
          </a:xfrm>
          <a:prstGeom prst="rect">
            <a:avLst/>
          </a:prstGeom>
        </p:spPr>
      </p:pic>
    </p:spTree>
    <p:extLst>
      <p:ext uri="{BB962C8B-B14F-4D97-AF65-F5344CB8AC3E}">
        <p14:creationId xmlns:p14="http://schemas.microsoft.com/office/powerpoint/2010/main" val="26029122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73671"/>
            <a:ext cx="9144000" cy="1325563"/>
          </a:xfrm>
        </p:spPr>
        <p:txBody>
          <a:bodyPr/>
          <a:lstStyle/>
          <a:p>
            <a:r>
              <a:rPr lang="fr-FR" dirty="0" smtClean="0"/>
              <a:t> Finca </a:t>
            </a:r>
            <a:r>
              <a:rPr lang="fr-FR" dirty="0"/>
              <a:t>Antigua, Los Hinojosos, ES (2003)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132" y="1699234"/>
            <a:ext cx="7041735" cy="4428102"/>
          </a:xfrm>
          <a:prstGeom prst="rect">
            <a:avLst/>
          </a:prstGeom>
        </p:spPr>
      </p:pic>
    </p:spTree>
    <p:extLst>
      <p:ext uri="{BB962C8B-B14F-4D97-AF65-F5344CB8AC3E}">
        <p14:creationId xmlns:p14="http://schemas.microsoft.com/office/powerpoint/2010/main" val="258875195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Finca </a:t>
            </a:r>
            <a:r>
              <a:rPr lang="fr-FR" dirty="0"/>
              <a:t>Antigua, Los Hinojosos, ES (2003)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314" y="1690689"/>
            <a:ext cx="7067372" cy="4069921"/>
          </a:xfrm>
          <a:prstGeom prst="rect">
            <a:avLst/>
          </a:prstGeom>
        </p:spPr>
      </p:pic>
    </p:spTree>
    <p:extLst>
      <p:ext uri="{BB962C8B-B14F-4D97-AF65-F5344CB8AC3E}">
        <p14:creationId xmlns:p14="http://schemas.microsoft.com/office/powerpoint/2010/main" val="36172593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Finca </a:t>
            </a:r>
            <a:r>
              <a:rPr lang="fr-FR" dirty="0"/>
              <a:t>Antigua, Los Hinojosos, ES (2003)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2048" y="1690689"/>
            <a:ext cx="6862273" cy="4179638"/>
          </a:xfrm>
          <a:prstGeom prst="rect">
            <a:avLst/>
          </a:prstGeom>
        </p:spPr>
      </p:pic>
    </p:spTree>
    <p:extLst>
      <p:ext uri="{BB962C8B-B14F-4D97-AF65-F5344CB8AC3E}">
        <p14:creationId xmlns:p14="http://schemas.microsoft.com/office/powerpoint/2010/main" val="375142434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99309"/>
            <a:ext cx="9144000" cy="1325563"/>
          </a:xfrm>
        </p:spPr>
        <p:txBody>
          <a:bodyPr/>
          <a:lstStyle/>
          <a:p>
            <a:r>
              <a:rPr lang="fr-FR" dirty="0" smtClean="0"/>
              <a:t> Finca </a:t>
            </a:r>
            <a:r>
              <a:rPr lang="fr-FR" dirty="0"/>
              <a:t>Antigua, Los Hinojosos, ES (2003)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321" y="1724872"/>
            <a:ext cx="6691357" cy="4369024"/>
          </a:xfrm>
          <a:prstGeom prst="rect">
            <a:avLst/>
          </a:prstGeom>
        </p:spPr>
      </p:pic>
    </p:spTree>
    <p:extLst>
      <p:ext uri="{BB962C8B-B14F-4D97-AF65-F5344CB8AC3E}">
        <p14:creationId xmlns:p14="http://schemas.microsoft.com/office/powerpoint/2010/main" val="13581581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Finca </a:t>
            </a:r>
            <a:r>
              <a:rPr lang="fr-FR" dirty="0"/>
              <a:t>Antigua, Los Hinojosos, ES (2003)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72497" y="1690689"/>
            <a:ext cx="6999006" cy="4533781"/>
          </a:xfrm>
          <a:prstGeom prst="rect">
            <a:avLst/>
          </a:prstGeom>
        </p:spPr>
      </p:pic>
    </p:spTree>
    <p:extLst>
      <p:ext uri="{BB962C8B-B14F-4D97-AF65-F5344CB8AC3E}">
        <p14:creationId xmlns:p14="http://schemas.microsoft.com/office/powerpoint/2010/main" val="260154463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Finca </a:t>
            </a:r>
            <a:r>
              <a:rPr lang="fr-FR" dirty="0"/>
              <a:t>Antigua, Los Hinojosos, ES (2003)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779814" y="1690689"/>
            <a:ext cx="5584371" cy="4539195"/>
          </a:xfrm>
          <a:prstGeom prst="rect">
            <a:avLst/>
          </a:prstGeom>
        </p:spPr>
      </p:pic>
    </p:spTree>
    <p:extLst>
      <p:ext uri="{BB962C8B-B14F-4D97-AF65-F5344CB8AC3E}">
        <p14:creationId xmlns:p14="http://schemas.microsoft.com/office/powerpoint/2010/main" val="27979353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3588" cy="1325563"/>
          </a:xfrm>
        </p:spPr>
        <p:txBody>
          <a:bodyPr/>
          <a:lstStyle/>
          <a:p>
            <a:r>
              <a:rPr lang="fr-FR" dirty="0" smtClean="0"/>
              <a:t>Campo Viejo</a:t>
            </a:r>
            <a:r>
              <a:rPr lang="fr-FR" dirty="0"/>
              <a:t> Winery, </a:t>
            </a:r>
            <a:r>
              <a:rPr lang="fr-FR" dirty="0" smtClean="0"/>
              <a:t>Logroño, ES (2003)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7075" y="1690689"/>
            <a:ext cx="5695950" cy="377760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359" y="5601981"/>
            <a:ext cx="1620665" cy="10668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7883" y="5843588"/>
            <a:ext cx="1503393" cy="695325"/>
          </a:xfrm>
          <a:prstGeom prst="rect">
            <a:avLst/>
          </a:prstGeom>
        </p:spPr>
      </p:pic>
      <p:pic>
        <p:nvPicPr>
          <p:cNvPr id="7" name="Image 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27106" y="1690689"/>
            <a:ext cx="2881793" cy="4510935"/>
          </a:xfrm>
          <a:prstGeom prst="rect">
            <a:avLst/>
          </a:prstGeom>
        </p:spPr>
      </p:pic>
      <p:sp>
        <p:nvSpPr>
          <p:cNvPr id="8" name="ZoneTexte 7"/>
          <p:cNvSpPr txBox="1"/>
          <p:nvPr/>
        </p:nvSpPr>
        <p:spPr>
          <a:xfrm>
            <a:off x="3576119" y="4871261"/>
            <a:ext cx="2462542" cy="379749"/>
          </a:xfrm>
          <a:prstGeom prst="rect">
            <a:avLst/>
          </a:prstGeom>
          <a:noFill/>
        </p:spPr>
        <p:txBody>
          <a:bodyPr wrap="square" rtlCol="0">
            <a:spAutoFit/>
          </a:bodyPr>
          <a:lstStyle/>
          <a:p>
            <a:r>
              <a:rPr lang="fr-FR" dirty="0" smtClean="0">
                <a:solidFill>
                  <a:schemeClr val="bg1"/>
                </a:solidFill>
              </a:rPr>
              <a:t>     Ignacio Quemada</a:t>
            </a:r>
            <a:endParaRPr lang="fr-FR" dirty="0">
              <a:solidFill>
                <a:schemeClr val="bg1"/>
              </a:solidFill>
            </a:endParaRPr>
          </a:p>
        </p:txBody>
      </p:sp>
    </p:spTree>
    <p:extLst>
      <p:ext uri="{BB962C8B-B14F-4D97-AF65-F5344CB8AC3E}">
        <p14:creationId xmlns:p14="http://schemas.microsoft.com/office/powerpoint/2010/main" val="335884614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70749" cy="1325563"/>
          </a:xfrm>
        </p:spPr>
        <p:txBody>
          <a:bodyPr/>
          <a:lstStyle/>
          <a:p>
            <a:r>
              <a:rPr lang="fr-FR" dirty="0"/>
              <a:t>Campo Viejo Winery, Logroño, ES (2003)</a:t>
            </a:r>
          </a:p>
        </p:txBody>
      </p:sp>
      <p:sp>
        <p:nvSpPr>
          <p:cNvPr id="3" name="Espace réservé du contenu 2"/>
          <p:cNvSpPr>
            <a:spLocks noGrp="1"/>
          </p:cNvSpPr>
          <p:nvPr>
            <p:ph idx="1"/>
          </p:nvPr>
        </p:nvSpPr>
        <p:spPr/>
        <p:txBody>
          <a:bodyPr>
            <a:normAutofit lnSpcReduction="10000"/>
          </a:bodyPr>
          <a:lstStyle/>
          <a:p>
            <a:r>
              <a:rPr lang="fr-FR" dirty="0" smtClean="0"/>
              <a:t>It is the work of the architect Ignacio Quemada.</a:t>
            </a:r>
          </a:p>
          <a:p>
            <a:r>
              <a:rPr lang="en-US" dirty="0"/>
              <a:t>The administrative and visitors' buildings (two clear volumes of stone and </a:t>
            </a:r>
            <a:r>
              <a:rPr lang="en-US" dirty="0" smtClean="0"/>
              <a:t>wood) overlook </a:t>
            </a:r>
            <a:r>
              <a:rPr lang="en-US" dirty="0"/>
              <a:t>the vineyard like a château, whilst the cellar, hidden from the vineyard, is built into the hill like a work of land art. Located at the edge of the plateau, the buried construction peeps out for some air and light,  configuring the profile of the hill, timidly merging with the landscape. The earthy concrete facades, red like parts of the layers that appeared with the digging, are stacked up in horizontal strata, disproportionate in scale and tectonically </a:t>
            </a:r>
            <a:r>
              <a:rPr lang="en-US" dirty="0" smtClean="0"/>
              <a:t>intense.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02191495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World </a:t>
            </a:r>
            <a:r>
              <a:rPr lang="fr-FR" dirty="0"/>
              <a:t>Modern Wineries </a:t>
            </a:r>
            <a:r>
              <a:rPr lang="fr-FR" dirty="0" smtClean="0"/>
              <a:t>2</a:t>
            </a:r>
            <a:endParaRPr lang="fr-FR" dirty="0"/>
          </a:p>
        </p:txBody>
      </p:sp>
      <p:sp>
        <p:nvSpPr>
          <p:cNvPr id="3" name="Espace réservé du contenu 2"/>
          <p:cNvSpPr>
            <a:spLocks noGrp="1"/>
          </p:cNvSpPr>
          <p:nvPr>
            <p:ph idx="1"/>
          </p:nvPr>
        </p:nvSpPr>
        <p:spPr/>
        <p:txBody>
          <a:bodyPr/>
          <a:lstStyle/>
          <a:p>
            <a:r>
              <a:rPr lang="fr-FR" dirty="0"/>
              <a:t>Mas Rodó Winery, La Torre, ES (2008</a:t>
            </a:r>
            <a:r>
              <a:rPr lang="fr-FR" dirty="0" smtClean="0"/>
              <a:t>).</a:t>
            </a:r>
          </a:p>
          <a:p>
            <a:r>
              <a:rPr lang="fr-FR" dirty="0" smtClean="0"/>
              <a:t>Bodegas </a:t>
            </a:r>
            <a:r>
              <a:rPr lang="fr-FR" dirty="0"/>
              <a:t>Portia, Gumiel, ES (2010</a:t>
            </a:r>
            <a:r>
              <a:rPr lang="fr-FR" dirty="0" smtClean="0"/>
              <a:t>).</a:t>
            </a:r>
          </a:p>
          <a:p>
            <a:r>
              <a:rPr lang="fr-FR" dirty="0" smtClean="0"/>
              <a:t>Finca </a:t>
            </a:r>
            <a:r>
              <a:rPr lang="fr-FR" dirty="0"/>
              <a:t>Montepedroso, Rueda, ES (2012</a:t>
            </a:r>
            <a:r>
              <a:rPr lang="fr-FR" dirty="0" smtClean="0"/>
              <a:t>).</a:t>
            </a:r>
          </a:p>
          <a:p>
            <a:r>
              <a:rPr lang="fr-FR" dirty="0"/>
              <a:t>Mont-Ras Winery, Mont-Ras, ES (2016</a:t>
            </a:r>
            <a:r>
              <a:rPr lang="fr-FR" dirty="0" smtClean="0"/>
              <a:t>).</a:t>
            </a:r>
          </a:p>
          <a:p>
            <a:r>
              <a:rPr lang="fr-FR" dirty="0" smtClean="0"/>
              <a:t>Beronia </a:t>
            </a:r>
            <a:r>
              <a:rPr lang="fr-FR" dirty="0"/>
              <a:t>Winery, Rueda, ES (2018</a:t>
            </a:r>
            <a:r>
              <a:rPr lang="fr-FR" dirty="0" smtClean="0"/>
              <a:t>).</a:t>
            </a:r>
          </a:p>
          <a:p>
            <a:r>
              <a:rPr lang="fr-FR" dirty="0"/>
              <a:t>Clos Pachem Winery, Gratallops, ES (2019</a:t>
            </a:r>
            <a:r>
              <a:rPr lang="fr-FR" dirty="0" smtClean="0"/>
              <a:t>).</a:t>
            </a:r>
            <a:endParaRPr lang="fr-FR" dirty="0"/>
          </a:p>
          <a:p>
            <a:r>
              <a:rPr lang="fr-FR" dirty="0"/>
              <a:t>Beronia Winery, Ollauri, ES (2021).</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14176673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25481" cy="1325563"/>
          </a:xfrm>
        </p:spPr>
        <p:txBody>
          <a:bodyPr/>
          <a:lstStyle/>
          <a:p>
            <a:r>
              <a:rPr lang="fr-FR" dirty="0"/>
              <a:t>Campo Viejo Winery, Logroño, ES (2003)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72835" y="1690689"/>
            <a:ext cx="6998330" cy="4085422"/>
          </a:xfrm>
          <a:prstGeom prst="rect">
            <a:avLst/>
          </a:prstGeom>
        </p:spPr>
      </p:pic>
    </p:spTree>
    <p:extLst>
      <p:ext uri="{BB962C8B-B14F-4D97-AF65-F5344CB8AC3E}">
        <p14:creationId xmlns:p14="http://schemas.microsoft.com/office/powerpoint/2010/main" val="362477540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52642" cy="1325563"/>
          </a:xfrm>
        </p:spPr>
        <p:txBody>
          <a:bodyPr/>
          <a:lstStyle/>
          <a:p>
            <a:r>
              <a:rPr lang="fr-FR" dirty="0"/>
              <a:t>Campo Viejo Winery, Logroño, ES (2003)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88131" y="1998507"/>
            <a:ext cx="7276380" cy="3550800"/>
          </a:xfrm>
          <a:prstGeom prst="rect">
            <a:avLst/>
          </a:prstGeom>
        </p:spPr>
      </p:pic>
    </p:spTree>
    <p:extLst>
      <p:ext uri="{BB962C8B-B14F-4D97-AF65-F5344CB8AC3E}">
        <p14:creationId xmlns:p14="http://schemas.microsoft.com/office/powerpoint/2010/main" val="360998444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3588" cy="1325563"/>
          </a:xfrm>
        </p:spPr>
        <p:txBody>
          <a:bodyPr/>
          <a:lstStyle/>
          <a:p>
            <a:r>
              <a:rPr lang="fr-FR" dirty="0"/>
              <a:t>Campo Viejo Winery, Logroño, ES (2003)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05225" y="1817436"/>
            <a:ext cx="7233137" cy="3668962"/>
          </a:xfrm>
          <a:prstGeom prst="rect">
            <a:avLst/>
          </a:prstGeom>
        </p:spPr>
      </p:pic>
    </p:spTree>
    <p:extLst>
      <p:ext uri="{BB962C8B-B14F-4D97-AF65-F5344CB8AC3E}">
        <p14:creationId xmlns:p14="http://schemas.microsoft.com/office/powerpoint/2010/main" val="17400006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3588" cy="1325563"/>
          </a:xfrm>
        </p:spPr>
        <p:txBody>
          <a:bodyPr/>
          <a:lstStyle/>
          <a:p>
            <a:r>
              <a:rPr lang="fr-FR" dirty="0"/>
              <a:t>Campo Viejo Winery, Logroño, ES (2003)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485" y="1690690"/>
            <a:ext cx="6708617" cy="4012994"/>
          </a:xfrm>
          <a:prstGeom prst="rect">
            <a:avLst/>
          </a:prstGeom>
        </p:spPr>
      </p:pic>
    </p:spTree>
    <p:extLst>
      <p:ext uri="{BB962C8B-B14F-4D97-AF65-F5344CB8AC3E}">
        <p14:creationId xmlns:p14="http://schemas.microsoft.com/office/powerpoint/2010/main" val="139072394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25481" cy="1325563"/>
          </a:xfrm>
        </p:spPr>
        <p:txBody>
          <a:bodyPr/>
          <a:lstStyle/>
          <a:p>
            <a:r>
              <a:rPr lang="fr-FR" dirty="0"/>
              <a:t>Campo Viejo Winery, Logroño, ES (2003)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58432" y="1917026"/>
            <a:ext cx="6929810" cy="3831925"/>
          </a:xfrm>
          <a:prstGeom prst="rect">
            <a:avLst/>
          </a:prstGeom>
        </p:spPr>
      </p:pic>
    </p:spTree>
    <p:extLst>
      <p:ext uri="{BB962C8B-B14F-4D97-AF65-F5344CB8AC3E}">
        <p14:creationId xmlns:p14="http://schemas.microsoft.com/office/powerpoint/2010/main" val="36828074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61695" cy="1325563"/>
          </a:xfrm>
        </p:spPr>
        <p:txBody>
          <a:bodyPr/>
          <a:lstStyle/>
          <a:p>
            <a:r>
              <a:rPr lang="fr-FR" dirty="0"/>
              <a:t>Campo Viejo Winery, Logroño, ES (2003)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37553" y="1690689"/>
            <a:ext cx="7010566" cy="4287570"/>
          </a:xfrm>
          <a:prstGeom prst="rect">
            <a:avLst/>
          </a:prstGeom>
        </p:spPr>
      </p:pic>
    </p:spTree>
    <p:extLst>
      <p:ext uri="{BB962C8B-B14F-4D97-AF65-F5344CB8AC3E}">
        <p14:creationId xmlns:p14="http://schemas.microsoft.com/office/powerpoint/2010/main" val="40106978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25481" cy="1325563"/>
          </a:xfrm>
        </p:spPr>
        <p:txBody>
          <a:bodyPr/>
          <a:lstStyle/>
          <a:p>
            <a:r>
              <a:rPr lang="fr-FR" dirty="0"/>
              <a:t>Campo Viejo Winery, Logroño, ES (2003)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81070" y="1690689"/>
            <a:ext cx="4381878" cy="4257438"/>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12738" y="1690689"/>
            <a:ext cx="4395459" cy="4257438"/>
          </a:xfrm>
          <a:prstGeom prst="rect">
            <a:avLst/>
          </a:prstGeom>
        </p:spPr>
      </p:pic>
    </p:spTree>
    <p:extLst>
      <p:ext uri="{BB962C8B-B14F-4D97-AF65-F5344CB8AC3E}">
        <p14:creationId xmlns:p14="http://schemas.microsoft.com/office/powerpoint/2010/main" val="34680579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3588" cy="1325563"/>
          </a:xfrm>
        </p:spPr>
        <p:txBody>
          <a:bodyPr/>
          <a:lstStyle/>
          <a:p>
            <a:r>
              <a:rPr lang="fr-FR" dirty="0"/>
              <a:t>Campo Viejo Winery, Logroño, ES (2003)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25100" y="1690689"/>
            <a:ext cx="5495454" cy="4275545"/>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049" y="1690688"/>
            <a:ext cx="2612491" cy="4275546"/>
          </a:xfrm>
          <a:prstGeom prst="rect">
            <a:avLst/>
          </a:prstGeom>
        </p:spPr>
      </p:pic>
    </p:spTree>
    <p:extLst>
      <p:ext uri="{BB962C8B-B14F-4D97-AF65-F5344CB8AC3E}">
        <p14:creationId xmlns:p14="http://schemas.microsoft.com/office/powerpoint/2010/main" val="147049364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25481" cy="1325563"/>
          </a:xfrm>
        </p:spPr>
        <p:txBody>
          <a:bodyPr/>
          <a:lstStyle/>
          <a:p>
            <a:r>
              <a:rPr lang="fr-FR" dirty="0"/>
              <a:t>Campo Viejo Winery, Logroño, ES (2003)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93723" y="1690689"/>
            <a:ext cx="5821327" cy="4302705"/>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09596" y="1690689"/>
            <a:ext cx="2521956" cy="4302705"/>
          </a:xfrm>
          <a:prstGeom prst="rect">
            <a:avLst/>
          </a:prstGeom>
        </p:spPr>
      </p:pic>
    </p:spTree>
    <p:extLst>
      <p:ext uri="{BB962C8B-B14F-4D97-AF65-F5344CB8AC3E}">
        <p14:creationId xmlns:p14="http://schemas.microsoft.com/office/powerpoint/2010/main" val="301020076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16428" cy="1325563"/>
          </a:xfrm>
        </p:spPr>
        <p:txBody>
          <a:bodyPr/>
          <a:lstStyle/>
          <a:p>
            <a:r>
              <a:rPr lang="fr-FR" dirty="0"/>
              <a:t>Campo Viejo Winery, Logroño, ES (2003)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4175" y="1690689"/>
            <a:ext cx="6247729" cy="4314730"/>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85405" y="1690689"/>
            <a:ext cx="2468472" cy="4314730"/>
          </a:xfrm>
          <a:prstGeom prst="rect">
            <a:avLst/>
          </a:prstGeom>
        </p:spPr>
      </p:pic>
    </p:spTree>
    <p:extLst>
      <p:ext uri="{BB962C8B-B14F-4D97-AF65-F5344CB8AC3E}">
        <p14:creationId xmlns:p14="http://schemas.microsoft.com/office/powerpoint/2010/main" val="41648320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9641" y="365126"/>
            <a:ext cx="8904718" cy="1325563"/>
          </a:xfrm>
        </p:spPr>
        <p:txBody>
          <a:bodyPr/>
          <a:lstStyle/>
          <a:p>
            <a:r>
              <a:rPr lang="fr-FR" dirty="0" smtClean="0"/>
              <a:t>Bodegas Ysios, Laguardia, ES (2001)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43168" y="1662570"/>
            <a:ext cx="3064810" cy="447082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299" y="5488122"/>
            <a:ext cx="2857500" cy="781050"/>
          </a:xfrm>
          <a:prstGeom prst="rect">
            <a:avLst/>
          </a:prstGeom>
        </p:spPr>
      </p:pic>
      <p:pic>
        <p:nvPicPr>
          <p:cNvPr id="6" name="Imag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084890" y="1662570"/>
            <a:ext cx="3956587" cy="3710254"/>
          </a:xfrm>
          <a:prstGeom prst="rect">
            <a:avLst/>
          </a:prstGeom>
        </p:spPr>
      </p:pic>
      <p:sp>
        <p:nvSpPr>
          <p:cNvPr id="7" name="ZoneTexte 6"/>
          <p:cNvSpPr txBox="1"/>
          <p:nvPr/>
        </p:nvSpPr>
        <p:spPr>
          <a:xfrm>
            <a:off x="4007978" y="4888194"/>
            <a:ext cx="2358639" cy="369332"/>
          </a:xfrm>
          <a:prstGeom prst="rect">
            <a:avLst/>
          </a:prstGeom>
          <a:noFill/>
        </p:spPr>
        <p:txBody>
          <a:bodyPr wrap="square" rtlCol="0">
            <a:spAutoFit/>
          </a:bodyPr>
          <a:lstStyle/>
          <a:p>
            <a:r>
              <a:rPr lang="fr-FR" dirty="0" smtClean="0">
                <a:solidFill>
                  <a:schemeClr val="bg1"/>
                </a:solidFill>
              </a:rPr>
              <a:t>Santiago Calatreva</a:t>
            </a:r>
            <a:endParaRPr lang="fr-FR" dirty="0">
              <a:solidFill>
                <a:schemeClr val="bg1"/>
              </a:solidFill>
            </a:endParaRPr>
          </a:p>
        </p:txBody>
      </p:sp>
    </p:spTree>
    <p:extLst>
      <p:ext uri="{BB962C8B-B14F-4D97-AF65-F5344CB8AC3E}">
        <p14:creationId xmlns:p14="http://schemas.microsoft.com/office/powerpoint/2010/main" val="3978116110"/>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07374" cy="1325563"/>
          </a:xfrm>
        </p:spPr>
        <p:txBody>
          <a:bodyPr/>
          <a:lstStyle/>
          <a:p>
            <a:r>
              <a:rPr lang="fr-FR" dirty="0"/>
              <a:t>Campo Viejo Winery, Logroño, ES (2003)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8103" y="1690689"/>
            <a:ext cx="6971168" cy="4284598"/>
          </a:xfrm>
          <a:prstGeom prst="rect">
            <a:avLst/>
          </a:prstGeom>
        </p:spPr>
      </p:pic>
    </p:spTree>
    <p:extLst>
      <p:ext uri="{BB962C8B-B14F-4D97-AF65-F5344CB8AC3E}">
        <p14:creationId xmlns:p14="http://schemas.microsoft.com/office/powerpoint/2010/main" val="13672543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Viña Real, Laguardia, ES (2004)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264208" y="1690689"/>
            <a:ext cx="3589683" cy="447083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015" y="1713708"/>
            <a:ext cx="4744295" cy="4447811"/>
          </a:xfrm>
          <a:prstGeom prst="rect">
            <a:avLst/>
          </a:prstGeom>
        </p:spPr>
      </p:pic>
      <p:sp>
        <p:nvSpPr>
          <p:cNvPr id="6" name="ZoneTexte 5"/>
          <p:cNvSpPr txBox="1"/>
          <p:nvPr/>
        </p:nvSpPr>
        <p:spPr>
          <a:xfrm>
            <a:off x="6469166" y="5332576"/>
            <a:ext cx="2196270" cy="376015"/>
          </a:xfrm>
          <a:prstGeom prst="rect">
            <a:avLst/>
          </a:prstGeom>
          <a:noFill/>
        </p:spPr>
        <p:txBody>
          <a:bodyPr wrap="square" rtlCol="0">
            <a:spAutoFit/>
          </a:bodyPr>
          <a:lstStyle/>
          <a:p>
            <a:r>
              <a:rPr lang="fr-FR" dirty="0" smtClean="0">
                <a:solidFill>
                  <a:schemeClr val="bg1"/>
                </a:solidFill>
              </a:rPr>
              <a:t>Philippe Mazières</a:t>
            </a:r>
            <a:endParaRPr lang="fr-FR" dirty="0">
              <a:solidFill>
                <a:schemeClr val="bg1"/>
              </a:solidFill>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279" y="6161519"/>
            <a:ext cx="3426596" cy="696481"/>
          </a:xfrm>
          <a:prstGeom prst="rect">
            <a:avLst/>
          </a:prstGeom>
        </p:spPr>
      </p:pic>
    </p:spTree>
    <p:extLst>
      <p:ext uri="{BB962C8B-B14F-4D97-AF65-F5344CB8AC3E}">
        <p14:creationId xmlns:p14="http://schemas.microsoft.com/office/powerpoint/2010/main" val="403519154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Viña </a:t>
            </a:r>
            <a:r>
              <a:rPr lang="fr-FR" dirty="0"/>
              <a:t>Real, Laguardia, </a:t>
            </a:r>
            <a:r>
              <a:rPr lang="fr-FR" dirty="0" smtClean="0"/>
              <a:t>ES </a:t>
            </a:r>
            <a:r>
              <a:rPr lang="fr-FR" dirty="0"/>
              <a:t>(2004)</a:t>
            </a:r>
          </a:p>
        </p:txBody>
      </p:sp>
      <p:sp>
        <p:nvSpPr>
          <p:cNvPr id="3" name="Espace réservé du contenu 2"/>
          <p:cNvSpPr>
            <a:spLocks noGrp="1"/>
          </p:cNvSpPr>
          <p:nvPr>
            <p:ph idx="1"/>
          </p:nvPr>
        </p:nvSpPr>
        <p:spPr/>
        <p:txBody>
          <a:bodyPr/>
          <a:lstStyle/>
          <a:p>
            <a:r>
              <a:rPr lang="fr-FR" dirty="0" smtClean="0"/>
              <a:t>It is the work of the architect Philippe Mazières.</a:t>
            </a:r>
          </a:p>
          <a:p>
            <a:r>
              <a:rPr lang="en-US" dirty="0"/>
              <a:t>The silhouette of the building is slightly reminiscent of a wine barrel; the first of the two floors is completely dedicated to the actual process of winemaking; the other - the basement six </a:t>
            </a:r>
            <a:r>
              <a:rPr lang="en-US" dirty="0" smtClean="0"/>
              <a:t>meters </a:t>
            </a:r>
            <a:r>
              <a:rPr lang="en-US" dirty="0"/>
              <a:t>underground - is for storing the barrels of wine. It is built of concrete, cedar and stainless steel on the hill of Cerro de la Mesa, but the caves where the wine is stored were carved from the rock</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3570190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Viña </a:t>
            </a:r>
            <a:r>
              <a:rPr lang="fr-FR" dirty="0"/>
              <a:t>Real, Laguardia, ES (2004)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23772" y="1690689"/>
            <a:ext cx="6896456" cy="4496467"/>
          </a:xfrm>
          <a:prstGeom prst="rect">
            <a:avLst/>
          </a:prstGeom>
        </p:spPr>
      </p:pic>
    </p:spTree>
    <p:extLst>
      <p:ext uri="{BB962C8B-B14F-4D97-AF65-F5344CB8AC3E}">
        <p14:creationId xmlns:p14="http://schemas.microsoft.com/office/powerpoint/2010/main" val="1762075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Viña </a:t>
            </a:r>
            <a:r>
              <a:rPr lang="fr-FR" dirty="0"/>
              <a:t>Real, Laguardia, ES (2004)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133" y="1690689"/>
            <a:ext cx="7041734" cy="4505012"/>
          </a:xfrm>
          <a:prstGeom prst="rect">
            <a:avLst/>
          </a:prstGeom>
        </p:spPr>
      </p:pic>
    </p:spTree>
    <p:extLst>
      <p:ext uri="{BB962C8B-B14F-4D97-AF65-F5344CB8AC3E}">
        <p14:creationId xmlns:p14="http://schemas.microsoft.com/office/powerpoint/2010/main" val="15522453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Viña </a:t>
            </a:r>
            <a:r>
              <a:rPr lang="fr-FR" dirty="0"/>
              <a:t>Real, Laguardia, ES (2004)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40863" y="1690689"/>
            <a:ext cx="6862274" cy="4255807"/>
          </a:xfrm>
          <a:prstGeom prst="rect">
            <a:avLst/>
          </a:prstGeom>
        </p:spPr>
      </p:pic>
    </p:spTree>
    <p:extLst>
      <p:ext uri="{BB962C8B-B14F-4D97-AF65-F5344CB8AC3E}">
        <p14:creationId xmlns:p14="http://schemas.microsoft.com/office/powerpoint/2010/main" val="11961244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Viña </a:t>
            </a:r>
            <a:r>
              <a:rPr lang="fr-FR" dirty="0"/>
              <a:t>Real, Laguardia, ES (2004</a:t>
            </a:r>
            <a:r>
              <a:rPr lang="fr-FR" dirty="0" smtClean="0"/>
              <a:t>)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47685" y="1690689"/>
            <a:ext cx="6648629" cy="4418177"/>
          </a:xfrm>
          <a:prstGeom prst="rect">
            <a:avLst/>
          </a:prstGeom>
        </p:spPr>
      </p:pic>
    </p:spTree>
    <p:extLst>
      <p:ext uri="{BB962C8B-B14F-4D97-AF65-F5344CB8AC3E}">
        <p14:creationId xmlns:p14="http://schemas.microsoft.com/office/powerpoint/2010/main" val="110938017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Viña </a:t>
            </a:r>
            <a:r>
              <a:rPr lang="fr-FR" dirty="0"/>
              <a:t>Real, Laguardia, ES (2004)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39141" y="1690689"/>
            <a:ext cx="6665718" cy="4375448"/>
          </a:xfrm>
          <a:prstGeom prst="rect">
            <a:avLst/>
          </a:prstGeom>
        </p:spPr>
      </p:pic>
    </p:spTree>
    <p:extLst>
      <p:ext uri="{BB962C8B-B14F-4D97-AF65-F5344CB8AC3E}">
        <p14:creationId xmlns:p14="http://schemas.microsoft.com/office/powerpoint/2010/main" val="17693150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Viña </a:t>
            </a:r>
            <a:r>
              <a:rPr lang="fr-FR" dirty="0"/>
              <a:t>Real, Laguardia, ES (2004)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316" y="1690689"/>
            <a:ext cx="6990460" cy="4286250"/>
          </a:xfrm>
          <a:prstGeom prst="rect">
            <a:avLst/>
          </a:prstGeom>
        </p:spPr>
      </p:pic>
    </p:spTree>
    <p:extLst>
      <p:ext uri="{BB962C8B-B14F-4D97-AF65-F5344CB8AC3E}">
        <p14:creationId xmlns:p14="http://schemas.microsoft.com/office/powerpoint/2010/main" val="413643484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44570" cy="1325563"/>
          </a:xfrm>
        </p:spPr>
        <p:txBody>
          <a:bodyPr/>
          <a:lstStyle/>
          <a:p>
            <a:r>
              <a:rPr lang="fr-FR" dirty="0" smtClean="0"/>
              <a:t>Celler Brugarol</a:t>
            </a:r>
            <a:r>
              <a:rPr lang="fr-FR" dirty="0"/>
              <a:t>, Palamós</a:t>
            </a:r>
            <a:r>
              <a:rPr lang="fr-FR" dirty="0" smtClean="0"/>
              <a:t>, ES (2007)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8012" y="1690688"/>
            <a:ext cx="1543050" cy="330517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012" y="5142707"/>
            <a:ext cx="1638300" cy="533400"/>
          </a:xfrm>
          <a:prstGeom prst="rect">
            <a:avLst/>
          </a:prstGeom>
        </p:spPr>
      </p:pic>
      <p:pic>
        <p:nvPicPr>
          <p:cNvPr id="6" name="Imag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36302" y="1690688"/>
            <a:ext cx="2929362" cy="4565255"/>
          </a:xfrm>
          <a:prstGeom prst="rect">
            <a:avLst/>
          </a:prstGeom>
        </p:spPr>
      </p:pic>
      <p:pic>
        <p:nvPicPr>
          <p:cNvPr id="7" name="Image 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238448" y="1728356"/>
            <a:ext cx="3627120" cy="3048000"/>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8660" y="4826560"/>
            <a:ext cx="1256584" cy="1165694"/>
          </a:xfrm>
          <a:prstGeom prst="rect">
            <a:avLst/>
          </a:prstGeom>
        </p:spPr>
      </p:pic>
      <p:sp>
        <p:nvSpPr>
          <p:cNvPr id="9" name="ZoneTexte 8"/>
          <p:cNvSpPr txBox="1"/>
          <p:nvPr/>
        </p:nvSpPr>
        <p:spPr>
          <a:xfrm>
            <a:off x="5293410" y="4227968"/>
            <a:ext cx="3506558" cy="369332"/>
          </a:xfrm>
          <a:prstGeom prst="rect">
            <a:avLst/>
          </a:prstGeom>
          <a:noFill/>
        </p:spPr>
        <p:txBody>
          <a:bodyPr wrap="square" rtlCol="0">
            <a:spAutoFit/>
          </a:bodyPr>
          <a:lstStyle/>
          <a:p>
            <a:r>
              <a:rPr lang="fr-FR" dirty="0" smtClean="0">
                <a:solidFill>
                  <a:schemeClr val="bg1"/>
                </a:solidFill>
              </a:rPr>
              <a:t>R. Aranda       C. Pigem       R. Vilalta</a:t>
            </a:r>
            <a:endParaRPr lang="fr-FR" dirty="0">
              <a:solidFill>
                <a:schemeClr val="bg1"/>
              </a:solidFill>
            </a:endParaRPr>
          </a:p>
        </p:txBody>
      </p:sp>
    </p:spTree>
    <p:extLst>
      <p:ext uri="{BB962C8B-B14F-4D97-AF65-F5344CB8AC3E}">
        <p14:creationId xmlns:p14="http://schemas.microsoft.com/office/powerpoint/2010/main" val="3730928110"/>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310251" cy="1325563"/>
          </a:xfrm>
        </p:spPr>
        <p:txBody>
          <a:bodyPr/>
          <a:lstStyle/>
          <a:p>
            <a:r>
              <a:rPr lang="fr-FR" dirty="0"/>
              <a:t>Bodegas Ysios, </a:t>
            </a:r>
            <a:r>
              <a:rPr lang="fr-FR" dirty="0" smtClean="0"/>
              <a:t>Laguardia</a:t>
            </a:r>
            <a:r>
              <a:rPr lang="fr-FR" dirty="0"/>
              <a:t>, ES (2001)</a:t>
            </a:r>
          </a:p>
        </p:txBody>
      </p:sp>
      <p:sp>
        <p:nvSpPr>
          <p:cNvPr id="3" name="Espace réservé du contenu 2"/>
          <p:cNvSpPr>
            <a:spLocks noGrp="1"/>
          </p:cNvSpPr>
          <p:nvPr>
            <p:ph idx="1"/>
          </p:nvPr>
        </p:nvSpPr>
        <p:spPr/>
        <p:txBody>
          <a:bodyPr>
            <a:normAutofit fontScale="92500" lnSpcReduction="20000"/>
          </a:bodyPr>
          <a:lstStyle/>
          <a:p>
            <a:r>
              <a:rPr lang="fr-FR" dirty="0" smtClean="0"/>
              <a:t>It is the work of the architect Santiago Calatreva.</a:t>
            </a:r>
          </a:p>
          <a:p>
            <a:r>
              <a:rPr lang="en-US" dirty="0"/>
              <a:t>Two </a:t>
            </a:r>
            <a:r>
              <a:rPr lang="en-US" dirty="0" smtClean="0"/>
              <a:t>196-m-long </a:t>
            </a:r>
            <a:r>
              <a:rPr lang="en-US" dirty="0"/>
              <a:t>concrete, load-bearing walls, placed 26 </a:t>
            </a:r>
            <a:r>
              <a:rPr lang="en-US" dirty="0" smtClean="0"/>
              <a:t>m </a:t>
            </a:r>
            <a:r>
              <a:rPr lang="en-US" dirty="0"/>
              <a:t>apart, trace a sinusoidal shape in both plan and elevation. The southern facade is clad with horizontally placed cedar slats that, reflected in the pools, resemble a row of wine barrels. The pools are tiled with white broken ceramics. The aluminum roof paneling creates a material contrast to the warm wood of the facade. The roof, composed of a series of laminated wooden beams, supported on the staggered sinusoidal cornice of the lateral walls, is treated as a continuation of the facades</a:t>
            </a:r>
            <a:r>
              <a:rPr lang="en-US" dirty="0" smtClean="0"/>
              <a:t>. </a:t>
            </a:r>
            <a:r>
              <a:rPr lang="en-US" dirty="0"/>
              <a:t>The result is a ruled surface wave, which combines concave and convex surfaces as it evolves along the longitudinal axis.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06386868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0780" y="365126"/>
            <a:ext cx="8044570" cy="1325563"/>
          </a:xfrm>
        </p:spPr>
        <p:txBody>
          <a:bodyPr/>
          <a:lstStyle/>
          <a:p>
            <a:r>
              <a:rPr lang="fr-FR" dirty="0"/>
              <a:t>Celler Brugarol, Palamós, ES (2007)</a:t>
            </a:r>
          </a:p>
        </p:txBody>
      </p:sp>
      <p:sp>
        <p:nvSpPr>
          <p:cNvPr id="3" name="Espace réservé du contenu 2"/>
          <p:cNvSpPr>
            <a:spLocks noGrp="1"/>
          </p:cNvSpPr>
          <p:nvPr>
            <p:ph idx="1"/>
          </p:nvPr>
        </p:nvSpPr>
        <p:spPr/>
        <p:txBody>
          <a:bodyPr>
            <a:normAutofit fontScale="92500" lnSpcReduction="10000"/>
          </a:bodyPr>
          <a:lstStyle/>
          <a:p>
            <a:r>
              <a:rPr lang="en-US" dirty="0" smtClean="0"/>
              <a:t>It is the work of RCR Arquitectes</a:t>
            </a:r>
            <a:r>
              <a:rPr lang="en-US" dirty="0"/>
              <a:t> </a:t>
            </a:r>
            <a:r>
              <a:rPr lang="en-US" dirty="0" smtClean="0"/>
              <a:t>firm.</a:t>
            </a:r>
          </a:p>
          <a:p>
            <a:r>
              <a:rPr lang="en-US" dirty="0" smtClean="0"/>
              <a:t>It is designed </a:t>
            </a:r>
            <a:r>
              <a:rPr lang="en-US" dirty="0"/>
              <a:t>in such a way that part of it is underground, thus creating a union where landscape and buildings become one. A promenade is defined by tilted recycled steel sheets with slits between them to allow natural light to penetrate. Visitors descend into the underground world of wine where there are large recycled steel vats, suspended barrels and bottles in racks. The inertia of this excavated environment is used to avoid energy consumption in its environmental qualities, whose singular perception is the result of its spatial geometry and materials, steel and stones, that surround you in an underground world, cool, isolated</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82034382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80784" cy="1325563"/>
          </a:xfrm>
        </p:spPr>
        <p:txBody>
          <a:bodyPr/>
          <a:lstStyle/>
          <a:p>
            <a:r>
              <a:rPr lang="fr-FR" dirty="0"/>
              <a:t>Celler Brugarol, Palamós, ES (2007)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779" y="1690689"/>
            <a:ext cx="7218441" cy="4447561"/>
          </a:xfrm>
          <a:prstGeom prst="rect">
            <a:avLst/>
          </a:prstGeom>
        </p:spPr>
      </p:pic>
    </p:spTree>
    <p:extLst>
      <p:ext uri="{BB962C8B-B14F-4D97-AF65-F5344CB8AC3E}">
        <p14:creationId xmlns:p14="http://schemas.microsoft.com/office/powerpoint/2010/main" val="362829130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4566" y="365126"/>
            <a:ext cx="8080784" cy="1325563"/>
          </a:xfrm>
        </p:spPr>
        <p:txBody>
          <a:bodyPr/>
          <a:lstStyle/>
          <a:p>
            <a:r>
              <a:rPr lang="fr-FR" dirty="0"/>
              <a:t>Celler Brugarol, Palamós, ES (2007)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30114" y="1690689"/>
            <a:ext cx="6889687" cy="4492828"/>
          </a:xfrm>
          <a:prstGeom prst="rect">
            <a:avLst/>
          </a:prstGeom>
        </p:spPr>
      </p:pic>
    </p:spTree>
    <p:extLst>
      <p:ext uri="{BB962C8B-B14F-4D97-AF65-F5344CB8AC3E}">
        <p14:creationId xmlns:p14="http://schemas.microsoft.com/office/powerpoint/2010/main" val="37245061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0780" y="365126"/>
            <a:ext cx="8044570" cy="1325563"/>
          </a:xfrm>
        </p:spPr>
        <p:txBody>
          <a:bodyPr/>
          <a:lstStyle/>
          <a:p>
            <a:r>
              <a:rPr lang="fr-FR" dirty="0"/>
              <a:t>Celler Brugarol, Palamós, ES (2007)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58843" y="1690689"/>
            <a:ext cx="6826313" cy="4492828"/>
          </a:xfrm>
          <a:prstGeom prst="rect">
            <a:avLst/>
          </a:prstGeom>
        </p:spPr>
      </p:pic>
    </p:spTree>
    <p:extLst>
      <p:ext uri="{BB962C8B-B14F-4D97-AF65-F5344CB8AC3E}">
        <p14:creationId xmlns:p14="http://schemas.microsoft.com/office/powerpoint/2010/main" val="20488000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3620" y="365126"/>
            <a:ext cx="8071730" cy="1325563"/>
          </a:xfrm>
        </p:spPr>
        <p:txBody>
          <a:bodyPr/>
          <a:lstStyle/>
          <a:p>
            <a:r>
              <a:rPr lang="fr-FR" dirty="0"/>
              <a:t>Celler Brugarol, Palamós, ES (2007)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2787" y="1690689"/>
            <a:ext cx="2906163" cy="4506408"/>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050" y="1690689"/>
            <a:ext cx="2942376" cy="4506408"/>
          </a:xfrm>
          <a:prstGeom prst="rect">
            <a:avLst/>
          </a:prstGeom>
        </p:spPr>
      </p:pic>
      <p:pic>
        <p:nvPicPr>
          <p:cNvPr id="6" name="Imag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123447" y="1690689"/>
            <a:ext cx="2951430" cy="4506408"/>
          </a:xfrm>
          <a:prstGeom prst="rect">
            <a:avLst/>
          </a:prstGeom>
        </p:spPr>
      </p:pic>
    </p:spTree>
    <p:extLst>
      <p:ext uri="{BB962C8B-B14F-4D97-AF65-F5344CB8AC3E}">
        <p14:creationId xmlns:p14="http://schemas.microsoft.com/office/powerpoint/2010/main" val="22679960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1727" y="365126"/>
            <a:ext cx="8053623" cy="1325563"/>
          </a:xfrm>
        </p:spPr>
        <p:txBody>
          <a:bodyPr/>
          <a:lstStyle/>
          <a:p>
            <a:r>
              <a:rPr lang="fr-FR" dirty="0"/>
              <a:t>Celler Brugarol, Palamós, ES (2007)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95880" y="1690688"/>
            <a:ext cx="6944009" cy="4556203"/>
          </a:xfrm>
          <a:prstGeom prst="rect">
            <a:avLst/>
          </a:prstGeom>
        </p:spPr>
      </p:pic>
    </p:spTree>
    <p:extLst>
      <p:ext uri="{BB962C8B-B14F-4D97-AF65-F5344CB8AC3E}">
        <p14:creationId xmlns:p14="http://schemas.microsoft.com/office/powerpoint/2010/main" val="69867394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1727" y="365126"/>
            <a:ext cx="8053623" cy="1325563"/>
          </a:xfrm>
        </p:spPr>
        <p:txBody>
          <a:bodyPr/>
          <a:lstStyle/>
          <a:p>
            <a:r>
              <a:rPr lang="fr-FR" dirty="0"/>
              <a:t>Celler Brugarol, Palamós, ES (2007)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32095" y="1690689"/>
            <a:ext cx="6753886" cy="4492828"/>
          </a:xfrm>
          <a:prstGeom prst="rect">
            <a:avLst/>
          </a:prstGeom>
        </p:spPr>
      </p:pic>
    </p:spTree>
    <p:extLst>
      <p:ext uri="{BB962C8B-B14F-4D97-AF65-F5344CB8AC3E}">
        <p14:creationId xmlns:p14="http://schemas.microsoft.com/office/powerpoint/2010/main" val="31909940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3620" y="365126"/>
            <a:ext cx="8071730" cy="1325563"/>
          </a:xfrm>
        </p:spPr>
        <p:txBody>
          <a:bodyPr/>
          <a:lstStyle/>
          <a:p>
            <a:r>
              <a:rPr lang="fr-FR" dirty="0"/>
              <a:t>Celler Brugarol, Palamós, ES (2007)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04236" y="1690689"/>
            <a:ext cx="2824714" cy="4465667"/>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975287" y="1690688"/>
            <a:ext cx="3000658" cy="4465668"/>
          </a:xfrm>
          <a:prstGeom prst="rect">
            <a:avLst/>
          </a:prstGeom>
        </p:spPr>
      </p:pic>
      <p:pic>
        <p:nvPicPr>
          <p:cNvPr id="6" name="Imag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105339" y="1690688"/>
            <a:ext cx="2806574" cy="4465668"/>
          </a:xfrm>
          <a:prstGeom prst="rect">
            <a:avLst/>
          </a:prstGeom>
        </p:spPr>
      </p:pic>
    </p:spTree>
    <p:extLst>
      <p:ext uri="{BB962C8B-B14F-4D97-AF65-F5344CB8AC3E}">
        <p14:creationId xmlns:p14="http://schemas.microsoft.com/office/powerpoint/2010/main" val="99623031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0780" y="365126"/>
            <a:ext cx="8044570" cy="1325563"/>
          </a:xfrm>
        </p:spPr>
        <p:txBody>
          <a:bodyPr/>
          <a:lstStyle/>
          <a:p>
            <a:r>
              <a:rPr lang="fr-FR" dirty="0"/>
              <a:t>Celler Brugarol, Palamós, ES (2007)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93077" y="1690689"/>
            <a:ext cx="6599976" cy="4547150"/>
          </a:xfrm>
          <a:prstGeom prst="rect">
            <a:avLst/>
          </a:prstGeom>
        </p:spPr>
      </p:pic>
    </p:spTree>
    <p:extLst>
      <p:ext uri="{BB962C8B-B14F-4D97-AF65-F5344CB8AC3E}">
        <p14:creationId xmlns:p14="http://schemas.microsoft.com/office/powerpoint/2010/main" val="37595243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1727" y="365126"/>
            <a:ext cx="8053623" cy="1325563"/>
          </a:xfrm>
        </p:spPr>
        <p:txBody>
          <a:bodyPr/>
          <a:lstStyle/>
          <a:p>
            <a:r>
              <a:rPr lang="fr-FR" dirty="0"/>
              <a:t>Celler Brugarol, Palamós, ES (2007)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08637" y="1690689"/>
            <a:ext cx="6726725" cy="4510936"/>
          </a:xfrm>
          <a:prstGeom prst="rect">
            <a:avLst/>
          </a:prstGeom>
        </p:spPr>
      </p:pic>
    </p:spTree>
    <p:extLst>
      <p:ext uri="{BB962C8B-B14F-4D97-AF65-F5344CB8AC3E}">
        <p14:creationId xmlns:p14="http://schemas.microsoft.com/office/powerpoint/2010/main" val="5804934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7469" y="365126"/>
            <a:ext cx="8147881" cy="1325563"/>
          </a:xfrm>
        </p:spPr>
        <p:txBody>
          <a:bodyPr/>
          <a:lstStyle/>
          <a:p>
            <a:r>
              <a:rPr lang="fr-FR" dirty="0"/>
              <a:t>Bodegas Ysios, </a:t>
            </a:r>
            <a:r>
              <a:rPr lang="fr-FR" dirty="0" smtClean="0"/>
              <a:t>Laguardia</a:t>
            </a:r>
            <a:r>
              <a:rPr lang="fr-FR" dirty="0"/>
              <a:t>, ES (2001)</a:t>
            </a:r>
          </a:p>
        </p:txBody>
      </p:sp>
      <p:sp>
        <p:nvSpPr>
          <p:cNvPr id="3" name="Espace réservé du contenu 2"/>
          <p:cNvSpPr>
            <a:spLocks noGrp="1"/>
          </p:cNvSpPr>
          <p:nvPr>
            <p:ph idx="1"/>
          </p:nvPr>
        </p:nvSpPr>
        <p:spPr/>
        <p:txBody>
          <a:bodyPr>
            <a:normAutofit fontScale="92500"/>
          </a:bodyPr>
          <a:lstStyle/>
          <a:p>
            <a:r>
              <a:rPr lang="en-US" dirty="0" smtClean="0"/>
              <a:t>The </a:t>
            </a:r>
            <a:r>
              <a:rPr lang="en-US" dirty="0"/>
              <a:t>building is outlined as a simple rectangular plan, along an east-west axis, to accommodate the linear program for the wine making process. Two entrances in the side facades emphasize this linearity. The facade to the north is precast </a:t>
            </a:r>
            <a:r>
              <a:rPr lang="en-US" dirty="0" smtClean="0"/>
              <a:t>concrete </a:t>
            </a:r>
            <a:r>
              <a:rPr lang="en-US" dirty="0"/>
              <a:t>panels with few narrow openings. The eastern and western facades are clad in fret aluminum plates. In the center of the building the roof protrudes in a </a:t>
            </a:r>
            <a:r>
              <a:rPr lang="en-US" dirty="0" smtClean="0"/>
              <a:t>continuous </a:t>
            </a:r>
            <a:r>
              <a:rPr lang="en-US" dirty="0"/>
              <a:t>volume over the Visitors Center that is conceived as a balcony overlooking the winery and the vineyards. A granite bridge across the pools give access to the vineyards.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0823871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5513" y="365126"/>
            <a:ext cx="8089837" cy="1325563"/>
          </a:xfrm>
        </p:spPr>
        <p:txBody>
          <a:bodyPr/>
          <a:lstStyle/>
          <a:p>
            <a:r>
              <a:rPr lang="fr-FR" dirty="0"/>
              <a:t>Celler Brugarol, Palamós, ES (2007)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24893" y="1690689"/>
            <a:ext cx="6894214" cy="4501882"/>
          </a:xfrm>
          <a:prstGeom prst="rect">
            <a:avLst/>
          </a:prstGeom>
        </p:spPr>
      </p:pic>
    </p:spTree>
    <p:extLst>
      <p:ext uri="{BB962C8B-B14F-4D97-AF65-F5344CB8AC3E}">
        <p14:creationId xmlns:p14="http://schemas.microsoft.com/office/powerpoint/2010/main" val="189907176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8352" y="365126"/>
            <a:ext cx="8116998" cy="1325563"/>
          </a:xfrm>
        </p:spPr>
        <p:txBody>
          <a:bodyPr/>
          <a:lstStyle/>
          <a:p>
            <a:r>
              <a:rPr lang="fr-FR" dirty="0"/>
              <a:t>Celler Brugarol, Palamós, ES (2007)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25587" y="1690689"/>
            <a:ext cx="6862527" cy="4538096"/>
          </a:xfrm>
          <a:prstGeom prst="rect">
            <a:avLst/>
          </a:prstGeom>
        </p:spPr>
      </p:pic>
    </p:spTree>
    <p:extLst>
      <p:ext uri="{BB962C8B-B14F-4D97-AF65-F5344CB8AC3E}">
        <p14:creationId xmlns:p14="http://schemas.microsoft.com/office/powerpoint/2010/main" val="284006994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35516" cy="1325563"/>
          </a:xfrm>
        </p:spPr>
        <p:txBody>
          <a:bodyPr/>
          <a:lstStyle/>
          <a:p>
            <a:r>
              <a:rPr lang="fr-FR" dirty="0"/>
              <a:t>Celler Brugarol, Palamós, ES (2007)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13988" y="1690689"/>
            <a:ext cx="7025489" cy="4519988"/>
          </a:xfrm>
          <a:prstGeom prst="rect">
            <a:avLst/>
          </a:prstGeom>
        </p:spPr>
      </p:pic>
    </p:spTree>
    <p:extLst>
      <p:ext uri="{BB962C8B-B14F-4D97-AF65-F5344CB8AC3E}">
        <p14:creationId xmlns:p14="http://schemas.microsoft.com/office/powerpoint/2010/main" val="118104418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44570" cy="1325563"/>
          </a:xfrm>
        </p:spPr>
        <p:txBody>
          <a:bodyPr/>
          <a:lstStyle/>
          <a:p>
            <a:r>
              <a:rPr lang="fr-FR" dirty="0"/>
              <a:t>Celler Brugarol, Palamós, ES (2007)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68308" y="1690689"/>
            <a:ext cx="6762939" cy="4510936"/>
          </a:xfrm>
          <a:prstGeom prst="rect">
            <a:avLst/>
          </a:prstGeom>
        </p:spPr>
      </p:pic>
    </p:spTree>
    <p:extLst>
      <p:ext uri="{BB962C8B-B14F-4D97-AF65-F5344CB8AC3E}">
        <p14:creationId xmlns:p14="http://schemas.microsoft.com/office/powerpoint/2010/main" val="35614339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3620" y="365126"/>
            <a:ext cx="8071730" cy="1325563"/>
          </a:xfrm>
        </p:spPr>
        <p:txBody>
          <a:bodyPr/>
          <a:lstStyle/>
          <a:p>
            <a:r>
              <a:rPr lang="fr-FR" dirty="0"/>
              <a:t>Celler Brugarol, Palamós, ES (2007)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76539" y="1690689"/>
            <a:ext cx="6590922" cy="4474721"/>
          </a:xfrm>
          <a:prstGeom prst="rect">
            <a:avLst/>
          </a:prstGeom>
        </p:spPr>
      </p:pic>
    </p:spTree>
    <p:extLst>
      <p:ext uri="{BB962C8B-B14F-4D97-AF65-F5344CB8AC3E}">
        <p14:creationId xmlns:p14="http://schemas.microsoft.com/office/powerpoint/2010/main" val="18255376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Terra Remota, Girona, ES (2008)</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123" y="6043551"/>
            <a:ext cx="3291500" cy="677925"/>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8650" y="1690689"/>
            <a:ext cx="5395865" cy="3988806"/>
          </a:xfrm>
          <a:prstGeom prst="rect">
            <a:avLst/>
          </a:prstGeom>
        </p:spPr>
      </p:pic>
      <p:pic>
        <p:nvPicPr>
          <p:cNvPr id="6" name="Imag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115049" y="1690689"/>
            <a:ext cx="2277513" cy="2719880"/>
          </a:xfrm>
          <a:prstGeom prst="rect">
            <a:avLst/>
          </a:prstGeom>
        </p:spPr>
      </p:pic>
      <p:pic>
        <p:nvPicPr>
          <p:cNvPr id="7" name="Image 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115050" y="4054458"/>
            <a:ext cx="2277513" cy="2667017"/>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8453" y="5749836"/>
            <a:ext cx="1899766" cy="484918"/>
          </a:xfrm>
          <a:prstGeom prst="rect">
            <a:avLst/>
          </a:prstGeom>
        </p:spPr>
      </p:pic>
      <p:sp>
        <p:nvSpPr>
          <p:cNvPr id="10" name="ZoneTexte 9"/>
          <p:cNvSpPr txBox="1"/>
          <p:nvPr/>
        </p:nvSpPr>
        <p:spPr>
          <a:xfrm>
            <a:off x="6255945" y="3612333"/>
            <a:ext cx="1855960" cy="369332"/>
          </a:xfrm>
          <a:prstGeom prst="rect">
            <a:avLst/>
          </a:prstGeom>
          <a:noFill/>
        </p:spPr>
        <p:txBody>
          <a:bodyPr wrap="square" rtlCol="0">
            <a:spAutoFit/>
          </a:bodyPr>
          <a:lstStyle/>
          <a:p>
            <a:r>
              <a:rPr lang="fr-FR" dirty="0" smtClean="0"/>
              <a:t>Marifé Bellaubi</a:t>
            </a:r>
            <a:endParaRPr lang="fr-FR" dirty="0"/>
          </a:p>
        </p:txBody>
      </p:sp>
      <p:sp>
        <p:nvSpPr>
          <p:cNvPr id="11" name="ZoneTexte 10"/>
          <p:cNvSpPr txBox="1"/>
          <p:nvPr/>
        </p:nvSpPr>
        <p:spPr>
          <a:xfrm>
            <a:off x="6563762" y="6234754"/>
            <a:ext cx="1683945" cy="369332"/>
          </a:xfrm>
          <a:prstGeom prst="rect">
            <a:avLst/>
          </a:prstGeom>
          <a:noFill/>
        </p:spPr>
        <p:txBody>
          <a:bodyPr wrap="square" rtlCol="0">
            <a:spAutoFit/>
          </a:bodyPr>
          <a:lstStyle/>
          <a:p>
            <a:r>
              <a:rPr lang="fr-FR" dirty="0" smtClean="0"/>
              <a:t>    Yago </a:t>
            </a:r>
            <a:r>
              <a:rPr lang="fr-FR" dirty="0" smtClean="0">
                <a:solidFill>
                  <a:schemeClr val="bg1"/>
                </a:solidFill>
              </a:rPr>
              <a:t>Sarri</a:t>
            </a:r>
            <a:endParaRPr lang="fr-FR" dirty="0">
              <a:solidFill>
                <a:schemeClr val="bg1"/>
              </a:solidFill>
            </a:endParaRPr>
          </a:p>
        </p:txBody>
      </p:sp>
    </p:spTree>
    <p:extLst>
      <p:ext uri="{BB962C8B-B14F-4D97-AF65-F5344CB8AC3E}">
        <p14:creationId xmlns:p14="http://schemas.microsoft.com/office/powerpoint/2010/main" val="41730699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Terra </a:t>
            </a:r>
            <a:r>
              <a:rPr lang="fr-FR" dirty="0"/>
              <a:t>Remota, Girona, ES (2008)</a:t>
            </a:r>
          </a:p>
        </p:txBody>
      </p:sp>
      <p:sp>
        <p:nvSpPr>
          <p:cNvPr id="3" name="Espace réservé du contenu 2"/>
          <p:cNvSpPr>
            <a:spLocks noGrp="1"/>
          </p:cNvSpPr>
          <p:nvPr>
            <p:ph idx="1"/>
          </p:nvPr>
        </p:nvSpPr>
        <p:spPr/>
        <p:txBody>
          <a:bodyPr>
            <a:normAutofit fontScale="92500" lnSpcReduction="20000"/>
          </a:bodyPr>
          <a:lstStyle/>
          <a:p>
            <a:r>
              <a:rPr lang="fr-FR" dirty="0" smtClean="0"/>
              <a:t>It is the work of Untaller architectural firm.</a:t>
            </a:r>
          </a:p>
          <a:p>
            <a:r>
              <a:rPr lang="en-US" dirty="0"/>
              <a:t>The winery is broken up into </a:t>
            </a:r>
            <a:r>
              <a:rPr lang="en-US" dirty="0" smtClean="0"/>
              <a:t>three semi-buried </a:t>
            </a:r>
            <a:r>
              <a:rPr lang="en-US" dirty="0"/>
              <a:t>interconnected bodies that extend in a graded manner over a north-facing slope. The upper body houses the grape reception space and contains the winemaking cellar. The intermediate body corresponds to the storage and bottling cellar. It features working walkways above tanks situated another four </a:t>
            </a:r>
            <a:r>
              <a:rPr lang="en-US" dirty="0" smtClean="0"/>
              <a:t>meters </a:t>
            </a:r>
            <a:r>
              <a:rPr lang="en-US" dirty="0"/>
              <a:t>further down. Finally, the lower body has a single height and contains the dry materials and bottle stores, the office space and the reception hall. The walls of the winery are in reinforced concrete, the forgings of the roofs are made from alveolar panels and the paving is in polished concrete.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52055803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Terra Remota, Girona,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33331" y="1826726"/>
            <a:ext cx="7782019" cy="3693436"/>
          </a:xfrm>
          <a:prstGeom prst="rect">
            <a:avLst/>
          </a:prstGeom>
        </p:spPr>
      </p:pic>
    </p:spTree>
    <p:extLst>
      <p:ext uri="{BB962C8B-B14F-4D97-AF65-F5344CB8AC3E}">
        <p14:creationId xmlns:p14="http://schemas.microsoft.com/office/powerpoint/2010/main" val="39310344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Terra </a:t>
            </a:r>
            <a:r>
              <a:rPr lang="fr-FR" dirty="0"/>
              <a:t>Remota, Girona,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87803" y="1690688"/>
            <a:ext cx="6716284" cy="4266491"/>
          </a:xfrm>
          <a:prstGeom prst="rect">
            <a:avLst/>
          </a:prstGeom>
        </p:spPr>
      </p:pic>
    </p:spTree>
    <p:extLst>
      <p:ext uri="{BB962C8B-B14F-4D97-AF65-F5344CB8AC3E}">
        <p14:creationId xmlns:p14="http://schemas.microsoft.com/office/powerpoint/2010/main" val="38098907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Terra </a:t>
            </a:r>
            <a:r>
              <a:rPr lang="fr-FR" dirty="0"/>
              <a:t>Remota, Girona,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257" y="1690689"/>
            <a:ext cx="7691485" cy="3830361"/>
          </a:xfrm>
          <a:prstGeom prst="rect">
            <a:avLst/>
          </a:prstGeom>
        </p:spPr>
      </p:pic>
    </p:spTree>
    <p:extLst>
      <p:ext uri="{BB962C8B-B14F-4D97-AF65-F5344CB8AC3E}">
        <p14:creationId xmlns:p14="http://schemas.microsoft.com/office/powerpoint/2010/main" val="344290145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7290" y="365126"/>
            <a:ext cx="8221054" cy="1325563"/>
          </a:xfrm>
        </p:spPr>
        <p:txBody>
          <a:bodyPr/>
          <a:lstStyle/>
          <a:p>
            <a:r>
              <a:rPr lang="fr-FR" dirty="0"/>
              <a:t>Bodegas Ysios, </a:t>
            </a:r>
            <a:r>
              <a:rPr lang="fr-FR" dirty="0" smtClean="0"/>
              <a:t>Laguardia</a:t>
            </a:r>
            <a:r>
              <a:rPr lang="fr-FR" dirty="0"/>
              <a:t>, ES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775" y="1690689"/>
            <a:ext cx="6708449" cy="4539196"/>
          </a:xfrm>
          <a:prstGeom prst="rect">
            <a:avLst/>
          </a:prstGeom>
        </p:spPr>
      </p:pic>
    </p:spTree>
    <p:extLst>
      <p:ext uri="{BB962C8B-B14F-4D97-AF65-F5344CB8AC3E}">
        <p14:creationId xmlns:p14="http://schemas.microsoft.com/office/powerpoint/2010/main" val="389616438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Terra </a:t>
            </a:r>
            <a:r>
              <a:rPr lang="fr-FR" dirty="0"/>
              <a:t>Remota, Girona,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675" y="1690689"/>
            <a:ext cx="7092650" cy="4483774"/>
          </a:xfrm>
          <a:prstGeom prst="rect">
            <a:avLst/>
          </a:prstGeom>
        </p:spPr>
      </p:pic>
    </p:spTree>
    <p:extLst>
      <p:ext uri="{BB962C8B-B14F-4D97-AF65-F5344CB8AC3E}">
        <p14:creationId xmlns:p14="http://schemas.microsoft.com/office/powerpoint/2010/main" val="27061522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Terra </a:t>
            </a:r>
            <a:r>
              <a:rPr lang="fr-FR" dirty="0"/>
              <a:t>Remota, Girona,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338864" y="1690689"/>
            <a:ext cx="6466272" cy="4320812"/>
          </a:xfrm>
          <a:prstGeom prst="rect">
            <a:avLst/>
          </a:prstGeom>
        </p:spPr>
      </p:pic>
    </p:spTree>
    <p:extLst>
      <p:ext uri="{BB962C8B-B14F-4D97-AF65-F5344CB8AC3E}">
        <p14:creationId xmlns:p14="http://schemas.microsoft.com/office/powerpoint/2010/main" val="13555170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Terra </a:t>
            </a:r>
            <a:r>
              <a:rPr lang="fr-FR" dirty="0"/>
              <a:t>Remota, Girona,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9694" y="1690689"/>
            <a:ext cx="6824611" cy="4541067"/>
          </a:xfrm>
          <a:prstGeom prst="rect">
            <a:avLst/>
          </a:prstGeom>
        </p:spPr>
      </p:pic>
    </p:spTree>
    <p:extLst>
      <p:ext uri="{BB962C8B-B14F-4D97-AF65-F5344CB8AC3E}">
        <p14:creationId xmlns:p14="http://schemas.microsoft.com/office/powerpoint/2010/main" val="109383155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Terra </a:t>
            </a:r>
            <a:r>
              <a:rPr lang="fr-FR" dirty="0"/>
              <a:t>Remota, Girona,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438" y="1690689"/>
            <a:ext cx="6843123" cy="4483774"/>
          </a:xfrm>
          <a:prstGeom prst="rect">
            <a:avLst/>
          </a:prstGeom>
        </p:spPr>
      </p:pic>
    </p:spTree>
    <p:extLst>
      <p:ext uri="{BB962C8B-B14F-4D97-AF65-F5344CB8AC3E}">
        <p14:creationId xmlns:p14="http://schemas.microsoft.com/office/powerpoint/2010/main" val="115623663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Terra </a:t>
            </a:r>
            <a:r>
              <a:rPr lang="fr-FR" dirty="0"/>
              <a:t>Remota, Girona,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465" y="1690689"/>
            <a:ext cx="6738781" cy="4447561"/>
          </a:xfrm>
          <a:prstGeom prst="rect">
            <a:avLst/>
          </a:prstGeom>
        </p:spPr>
      </p:pic>
    </p:spTree>
    <p:extLst>
      <p:ext uri="{BB962C8B-B14F-4D97-AF65-F5344CB8AC3E}">
        <p14:creationId xmlns:p14="http://schemas.microsoft.com/office/powerpoint/2010/main" val="353405890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Terra </a:t>
            </a:r>
            <a:r>
              <a:rPr lang="fr-FR" dirty="0"/>
              <a:t>Remota, Girona,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0783" y="1690689"/>
            <a:ext cx="6902434" cy="4465667"/>
          </a:xfrm>
          <a:prstGeom prst="rect">
            <a:avLst/>
          </a:prstGeom>
        </p:spPr>
      </p:pic>
    </p:spTree>
    <p:extLst>
      <p:ext uri="{BB962C8B-B14F-4D97-AF65-F5344CB8AC3E}">
        <p14:creationId xmlns:p14="http://schemas.microsoft.com/office/powerpoint/2010/main" val="9100102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Terra </a:t>
            </a:r>
            <a:r>
              <a:rPr lang="fr-FR" dirty="0"/>
              <a:t>Remota, Girona,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165" y="1690688"/>
            <a:ext cx="6753886" cy="4338919"/>
          </a:xfrm>
          <a:prstGeom prst="rect">
            <a:avLst/>
          </a:prstGeom>
        </p:spPr>
      </p:pic>
    </p:spTree>
    <p:extLst>
      <p:ext uri="{BB962C8B-B14F-4D97-AF65-F5344CB8AC3E}">
        <p14:creationId xmlns:p14="http://schemas.microsoft.com/office/powerpoint/2010/main" val="17180155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Terra </a:t>
            </a:r>
            <a:r>
              <a:rPr lang="fr-FR" dirty="0"/>
              <a:t>Remota, Girona,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46087" y="1690689"/>
            <a:ext cx="7251825" cy="4529043"/>
          </a:xfrm>
          <a:prstGeom prst="rect">
            <a:avLst/>
          </a:prstGeom>
        </p:spPr>
      </p:pic>
    </p:spTree>
    <p:extLst>
      <p:ext uri="{BB962C8B-B14F-4D97-AF65-F5344CB8AC3E}">
        <p14:creationId xmlns:p14="http://schemas.microsoft.com/office/powerpoint/2010/main" val="17896582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Protos Winery, Peñafiel, ES (2008)</a:t>
            </a:r>
          </a:p>
        </p:txBody>
      </p:sp>
      <p:sp>
        <p:nvSpPr>
          <p:cNvPr id="3" name="Espace réservé du pied de page 2"/>
          <p:cNvSpPr>
            <a:spLocks noGrp="1"/>
          </p:cNvSpPr>
          <p:nvPr>
            <p:ph type="ftr" sz="quarter" idx="11"/>
          </p:nvPr>
        </p:nvSpPr>
        <p:spPr/>
        <p:txBody>
          <a:bodyPr/>
          <a:lstStyle/>
          <a:p>
            <a:r>
              <a:rPr lang="fr-FR" dirty="0"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85601" y="1690689"/>
            <a:ext cx="5486698" cy="378649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6006" y="4870451"/>
            <a:ext cx="1543050" cy="1924050"/>
          </a:xfrm>
          <a:prstGeom prst="rect">
            <a:avLst/>
          </a:prstGeom>
        </p:spPr>
      </p:pic>
      <p:pic>
        <p:nvPicPr>
          <p:cNvPr id="6" name="Imag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913689" y="1690689"/>
            <a:ext cx="3126407" cy="3106737"/>
          </a:xfrm>
          <a:prstGeom prst="rect">
            <a:avLst/>
          </a:prstGeom>
        </p:spPr>
      </p:pic>
      <p:sp>
        <p:nvSpPr>
          <p:cNvPr id="7" name="ZoneTexte 6"/>
          <p:cNvSpPr txBox="1"/>
          <p:nvPr/>
        </p:nvSpPr>
        <p:spPr>
          <a:xfrm>
            <a:off x="5913689" y="4363401"/>
            <a:ext cx="2601661" cy="369332"/>
          </a:xfrm>
          <a:prstGeom prst="rect">
            <a:avLst/>
          </a:prstGeom>
          <a:noFill/>
        </p:spPr>
        <p:txBody>
          <a:bodyPr wrap="square" rtlCol="0">
            <a:spAutoFit/>
          </a:bodyPr>
          <a:lstStyle/>
          <a:p>
            <a:r>
              <a:rPr lang="fr-FR" dirty="0" smtClean="0"/>
              <a:t>Richard Rogers</a:t>
            </a:r>
            <a:endParaRPr lang="fr-FR" dirty="0"/>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981" y="4935144"/>
            <a:ext cx="1724025" cy="1485900"/>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4725" y="5678094"/>
            <a:ext cx="1019082" cy="875090"/>
          </a:xfrm>
          <a:prstGeom prst="rect">
            <a:avLst/>
          </a:prstGeom>
        </p:spPr>
      </p:pic>
    </p:spTree>
    <p:extLst>
      <p:ext uri="{BB962C8B-B14F-4D97-AF65-F5344CB8AC3E}">
        <p14:creationId xmlns:p14="http://schemas.microsoft.com/office/powerpoint/2010/main" val="410451898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Protos Winery, Peñafiel, ES (2008)</a:t>
            </a:r>
          </a:p>
        </p:txBody>
      </p:sp>
      <p:sp>
        <p:nvSpPr>
          <p:cNvPr id="3" name="Espace réservé du contenu 2"/>
          <p:cNvSpPr>
            <a:spLocks noGrp="1"/>
          </p:cNvSpPr>
          <p:nvPr>
            <p:ph idx="1"/>
          </p:nvPr>
        </p:nvSpPr>
        <p:spPr/>
        <p:txBody>
          <a:bodyPr>
            <a:normAutofit fontScale="85000" lnSpcReduction="20000"/>
          </a:bodyPr>
          <a:lstStyle/>
          <a:p>
            <a:r>
              <a:rPr lang="en-US" dirty="0"/>
              <a:t>It is the work of the architect Richard Rogers</a:t>
            </a:r>
            <a:r>
              <a:rPr lang="en-US" dirty="0" smtClean="0"/>
              <a:t>.</a:t>
            </a:r>
          </a:p>
          <a:p>
            <a:r>
              <a:rPr lang="en-US" dirty="0" smtClean="0"/>
              <a:t>This </a:t>
            </a:r>
            <a:r>
              <a:rPr lang="en-US" dirty="0"/>
              <a:t>structure is made of parabolic arches of laminated wood. The roof is the most noteworthy visual feature of the outside of the winery. Therefore, it was designed with these five vaulted bays oriented towards the Castle. In the treatment of the roof materials and construction, using large format terracotta pieces, it represents a contemporary reinterpretation of typical vernacular roofs. The base is anchored to the ground, smoothing it out to create the support framework for the light structure that rests on its upper horizontal plane. There are two separate planes on the base: the cellar level, which is completely underground, and the production level, partially buried up to a height of 4.5m, at which point an upper surface area is defined, accessible at street level through the main entrance.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8609388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835" y="365126"/>
            <a:ext cx="8238145" cy="1325563"/>
          </a:xfrm>
        </p:spPr>
        <p:txBody>
          <a:bodyPr/>
          <a:lstStyle/>
          <a:p>
            <a:r>
              <a:rPr lang="fr-FR" dirty="0"/>
              <a:t>Bodegas Ysios, </a:t>
            </a:r>
            <a:r>
              <a:rPr lang="fr-FR" dirty="0" smtClean="0"/>
              <a:t>Laguardia</a:t>
            </a:r>
            <a:r>
              <a:rPr lang="fr-FR" dirty="0"/>
              <a:t>, ES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3818" y="1690689"/>
            <a:ext cx="6556363" cy="4186175"/>
          </a:xfrm>
          <a:prstGeom prst="rect">
            <a:avLst/>
          </a:prstGeom>
        </p:spPr>
      </p:pic>
    </p:spTree>
    <p:extLst>
      <p:ext uri="{BB962C8B-B14F-4D97-AF65-F5344CB8AC3E}">
        <p14:creationId xmlns:p14="http://schemas.microsoft.com/office/powerpoint/2010/main" val="340163495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Protos Winery, Peñafiel, ES (2008)</a:t>
            </a:r>
          </a:p>
        </p:txBody>
      </p:sp>
      <p:sp>
        <p:nvSpPr>
          <p:cNvPr id="3" name="Espace réservé du contenu 2"/>
          <p:cNvSpPr>
            <a:spLocks noGrp="1"/>
          </p:cNvSpPr>
          <p:nvPr>
            <p:ph idx="1"/>
          </p:nvPr>
        </p:nvSpPr>
        <p:spPr/>
        <p:txBody>
          <a:bodyPr>
            <a:normAutofit fontScale="92500" lnSpcReduction="20000"/>
          </a:bodyPr>
          <a:lstStyle/>
          <a:p>
            <a:r>
              <a:rPr lang="en-US" dirty="0"/>
              <a:t>On the outside, the base has perimeter walls and stone cladding, to reinforce the idea of a volume anchored to the ground. </a:t>
            </a:r>
            <a:r>
              <a:rPr lang="en-US" dirty="0" smtClean="0"/>
              <a:t>The </a:t>
            </a:r>
            <a:r>
              <a:rPr lang="en-US" dirty="0"/>
              <a:t>light structure was designed as a vaulted structure broken down into five large bays with 18-meter spans articulated in the section and plan views. This construction is designed as a modular structure system of parabolic arches made of laminated wood, which support a roof composed of five vaults of differing length using stainless steel structural components. The vaults, which are also parabolic, are composed of a secondary structure of laminated wood beams and a wall plate also made of laminated wood boards. Finally, the roof is covered with a system of large format terracotta panels.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8993872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Protos Winery</a:t>
            </a:r>
            <a:r>
              <a:rPr lang="fr-FR" dirty="0"/>
              <a:t>, </a:t>
            </a:r>
            <a:r>
              <a:rPr lang="fr-FR" dirty="0" smtClean="0"/>
              <a:t>Peñafiel, ES (2008)</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390534" y="1690689"/>
            <a:ext cx="6362931" cy="4223001"/>
          </a:xfrm>
          <a:prstGeom prst="rect">
            <a:avLst/>
          </a:prstGeom>
        </p:spPr>
      </p:pic>
    </p:spTree>
    <p:extLst>
      <p:ext uri="{BB962C8B-B14F-4D97-AF65-F5344CB8AC3E}">
        <p14:creationId xmlns:p14="http://schemas.microsoft.com/office/powerpoint/2010/main" val="29892524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Protos Winery, Peñafiel,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367327" y="1690689"/>
            <a:ext cx="6409345" cy="4282821"/>
          </a:xfrm>
          <a:prstGeom prst="rect">
            <a:avLst/>
          </a:prstGeom>
        </p:spPr>
      </p:pic>
    </p:spTree>
    <p:extLst>
      <p:ext uri="{BB962C8B-B14F-4D97-AF65-F5344CB8AC3E}">
        <p14:creationId xmlns:p14="http://schemas.microsoft.com/office/powerpoint/2010/main" val="5077234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Protos Winery, Peñafiel,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30257" y="1690689"/>
            <a:ext cx="6683486" cy="4113803"/>
          </a:xfrm>
          <a:prstGeom prst="rect">
            <a:avLst/>
          </a:prstGeom>
        </p:spPr>
      </p:pic>
    </p:spTree>
    <p:extLst>
      <p:ext uri="{BB962C8B-B14F-4D97-AF65-F5344CB8AC3E}">
        <p14:creationId xmlns:p14="http://schemas.microsoft.com/office/powerpoint/2010/main" val="336961437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Protos Winery, Peñafiel,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318" y="1690689"/>
            <a:ext cx="6879364" cy="3871784"/>
          </a:xfrm>
          <a:prstGeom prst="rect">
            <a:avLst/>
          </a:prstGeom>
        </p:spPr>
      </p:pic>
    </p:spTree>
    <p:extLst>
      <p:ext uri="{BB962C8B-B14F-4D97-AF65-F5344CB8AC3E}">
        <p14:creationId xmlns:p14="http://schemas.microsoft.com/office/powerpoint/2010/main" val="421555196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Protos Winery, Peñafiel,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51959" y="1690689"/>
            <a:ext cx="6640082" cy="4419554"/>
          </a:xfrm>
          <a:prstGeom prst="rect">
            <a:avLst/>
          </a:prstGeom>
        </p:spPr>
      </p:pic>
    </p:spTree>
    <p:extLst>
      <p:ext uri="{BB962C8B-B14F-4D97-AF65-F5344CB8AC3E}">
        <p14:creationId xmlns:p14="http://schemas.microsoft.com/office/powerpoint/2010/main" val="29551667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Protos Winery, Peñafiel,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85316" y="1690689"/>
            <a:ext cx="6759723" cy="4402462"/>
          </a:xfrm>
          <a:prstGeom prst="rect">
            <a:avLst/>
          </a:prstGeom>
        </p:spPr>
      </p:pic>
    </p:spTree>
    <p:extLst>
      <p:ext uri="{BB962C8B-B14F-4D97-AF65-F5344CB8AC3E}">
        <p14:creationId xmlns:p14="http://schemas.microsoft.com/office/powerpoint/2010/main" val="40134611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Protos Winery, Peñafiel,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174228" y="1690689"/>
            <a:ext cx="2816373" cy="4462283"/>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050" y="1690688"/>
            <a:ext cx="2678491" cy="4462283"/>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11068" y="1690688"/>
            <a:ext cx="2838711" cy="4462283"/>
          </a:xfrm>
          <a:prstGeom prst="rect">
            <a:avLst/>
          </a:prstGeom>
        </p:spPr>
      </p:pic>
    </p:spTree>
    <p:extLst>
      <p:ext uri="{BB962C8B-B14F-4D97-AF65-F5344CB8AC3E}">
        <p14:creationId xmlns:p14="http://schemas.microsoft.com/office/powerpoint/2010/main" val="5328726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Protos Winery, Peñafiel,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51958" y="1690689"/>
            <a:ext cx="6640083" cy="4307080"/>
          </a:xfrm>
          <a:prstGeom prst="rect">
            <a:avLst/>
          </a:prstGeom>
        </p:spPr>
      </p:pic>
    </p:spTree>
    <p:extLst>
      <p:ext uri="{BB962C8B-B14F-4D97-AF65-F5344CB8AC3E}">
        <p14:creationId xmlns:p14="http://schemas.microsoft.com/office/powerpoint/2010/main" val="46021920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Protos Winery, Peñafiel, ES (2008)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250" y="1690689"/>
            <a:ext cx="6667500" cy="4359733"/>
          </a:xfrm>
          <a:prstGeom prst="rect">
            <a:avLst/>
          </a:prstGeom>
        </p:spPr>
      </p:pic>
    </p:spTree>
    <p:extLst>
      <p:ext uri="{BB962C8B-B14F-4D97-AF65-F5344CB8AC3E}">
        <p14:creationId xmlns:p14="http://schemas.microsoft.com/office/powerpoint/2010/main" val="116322743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68541</TotalTime>
  <Words>5118</Words>
  <Application>Microsoft Office PowerPoint</Application>
  <PresentationFormat>Affichage à l'écran (4:3)</PresentationFormat>
  <Paragraphs>463</Paragraphs>
  <Slides>196</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196</vt:i4>
      </vt:variant>
    </vt:vector>
  </HeadingPairs>
  <TitlesOfParts>
    <vt:vector size="200" baseType="lpstr">
      <vt:lpstr>Calibri Light</vt:lpstr>
      <vt:lpstr>Arial</vt:lpstr>
      <vt:lpstr>Calibri</vt:lpstr>
      <vt:lpstr>Thème Office</vt:lpstr>
      <vt:lpstr>Présentation PowerPoint</vt:lpstr>
      <vt:lpstr>         World Modern Wineries</vt:lpstr>
      <vt:lpstr>     World Modern Wineries 1</vt:lpstr>
      <vt:lpstr>   World Modern Wineries 2</vt:lpstr>
      <vt:lpstr>Bodegas Ysios, Laguardia, ES (2001)</vt:lpstr>
      <vt:lpstr>Bodegas Ysios, Laguardia, ES (2001)</vt:lpstr>
      <vt:lpstr>Bodegas Ysios, Laguardia, ES (2001)</vt:lpstr>
      <vt:lpstr>Bodegas Ysios, Laguardia, ES (2001)</vt:lpstr>
      <vt:lpstr>Bodegas Ysios, Laguardia, ES (2001)</vt:lpstr>
      <vt:lpstr>Bodegas Ysios, Laguardia, ES (2001)</vt:lpstr>
      <vt:lpstr>Bodegas Ysios, Laguardia, ES (2001)</vt:lpstr>
      <vt:lpstr>Bodegas Ysios, Laguardia, ES (2001)</vt:lpstr>
      <vt:lpstr>Bodegas Ysios, Laguardia, ES (2001)</vt:lpstr>
      <vt:lpstr>Bodegas Ysios, Laguardia, ES (2001)</vt:lpstr>
      <vt:lpstr>Bodegas Ysios, Laguardia, ES (2001)</vt:lpstr>
      <vt:lpstr>Bodegas Ysios, Laguardia, ES (2001)</vt:lpstr>
      <vt:lpstr> Bodegas Ysios, Laguardia, ES (2001)</vt:lpstr>
      <vt:lpstr>Chivite Winery, Arinzano, ES (2002)</vt:lpstr>
      <vt:lpstr>Chivite Winery, Arinzano, ES (2002)</vt:lpstr>
      <vt:lpstr>Chivite Winery, Arinzano, ES (2002)</vt:lpstr>
      <vt:lpstr>Chivite Winery, Arinzano, ES (2002)</vt:lpstr>
      <vt:lpstr>Chivite Winery, Arinzano, ES (2002)</vt:lpstr>
      <vt:lpstr>Chivite Winery, Arinzano, ES (2002)</vt:lpstr>
      <vt:lpstr>Chivite Winery, Arinzano, ES (2002)</vt:lpstr>
      <vt:lpstr>Chivite Winery, Arinzano, ES (2002)</vt:lpstr>
      <vt:lpstr>Chivite Winery, Arinzano, ES (2002)</vt:lpstr>
      <vt:lpstr>Chivite Winery, Arinzano, ES (2002)</vt:lpstr>
      <vt:lpstr>Chivite Winery, Arinzano, ES (2002)</vt:lpstr>
      <vt:lpstr> Finca Antigua, Los Hinojosos, ES (2003) </vt:lpstr>
      <vt:lpstr> Finca Antigua, Los Hinojosos, ES (2003)</vt:lpstr>
      <vt:lpstr> Finca Antigua, Los Hinojosos, ES (2003)</vt:lpstr>
      <vt:lpstr> Finca Antigua, Los Hinojosos, ES (2003)</vt:lpstr>
      <vt:lpstr> Finca Antigua, Los Hinojosos, ES (2003)</vt:lpstr>
      <vt:lpstr> Finca Antigua, Los Hinojosos, ES (2003)</vt:lpstr>
      <vt:lpstr> Finca Antigua, Los Hinojosos, ES (2003)</vt:lpstr>
      <vt:lpstr> Finca Antigua, Los Hinojosos, ES (2003)</vt:lpstr>
      <vt:lpstr> Finca Antigua, Los Hinojosos, ES (2003)</vt:lpstr>
      <vt:lpstr>Campo Viejo Winery, Logroño, ES (2003) </vt:lpstr>
      <vt:lpstr>Campo Viejo Winery, Logroño, ES (2003)</vt:lpstr>
      <vt:lpstr>Campo Viejo Winery, Logroño, ES (2003)</vt:lpstr>
      <vt:lpstr>Campo Viejo Winery, Logroño, ES (2003)</vt:lpstr>
      <vt:lpstr>Campo Viejo Winery, Logroño, ES (2003)</vt:lpstr>
      <vt:lpstr>Campo Viejo Winery, Logroño, ES (2003)</vt:lpstr>
      <vt:lpstr>Campo Viejo Winery, Logroño, ES (2003)</vt:lpstr>
      <vt:lpstr>Campo Viejo Winery, Logroño, ES (2003)</vt:lpstr>
      <vt:lpstr>Campo Viejo Winery, Logroño, ES (2003)</vt:lpstr>
      <vt:lpstr>Campo Viejo Winery, Logroño, ES (2003)</vt:lpstr>
      <vt:lpstr>Campo Viejo Winery, Logroño, ES (2003)</vt:lpstr>
      <vt:lpstr>Campo Viejo Winery, Logroño, ES (2003)</vt:lpstr>
      <vt:lpstr>Campo Viejo Winery, Logroño, ES (2003)</vt:lpstr>
      <vt:lpstr>  Viña Real, Laguardia, ES (2004)</vt:lpstr>
      <vt:lpstr>  Viña Real, Laguardia, ES (2004)</vt:lpstr>
      <vt:lpstr>  Viña Real, Laguardia, ES (2004)</vt:lpstr>
      <vt:lpstr>  Viña Real, Laguardia, ES (2004)</vt:lpstr>
      <vt:lpstr>  Viña Real, Laguardia, ES (2004)</vt:lpstr>
      <vt:lpstr>  Viña Real, Laguardia, ES (2004)  </vt:lpstr>
      <vt:lpstr>  Viña Real, Laguardia, ES (2004)</vt:lpstr>
      <vt:lpstr>   Viña Real, Laguardia, ES (2004)</vt:lpstr>
      <vt:lpstr>Celler Brugarol, Palamós, ES (2007)</vt:lpstr>
      <vt:lpstr>Celler Brugarol, Palamós, ES (2007)</vt:lpstr>
      <vt:lpstr>Celler Brugarol, Palamós, ES (2007)</vt:lpstr>
      <vt:lpstr>Celler Brugarol, Palamós, ES (2007)</vt:lpstr>
      <vt:lpstr>Celler Brugarol, Palamós, ES (2007)</vt:lpstr>
      <vt:lpstr>Celler Brugarol, Palamós, ES (2007)</vt:lpstr>
      <vt:lpstr>Celler Brugarol, Palamós, ES (2007)</vt:lpstr>
      <vt:lpstr>Celler Brugarol, Palamós, ES (2007)</vt:lpstr>
      <vt:lpstr>Celler Brugarol, Palamós, ES (2007)</vt:lpstr>
      <vt:lpstr>Celler Brugarol, Palamós, ES (2007)</vt:lpstr>
      <vt:lpstr>Celler Brugarol, Palamós, ES (2007)</vt:lpstr>
      <vt:lpstr>Celler Brugarol, Palamós, ES (2007)</vt:lpstr>
      <vt:lpstr>Celler Brugarol, Palamós, ES (2007)</vt:lpstr>
      <vt:lpstr>Celler Brugarol, Palamós, ES (2007)</vt:lpstr>
      <vt:lpstr>Celler Brugarol, Palamós, ES (2007)</vt:lpstr>
      <vt:lpstr>Celler Brugarol, Palamós, ES (2007)</vt:lpstr>
      <vt:lpstr> Terra Remota, Girona, ES (2008)</vt:lpstr>
      <vt:lpstr> Terra Remota, Girona, ES (2008)</vt:lpstr>
      <vt:lpstr>Terra Remota, Girona, ES (2008)</vt:lpstr>
      <vt:lpstr> Terra Remota, Girona, ES (2008)</vt:lpstr>
      <vt:lpstr>  Terra Remota, Girona, ES (2008)</vt:lpstr>
      <vt:lpstr>  Terra Remota, Girona, ES (2008)</vt:lpstr>
      <vt:lpstr>  Terra Remota, Girona, ES (2008)</vt:lpstr>
      <vt:lpstr>  Terra Remota, Girona, ES (2008)</vt:lpstr>
      <vt:lpstr>  Terra Remota, Girona, ES (2008)</vt:lpstr>
      <vt:lpstr> Terra Remota, Girona, ES (2008)</vt:lpstr>
      <vt:lpstr> Terra Remota, Girona, ES (2008)</vt:lpstr>
      <vt:lpstr>  Terra Remota, Girona, ES (2008)</vt:lpstr>
      <vt:lpstr>  Terra Remota, Girona, ES (2008)</vt:lpstr>
      <vt:lpstr>Protos Winery, Peñafiel, ES (2008)</vt:lpstr>
      <vt:lpstr>Protos Winery, Peñafiel, ES (2008)</vt:lpstr>
      <vt:lpstr>Protos Winery, Peñafiel, ES (2008)</vt:lpstr>
      <vt:lpstr>Protos Winery, Peñafiel, ES (2008)</vt:lpstr>
      <vt:lpstr>Protos Winery, Peñafiel, ES (2008)</vt:lpstr>
      <vt:lpstr>Protos Winery, Peñafiel, ES (2008)</vt:lpstr>
      <vt:lpstr>Protos Winery, Peñafiel, ES (2008)</vt:lpstr>
      <vt:lpstr>Protos Winery, Peñafiel, ES (2008)</vt:lpstr>
      <vt:lpstr>Protos Winery, Peñafiel, ES (2008)</vt:lpstr>
      <vt:lpstr>Protos Winery, Peñafiel, ES (2008)</vt:lpstr>
      <vt:lpstr>Protos Winery, Peñafiel, ES (2008)</vt:lpstr>
      <vt:lpstr>Protos Winery, Peñafiel, ES (2008)</vt:lpstr>
      <vt:lpstr>Protos Winery, Peñafiel, ES (2008)</vt:lpstr>
      <vt:lpstr>Protos Winery, Peñafiel, ES (2008)</vt:lpstr>
      <vt:lpstr>Protos Winery, Peñafiel, ES (2008)</vt:lpstr>
      <vt:lpstr>Protos Winery, Peñafiel, ES (2008)</vt:lpstr>
      <vt:lpstr>14 Viñas Winery, Picón, ES (2008)</vt:lpstr>
      <vt:lpstr>14 Viñas Winery, Picón, ES (2008)</vt:lpstr>
      <vt:lpstr>14 Viñas Winery, Picón, ES (2008)</vt:lpstr>
      <vt:lpstr>14 Viñas Winery, Picón, ES (2008)</vt:lpstr>
      <vt:lpstr>14 Viñas Winery, Picón, ES (2008)</vt:lpstr>
      <vt:lpstr>14 Viñas Winery, Picón, ES (2008)</vt:lpstr>
      <vt:lpstr>14 Viñas Winery, Picón, ES (2008)</vt:lpstr>
      <vt:lpstr>14 Viñas Winery, Picón, ES (2008)</vt:lpstr>
      <vt:lpstr> Mas Rodó Winery, La Torre, ES (2008)</vt:lpstr>
      <vt:lpstr> Mas Rodó Winery, La Torre, ES (2008)</vt:lpstr>
      <vt:lpstr>Mas Rodó Winery, La Torre, ES (2008)</vt:lpstr>
      <vt:lpstr>Mas Rodó Winery, La Torre, ES (2008)</vt:lpstr>
      <vt:lpstr>Mas Rodó Winery, La Torre, ES (2008)</vt:lpstr>
      <vt:lpstr>Mas Rodó Winery, La Torre, ES (2008)</vt:lpstr>
      <vt:lpstr>Mas Rodó Winery, La Torre, ES (2008)</vt:lpstr>
      <vt:lpstr>Mas Rodó Winery, La Torre, ES (2008)</vt:lpstr>
      <vt:lpstr>Mas Rodó Winery, La Torre, ES (2008)</vt:lpstr>
      <vt:lpstr> Mas Rodó Winery, La Torre, ES (2008)</vt:lpstr>
      <vt:lpstr>Mas Rodó Winery, La Torre, ES (2008)</vt:lpstr>
      <vt:lpstr>Bodegas Portia, Gumiel, ES (2010)</vt:lpstr>
      <vt:lpstr>Bodegas Portia, Gumiel, ES (2010)</vt:lpstr>
      <vt:lpstr>Bodegas Portia, Gumiel, ES (2010)</vt:lpstr>
      <vt:lpstr>Bodegas Portia, Gumiel, ES (2010)</vt:lpstr>
      <vt:lpstr>Bodegas Portia, Gumiel, ES (2010)</vt:lpstr>
      <vt:lpstr>Bodegas Portia, Gumiel, ES (2010)</vt:lpstr>
      <vt:lpstr>Bodegas Portia, Gumiel, ES (2010)</vt:lpstr>
      <vt:lpstr>Bodegas Portia, Gumiel, ES (2010)</vt:lpstr>
      <vt:lpstr>Bodegas Portia, Gumiel, ES (2010)</vt:lpstr>
      <vt:lpstr>Bodegas Portia, Gumiel, ES (2010)</vt:lpstr>
      <vt:lpstr>Bodegas Portia, Gumiel, ES (2010)</vt:lpstr>
      <vt:lpstr>Bodegas Portia, Gumiel, ES (2010)</vt:lpstr>
      <vt:lpstr> Finca Montepedroso, Rueda, ES (2012) </vt:lpstr>
      <vt:lpstr> Finca Montepedroso, Rueda, ES (2012) </vt:lpstr>
      <vt:lpstr> Finca Montepedroso, Rueda, ES (2012) </vt:lpstr>
      <vt:lpstr> Finca Montepedroso, Rueda, ES (2012) </vt:lpstr>
      <vt:lpstr> Finca Montepedroso, Rueda, ES (2012) </vt:lpstr>
      <vt:lpstr> Finca Montepedroso, Rueda, ES (2012) </vt:lpstr>
      <vt:lpstr> Finca Montepedroso, Rueda, ES (2012) </vt:lpstr>
      <vt:lpstr> Finca Montepedroso, Rueda, ES (2012) </vt:lpstr>
      <vt:lpstr> Finca Montepedroso, Rueda, ES (2012)</vt:lpstr>
      <vt:lpstr> Finca Montepedroso, Rueda, ES (2012) </vt:lpstr>
      <vt:lpstr>  Finca Montepedroso, Rueda, ES (2012) </vt:lpstr>
      <vt:lpstr> Finca Montepedroso, Rueda, ES (2012)</vt:lpstr>
      <vt:lpstr> Finca Montepedroso, Rueda, ES (2012)</vt:lpstr>
      <vt:lpstr> Finca Montepedroso, Rueda, ES (2012) </vt:lpstr>
      <vt:lpstr> Mont-Ras Winery, Mont-Ras, ES (2016) </vt:lpstr>
      <vt:lpstr> Mont-Ras Winery, Mont-Ras, ES (2016) </vt:lpstr>
      <vt:lpstr> Mont-Ras Winery, Mont-Ras, ES (2016) </vt:lpstr>
      <vt:lpstr> Mont-Ras Winery, Mont-Ras, ES (2016) </vt:lpstr>
      <vt:lpstr> Mont-Ras Winery, Mont-Ras, ES (2016) </vt:lpstr>
      <vt:lpstr> Mont-Ras Winery, Mont-Ras, ES (2016) </vt:lpstr>
      <vt:lpstr> Mont-Ras Winery, Mont-Ras, ES (2016) </vt:lpstr>
      <vt:lpstr> Mont-Ras Winery, Mont-Ras, ES (2016) </vt:lpstr>
      <vt:lpstr> Mont-Ras Winery, Mont-Ras, ES (2016) </vt:lpstr>
      <vt:lpstr> Mont-Ras Winery, Mont-Ras, ES (2016) </vt:lpstr>
      <vt:lpstr> Mont-Ras Winery, Mont-Ras, ES (2016) </vt:lpstr>
      <vt:lpstr> Mont-Ras Winery, Mont-Ras, ES (2016) </vt:lpstr>
      <vt:lpstr> Mont-Ras Winery, Mont-Ras, ES (2016) </vt:lpstr>
      <vt:lpstr>Beronia Winery, Rueda, ES (2018)</vt:lpstr>
      <vt:lpstr>Beronia Winery, Rueda, ES (2018)</vt:lpstr>
      <vt:lpstr>Beronia Winery, Rueda, ES (2018)</vt:lpstr>
      <vt:lpstr>Beronia Winery, Rueda, ES (2018)</vt:lpstr>
      <vt:lpstr>Beronia Winery, Rueda, ES (2018)</vt:lpstr>
      <vt:lpstr> Beronia Winery, Rueda, ES (2018)</vt:lpstr>
      <vt:lpstr>Beronia Winery, Rueda, ES (2018) </vt:lpstr>
      <vt:lpstr>Beronia Winery, Rueda, ES (2018)</vt:lpstr>
      <vt:lpstr>Beronia Winery, Rueda, ES (2018)</vt:lpstr>
      <vt:lpstr>Beronia Winery, Rueda, ES (2018)</vt:lpstr>
      <vt:lpstr>Beronia Winery, Rueda, ES (2018)</vt:lpstr>
      <vt:lpstr>Beronia Winery, Rueda, ES (2018)</vt:lpstr>
      <vt:lpstr> Clos Pachem Winery, Gratallops, ES (2019) </vt:lpstr>
      <vt:lpstr> Clos Pachem Winery, Gratallops, ES (2019)</vt:lpstr>
      <vt:lpstr> Clos Pachem Winery, Gratallops, ES (2019)</vt:lpstr>
      <vt:lpstr> Clos Pachem Winery, Gratallops, ES (2019)</vt:lpstr>
      <vt:lpstr> Clos Pachem Winery, Gratallops, ES (2019)</vt:lpstr>
      <vt:lpstr> Clos Pachem Winery, Gratallops, ES (2019)</vt:lpstr>
      <vt:lpstr> Clos Pachem Winery, Gratallops, ES (2019)</vt:lpstr>
      <vt:lpstr> Clos Pachem Winery, Gratallops, ES (2019)</vt:lpstr>
      <vt:lpstr> Clos Pachem Winery, Gratallops, ES (2019)</vt:lpstr>
      <vt:lpstr> Clos Pachem Winery, Gratallops, ES (2019)</vt:lpstr>
      <vt:lpstr> Clos Pachem Winery, Gratallops, ES (2019)</vt:lpstr>
      <vt:lpstr> Clos Pachem Winery, Gratallops, ES (2019)</vt:lpstr>
      <vt:lpstr>Beronia Winery, Ollauri, ES (2021)</vt:lpstr>
      <vt:lpstr>Beronia Winery, Ollauri, ES (2021)</vt:lpstr>
      <vt:lpstr>Beronia Winery, Ollauri, ES (2021)</vt:lpstr>
      <vt:lpstr>Beronia Winery, Ollauri, ES (2021)</vt:lpstr>
      <vt:lpstr>Beronia Winery, Ollauri, ES (2021)</vt:lpstr>
      <vt:lpstr>Beronia Winery, Ollauri, ES (2021)</vt:lpstr>
      <vt:lpstr>Beronia Winery, Ollauri, ES (2021)</vt:lpstr>
      <vt:lpstr>Beronia Winery, Ollauri, ES (2021)</vt:lpstr>
      <vt:lpstr>Beronia Winery, Ollauri, ES (2021)</vt:lpstr>
      <vt:lpstr>Beronia Winery, Ollauri, ES (2021)</vt:lpstr>
      <vt:lpstr>Beronia Winery, Ollauri, ES (2021)</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Compte Microsoft</cp:lastModifiedBy>
  <cp:revision>1264</cp:revision>
  <dcterms:created xsi:type="dcterms:W3CDTF">2017-12-25T13:11:09Z</dcterms:created>
  <dcterms:modified xsi:type="dcterms:W3CDTF">2022-05-12T14:10:18Z</dcterms:modified>
</cp:coreProperties>
</file>