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22.jpg" ContentType="image/png"/>
  <Override PartName="/ppt/media/image123.jpg" ContentType="image/png"/>
  <Override PartName="/ppt/media/image14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6"/>
  </p:notesMasterIdLst>
  <p:sldIdLst>
    <p:sldId id="256" r:id="rId2"/>
    <p:sldId id="1008" r:id="rId3"/>
    <p:sldId id="1667" r:id="rId4"/>
    <p:sldId id="1389" r:id="rId5"/>
    <p:sldId id="1390" r:id="rId6"/>
    <p:sldId id="1967" r:id="rId7"/>
    <p:sldId id="1398" r:id="rId8"/>
    <p:sldId id="1391" r:id="rId9"/>
    <p:sldId id="1392" r:id="rId10"/>
    <p:sldId id="1393" r:id="rId11"/>
    <p:sldId id="1394" r:id="rId12"/>
    <p:sldId id="1395" r:id="rId13"/>
    <p:sldId id="1396" r:id="rId14"/>
    <p:sldId id="1397" r:id="rId15"/>
    <p:sldId id="1951" r:id="rId16"/>
    <p:sldId id="1952" r:id="rId17"/>
    <p:sldId id="1963" r:id="rId18"/>
    <p:sldId id="1964" r:id="rId19"/>
    <p:sldId id="1954" r:id="rId20"/>
    <p:sldId id="1953" r:id="rId21"/>
    <p:sldId id="1961" r:id="rId22"/>
    <p:sldId id="1955" r:id="rId23"/>
    <p:sldId id="1956" r:id="rId24"/>
    <p:sldId id="1957" r:id="rId25"/>
    <p:sldId id="1966" r:id="rId26"/>
    <p:sldId id="1958" r:id="rId27"/>
    <p:sldId id="1965" r:id="rId28"/>
    <p:sldId id="1959" r:id="rId29"/>
    <p:sldId id="1960" r:id="rId30"/>
    <p:sldId id="1715" r:id="rId31"/>
    <p:sldId id="1716" r:id="rId32"/>
    <p:sldId id="1725" r:id="rId33"/>
    <p:sldId id="1717" r:id="rId34"/>
    <p:sldId id="1718" r:id="rId35"/>
    <p:sldId id="1719" r:id="rId36"/>
    <p:sldId id="1720" r:id="rId37"/>
    <p:sldId id="1721" r:id="rId38"/>
    <p:sldId id="1722" r:id="rId39"/>
    <p:sldId id="1723" r:id="rId40"/>
    <p:sldId id="1726" r:id="rId41"/>
    <p:sldId id="1724" r:id="rId42"/>
    <p:sldId id="1860" r:id="rId43"/>
    <p:sldId id="1861" r:id="rId44"/>
    <p:sldId id="1869" r:id="rId45"/>
    <p:sldId id="1862" r:id="rId46"/>
    <p:sldId id="1863" r:id="rId47"/>
    <p:sldId id="1864" r:id="rId48"/>
    <p:sldId id="1865" r:id="rId49"/>
    <p:sldId id="1866" r:id="rId50"/>
    <p:sldId id="1867" r:id="rId51"/>
    <p:sldId id="1868" r:id="rId52"/>
    <p:sldId id="1870" r:id="rId53"/>
    <p:sldId id="1871" r:id="rId54"/>
    <p:sldId id="1879" r:id="rId55"/>
    <p:sldId id="1872" r:id="rId56"/>
    <p:sldId id="1874" r:id="rId57"/>
    <p:sldId id="1875" r:id="rId58"/>
    <p:sldId id="1873" r:id="rId59"/>
    <p:sldId id="1876" r:id="rId60"/>
    <p:sldId id="1877" r:id="rId61"/>
    <p:sldId id="1878" r:id="rId62"/>
    <p:sldId id="1939" r:id="rId63"/>
    <p:sldId id="1940" r:id="rId64"/>
    <p:sldId id="1949" r:id="rId65"/>
    <p:sldId id="1950" r:id="rId66"/>
    <p:sldId id="1943" r:id="rId67"/>
    <p:sldId id="1941" r:id="rId68"/>
    <p:sldId id="1942" r:id="rId69"/>
    <p:sldId id="1948" r:id="rId70"/>
    <p:sldId id="1944" r:id="rId71"/>
    <p:sldId id="1945" r:id="rId72"/>
    <p:sldId id="1946" r:id="rId73"/>
    <p:sldId id="1947" r:id="rId74"/>
    <p:sldId id="1752" r:id="rId75"/>
    <p:sldId id="1753" r:id="rId76"/>
    <p:sldId id="1754" r:id="rId77"/>
    <p:sldId id="1755" r:id="rId78"/>
    <p:sldId id="1756" r:id="rId79"/>
    <p:sldId id="1757" r:id="rId80"/>
    <p:sldId id="1758" r:id="rId81"/>
    <p:sldId id="1830" r:id="rId82"/>
    <p:sldId id="1831" r:id="rId83"/>
    <p:sldId id="1832" r:id="rId84"/>
    <p:sldId id="1833" r:id="rId85"/>
    <p:sldId id="1834" r:id="rId86"/>
    <p:sldId id="1835" r:id="rId87"/>
    <p:sldId id="1836" r:id="rId88"/>
    <p:sldId id="1787" r:id="rId89"/>
    <p:sldId id="1788" r:id="rId90"/>
    <p:sldId id="1789" r:id="rId91"/>
    <p:sldId id="1790" r:id="rId92"/>
    <p:sldId id="1791" r:id="rId93"/>
    <p:sldId id="1795" r:id="rId94"/>
    <p:sldId id="1792" r:id="rId95"/>
    <p:sldId id="1793" r:id="rId96"/>
    <p:sldId id="1794" r:id="rId97"/>
    <p:sldId id="1686" r:id="rId98"/>
    <p:sldId id="1687" r:id="rId99"/>
    <p:sldId id="1688" r:id="rId100"/>
    <p:sldId id="1689" r:id="rId101"/>
    <p:sldId id="1690" r:id="rId102"/>
    <p:sldId id="1691" r:id="rId103"/>
    <p:sldId id="1692" r:id="rId104"/>
    <p:sldId id="1926" r:id="rId105"/>
    <p:sldId id="1927" r:id="rId106"/>
    <p:sldId id="1934" r:id="rId107"/>
    <p:sldId id="1928" r:id="rId108"/>
    <p:sldId id="1929" r:id="rId109"/>
    <p:sldId id="1930" r:id="rId110"/>
    <p:sldId id="1931" r:id="rId111"/>
    <p:sldId id="1932" r:id="rId112"/>
    <p:sldId id="1935" r:id="rId113"/>
    <p:sldId id="1936" r:id="rId114"/>
    <p:sldId id="1933" r:id="rId115"/>
    <p:sldId id="1938" r:id="rId116"/>
    <p:sldId id="1977" r:id="rId117"/>
    <p:sldId id="1978" r:id="rId118"/>
    <p:sldId id="1983" r:id="rId119"/>
    <p:sldId id="1979" r:id="rId120"/>
    <p:sldId id="1980" r:id="rId121"/>
    <p:sldId id="1984" r:id="rId122"/>
    <p:sldId id="1982" r:id="rId123"/>
    <p:sldId id="1981" r:id="rId124"/>
    <p:sldId id="1937" r:id="rId1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FB7B88C-23F9-432A-82FA-0DC749A7E3A7}">
          <p14:sldIdLst>
            <p14:sldId id="256"/>
            <p14:sldId id="1008"/>
            <p14:sldId id="1667"/>
            <p14:sldId id="1389"/>
            <p14:sldId id="1390"/>
            <p14:sldId id="1967"/>
            <p14:sldId id="1398"/>
            <p14:sldId id="1391"/>
            <p14:sldId id="1392"/>
            <p14:sldId id="1393"/>
            <p14:sldId id="1394"/>
            <p14:sldId id="1395"/>
            <p14:sldId id="1396"/>
            <p14:sldId id="1397"/>
            <p14:sldId id="1951"/>
            <p14:sldId id="1952"/>
            <p14:sldId id="1963"/>
            <p14:sldId id="1964"/>
            <p14:sldId id="1954"/>
            <p14:sldId id="1953"/>
            <p14:sldId id="1961"/>
            <p14:sldId id="1955"/>
            <p14:sldId id="1956"/>
            <p14:sldId id="1957"/>
            <p14:sldId id="1966"/>
            <p14:sldId id="1958"/>
            <p14:sldId id="1965"/>
            <p14:sldId id="1959"/>
            <p14:sldId id="1960"/>
            <p14:sldId id="1715"/>
            <p14:sldId id="1716"/>
            <p14:sldId id="1725"/>
            <p14:sldId id="1717"/>
            <p14:sldId id="1718"/>
            <p14:sldId id="1719"/>
            <p14:sldId id="1720"/>
            <p14:sldId id="1721"/>
            <p14:sldId id="1722"/>
            <p14:sldId id="1723"/>
            <p14:sldId id="1726"/>
            <p14:sldId id="1724"/>
            <p14:sldId id="1860"/>
            <p14:sldId id="1861"/>
            <p14:sldId id="1869"/>
            <p14:sldId id="1862"/>
            <p14:sldId id="1863"/>
            <p14:sldId id="1864"/>
            <p14:sldId id="1865"/>
            <p14:sldId id="1866"/>
            <p14:sldId id="1867"/>
            <p14:sldId id="1868"/>
            <p14:sldId id="1870"/>
            <p14:sldId id="1871"/>
            <p14:sldId id="1879"/>
            <p14:sldId id="1872"/>
            <p14:sldId id="1874"/>
            <p14:sldId id="1875"/>
            <p14:sldId id="1873"/>
            <p14:sldId id="1876"/>
            <p14:sldId id="1877"/>
            <p14:sldId id="1878"/>
            <p14:sldId id="1939"/>
            <p14:sldId id="1940"/>
            <p14:sldId id="1949"/>
            <p14:sldId id="1950"/>
            <p14:sldId id="1943"/>
            <p14:sldId id="1941"/>
            <p14:sldId id="1942"/>
            <p14:sldId id="1948"/>
            <p14:sldId id="1944"/>
            <p14:sldId id="1945"/>
            <p14:sldId id="1946"/>
            <p14:sldId id="1947"/>
            <p14:sldId id="1752"/>
            <p14:sldId id="1753"/>
            <p14:sldId id="1754"/>
            <p14:sldId id="1755"/>
            <p14:sldId id="1756"/>
            <p14:sldId id="1757"/>
            <p14:sldId id="1758"/>
            <p14:sldId id="1830"/>
            <p14:sldId id="1831"/>
            <p14:sldId id="1832"/>
            <p14:sldId id="1833"/>
            <p14:sldId id="1834"/>
            <p14:sldId id="1835"/>
            <p14:sldId id="1836"/>
            <p14:sldId id="1787"/>
            <p14:sldId id="1788"/>
            <p14:sldId id="1789"/>
            <p14:sldId id="1790"/>
            <p14:sldId id="1791"/>
            <p14:sldId id="1795"/>
            <p14:sldId id="1792"/>
            <p14:sldId id="1793"/>
            <p14:sldId id="1794"/>
            <p14:sldId id="1686"/>
            <p14:sldId id="1687"/>
            <p14:sldId id="1688"/>
            <p14:sldId id="1689"/>
            <p14:sldId id="1690"/>
            <p14:sldId id="1691"/>
            <p14:sldId id="1692"/>
            <p14:sldId id="1926"/>
            <p14:sldId id="1927"/>
            <p14:sldId id="1934"/>
            <p14:sldId id="1928"/>
            <p14:sldId id="1929"/>
            <p14:sldId id="1930"/>
            <p14:sldId id="1931"/>
            <p14:sldId id="1932"/>
            <p14:sldId id="1935"/>
            <p14:sldId id="1936"/>
            <p14:sldId id="1933"/>
            <p14:sldId id="1938"/>
            <p14:sldId id="1977"/>
            <p14:sldId id="1978"/>
            <p14:sldId id="1983"/>
            <p14:sldId id="1979"/>
            <p14:sldId id="1980"/>
            <p14:sldId id="1984"/>
            <p14:sldId id="1982"/>
            <p14:sldId id="1981"/>
            <p14:sldId id="19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5179" autoAdjust="0"/>
  </p:normalViewPr>
  <p:slideViewPr>
    <p:cSldViewPr snapToGrid="0">
      <p:cViewPr varScale="1">
        <p:scale>
          <a:sx n="84" d="100"/>
          <a:sy n="84" d="100"/>
        </p:scale>
        <p:origin x="1339" y="67"/>
      </p:cViewPr>
      <p:guideLst/>
    </p:cSldViewPr>
  </p:slideViewPr>
  <p:notesTextViewPr>
    <p:cViewPr>
      <p:scale>
        <a:sx n="1" d="1"/>
        <a:sy n="1" d="1"/>
      </p:scale>
      <p:origin x="0" y="0"/>
    </p:cViewPr>
  </p:notesTextViewPr>
  <p:sorterViewPr>
    <p:cViewPr varScale="1">
      <p:scale>
        <a:sx n="100" d="100"/>
        <a:sy n="100" d="100"/>
      </p:scale>
      <p:origin x="0" y="-3108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05/07/2022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05/07/2022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05/07/2022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05/07/2022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05/07/2022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05/07/2022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05/07/2022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05/07/2022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05/07/2022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05/07/2022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05/07/2022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05/07/2022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05/07/2022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2.jpg"/></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48.pn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6.xml"/><Relationship Id="rId4" Type="http://schemas.openxmlformats.org/officeDocument/2006/relationships/image" Target="../media/image78.jpg"/></Relationships>
</file>

<file path=ppt/slides/_rels/slide7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2" Type="http://schemas.openxmlformats.org/officeDocument/2006/relationships/hyperlink" Target="https://en.wikipedia.org/wiki/Architectural_acoustic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solidFill>
                  <a:schemeClr val="bg1"/>
                </a:solidFill>
              </a:rPr>
              <a:t>US. Modernist Houses</a:t>
            </a:r>
            <a:endParaRPr lang="fr-FR" dirty="0">
              <a:solidFill>
                <a:schemeClr val="bg1"/>
              </a:solidFill>
            </a:endParaRPr>
          </a:p>
        </p:txBody>
      </p:sp>
      <p:sp>
        <p:nvSpPr>
          <p:cNvPr id="3" name="Sous-titre 2"/>
          <p:cNvSpPr>
            <a:spLocks noGrp="1"/>
          </p:cNvSpPr>
          <p:nvPr>
            <p:ph type="subTitle" idx="1"/>
          </p:nvPr>
        </p:nvSpPr>
        <p:spPr/>
        <p:txBody>
          <a:bodyPr/>
          <a:lstStyle/>
          <a:p>
            <a:r>
              <a:rPr lang="fr-FR" dirty="0" smtClean="0">
                <a:solidFill>
                  <a:schemeClr val="bg1"/>
                </a:solidFill>
              </a:rPr>
              <a:t>1960-1980</a:t>
            </a:r>
            <a:endParaRPr lang="fr-FR" dirty="0">
              <a:solidFill>
                <a:schemeClr val="bg1"/>
              </a:solidFill>
            </a:endParaRPr>
          </a:p>
        </p:txBody>
      </p:sp>
      <p:sp>
        <p:nvSpPr>
          <p:cNvPr id="5" name="Espace réservé du pied de page 4"/>
          <p:cNvSpPr>
            <a:spLocks noGrp="1"/>
          </p:cNvSpPr>
          <p:nvPr>
            <p:ph type="ftr" sz="quarter" idx="11"/>
          </p:nvPr>
        </p:nvSpPr>
        <p:spPr/>
        <p:txBody>
          <a:bodyPr/>
          <a:lstStyle/>
          <a:p>
            <a:r>
              <a:rPr lang="fr-FR" smtClean="0"/>
              <a:t>BONFILS Jean-Paul bonfilsjeanpaul@gmail.com</a:t>
            </a:r>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37733"/>
            <a:ext cx="7642968" cy="4593521"/>
          </a:xfrm>
          <a:prstGeom prst="rect">
            <a:avLst/>
          </a:prstGeom>
        </p:spPr>
      </p:pic>
      <p:sp>
        <p:nvSpPr>
          <p:cNvPr id="7" name="ZoneTexte 6"/>
          <p:cNvSpPr txBox="1"/>
          <p:nvPr/>
        </p:nvSpPr>
        <p:spPr>
          <a:xfrm>
            <a:off x="557561" y="1122363"/>
            <a:ext cx="7281746" cy="1200329"/>
          </a:xfrm>
          <a:prstGeom prst="rect">
            <a:avLst/>
          </a:prstGeom>
          <a:noFill/>
        </p:spPr>
        <p:txBody>
          <a:bodyPr wrap="square" rtlCol="0">
            <a:spAutoFit/>
          </a:bodyPr>
          <a:lstStyle/>
          <a:p>
            <a:pPr algn="ctr"/>
            <a:r>
              <a:rPr lang="fr-FR" sz="3600" dirty="0" smtClean="0"/>
              <a:t>US Modern Religious Architecture III</a:t>
            </a:r>
          </a:p>
          <a:p>
            <a:pPr algn="ctr"/>
            <a:r>
              <a:rPr lang="fr-FR" sz="3600" dirty="0" smtClean="0"/>
              <a:t>1964-1968</a:t>
            </a:r>
            <a:endParaRPr lang="fr-FR" sz="3600" dirty="0"/>
          </a:p>
        </p:txBody>
      </p:sp>
    </p:spTree>
    <p:extLst>
      <p:ext uri="{BB962C8B-B14F-4D97-AF65-F5344CB8AC3E}">
        <p14:creationId xmlns:p14="http://schemas.microsoft.com/office/powerpoint/2010/main" val="36844418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07374"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585" y="1690689"/>
            <a:ext cx="6822830" cy="4572001"/>
          </a:xfrm>
          <a:prstGeom prst="rect">
            <a:avLst/>
          </a:prstGeom>
        </p:spPr>
      </p:pic>
    </p:spTree>
    <p:extLst>
      <p:ext uri="{BB962C8B-B14F-4D97-AF65-F5344CB8AC3E}">
        <p14:creationId xmlns:p14="http://schemas.microsoft.com/office/powerpoint/2010/main" val="10595881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07522" cy="1325563"/>
          </a:xfrm>
        </p:spPr>
        <p:txBody>
          <a:bodyPr>
            <a:normAutofit/>
          </a:bodyPr>
          <a:lstStyle/>
          <a:p>
            <a:r>
              <a:rPr lang="fr-FR" sz="4000" dirty="0"/>
              <a:t>Church of Crucifixion, 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5" y="1595154"/>
            <a:ext cx="2902205" cy="445080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352" y="1595153"/>
            <a:ext cx="2902884" cy="445080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1489313"/>
            <a:ext cx="2892472" cy="4556646"/>
          </a:xfrm>
          <a:prstGeom prst="rect">
            <a:avLst/>
          </a:prstGeom>
        </p:spPr>
      </p:pic>
    </p:spTree>
    <p:extLst>
      <p:ext uri="{BB962C8B-B14F-4D97-AF65-F5344CB8AC3E}">
        <p14:creationId xmlns:p14="http://schemas.microsoft.com/office/powerpoint/2010/main" val="1347962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71045" cy="1325563"/>
          </a:xfrm>
        </p:spPr>
        <p:txBody>
          <a:bodyPr>
            <a:normAutofit/>
          </a:bodyPr>
          <a:lstStyle/>
          <a:p>
            <a:r>
              <a:rPr lang="fr-FR" sz="4000" dirty="0"/>
              <a:t>Church of Crucifixion, 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60" y="1690689"/>
            <a:ext cx="6823880" cy="4505396"/>
          </a:xfrm>
          <a:prstGeom prst="rect">
            <a:avLst/>
          </a:prstGeom>
        </p:spPr>
      </p:pic>
    </p:spTree>
    <p:extLst>
      <p:ext uri="{BB962C8B-B14F-4D97-AF65-F5344CB8AC3E}">
        <p14:creationId xmlns:p14="http://schemas.microsoft.com/office/powerpoint/2010/main" val="10907135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Church of Crucifixion, 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8" y="1690689"/>
            <a:ext cx="6864823" cy="4559987"/>
          </a:xfrm>
          <a:prstGeom prst="rect">
            <a:avLst/>
          </a:prstGeom>
        </p:spPr>
      </p:pic>
    </p:spTree>
    <p:extLst>
      <p:ext uri="{BB962C8B-B14F-4D97-AF65-F5344CB8AC3E}">
        <p14:creationId xmlns:p14="http://schemas.microsoft.com/office/powerpoint/2010/main" val="41528506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898340" cy="1325563"/>
          </a:xfrm>
        </p:spPr>
        <p:txBody>
          <a:bodyPr>
            <a:normAutofit/>
          </a:bodyPr>
          <a:lstStyle/>
          <a:p>
            <a:r>
              <a:rPr lang="fr-FR" sz="4000" dirty="0"/>
              <a:t>Church of Crucifixion, 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367" y="1690689"/>
            <a:ext cx="6305265" cy="4491748"/>
          </a:xfrm>
          <a:prstGeom prst="rect">
            <a:avLst/>
          </a:prstGeom>
        </p:spPr>
      </p:pic>
    </p:spTree>
    <p:extLst>
      <p:ext uri="{BB962C8B-B14F-4D97-AF65-F5344CB8AC3E}">
        <p14:creationId xmlns:p14="http://schemas.microsoft.com/office/powerpoint/2010/main" val="15552479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461612" cy="1325563"/>
          </a:xfrm>
        </p:spPr>
        <p:txBody>
          <a:bodyPr/>
          <a:lstStyle/>
          <a:p>
            <a:r>
              <a:rPr lang="fr-FR" dirty="0" smtClean="0"/>
              <a:t>Temple Beth Zion, Buffalo, NY (1967)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469" y="1690689"/>
            <a:ext cx="4231659" cy="34004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2" y="1690689"/>
            <a:ext cx="4604697" cy="3400425"/>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921" y="1792724"/>
            <a:ext cx="2921475" cy="353722"/>
          </a:xfrm>
          <a:prstGeom prst="rect">
            <a:avLst/>
          </a:prstGeom>
        </p:spPr>
      </p:pic>
      <p:sp>
        <p:nvSpPr>
          <p:cNvPr id="8" name="ZoneTexte 7"/>
          <p:cNvSpPr txBox="1"/>
          <p:nvPr/>
        </p:nvSpPr>
        <p:spPr>
          <a:xfrm>
            <a:off x="5240740" y="4449170"/>
            <a:ext cx="2893326" cy="369332"/>
          </a:xfrm>
          <a:prstGeom prst="rect">
            <a:avLst/>
          </a:prstGeom>
          <a:noFill/>
        </p:spPr>
        <p:txBody>
          <a:bodyPr wrap="square" rtlCol="0">
            <a:spAutoFit/>
          </a:bodyPr>
          <a:lstStyle/>
          <a:p>
            <a:r>
              <a:rPr lang="fr-FR" dirty="0" smtClean="0"/>
              <a:t>                     </a:t>
            </a:r>
            <a:r>
              <a:rPr lang="fr-FR" dirty="0" smtClean="0">
                <a:solidFill>
                  <a:schemeClr val="bg1"/>
                </a:solidFill>
              </a:rPr>
              <a:t>Max </a:t>
            </a:r>
            <a:r>
              <a:rPr lang="fr-FR" dirty="0">
                <a:solidFill>
                  <a:schemeClr val="bg1"/>
                </a:solidFill>
              </a:rPr>
              <a:t>Abramovitz</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390" y="5193149"/>
            <a:ext cx="2095500" cy="1647825"/>
          </a:xfrm>
          <a:prstGeom prst="rect">
            <a:avLst/>
          </a:prstGeom>
        </p:spPr>
      </p:pic>
    </p:spTree>
    <p:extLst>
      <p:ext uri="{BB962C8B-B14F-4D97-AF65-F5344CB8AC3E}">
        <p14:creationId xmlns:p14="http://schemas.microsoft.com/office/powerpoint/2010/main" val="12928781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748215" cy="1325563"/>
          </a:xfrm>
        </p:spPr>
        <p:txBody>
          <a:bodyPr/>
          <a:lstStyle/>
          <a:p>
            <a:r>
              <a:rPr lang="fr-FR" dirty="0" smtClean="0"/>
              <a:t> Temple </a:t>
            </a:r>
            <a:r>
              <a:rPr lang="fr-FR" dirty="0"/>
              <a:t>Beth Zion, Buffalo, NY (1967)</a:t>
            </a:r>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the architect </a:t>
            </a:r>
            <a:r>
              <a:rPr lang="fr-FR" dirty="0"/>
              <a:t>Max </a:t>
            </a:r>
            <a:r>
              <a:rPr lang="fr-FR" dirty="0" smtClean="0"/>
              <a:t>Abramovitz.</a:t>
            </a:r>
            <a:endParaRPr lang="en-US" dirty="0" smtClean="0"/>
          </a:p>
          <a:p>
            <a:r>
              <a:rPr lang="en-US" dirty="0" smtClean="0"/>
              <a:t>Identified </a:t>
            </a:r>
            <a:r>
              <a:rPr lang="en-US" dirty="0"/>
              <a:t>by its scalloped poured concrete walls adorned with Alabama limestone, the Sanctuary dominates the building grounds. The building’s massive walls angle outward toward the sky at 15 degrees, in the form of arms held in prayer, and each of the ten scallops (on either side) represent the ten commandments</a:t>
            </a:r>
            <a:r>
              <a:rPr lang="en-US" dirty="0" smtClean="0"/>
              <a:t>.</a:t>
            </a:r>
          </a:p>
          <a:p>
            <a:r>
              <a:rPr lang="en-US" dirty="0"/>
              <a:t>The west entrance is distinguished by colorful stained glass windows and a large overhang, covering part of the expansive concrete landscape. The east entrance also has a large stained glass window above, however, this entrance leads to the museum.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9374640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720920" cy="1325563"/>
          </a:xfrm>
        </p:spPr>
        <p:txBody>
          <a:bodyPr/>
          <a:lstStyle/>
          <a:p>
            <a:r>
              <a:rPr lang="fr-FR" dirty="0"/>
              <a:t>Temple Beth Zion, Buffalo, NY (1967)</a:t>
            </a:r>
          </a:p>
        </p:txBody>
      </p:sp>
      <p:sp>
        <p:nvSpPr>
          <p:cNvPr id="3" name="Espace réservé du contenu 2"/>
          <p:cNvSpPr>
            <a:spLocks noGrp="1"/>
          </p:cNvSpPr>
          <p:nvPr>
            <p:ph idx="1"/>
          </p:nvPr>
        </p:nvSpPr>
        <p:spPr/>
        <p:txBody>
          <a:bodyPr>
            <a:normAutofit fontScale="85000" lnSpcReduction="20000"/>
          </a:bodyPr>
          <a:lstStyle/>
          <a:p>
            <a:r>
              <a:rPr lang="en-US" dirty="0"/>
              <a:t>Monolithic concrete walls with exposed aggregate and fastener holes reference typical simplistic, unadorned brutalist material approach, and allowing the symbolism to read through the form</a:t>
            </a:r>
            <a:r>
              <a:rPr lang="en-US" dirty="0" smtClean="0"/>
              <a:t>.</a:t>
            </a:r>
          </a:p>
          <a:p>
            <a:r>
              <a:rPr lang="en-US" dirty="0"/>
              <a:t>The walls are supported below by a foundation pedestal 50 feet below grade. The walls are three feet thick at the base, and 11 inches thick at its highest point. The interior surface of the walls were bush-hammered to remove 1/4” to obtain the rough antique appearance. Alabama limestone veneer was applied to the exterior surface of the exterior walls. </a:t>
            </a:r>
            <a:endParaRPr lang="en-US" dirty="0" smtClean="0"/>
          </a:p>
          <a:p>
            <a:r>
              <a:rPr lang="en-US" dirty="0" smtClean="0"/>
              <a:t>The </a:t>
            </a:r>
            <a:r>
              <a:rPr lang="en-US" dirty="0"/>
              <a:t>juxtaposition of the skylights along the concrete walls compliments the architect's intent to emphasize the presence of God in the building, and reinforce the traditional outdoor worshiping style.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280291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871045"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848" y="1690689"/>
            <a:ext cx="6795258" cy="4437156"/>
          </a:xfrm>
          <a:prstGeom prst="rect">
            <a:avLst/>
          </a:prstGeom>
        </p:spPr>
      </p:pic>
    </p:spTree>
    <p:extLst>
      <p:ext uri="{BB962C8B-B14F-4D97-AF65-F5344CB8AC3E}">
        <p14:creationId xmlns:p14="http://schemas.microsoft.com/office/powerpoint/2010/main" val="17517057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3" y="365126"/>
            <a:ext cx="8652681"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531" y="1690689"/>
            <a:ext cx="6782938" cy="4300679"/>
          </a:xfrm>
          <a:prstGeom prst="rect">
            <a:avLst/>
          </a:prstGeom>
        </p:spPr>
      </p:pic>
    </p:spTree>
    <p:extLst>
      <p:ext uri="{BB962C8B-B14F-4D97-AF65-F5344CB8AC3E}">
        <p14:creationId xmlns:p14="http://schemas.microsoft.com/office/powerpoint/2010/main" val="30335608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3081" y="365126"/>
            <a:ext cx="8557145"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6065" y="1690689"/>
            <a:ext cx="6591869" cy="4478100"/>
          </a:xfrm>
          <a:prstGeom prst="rect">
            <a:avLst/>
          </a:prstGeom>
        </p:spPr>
      </p:pic>
    </p:spTree>
    <p:extLst>
      <p:ext uri="{BB962C8B-B14F-4D97-AF65-F5344CB8AC3E}">
        <p14:creationId xmlns:p14="http://schemas.microsoft.com/office/powerpoint/2010/main" val="27047334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0749"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067175"/>
          </a:xfrm>
          <a:prstGeom prst="rect">
            <a:avLst/>
          </a:prstGeom>
        </p:spPr>
      </p:pic>
    </p:spTree>
    <p:extLst>
      <p:ext uri="{BB962C8B-B14F-4D97-AF65-F5344CB8AC3E}">
        <p14:creationId xmlns:p14="http://schemas.microsoft.com/office/powerpoint/2010/main" val="350543111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0" y="365126"/>
            <a:ext cx="8652680"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662" y="1690689"/>
            <a:ext cx="6496335" cy="4478100"/>
          </a:xfrm>
          <a:prstGeom prst="rect">
            <a:avLst/>
          </a:prstGeom>
        </p:spPr>
      </p:pic>
    </p:spTree>
    <p:extLst>
      <p:ext uri="{BB962C8B-B14F-4D97-AF65-F5344CB8AC3E}">
        <p14:creationId xmlns:p14="http://schemas.microsoft.com/office/powerpoint/2010/main" val="33091160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611737"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838" y="1690689"/>
            <a:ext cx="6496334" cy="4450805"/>
          </a:xfrm>
          <a:prstGeom prst="rect">
            <a:avLst/>
          </a:prstGeom>
        </p:spPr>
      </p:pic>
    </p:spTree>
    <p:extLst>
      <p:ext uri="{BB962C8B-B14F-4D97-AF65-F5344CB8AC3E}">
        <p14:creationId xmlns:p14="http://schemas.microsoft.com/office/powerpoint/2010/main" val="33466410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1" y="365126"/>
            <a:ext cx="8625385"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480" y="1690689"/>
            <a:ext cx="6469039" cy="4368918"/>
          </a:xfrm>
          <a:prstGeom prst="rect">
            <a:avLst/>
          </a:prstGeom>
        </p:spPr>
      </p:pic>
    </p:spTree>
    <p:extLst>
      <p:ext uri="{BB962C8B-B14F-4D97-AF65-F5344CB8AC3E}">
        <p14:creationId xmlns:p14="http://schemas.microsoft.com/office/powerpoint/2010/main" val="23281568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570793"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09" y="1690689"/>
            <a:ext cx="6509982" cy="4287031"/>
          </a:xfrm>
          <a:prstGeom prst="rect">
            <a:avLst/>
          </a:prstGeom>
        </p:spPr>
      </p:pic>
    </p:spTree>
    <p:extLst>
      <p:ext uri="{BB962C8B-B14F-4D97-AF65-F5344CB8AC3E}">
        <p14:creationId xmlns:p14="http://schemas.microsoft.com/office/powerpoint/2010/main" val="2096070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9433" y="365126"/>
            <a:ext cx="8488907"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8639" y="1662113"/>
            <a:ext cx="2920621" cy="4220072"/>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662113"/>
            <a:ext cx="3002507" cy="4220072"/>
          </a:xfrm>
          <a:prstGeom prst="rect">
            <a:avLst/>
          </a:prstGeom>
        </p:spPr>
      </p:pic>
    </p:spTree>
    <p:extLst>
      <p:ext uri="{BB962C8B-B14F-4D97-AF65-F5344CB8AC3E}">
        <p14:creationId xmlns:p14="http://schemas.microsoft.com/office/powerpoint/2010/main" val="13363336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598089"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07576" y="2157268"/>
            <a:ext cx="7328848" cy="3362325"/>
          </a:xfrm>
          <a:prstGeom prst="rect">
            <a:avLst/>
          </a:prstGeom>
        </p:spPr>
      </p:pic>
    </p:spTree>
    <p:extLst>
      <p:ext uri="{BB962C8B-B14F-4D97-AF65-F5344CB8AC3E}">
        <p14:creationId xmlns:p14="http://schemas.microsoft.com/office/powerpoint/2010/main" val="42949253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lstStyle/>
          <a:p>
            <a:r>
              <a:rPr lang="fr-FR" dirty="0" smtClean="0"/>
              <a:t>St Paul by the Sea,Jacksonville,FL (1967)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9526" y="1690689"/>
            <a:ext cx="2286000" cy="2286000"/>
          </a:xfrm>
          <a:prstGeom prst="rect">
            <a:avLst/>
          </a:prstGeom>
        </p:spPr>
      </p:pic>
      <p:pic>
        <p:nvPicPr>
          <p:cNvPr id="5" name="Image 4"/>
          <p:cNvPicPr>
            <a:picLocks noChangeAspect="1"/>
          </p:cNvPicPr>
          <p:nvPr/>
        </p:nvPicPr>
        <p:blipFill>
          <a:blip r:embed="rId3"/>
          <a:stretch>
            <a:fillRect/>
          </a:stretch>
        </p:blipFill>
        <p:spPr>
          <a:xfrm>
            <a:off x="5719526" y="4099649"/>
            <a:ext cx="2832415" cy="142875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91" y="1690689"/>
            <a:ext cx="5429512" cy="4438507"/>
          </a:xfrm>
          <a:prstGeom prst="rect">
            <a:avLst/>
          </a:prstGeom>
        </p:spPr>
      </p:pic>
      <p:pic>
        <p:nvPicPr>
          <p:cNvPr id="7" name="Image 6"/>
          <p:cNvPicPr>
            <a:picLocks noChangeAspect="1"/>
          </p:cNvPicPr>
          <p:nvPr/>
        </p:nvPicPr>
        <p:blipFill>
          <a:blip r:embed="rId5"/>
          <a:stretch>
            <a:fillRect/>
          </a:stretch>
        </p:blipFill>
        <p:spPr>
          <a:xfrm>
            <a:off x="6064170" y="5695808"/>
            <a:ext cx="2143125" cy="866775"/>
          </a:xfrm>
          <a:prstGeom prst="rect">
            <a:avLst/>
          </a:prstGeom>
        </p:spPr>
      </p:pic>
      <p:sp>
        <p:nvSpPr>
          <p:cNvPr id="8" name="ZoneTexte 7"/>
          <p:cNvSpPr txBox="1"/>
          <p:nvPr/>
        </p:nvSpPr>
        <p:spPr>
          <a:xfrm>
            <a:off x="5993394" y="3521798"/>
            <a:ext cx="1575303" cy="369332"/>
          </a:xfrm>
          <a:prstGeom prst="rect">
            <a:avLst/>
          </a:prstGeom>
          <a:noFill/>
        </p:spPr>
        <p:txBody>
          <a:bodyPr wrap="square" rtlCol="0">
            <a:spAutoFit/>
          </a:bodyPr>
          <a:lstStyle/>
          <a:p>
            <a:r>
              <a:rPr lang="fr-FR" dirty="0" smtClean="0"/>
              <a:t>      Blake Ellis</a:t>
            </a:r>
            <a:endParaRPr lang="fr-FR" dirty="0"/>
          </a:p>
        </p:txBody>
      </p:sp>
    </p:spTree>
    <p:extLst>
      <p:ext uri="{BB962C8B-B14F-4D97-AF65-F5344CB8AC3E}">
        <p14:creationId xmlns:p14="http://schemas.microsoft.com/office/powerpoint/2010/main" val="282811567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St Paul by the Sea,Jacksonville,FL (1967)</a:t>
            </a:r>
          </a:p>
        </p:txBody>
      </p:sp>
      <p:sp>
        <p:nvSpPr>
          <p:cNvPr id="3" name="Espace réservé du contenu 2"/>
          <p:cNvSpPr>
            <a:spLocks noGrp="1"/>
          </p:cNvSpPr>
          <p:nvPr>
            <p:ph idx="1"/>
          </p:nvPr>
        </p:nvSpPr>
        <p:spPr/>
        <p:txBody>
          <a:bodyPr/>
          <a:lstStyle/>
          <a:p>
            <a:r>
              <a:rPr lang="fr-FR" dirty="0" smtClean="0"/>
              <a:t>It is the work of the architect Blake Ellis.</a:t>
            </a:r>
          </a:p>
          <a:p>
            <a:r>
              <a:rPr lang="en-US" dirty="0"/>
              <a:t>The creative use of curved planes and surfaces evokes an intimate and spiritual connection with the nearby ocean. The concrete walls provide a durable and decorative exterior while insulating the interior. The building design evokes both a sense of marine life at the beach and the catacombs where the first Christians worshipped.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27635777"/>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St Paul by the Sea,Jacksonville,FL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103" y="1690689"/>
            <a:ext cx="6907794" cy="4310061"/>
          </a:xfrm>
          <a:prstGeom prst="rect">
            <a:avLst/>
          </a:prstGeom>
        </p:spPr>
      </p:pic>
    </p:spTree>
    <p:extLst>
      <p:ext uri="{BB962C8B-B14F-4D97-AF65-F5344CB8AC3E}">
        <p14:creationId xmlns:p14="http://schemas.microsoft.com/office/powerpoint/2010/main" val="127692435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St Paul by the Sea,Jacksonville,FL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941" y="1816154"/>
            <a:ext cx="8093798" cy="3986182"/>
          </a:xfrm>
          <a:prstGeom prst="rect">
            <a:avLst/>
          </a:prstGeom>
        </p:spPr>
      </p:pic>
    </p:spTree>
    <p:extLst>
      <p:ext uri="{BB962C8B-B14F-4D97-AF65-F5344CB8AC3E}">
        <p14:creationId xmlns:p14="http://schemas.microsoft.com/office/powerpoint/2010/main" val="1201424043"/>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8846" y="1690689"/>
            <a:ext cx="6506308" cy="4381866"/>
          </a:xfrm>
          <a:prstGeom prst="rect">
            <a:avLst/>
          </a:prstGeom>
        </p:spPr>
      </p:pic>
    </p:spTree>
    <p:extLst>
      <p:ext uri="{BB962C8B-B14F-4D97-AF65-F5344CB8AC3E}">
        <p14:creationId xmlns:p14="http://schemas.microsoft.com/office/powerpoint/2010/main" val="54778796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St Paul by the Sea,Jacksonville,FL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63" y="1783509"/>
            <a:ext cx="7758820" cy="3834190"/>
          </a:xfrm>
          <a:prstGeom prst="rect">
            <a:avLst/>
          </a:prstGeom>
        </p:spPr>
      </p:pic>
    </p:spTree>
    <p:extLst>
      <p:ext uri="{BB962C8B-B14F-4D97-AF65-F5344CB8AC3E}">
        <p14:creationId xmlns:p14="http://schemas.microsoft.com/office/powerpoint/2010/main" val="835447479"/>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St Paul by the Sea,Jacksonville,FL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568" y="2402232"/>
            <a:ext cx="4892245" cy="277634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66" y="2133057"/>
            <a:ext cx="3314700" cy="3314700"/>
          </a:xfrm>
          <a:prstGeom prst="rect">
            <a:avLst/>
          </a:prstGeom>
        </p:spPr>
      </p:pic>
    </p:spTree>
    <p:extLst>
      <p:ext uri="{BB962C8B-B14F-4D97-AF65-F5344CB8AC3E}">
        <p14:creationId xmlns:p14="http://schemas.microsoft.com/office/powerpoint/2010/main" val="413879045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St Paul by the Sea,Jacksonville,FL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828" y="1690689"/>
            <a:ext cx="7170344" cy="4215190"/>
          </a:xfrm>
          <a:prstGeom prst="rect">
            <a:avLst/>
          </a:prstGeom>
        </p:spPr>
      </p:pic>
    </p:spTree>
    <p:extLst>
      <p:ext uri="{BB962C8B-B14F-4D97-AF65-F5344CB8AC3E}">
        <p14:creationId xmlns:p14="http://schemas.microsoft.com/office/powerpoint/2010/main" val="168751705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St Paul by the Sea,Jacksonville,FL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247" y="1690689"/>
            <a:ext cx="7197505" cy="4501881"/>
          </a:xfrm>
          <a:prstGeom prst="rect">
            <a:avLst/>
          </a:prstGeom>
        </p:spPr>
      </p:pic>
    </p:spTree>
    <p:extLst>
      <p:ext uri="{BB962C8B-B14F-4D97-AF65-F5344CB8AC3E}">
        <p14:creationId xmlns:p14="http://schemas.microsoft.com/office/powerpoint/2010/main" val="390826225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7" y="365126"/>
            <a:ext cx="8557146" cy="1325563"/>
          </a:xfrm>
        </p:spPr>
        <p:txBody>
          <a:bodyPr/>
          <a:lstStyle/>
          <a:p>
            <a:r>
              <a:rPr lang="fr-FR" dirty="0"/>
              <a:t>Temple Beth Zion, Buffalo,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127439"/>
            <a:ext cx="7886700" cy="3340100"/>
          </a:xfrm>
          <a:prstGeom prst="rect">
            <a:avLst/>
          </a:prstGeom>
        </p:spPr>
      </p:pic>
      <p:sp>
        <p:nvSpPr>
          <p:cNvPr id="5" name="ZoneTexte 4"/>
          <p:cNvSpPr txBox="1"/>
          <p:nvPr/>
        </p:nvSpPr>
        <p:spPr>
          <a:xfrm>
            <a:off x="977775" y="2394835"/>
            <a:ext cx="2453489" cy="769441"/>
          </a:xfrm>
          <a:prstGeom prst="rect">
            <a:avLst/>
          </a:prstGeom>
          <a:noFill/>
        </p:spPr>
        <p:txBody>
          <a:bodyPr wrap="square" rtlCol="0">
            <a:spAutoFit/>
          </a:bodyPr>
          <a:lstStyle/>
          <a:p>
            <a:r>
              <a:rPr lang="fr-FR" sz="4400" dirty="0" smtClean="0"/>
              <a:t>THE END</a:t>
            </a:r>
            <a:endParaRPr lang="fr-FR" sz="4400" dirty="0"/>
          </a:p>
        </p:txBody>
      </p:sp>
    </p:spTree>
    <p:extLst>
      <p:ext uri="{BB962C8B-B14F-4D97-AF65-F5344CB8AC3E}">
        <p14:creationId xmlns:p14="http://schemas.microsoft.com/office/powerpoint/2010/main" val="36096458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924" y="1690689"/>
            <a:ext cx="6608152" cy="4286250"/>
          </a:xfrm>
          <a:prstGeom prst="rect">
            <a:avLst/>
          </a:prstGeom>
        </p:spPr>
      </p:pic>
    </p:spTree>
    <p:extLst>
      <p:ext uri="{BB962C8B-B14F-4D97-AF65-F5344CB8AC3E}">
        <p14:creationId xmlns:p14="http://schemas.microsoft.com/office/powerpoint/2010/main" val="26347953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4031" y="1690689"/>
            <a:ext cx="6775938" cy="4557712"/>
          </a:xfrm>
          <a:prstGeom prst="rect">
            <a:avLst/>
          </a:prstGeom>
        </p:spPr>
      </p:pic>
    </p:spTree>
    <p:extLst>
      <p:ext uri="{BB962C8B-B14F-4D97-AF65-F5344CB8AC3E}">
        <p14:creationId xmlns:p14="http://schemas.microsoft.com/office/powerpoint/2010/main" val="11825145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43589" cy="1325563"/>
          </a:xfrm>
        </p:spPr>
        <p:txBody>
          <a:bodyPr>
            <a:normAutofit/>
          </a:bodyPr>
          <a:lstStyle/>
          <a:p>
            <a:r>
              <a:rPr lang="fr-FR" sz="3600" dirty="0" smtClean="0"/>
              <a:t>Unitarian Universalist Church,Arlington,VA (1964)</a:t>
            </a:r>
            <a:endParaRPr lang="fr-FR" sz="3600" dirty="0"/>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374" y="1690689"/>
            <a:ext cx="3690407" cy="351741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55" y="1690689"/>
            <a:ext cx="5067300" cy="3517416"/>
          </a:xfrm>
          <a:prstGeom prst="rect">
            <a:avLst/>
          </a:prstGeom>
        </p:spPr>
      </p:pic>
      <p:pic>
        <p:nvPicPr>
          <p:cNvPr id="7" name="Image 6"/>
          <p:cNvPicPr>
            <a:picLocks noChangeAspect="1"/>
          </p:cNvPicPr>
          <p:nvPr/>
        </p:nvPicPr>
        <p:blipFill>
          <a:blip r:embed="rId4"/>
          <a:stretch>
            <a:fillRect/>
          </a:stretch>
        </p:blipFill>
        <p:spPr>
          <a:xfrm>
            <a:off x="133855" y="5546726"/>
            <a:ext cx="3676650" cy="8096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577" y="5295901"/>
            <a:ext cx="1803952" cy="1311274"/>
          </a:xfrm>
          <a:prstGeom prst="rect">
            <a:avLst/>
          </a:prstGeom>
        </p:spPr>
      </p:pic>
      <p:sp>
        <p:nvSpPr>
          <p:cNvPr id="9" name="ZoneTexte 8"/>
          <p:cNvSpPr txBox="1"/>
          <p:nvPr/>
        </p:nvSpPr>
        <p:spPr>
          <a:xfrm>
            <a:off x="5499652" y="4439478"/>
            <a:ext cx="2902226" cy="369332"/>
          </a:xfrm>
          <a:prstGeom prst="rect">
            <a:avLst/>
          </a:prstGeom>
          <a:noFill/>
        </p:spPr>
        <p:txBody>
          <a:bodyPr wrap="square" rtlCol="0">
            <a:spAutoFit/>
          </a:bodyPr>
          <a:lstStyle/>
          <a:p>
            <a:r>
              <a:rPr lang="fr-FR" dirty="0" smtClean="0">
                <a:solidFill>
                  <a:schemeClr val="bg1"/>
                </a:solidFill>
              </a:rPr>
              <a:t>Charles M. Goodman</a:t>
            </a:r>
            <a:endParaRPr lang="fr-FR" dirty="0">
              <a:solidFill>
                <a:schemeClr val="bg1"/>
              </a:solidFill>
            </a:endParaRPr>
          </a:p>
        </p:txBody>
      </p:sp>
    </p:spTree>
    <p:extLst>
      <p:ext uri="{BB962C8B-B14F-4D97-AF65-F5344CB8AC3E}">
        <p14:creationId xmlns:p14="http://schemas.microsoft.com/office/powerpoint/2010/main" val="22565631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3600" dirty="0" smtClean="0"/>
              <a:t>Unitarian Universalist Church,Arlington,VA </a:t>
            </a:r>
            <a:r>
              <a:rPr lang="fr-FR" sz="3600" dirty="0"/>
              <a:t>(1964)</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Carles M. Goodman.</a:t>
            </a:r>
          </a:p>
          <a:p>
            <a:r>
              <a:rPr lang="en-US" dirty="0"/>
              <a:t>Carved out of its site’s sloping landscape, the two-story Sanctuary features pre-cast concrete construction, a prominent overhanging canopy roof, and wrapping clerestory windows</a:t>
            </a:r>
            <a:r>
              <a:rPr lang="en-US" dirty="0" smtClean="0"/>
              <a:t>.</a:t>
            </a:r>
          </a:p>
          <a:p>
            <a:r>
              <a:rPr lang="en-US" dirty="0"/>
              <a:t>Set on a stacked, concrete block foundation, the building </a:t>
            </a:r>
            <a:r>
              <a:rPr lang="en-US" dirty="0" err="1"/>
              <a:t>isconstructed</a:t>
            </a:r>
            <a:r>
              <a:rPr lang="en-US" dirty="0"/>
              <a:t> entirely of pre-cast concrete components, most notably the large, corrugated panels that span each elevation. The corrugation of the concrete wall panels provides visual interest to the otherwise ordered, almost brutal aesthetic of the building.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5359161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79802"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contenu 2"/>
          <p:cNvSpPr>
            <a:spLocks noGrp="1"/>
          </p:cNvSpPr>
          <p:nvPr>
            <p:ph idx="1"/>
          </p:nvPr>
        </p:nvSpPr>
        <p:spPr/>
        <p:txBody>
          <a:bodyPr>
            <a:normAutofit fontScale="92500" lnSpcReduction="10000"/>
          </a:bodyPr>
          <a:lstStyle/>
          <a:p>
            <a:r>
              <a:rPr lang="en-US" dirty="0"/>
              <a:t>The Sanctuary is topped by a prominent, concrete, flat roof that is completed with wide overhangs and over-sized concrete rainspouts at the east and west (side) elevations. The building is highlighted by square, fixed-light clerestory windows that wrap around the building beneath the roofline, and by narrow, fixed-light windows that pierce each elevation at the first story. </a:t>
            </a:r>
            <a:endParaRPr lang="en-US" dirty="0" smtClean="0"/>
          </a:p>
          <a:p>
            <a:r>
              <a:rPr lang="en-US" dirty="0"/>
              <a:t>The elevations are dominated by the large, corrugated concrete wall panels that are symmetrically spaced across each elevation. The east and west elevations consist of five equal bays and the north and south elevations were designed with three bays, with a large central bay flanked by two smaller bays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9745864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34124"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contenu 2"/>
          <p:cNvSpPr>
            <a:spLocks noGrp="1"/>
          </p:cNvSpPr>
          <p:nvPr>
            <p:ph idx="1"/>
          </p:nvPr>
        </p:nvSpPr>
        <p:spPr/>
        <p:txBody>
          <a:bodyPr>
            <a:normAutofit lnSpcReduction="10000"/>
          </a:bodyPr>
          <a:lstStyle/>
          <a:p>
            <a:r>
              <a:rPr lang="en-US" dirty="0"/>
              <a:t>Tall, pre-cast concrete columns that are spaced 16 feet on center and stretch from the ground to the underside of the overhanging roof define each bay. </a:t>
            </a:r>
          </a:p>
          <a:p>
            <a:r>
              <a:rPr lang="en-US" dirty="0"/>
              <a:t>The first story is defined by horizontal, double-corrugated, pre-cast concrete pieces that act as beams and lintels for the pre-cast panels. Two narrow, single-light fixed windows pierce each panel, with one each set to the inside of the defining columns. These windows extend the full height of the first story and are defined by the horizontal structural members.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9792394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321" y="1690689"/>
            <a:ext cx="6745357" cy="4392060"/>
          </a:xfrm>
          <a:prstGeom prst="rect">
            <a:avLst/>
          </a:prstGeom>
        </p:spPr>
      </p:pic>
    </p:spTree>
    <p:extLst>
      <p:ext uri="{BB962C8B-B14F-4D97-AF65-F5344CB8AC3E}">
        <p14:creationId xmlns:p14="http://schemas.microsoft.com/office/powerpoint/2010/main" val="11541717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 US Modern Religious Architecture III </a:t>
            </a:r>
            <a:endParaRPr lang="fr-FR" dirty="0"/>
          </a:p>
        </p:txBody>
      </p:sp>
      <p:sp>
        <p:nvSpPr>
          <p:cNvPr id="3" name="Espace réservé du contenu 2"/>
          <p:cNvSpPr>
            <a:spLocks noGrp="1"/>
          </p:cNvSpPr>
          <p:nvPr>
            <p:ph idx="1"/>
          </p:nvPr>
        </p:nvSpPr>
        <p:spPr/>
        <p:txBody>
          <a:bodyPr>
            <a:normAutofit/>
          </a:bodyPr>
          <a:lstStyle/>
          <a:p>
            <a:r>
              <a:rPr lang="fr-FR" dirty="0"/>
              <a:t>The purpose of this presentation is to show you </a:t>
            </a:r>
            <a:r>
              <a:rPr lang="fr-FR" dirty="0" smtClean="0"/>
              <a:t>Contemporary  as Temples, Abbeys, Cathedrals, Churches, Chapels or Synagogues.</a:t>
            </a:r>
          </a:p>
          <a:p>
            <a:r>
              <a:rPr lang="fr-FR" dirty="0" smtClean="0"/>
              <a:t>They </a:t>
            </a:r>
            <a:r>
              <a:rPr lang="fr-FR" dirty="0"/>
              <a:t>were born from the imagination of the greatest architects of the </a:t>
            </a:r>
            <a:r>
              <a:rPr lang="fr-FR" dirty="0" smtClean="0"/>
              <a:t>20th and 21th centuries.</a:t>
            </a:r>
          </a:p>
          <a:p>
            <a:r>
              <a:rPr lang="en-US" dirty="0" smtClean="0"/>
              <a:t>Whatever </a:t>
            </a:r>
            <a:r>
              <a:rPr lang="en-US" dirty="0"/>
              <a:t>their size or the religions they represent, these religious buildings have in common to bring, </a:t>
            </a:r>
            <a:r>
              <a:rPr lang="en-US" dirty="0" smtClean="0"/>
              <a:t>in </a:t>
            </a:r>
            <a:r>
              <a:rPr lang="en-US" dirty="0"/>
              <a:t>addition to their unique or spectacular </a:t>
            </a:r>
            <a:r>
              <a:rPr lang="en-US" dirty="0" smtClean="0"/>
              <a:t>architecture, </a:t>
            </a:r>
            <a:r>
              <a:rPr lang="en-US" dirty="0"/>
              <a:t>calm, peace and </a:t>
            </a:r>
            <a:r>
              <a:rPr lang="en-US" dirty="0" smtClean="0"/>
              <a:t>serenity.</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4866126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434" y="1690689"/>
            <a:ext cx="6891131" cy="4445069"/>
          </a:xfrm>
          <a:prstGeom prst="rect">
            <a:avLst/>
          </a:prstGeom>
        </p:spPr>
      </p:pic>
    </p:spTree>
    <p:extLst>
      <p:ext uri="{BB962C8B-B14F-4D97-AF65-F5344CB8AC3E}">
        <p14:creationId xmlns:p14="http://schemas.microsoft.com/office/powerpoint/2010/main" val="13586350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86" y="1690688"/>
            <a:ext cx="6771861" cy="4405311"/>
          </a:xfrm>
          <a:prstGeom prst="rect">
            <a:avLst/>
          </a:prstGeom>
        </p:spPr>
      </p:pic>
    </p:spTree>
    <p:extLst>
      <p:ext uri="{BB962C8B-B14F-4D97-AF65-F5344CB8AC3E}">
        <p14:creationId xmlns:p14="http://schemas.microsoft.com/office/powerpoint/2010/main" val="8234624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087" y="1690689"/>
            <a:ext cx="6559826" cy="4458320"/>
          </a:xfrm>
          <a:prstGeom prst="rect">
            <a:avLst/>
          </a:prstGeom>
        </p:spPr>
      </p:pic>
    </p:spTree>
    <p:extLst>
      <p:ext uri="{BB962C8B-B14F-4D97-AF65-F5344CB8AC3E}">
        <p14:creationId xmlns:p14="http://schemas.microsoft.com/office/powerpoint/2010/main" val="40572191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061" y="1690689"/>
            <a:ext cx="6877878" cy="4312547"/>
          </a:xfrm>
          <a:prstGeom prst="rect">
            <a:avLst/>
          </a:prstGeom>
        </p:spPr>
      </p:pic>
    </p:spTree>
    <p:extLst>
      <p:ext uri="{BB962C8B-B14F-4D97-AF65-F5344CB8AC3E}">
        <p14:creationId xmlns:p14="http://schemas.microsoft.com/office/powerpoint/2010/main" val="33389384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1147762" y="1690689"/>
            <a:ext cx="6848475" cy="4562475"/>
          </a:xfrm>
          <a:prstGeom prst="rect">
            <a:avLst/>
          </a:prstGeom>
        </p:spPr>
      </p:pic>
    </p:spTree>
    <p:extLst>
      <p:ext uri="{BB962C8B-B14F-4D97-AF65-F5344CB8AC3E}">
        <p14:creationId xmlns:p14="http://schemas.microsoft.com/office/powerpoint/2010/main" val="40194671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6"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71562" y="1690689"/>
            <a:ext cx="3208890" cy="4514848"/>
          </a:xfrm>
          <a:prstGeom prst="rect">
            <a:avLst/>
          </a:prstGeom>
        </p:spPr>
      </p:pic>
      <p:pic>
        <p:nvPicPr>
          <p:cNvPr id="5" name="Image 4"/>
          <p:cNvPicPr>
            <a:picLocks noChangeAspect="1"/>
          </p:cNvPicPr>
          <p:nvPr/>
        </p:nvPicPr>
        <p:blipFill>
          <a:blip r:embed="rId3"/>
          <a:stretch>
            <a:fillRect/>
          </a:stretch>
        </p:blipFill>
        <p:spPr>
          <a:xfrm>
            <a:off x="4437719" y="1690689"/>
            <a:ext cx="3341308" cy="4514848"/>
          </a:xfrm>
          <a:prstGeom prst="rect">
            <a:avLst/>
          </a:prstGeom>
        </p:spPr>
      </p:pic>
    </p:spTree>
    <p:extLst>
      <p:ext uri="{BB962C8B-B14F-4D97-AF65-F5344CB8AC3E}">
        <p14:creationId xmlns:p14="http://schemas.microsoft.com/office/powerpoint/2010/main" val="29123176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0749" cy="1325563"/>
          </a:xfrm>
        </p:spPr>
        <p:txBody>
          <a:bodyPr>
            <a:normAutofit/>
          </a:bodyPr>
          <a:lstStyle/>
          <a:p>
            <a:r>
              <a:rPr lang="fr-FR" sz="3600" dirty="0" smtClean="0"/>
              <a:t>Unitarian </a:t>
            </a:r>
            <a:r>
              <a:rPr lang="fr-FR" sz="3600" dirty="0"/>
              <a:t>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070" y="1690689"/>
            <a:ext cx="6771860" cy="4240696"/>
          </a:xfrm>
          <a:prstGeom prst="rect">
            <a:avLst/>
          </a:prstGeom>
        </p:spPr>
      </p:pic>
    </p:spTree>
    <p:extLst>
      <p:ext uri="{BB962C8B-B14F-4D97-AF65-F5344CB8AC3E}">
        <p14:creationId xmlns:p14="http://schemas.microsoft.com/office/powerpoint/2010/main" val="30359234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47762" y="1690689"/>
            <a:ext cx="6848475" cy="4562475"/>
          </a:xfrm>
          <a:prstGeom prst="rect">
            <a:avLst/>
          </a:prstGeom>
        </p:spPr>
      </p:pic>
    </p:spTree>
    <p:extLst>
      <p:ext uri="{BB962C8B-B14F-4D97-AF65-F5344CB8AC3E}">
        <p14:creationId xmlns:p14="http://schemas.microsoft.com/office/powerpoint/2010/main" val="27979353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243116" y="1690689"/>
            <a:ext cx="6657768" cy="4286041"/>
          </a:xfrm>
          <a:prstGeom prst="rect">
            <a:avLst/>
          </a:prstGeom>
        </p:spPr>
      </p:pic>
    </p:spTree>
    <p:extLst>
      <p:ext uri="{BB962C8B-B14F-4D97-AF65-F5344CB8AC3E}">
        <p14:creationId xmlns:p14="http://schemas.microsoft.com/office/powerpoint/2010/main" val="9737781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3600" dirty="0"/>
              <a:t>Unitarian Universalist </a:t>
            </a:r>
            <a:r>
              <a:rPr lang="fr-FR" sz="3600" dirty="0" smtClean="0"/>
              <a:t>Church,Arlington,VA </a:t>
            </a:r>
            <a:r>
              <a:rPr lang="fr-FR" sz="36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487" y="1690689"/>
            <a:ext cx="6255026" cy="4445069"/>
          </a:xfrm>
          <a:prstGeom prst="rect">
            <a:avLst/>
          </a:prstGeom>
        </p:spPr>
      </p:pic>
    </p:spTree>
    <p:extLst>
      <p:ext uri="{BB962C8B-B14F-4D97-AF65-F5344CB8AC3E}">
        <p14:creationId xmlns:p14="http://schemas.microsoft.com/office/powerpoint/2010/main" val="29716098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785" y="365126"/>
            <a:ext cx="8379725" cy="1325563"/>
          </a:xfrm>
        </p:spPr>
        <p:txBody>
          <a:bodyPr/>
          <a:lstStyle/>
          <a:p>
            <a:r>
              <a:rPr lang="fr-FR" dirty="0" smtClean="0"/>
              <a:t>US Modern Religious Architecture  </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a:t>North Christian Church, Columbus, IN (1964).</a:t>
            </a:r>
          </a:p>
          <a:p>
            <a:r>
              <a:rPr lang="fr-FR" dirty="0"/>
              <a:t>Unitarian Universalist Church, Arlington, VA (1964</a:t>
            </a:r>
            <a:r>
              <a:rPr lang="fr-FR" dirty="0" smtClean="0"/>
              <a:t>).</a:t>
            </a:r>
          </a:p>
          <a:p>
            <a:r>
              <a:rPr lang="fr-FR" dirty="0" smtClean="0"/>
              <a:t>First </a:t>
            </a:r>
            <a:r>
              <a:rPr lang="fr-FR" dirty="0"/>
              <a:t>Baptist Church, Columbus, IN (1965</a:t>
            </a:r>
            <a:r>
              <a:rPr lang="fr-FR" dirty="0" smtClean="0"/>
              <a:t>).</a:t>
            </a:r>
          </a:p>
          <a:p>
            <a:r>
              <a:rPr lang="fr-FR" dirty="0" smtClean="0"/>
              <a:t>First </a:t>
            </a:r>
            <a:r>
              <a:rPr lang="fr-FR" dirty="0"/>
              <a:t>Presbyterian Church, Deaborn, MI (1965).</a:t>
            </a:r>
          </a:p>
          <a:p>
            <a:r>
              <a:rPr lang="fr-FR" dirty="0"/>
              <a:t>St Francis de Sales,  Muskegon, MI (1966</a:t>
            </a:r>
            <a:r>
              <a:rPr lang="fr-FR" dirty="0" smtClean="0"/>
              <a:t>).</a:t>
            </a:r>
          </a:p>
          <a:p>
            <a:r>
              <a:rPr lang="fr-FR" dirty="0"/>
              <a:t>University Chapel, Tuskegee, AL (1967</a:t>
            </a:r>
            <a:r>
              <a:rPr lang="fr-FR" dirty="0" smtClean="0"/>
              <a:t>).</a:t>
            </a:r>
          </a:p>
          <a:p>
            <a:r>
              <a:rPr lang="fr-FR" dirty="0" smtClean="0"/>
              <a:t>Tribeca </a:t>
            </a:r>
            <a:r>
              <a:rPr lang="fr-FR" dirty="0"/>
              <a:t>Synagogue, New-York, NY (1967</a:t>
            </a:r>
            <a:r>
              <a:rPr lang="fr-FR" dirty="0" smtClean="0"/>
              <a:t>).</a:t>
            </a:r>
          </a:p>
          <a:p>
            <a:r>
              <a:rPr lang="fr-FR" dirty="0" smtClean="0"/>
              <a:t>St </a:t>
            </a:r>
            <a:r>
              <a:rPr lang="fr-FR" dirty="0"/>
              <a:t>Matthew Church, Zilwaukee, MI (1967</a:t>
            </a:r>
            <a:r>
              <a:rPr lang="fr-FR" dirty="0" smtClean="0"/>
              <a:t>).</a:t>
            </a:r>
          </a:p>
          <a:p>
            <a:r>
              <a:rPr lang="fr-FR" dirty="0" smtClean="0"/>
              <a:t>United </a:t>
            </a:r>
            <a:r>
              <a:rPr lang="fr-FR" dirty="0"/>
              <a:t>Church of Roweyton, Norwalk, CT (1967</a:t>
            </a:r>
            <a:r>
              <a:rPr lang="fr-FR" dirty="0" smtClean="0"/>
              <a:t>).</a:t>
            </a:r>
          </a:p>
          <a:p>
            <a:r>
              <a:rPr lang="fr-FR" dirty="0" smtClean="0"/>
              <a:t>Church </a:t>
            </a:r>
            <a:r>
              <a:rPr lang="fr-FR" dirty="0"/>
              <a:t>of the Crucifixion, New-York, NY (1967</a:t>
            </a:r>
            <a:r>
              <a:rPr lang="fr-FR" dirty="0" smtClean="0"/>
              <a:t>).</a:t>
            </a:r>
          </a:p>
          <a:p>
            <a:r>
              <a:rPr lang="fr-FR" dirty="0"/>
              <a:t>Temple Beth Zion, Buffalo, NY (1967</a:t>
            </a:r>
            <a:r>
              <a:rPr lang="fr-FR" dirty="0" smtClean="0"/>
              <a:t>).</a:t>
            </a:r>
          </a:p>
          <a:p>
            <a:r>
              <a:rPr lang="fr-FR" dirty="0"/>
              <a:t>St Paul by the Sea</a:t>
            </a:r>
            <a:r>
              <a:rPr lang="fr-FR" dirty="0" smtClean="0"/>
              <a:t>, </a:t>
            </a:r>
            <a:r>
              <a:rPr lang="fr-FR" smtClean="0"/>
              <a:t>Jacksonville, FL </a:t>
            </a:r>
            <a:r>
              <a:rPr lang="fr-FR" dirty="0"/>
              <a:t>(</a:t>
            </a:r>
            <a:r>
              <a:rPr lang="fr-FR"/>
              <a:t>1967</a:t>
            </a:r>
            <a:r>
              <a:rPr lang="fr-FR" smtClean="0"/>
              <a:t>).</a:t>
            </a:r>
            <a:endParaRPr lang="fr-FR" dirty="0" smtClean="0"/>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6479217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4000" dirty="0" smtClean="0"/>
              <a:t>  First Baptist </a:t>
            </a:r>
            <a:r>
              <a:rPr lang="fr-FR" sz="4000" dirty="0"/>
              <a:t>Church, </a:t>
            </a:r>
            <a:r>
              <a:rPr lang="fr-FR" sz="4000" dirty="0" smtClean="0"/>
              <a:t>Columbus, IN (1965)</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675" y="1608103"/>
            <a:ext cx="2764443" cy="262037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6" y="5990444"/>
            <a:ext cx="3333750" cy="86755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146" y="4708526"/>
            <a:ext cx="2095500" cy="1647825"/>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37" y="1590688"/>
            <a:ext cx="6096000" cy="4133850"/>
          </a:xfrm>
          <a:prstGeom prst="rect">
            <a:avLst/>
          </a:prstGeom>
        </p:spPr>
      </p:pic>
      <p:sp>
        <p:nvSpPr>
          <p:cNvPr id="9" name="ZoneTexte 8"/>
          <p:cNvSpPr txBox="1"/>
          <p:nvPr/>
        </p:nvSpPr>
        <p:spPr>
          <a:xfrm>
            <a:off x="6933062" y="3657613"/>
            <a:ext cx="2318494" cy="369332"/>
          </a:xfrm>
          <a:prstGeom prst="rect">
            <a:avLst/>
          </a:prstGeom>
          <a:noFill/>
        </p:spPr>
        <p:txBody>
          <a:bodyPr wrap="square" rtlCol="0">
            <a:spAutoFit/>
          </a:bodyPr>
          <a:lstStyle/>
          <a:p>
            <a:r>
              <a:rPr lang="fr-FR" dirty="0" smtClean="0">
                <a:solidFill>
                  <a:schemeClr val="bg1"/>
                </a:solidFill>
              </a:rPr>
              <a:t>Harry Weese</a:t>
            </a:r>
            <a:endParaRPr lang="fr-FR" dirty="0">
              <a:solidFill>
                <a:schemeClr val="bg1"/>
              </a:solidFill>
            </a:endParaRPr>
          </a:p>
        </p:txBody>
      </p:sp>
    </p:spTree>
    <p:extLst>
      <p:ext uri="{BB962C8B-B14F-4D97-AF65-F5344CB8AC3E}">
        <p14:creationId xmlns:p14="http://schemas.microsoft.com/office/powerpoint/2010/main" val="28906048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58085" cy="1325563"/>
          </a:xfrm>
        </p:spPr>
        <p:txBody>
          <a:bodyPr>
            <a:normAutofit/>
          </a:bodyPr>
          <a:lstStyle/>
          <a:p>
            <a:r>
              <a:rPr lang="fr-FR" sz="4000" dirty="0"/>
              <a:t>First Baptist Church, Columbus, IN (1965)</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Harry Weese.</a:t>
            </a:r>
          </a:p>
          <a:p>
            <a:r>
              <a:rPr lang="en-US" dirty="0"/>
              <a:t>The lower level contains 25 classrooms, 4 restrooms and the heating plant. A kind of “moat” surrounds the lower level allowing room for small windows bringing natural light into the rooms.</a:t>
            </a:r>
            <a:endParaRPr lang="fr-FR" dirty="0" smtClean="0"/>
          </a:p>
          <a:p>
            <a:r>
              <a:rPr lang="en-US" dirty="0"/>
              <a:t>The upper level consists of the sanctuary (seating 500) and a chapel (seating 100). The chapel is a miniature version of the sanctuary set at a perpendicular angle. </a:t>
            </a:r>
            <a:endParaRPr lang="en-US" dirty="0" smtClean="0"/>
          </a:p>
          <a:p>
            <a:r>
              <a:rPr lang="en-US" dirty="0"/>
              <a:t>The Courtyard is directly accessible from both levels and provides an outdoor gathering area for fellowship and refreshment.</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6023055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390" y="365126"/>
            <a:ext cx="8649303" cy="1325563"/>
          </a:xfrm>
        </p:spPr>
        <p:txBody>
          <a:bodyPr>
            <a:normAutofit/>
          </a:bodyPr>
          <a:lstStyle/>
          <a:p>
            <a:r>
              <a:rPr lang="fr-FR" sz="4000" dirty="0"/>
              <a:t>First Baptist Church, Columbus, IN (1965)</a:t>
            </a:r>
          </a:p>
        </p:txBody>
      </p:sp>
      <p:sp>
        <p:nvSpPr>
          <p:cNvPr id="3" name="Espace réservé du contenu 2"/>
          <p:cNvSpPr>
            <a:spLocks noGrp="1"/>
          </p:cNvSpPr>
          <p:nvPr>
            <p:ph idx="1"/>
          </p:nvPr>
        </p:nvSpPr>
        <p:spPr/>
        <p:txBody>
          <a:bodyPr>
            <a:normAutofit lnSpcReduction="10000"/>
          </a:bodyPr>
          <a:lstStyle/>
          <a:p>
            <a:r>
              <a:rPr lang="en-US" dirty="0"/>
              <a:t>The high A-framed sanctuary space with vaulted wood ceilings is windowless on the sides to shut out distractions. Hidden windows under the eaves provide indirect natural light as well as ventilation. The ceilings are 49 feet high at the peak and constructed of exposed tongue and groove decking supported by laminated wood beams</a:t>
            </a:r>
            <a:r>
              <a:rPr lang="en-US" dirty="0" smtClean="0"/>
              <a:t>.</a:t>
            </a:r>
          </a:p>
          <a:p>
            <a:r>
              <a:rPr lang="en-US" dirty="0"/>
              <a:t>One of the prominent interior features is the wall of pierced brick at the front of the sanctuary formed by the flat non-dimensional triangular wall which also serves as the bell tower</a:t>
            </a:r>
            <a:r>
              <a:rPr lang="en-US" dirty="0" smtClean="0"/>
              <a:t>.</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0290937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711" y="365126"/>
            <a:ext cx="8635925"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525" y="1690689"/>
            <a:ext cx="7014949" cy="4394580"/>
          </a:xfrm>
          <a:prstGeom prst="rect">
            <a:avLst/>
          </a:prstGeom>
        </p:spPr>
      </p:pic>
    </p:spTree>
    <p:extLst>
      <p:ext uri="{BB962C8B-B14F-4D97-AF65-F5344CB8AC3E}">
        <p14:creationId xmlns:p14="http://schemas.microsoft.com/office/powerpoint/2010/main" val="90766639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570793"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92" y="1690689"/>
            <a:ext cx="6919415" cy="4478099"/>
          </a:xfrm>
          <a:prstGeom prst="rect">
            <a:avLst/>
          </a:prstGeom>
        </p:spPr>
      </p:pic>
    </p:spTree>
    <p:extLst>
      <p:ext uri="{BB962C8B-B14F-4D97-AF65-F5344CB8AC3E}">
        <p14:creationId xmlns:p14="http://schemas.microsoft.com/office/powerpoint/2010/main" val="391130974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251" y="365126"/>
            <a:ext cx="8625385"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1690689"/>
            <a:ext cx="7143750" cy="4286250"/>
          </a:xfrm>
          <a:prstGeom prst="rect">
            <a:avLst/>
          </a:prstGeom>
        </p:spPr>
      </p:pic>
    </p:spTree>
    <p:extLst>
      <p:ext uri="{BB962C8B-B14F-4D97-AF65-F5344CB8AC3E}">
        <p14:creationId xmlns:p14="http://schemas.microsoft.com/office/powerpoint/2010/main" val="38958191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0" y="365126"/>
            <a:ext cx="8603494"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251349"/>
          </a:xfrm>
          <a:prstGeom prst="rect">
            <a:avLst/>
          </a:prstGeom>
        </p:spPr>
      </p:pic>
    </p:spTree>
    <p:extLst>
      <p:ext uri="{BB962C8B-B14F-4D97-AF65-F5344CB8AC3E}">
        <p14:creationId xmlns:p14="http://schemas.microsoft.com/office/powerpoint/2010/main" val="398459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2137" y="365126"/>
            <a:ext cx="8570793"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24" y="1690688"/>
            <a:ext cx="3234619" cy="450539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756" y="1690688"/>
            <a:ext cx="5336174" cy="4505395"/>
          </a:xfrm>
          <a:prstGeom prst="rect">
            <a:avLst/>
          </a:prstGeom>
        </p:spPr>
      </p:pic>
    </p:spTree>
    <p:extLst>
      <p:ext uri="{BB962C8B-B14F-4D97-AF65-F5344CB8AC3E}">
        <p14:creationId xmlns:p14="http://schemas.microsoft.com/office/powerpoint/2010/main" val="5228046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89" y="365126"/>
            <a:ext cx="8594441"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269" y="1690689"/>
            <a:ext cx="5740400" cy="3810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30" y="1690689"/>
            <a:ext cx="2527300" cy="3810000"/>
          </a:xfrm>
          <a:prstGeom prst="rect">
            <a:avLst/>
          </a:prstGeom>
        </p:spPr>
      </p:pic>
    </p:spTree>
    <p:extLst>
      <p:ext uri="{BB962C8B-B14F-4D97-AF65-F5344CB8AC3E}">
        <p14:creationId xmlns:p14="http://schemas.microsoft.com/office/powerpoint/2010/main" val="1989320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0" y="365126"/>
            <a:ext cx="8570794"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37" y="1690689"/>
            <a:ext cx="2527300" cy="3810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8884" y="1690689"/>
            <a:ext cx="5740400" cy="3810000"/>
          </a:xfrm>
          <a:prstGeom prst="rect">
            <a:avLst/>
          </a:prstGeom>
        </p:spPr>
      </p:pic>
    </p:spTree>
    <p:extLst>
      <p:ext uri="{BB962C8B-B14F-4D97-AF65-F5344CB8AC3E}">
        <p14:creationId xmlns:p14="http://schemas.microsoft.com/office/powerpoint/2010/main" val="5634997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88855" cy="1325563"/>
          </a:xfrm>
        </p:spPr>
        <p:txBody>
          <a:bodyPr>
            <a:normAutofit/>
          </a:bodyPr>
          <a:lstStyle/>
          <a:p>
            <a:r>
              <a:rPr lang="fr-FR" sz="4000" dirty="0" smtClean="0"/>
              <a:t>North Christian Church,Colombus, IN (1964)</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0689"/>
            <a:ext cx="4098584" cy="223559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534" y="1690689"/>
            <a:ext cx="4719515" cy="354952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76" y="5251843"/>
            <a:ext cx="1714255" cy="129369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90" y="4280413"/>
            <a:ext cx="2133604" cy="762002"/>
          </a:xfrm>
          <a:prstGeom prst="rect">
            <a:avLst/>
          </a:prstGeom>
        </p:spPr>
      </p:pic>
      <p:sp>
        <p:nvSpPr>
          <p:cNvPr id="8" name="ZoneTexte 7"/>
          <p:cNvSpPr txBox="1"/>
          <p:nvPr/>
        </p:nvSpPr>
        <p:spPr>
          <a:xfrm>
            <a:off x="4466492" y="4677508"/>
            <a:ext cx="2567354" cy="369332"/>
          </a:xfrm>
          <a:prstGeom prst="rect">
            <a:avLst/>
          </a:prstGeom>
          <a:noFill/>
        </p:spPr>
        <p:txBody>
          <a:bodyPr wrap="square" rtlCol="0">
            <a:spAutoFit/>
          </a:bodyPr>
          <a:lstStyle/>
          <a:p>
            <a:r>
              <a:rPr lang="fr-FR" dirty="0" smtClean="0"/>
              <a:t>Eero Saarinen</a:t>
            </a:r>
            <a:endParaRPr lang="fr-FR" dirty="0"/>
          </a:p>
        </p:txBody>
      </p:sp>
    </p:spTree>
    <p:extLst>
      <p:ext uri="{BB962C8B-B14F-4D97-AF65-F5344CB8AC3E}">
        <p14:creationId xmlns:p14="http://schemas.microsoft.com/office/powerpoint/2010/main" val="40162914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319" y="365126"/>
            <a:ext cx="8562146"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7" y="1690689"/>
            <a:ext cx="7151426" cy="4450804"/>
          </a:xfrm>
          <a:prstGeom prst="rect">
            <a:avLst/>
          </a:prstGeom>
        </p:spPr>
      </p:pic>
    </p:spTree>
    <p:extLst>
      <p:ext uri="{BB962C8B-B14F-4D97-AF65-F5344CB8AC3E}">
        <p14:creationId xmlns:p14="http://schemas.microsoft.com/office/powerpoint/2010/main" val="8069386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46" y="365126"/>
            <a:ext cx="8544850" cy="1325563"/>
          </a:xfrm>
        </p:spPr>
        <p:txBody>
          <a:bodyPr>
            <a:normAutofit/>
          </a:bodyPr>
          <a:lstStyle/>
          <a:p>
            <a:r>
              <a:rPr lang="fr-FR" sz="4000" dirty="0"/>
              <a:t>First Baptist Church, Columbus, IN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22" y="1690689"/>
            <a:ext cx="6673756" cy="4327975"/>
          </a:xfrm>
          <a:prstGeom prst="rect">
            <a:avLst/>
          </a:prstGeom>
        </p:spPr>
      </p:pic>
    </p:spTree>
    <p:extLst>
      <p:ext uri="{BB962C8B-B14F-4D97-AF65-F5344CB8AC3E}">
        <p14:creationId xmlns:p14="http://schemas.microsoft.com/office/powerpoint/2010/main" val="41306286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smtClean="0"/>
              <a:t> First Presbyterian </a:t>
            </a:r>
            <a:r>
              <a:rPr lang="fr-FR" sz="3600" dirty="0"/>
              <a:t>Church, </a:t>
            </a:r>
            <a:r>
              <a:rPr lang="fr-FR" sz="3600" dirty="0" smtClean="0"/>
              <a:t>Deaborn, MI (1965)</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3254" y="1690689"/>
            <a:ext cx="2704815" cy="28813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23" y="1690689"/>
            <a:ext cx="5477016" cy="454633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4016" y="5052969"/>
            <a:ext cx="2907759" cy="1058373"/>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4572001"/>
            <a:ext cx="1514049" cy="2149475"/>
          </a:xfrm>
          <a:prstGeom prst="rect">
            <a:avLst/>
          </a:prstGeom>
        </p:spPr>
      </p:pic>
      <p:sp>
        <p:nvSpPr>
          <p:cNvPr id="8" name="ZoneTexte 7"/>
          <p:cNvSpPr txBox="1"/>
          <p:nvPr/>
        </p:nvSpPr>
        <p:spPr>
          <a:xfrm>
            <a:off x="6728346" y="4039737"/>
            <a:ext cx="1596788" cy="369332"/>
          </a:xfrm>
          <a:prstGeom prst="rect">
            <a:avLst/>
          </a:prstGeom>
          <a:noFill/>
        </p:spPr>
        <p:txBody>
          <a:bodyPr wrap="square" rtlCol="0">
            <a:spAutoFit/>
          </a:bodyPr>
          <a:lstStyle/>
          <a:p>
            <a:r>
              <a:rPr lang="fr-FR" dirty="0" smtClean="0">
                <a:solidFill>
                  <a:schemeClr val="bg1"/>
                </a:solidFill>
              </a:rPr>
              <a:t>Alden B. Dow</a:t>
            </a:r>
            <a:endParaRPr lang="fr-FR" dirty="0">
              <a:solidFill>
                <a:schemeClr val="bg1"/>
              </a:solidFill>
            </a:endParaRPr>
          </a:p>
        </p:txBody>
      </p:sp>
      <p:pic>
        <p:nvPicPr>
          <p:cNvPr id="9" name="Image 8"/>
          <p:cNvPicPr>
            <a:picLocks noChangeAspect="1"/>
          </p:cNvPicPr>
          <p:nvPr/>
        </p:nvPicPr>
        <p:blipFill>
          <a:blip r:embed="rId6"/>
          <a:stretch>
            <a:fillRect/>
          </a:stretch>
        </p:blipFill>
        <p:spPr>
          <a:xfrm>
            <a:off x="398842" y="6315075"/>
            <a:ext cx="2962275" cy="447675"/>
          </a:xfrm>
          <a:prstGeom prst="rect">
            <a:avLst/>
          </a:prstGeom>
        </p:spPr>
      </p:pic>
    </p:spTree>
    <p:extLst>
      <p:ext uri="{BB962C8B-B14F-4D97-AF65-F5344CB8AC3E}">
        <p14:creationId xmlns:p14="http://schemas.microsoft.com/office/powerpoint/2010/main" val="784322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20920" cy="1325563"/>
          </a:xfrm>
        </p:spPr>
        <p:txBody>
          <a:bodyPr>
            <a:normAutofit/>
          </a:bodyPr>
          <a:lstStyle/>
          <a:p>
            <a:r>
              <a:rPr lang="fr-FR" sz="3600" dirty="0"/>
              <a:t>First Presbyterian Church, Deaborn, MI (1965)</a:t>
            </a:r>
          </a:p>
        </p:txBody>
      </p:sp>
      <p:sp>
        <p:nvSpPr>
          <p:cNvPr id="3" name="Espace réservé du contenu 2"/>
          <p:cNvSpPr>
            <a:spLocks noGrp="1"/>
          </p:cNvSpPr>
          <p:nvPr>
            <p:ph idx="1"/>
          </p:nvPr>
        </p:nvSpPr>
        <p:spPr/>
        <p:txBody>
          <a:bodyPr/>
          <a:lstStyle/>
          <a:p>
            <a:r>
              <a:rPr lang="fr-FR" dirty="0" smtClean="0"/>
              <a:t>It is the work of the architect Alden B. Dow.</a:t>
            </a:r>
          </a:p>
          <a:p>
            <a:r>
              <a:rPr lang="en-US" dirty="0"/>
              <a:t>In his design Mr. Dow used the triangular module throughout the building to reflect the Trinity of the Christian faith. Above the outside entrance stands a 26-foot tall redwood cross. </a:t>
            </a:r>
            <a:endParaRPr lang="en-US" dirty="0" smtClean="0"/>
          </a:p>
          <a:p>
            <a:r>
              <a:rPr lang="en-US" dirty="0" smtClean="0"/>
              <a:t>Once </a:t>
            </a:r>
            <a:r>
              <a:rPr lang="en-US" dirty="0"/>
              <a:t>inside, the sanctuary ceiling rises in three planes to a height of 45 feet. Within the nave the congregation is grouped around the altar; the choirs are part of the worshipers seated on the upper level and above the narthex.</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5773578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2011" y="365126"/>
            <a:ext cx="8639033" cy="1325563"/>
          </a:xfrm>
        </p:spPr>
        <p:txBody>
          <a:bodyPr>
            <a:normAutofit/>
          </a:bodyPr>
          <a:lstStyle/>
          <a:p>
            <a:r>
              <a:rPr lang="fr-FR" sz="3600" dirty="0"/>
              <a:t>First Presbyterian Church, Deaborn, MI (1965)</a:t>
            </a:r>
          </a:p>
        </p:txBody>
      </p:sp>
      <p:sp>
        <p:nvSpPr>
          <p:cNvPr id="3" name="Espace réservé du contenu 2"/>
          <p:cNvSpPr>
            <a:spLocks noGrp="1"/>
          </p:cNvSpPr>
          <p:nvPr>
            <p:ph idx="1"/>
          </p:nvPr>
        </p:nvSpPr>
        <p:spPr/>
        <p:txBody>
          <a:bodyPr/>
          <a:lstStyle/>
          <a:p>
            <a:r>
              <a:rPr lang="en-US" dirty="0"/>
              <a:t>Among the most distinctive features of the church are the many three-sided structural columns made of pre-cast concrete with a unique raised herringbone pattern on all sides. </a:t>
            </a:r>
            <a:endParaRPr lang="en-US" dirty="0" smtClean="0"/>
          </a:p>
          <a:p>
            <a:r>
              <a:rPr lang="en-US" dirty="0" smtClean="0"/>
              <a:t>Also </a:t>
            </a:r>
            <a:r>
              <a:rPr lang="en-US" dirty="0"/>
              <a:t>of particular note is the beautiful chapel with its richly textured wall of concrete blocks laid in angled beds and pierced with triangular bits of colored glass. </a:t>
            </a:r>
            <a:br>
              <a:rPr lang="en-US" dirty="0"/>
            </a:br>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7738942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598090" cy="1325563"/>
          </a:xfrm>
        </p:spPr>
        <p:txBody>
          <a:bodyPr>
            <a:normAutofit/>
          </a:bodyPr>
          <a:lstStyle/>
          <a:p>
            <a:r>
              <a:rPr lang="fr-FR" sz="3600" dirty="0"/>
              <a:t>First Presbyterian Church, Deaborn, MI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1" y="1690689"/>
            <a:ext cx="7206018" cy="4310061"/>
          </a:xfrm>
          <a:prstGeom prst="rect">
            <a:avLst/>
          </a:prstGeom>
        </p:spPr>
      </p:pic>
    </p:spTree>
    <p:extLst>
      <p:ext uri="{BB962C8B-B14F-4D97-AF65-F5344CB8AC3E}">
        <p14:creationId xmlns:p14="http://schemas.microsoft.com/office/powerpoint/2010/main" val="7868313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802806" cy="1325563"/>
          </a:xfrm>
        </p:spPr>
        <p:txBody>
          <a:bodyPr>
            <a:normAutofit/>
          </a:bodyPr>
          <a:lstStyle/>
          <a:p>
            <a:r>
              <a:rPr lang="fr-FR" sz="4000" dirty="0" smtClean="0"/>
              <a:t> </a:t>
            </a:r>
            <a:r>
              <a:rPr lang="fr-FR" sz="3600" dirty="0" smtClean="0"/>
              <a:t>First </a:t>
            </a:r>
            <a:r>
              <a:rPr lang="fr-FR" sz="3600" dirty="0"/>
              <a:t>Presbyterian Church, Deaborn, MI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36" y="1833565"/>
            <a:ext cx="7533565" cy="3955143"/>
          </a:xfrm>
          <a:prstGeom prst="rect">
            <a:avLst/>
          </a:prstGeom>
        </p:spPr>
      </p:pic>
    </p:spTree>
    <p:extLst>
      <p:ext uri="{BB962C8B-B14F-4D97-AF65-F5344CB8AC3E}">
        <p14:creationId xmlns:p14="http://schemas.microsoft.com/office/powerpoint/2010/main" val="33832244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603" y="365126"/>
            <a:ext cx="8611737" cy="1325563"/>
          </a:xfrm>
        </p:spPr>
        <p:txBody>
          <a:bodyPr>
            <a:normAutofit/>
          </a:bodyPr>
          <a:lstStyle/>
          <a:p>
            <a:r>
              <a:rPr lang="fr-FR" sz="3600" dirty="0"/>
              <a:t>First Presbyterian Church, Deaborn, MI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6" y="1690689"/>
            <a:ext cx="7151427" cy="4464451"/>
          </a:xfrm>
          <a:prstGeom prst="rect">
            <a:avLst/>
          </a:prstGeom>
        </p:spPr>
      </p:pic>
    </p:spTree>
    <p:extLst>
      <p:ext uri="{BB962C8B-B14F-4D97-AF65-F5344CB8AC3E}">
        <p14:creationId xmlns:p14="http://schemas.microsoft.com/office/powerpoint/2010/main" val="255415060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652681" cy="1325563"/>
          </a:xfrm>
        </p:spPr>
        <p:txBody>
          <a:bodyPr>
            <a:normAutofit/>
          </a:bodyPr>
          <a:lstStyle/>
          <a:p>
            <a:r>
              <a:rPr lang="fr-FR" sz="3600" dirty="0"/>
              <a:t>First Presbyterian Church, Deaborn, MI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4" y="1803795"/>
            <a:ext cx="8229601" cy="3632548"/>
          </a:xfrm>
          <a:prstGeom prst="rect">
            <a:avLst/>
          </a:prstGeom>
        </p:spPr>
      </p:pic>
    </p:spTree>
    <p:extLst>
      <p:ext uri="{BB962C8B-B14F-4D97-AF65-F5344CB8AC3E}">
        <p14:creationId xmlns:p14="http://schemas.microsoft.com/office/powerpoint/2010/main" val="19696117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899" y="365126"/>
            <a:ext cx="8679976" cy="1325563"/>
          </a:xfrm>
        </p:spPr>
        <p:txBody>
          <a:bodyPr>
            <a:normAutofit/>
          </a:bodyPr>
          <a:lstStyle/>
          <a:p>
            <a:r>
              <a:rPr lang="fr-FR" sz="3600" dirty="0"/>
              <a:t>First Presbyterian Church, Deaborn, MI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958" y="1690689"/>
            <a:ext cx="6359857" cy="4478100"/>
          </a:xfrm>
          <a:prstGeom prst="rect">
            <a:avLst/>
          </a:prstGeom>
        </p:spPr>
      </p:pic>
    </p:spTree>
    <p:extLst>
      <p:ext uri="{BB962C8B-B14F-4D97-AF65-F5344CB8AC3E}">
        <p14:creationId xmlns:p14="http://schemas.microsoft.com/office/powerpoint/2010/main" val="11200009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Eero Saarinen.</a:t>
            </a:r>
          </a:p>
          <a:p>
            <a:r>
              <a:rPr lang="en-US" dirty="0"/>
              <a:t>The building is </a:t>
            </a:r>
            <a:r>
              <a:rPr lang="en-US" dirty="0" smtClean="0"/>
              <a:t>hexagonal </a:t>
            </a:r>
            <a:r>
              <a:rPr lang="en-US" dirty="0"/>
              <a:t>in shape, with a central metal </a:t>
            </a:r>
            <a:r>
              <a:rPr lang="en-US" dirty="0" smtClean="0"/>
              <a:t>spire </a:t>
            </a:r>
            <a:r>
              <a:rPr lang="en-US" dirty="0"/>
              <a:t>that is 192 feet (59 m) </a:t>
            </a:r>
            <a:r>
              <a:rPr lang="en-US" dirty="0" smtClean="0"/>
              <a:t>high. </a:t>
            </a:r>
            <a:r>
              <a:rPr lang="en-US" dirty="0"/>
              <a:t>Below the spire, there is an </a:t>
            </a:r>
            <a:r>
              <a:rPr lang="en-US" dirty="0" smtClean="0"/>
              <a:t>oculus </a:t>
            </a:r>
            <a:r>
              <a:rPr lang="en-US" dirty="0"/>
              <a:t>that admits light into the main level. The sanctuary is located at the center of the building, with the Lord's Table located in the center of the sanctuary. Rows of pews surround the altar in a </a:t>
            </a:r>
            <a:r>
              <a:rPr lang="en-US" dirty="0" smtClean="0"/>
              <a:t>hexagon.</a:t>
            </a:r>
          </a:p>
          <a:p>
            <a:r>
              <a:rPr lang="en-US" dirty="0"/>
              <a:t>From each corner of the hexagon, massive piers support the structural ribs of the </a:t>
            </a:r>
            <a:r>
              <a:rPr lang="en-US" dirty="0" smtClean="0"/>
              <a:t>roof. </a:t>
            </a:r>
          </a:p>
          <a:p>
            <a:r>
              <a:rPr lang="en-US" dirty="0"/>
              <a:t>The lower level contains classrooms, an auditorium, a kitchen, and an activities </a:t>
            </a:r>
            <a:r>
              <a:rPr lang="en-US" dirty="0" smtClean="0"/>
              <a:t>area.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6318172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966579" cy="1325563"/>
          </a:xfrm>
        </p:spPr>
        <p:txBody>
          <a:bodyPr>
            <a:normAutofit/>
          </a:bodyPr>
          <a:lstStyle/>
          <a:p>
            <a:r>
              <a:rPr lang="fr-FR" sz="3600" dirty="0"/>
              <a:t>First Presbyterian Church, Deaborn, MI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25" y="1690689"/>
            <a:ext cx="7014949" cy="4310061"/>
          </a:xfrm>
          <a:prstGeom prst="rect">
            <a:avLst/>
          </a:prstGeom>
        </p:spPr>
      </p:pic>
    </p:spTree>
    <p:extLst>
      <p:ext uri="{BB962C8B-B14F-4D97-AF65-F5344CB8AC3E}">
        <p14:creationId xmlns:p14="http://schemas.microsoft.com/office/powerpoint/2010/main" val="189510109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603" y="365126"/>
            <a:ext cx="8639033" cy="1325563"/>
          </a:xfrm>
        </p:spPr>
        <p:txBody>
          <a:bodyPr>
            <a:normAutofit/>
          </a:bodyPr>
          <a:lstStyle/>
          <a:p>
            <a:r>
              <a:rPr lang="fr-FR" sz="3600" dirty="0"/>
              <a:t>First Presbyterian Church, Deaborn, MI (1965)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808" y="2079221"/>
            <a:ext cx="7492621" cy="3190875"/>
          </a:xfrm>
          <a:prstGeom prst="rect">
            <a:avLst/>
          </a:prstGeom>
        </p:spPr>
      </p:pic>
    </p:spTree>
    <p:extLst>
      <p:ext uri="{BB962C8B-B14F-4D97-AF65-F5344CB8AC3E}">
        <p14:creationId xmlns:p14="http://schemas.microsoft.com/office/powerpoint/2010/main" val="152364669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3600" dirty="0" smtClean="0"/>
              <a:t>St Francis de Sales </a:t>
            </a:r>
            <a:r>
              <a:rPr lang="fr-FR" sz="3600" dirty="0"/>
              <a:t>Church, </a:t>
            </a:r>
            <a:r>
              <a:rPr lang="fr-FR" sz="3600" dirty="0" smtClean="0"/>
              <a:t>Muskegon, MI (1966)</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1088" y="1768476"/>
            <a:ext cx="2731111" cy="2095500"/>
          </a:xfrm>
          <a:prstGeom prst="rect">
            <a:avLst/>
          </a:prstGeom>
        </p:spPr>
      </p:pic>
      <p:pic>
        <p:nvPicPr>
          <p:cNvPr id="5" name="Image 4"/>
          <p:cNvPicPr>
            <a:picLocks noChangeAspect="1"/>
          </p:cNvPicPr>
          <p:nvPr/>
        </p:nvPicPr>
        <p:blipFill>
          <a:blip r:embed="rId3"/>
          <a:stretch>
            <a:fillRect/>
          </a:stretch>
        </p:blipFill>
        <p:spPr>
          <a:xfrm>
            <a:off x="5521088" y="4122857"/>
            <a:ext cx="3495913" cy="169109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76" y="1768476"/>
            <a:ext cx="5243204" cy="4045471"/>
          </a:xfrm>
          <a:prstGeom prst="rect">
            <a:avLst/>
          </a:prstGeom>
        </p:spPr>
      </p:pic>
      <p:sp>
        <p:nvSpPr>
          <p:cNvPr id="7" name="ZoneTexte 6"/>
          <p:cNvSpPr txBox="1"/>
          <p:nvPr/>
        </p:nvSpPr>
        <p:spPr>
          <a:xfrm>
            <a:off x="5759355" y="3370997"/>
            <a:ext cx="2033517" cy="369332"/>
          </a:xfrm>
          <a:prstGeom prst="rect">
            <a:avLst/>
          </a:prstGeom>
          <a:noFill/>
        </p:spPr>
        <p:txBody>
          <a:bodyPr wrap="square" rtlCol="0">
            <a:spAutoFit/>
          </a:bodyPr>
          <a:lstStyle/>
          <a:p>
            <a:r>
              <a:rPr lang="fr-FR" dirty="0" smtClean="0"/>
              <a:t>Marcel Breuer</a:t>
            </a:r>
            <a:endParaRPr lang="fr-FR" dirty="0"/>
          </a:p>
        </p:txBody>
      </p:sp>
      <p:pic>
        <p:nvPicPr>
          <p:cNvPr id="8" name="Image 7"/>
          <p:cNvPicPr>
            <a:picLocks noChangeAspect="1"/>
          </p:cNvPicPr>
          <p:nvPr/>
        </p:nvPicPr>
        <p:blipFill>
          <a:blip r:embed="rId5"/>
          <a:stretch>
            <a:fillRect/>
          </a:stretch>
        </p:blipFill>
        <p:spPr>
          <a:xfrm>
            <a:off x="361309" y="6132513"/>
            <a:ext cx="2962275" cy="447675"/>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9852" y="5937439"/>
            <a:ext cx="3247149" cy="784037"/>
          </a:xfrm>
          <a:prstGeom prst="rect">
            <a:avLst/>
          </a:prstGeom>
        </p:spPr>
      </p:pic>
    </p:spTree>
    <p:extLst>
      <p:ext uri="{BB962C8B-B14F-4D97-AF65-F5344CB8AC3E}">
        <p14:creationId xmlns:p14="http://schemas.microsoft.com/office/powerpoint/2010/main" val="18071577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Marcel Breuer.</a:t>
            </a:r>
          </a:p>
          <a:p>
            <a:r>
              <a:rPr lang="en-US" dirty="0"/>
              <a:t>The facade of the church evolves from a simple trapezoidal plan, narrow at its base and widening as it rises some </a:t>
            </a:r>
            <a:r>
              <a:rPr lang="en-US" dirty="0" smtClean="0"/>
              <a:t>75 </a:t>
            </a:r>
            <a:r>
              <a:rPr lang="en-US" dirty="0"/>
              <a:t>feet in height. In the center of the vast gray expanse of the front wall is a bold cross set in relief. Above this, the church's bells are suspended between </a:t>
            </a:r>
            <a:r>
              <a:rPr lang="en-US" dirty="0" smtClean="0"/>
              <a:t>2 </a:t>
            </a:r>
            <a:r>
              <a:rPr lang="en-US" dirty="0"/>
              <a:t>concrete arms that cantilever out from the roof ridge. </a:t>
            </a:r>
            <a:endParaRPr lang="en-US" dirty="0" smtClean="0"/>
          </a:p>
          <a:p>
            <a:r>
              <a:rPr lang="en-US" dirty="0" smtClean="0"/>
              <a:t>The </a:t>
            </a:r>
            <a:r>
              <a:rPr lang="en-US" dirty="0"/>
              <a:t>gray concrete of the facade has a smooth finish created by the subtle texture of the grained surfaces of the wood forms. </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3832485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contenu 2"/>
          <p:cNvSpPr>
            <a:spLocks noGrp="1"/>
          </p:cNvSpPr>
          <p:nvPr>
            <p:ph idx="1"/>
          </p:nvPr>
        </p:nvSpPr>
        <p:spPr/>
        <p:txBody>
          <a:bodyPr>
            <a:normAutofit fontScale="92500" lnSpcReduction="20000"/>
          </a:bodyPr>
          <a:lstStyle/>
          <a:p>
            <a:r>
              <a:rPr lang="en-US" dirty="0"/>
              <a:t>By contrast the deep ribbed finish of the hyperbolic paraboloid sidewalls was created by staggering the edges of regular boards that served as the formwork. </a:t>
            </a:r>
            <a:endParaRPr lang="en-US" dirty="0" smtClean="0"/>
          </a:p>
          <a:p>
            <a:r>
              <a:rPr lang="en-US" dirty="0" smtClean="0"/>
              <a:t>The </a:t>
            </a:r>
            <a:r>
              <a:rPr lang="en-US" dirty="0"/>
              <a:t>original one-story narthex that extended from the base of the facade has been expanded by the construction of 2 wings that extend out in each direction and contain various support spaces for the church. </a:t>
            </a:r>
            <a:endParaRPr lang="en-US" dirty="0" smtClean="0"/>
          </a:p>
          <a:p>
            <a:r>
              <a:rPr lang="en-US" dirty="0" smtClean="0"/>
              <a:t>The </a:t>
            </a:r>
            <a:r>
              <a:rPr lang="en-US" dirty="0"/>
              <a:t>rectory is a one-story, rectangular wing with a central courtyard located at the rear of the building. The primary elevation of the rectory has a screen wall of hollow clay tile that provides privacy and shade from direct sunlight to the occupants.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7040594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3" y="1690689"/>
            <a:ext cx="6987653" cy="4393414"/>
          </a:xfrm>
          <a:prstGeom prst="rect">
            <a:avLst/>
          </a:prstGeom>
        </p:spPr>
      </p:pic>
    </p:spTree>
    <p:extLst>
      <p:ext uri="{BB962C8B-B14F-4D97-AF65-F5344CB8AC3E}">
        <p14:creationId xmlns:p14="http://schemas.microsoft.com/office/powerpoint/2010/main" val="13420493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52" y="1690689"/>
            <a:ext cx="7260609" cy="4508678"/>
          </a:xfrm>
          <a:prstGeom prst="rect">
            <a:avLst/>
          </a:prstGeom>
        </p:spPr>
      </p:pic>
    </p:spTree>
    <p:extLst>
      <p:ext uri="{BB962C8B-B14F-4D97-AF65-F5344CB8AC3E}">
        <p14:creationId xmlns:p14="http://schemas.microsoft.com/office/powerpoint/2010/main" val="19653223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374" y="365126"/>
            <a:ext cx="9080626" cy="1325563"/>
          </a:xfrm>
        </p:spPr>
        <p:txBody>
          <a:bodyPr>
            <a:normAutofit/>
          </a:bodyPr>
          <a:lstStyle/>
          <a:p>
            <a:r>
              <a:rPr lang="fr-FR" sz="3600" dirty="0"/>
              <a:t>St Francis de Sales Church, Muskegon, MI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836" y="1690689"/>
            <a:ext cx="4094328" cy="4491748"/>
          </a:xfrm>
          <a:prstGeom prst="rect">
            <a:avLst/>
          </a:prstGeom>
        </p:spPr>
      </p:pic>
    </p:spTree>
    <p:extLst>
      <p:ext uri="{BB962C8B-B14F-4D97-AF65-F5344CB8AC3E}">
        <p14:creationId xmlns:p14="http://schemas.microsoft.com/office/powerpoint/2010/main" val="9424196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3" y="1690689"/>
            <a:ext cx="6810233" cy="4301673"/>
          </a:xfrm>
          <a:prstGeom prst="rect">
            <a:avLst/>
          </a:prstGeom>
        </p:spPr>
      </p:pic>
    </p:spTree>
    <p:extLst>
      <p:ext uri="{BB962C8B-B14F-4D97-AF65-F5344CB8AC3E}">
        <p14:creationId xmlns:p14="http://schemas.microsoft.com/office/powerpoint/2010/main" val="343205793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41" y="1690689"/>
            <a:ext cx="7519917" cy="4310994"/>
          </a:xfrm>
          <a:prstGeom prst="rect">
            <a:avLst/>
          </a:prstGeom>
        </p:spPr>
      </p:pic>
    </p:spTree>
    <p:extLst>
      <p:ext uri="{BB962C8B-B14F-4D97-AF65-F5344CB8AC3E}">
        <p14:creationId xmlns:p14="http://schemas.microsoft.com/office/powerpoint/2010/main" val="24128135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normAutofit/>
          </a:bodyPr>
          <a:lstStyle/>
          <a:p>
            <a:r>
              <a:rPr lang="fr-FR" sz="4000" dirty="0"/>
              <a:t>North Christian Church,Colombus, IN (1964)</a:t>
            </a:r>
          </a:p>
        </p:txBody>
      </p:sp>
      <p:sp>
        <p:nvSpPr>
          <p:cNvPr id="3" name="Espace réservé du contenu 2"/>
          <p:cNvSpPr>
            <a:spLocks noGrp="1"/>
          </p:cNvSpPr>
          <p:nvPr>
            <p:ph idx="1"/>
          </p:nvPr>
        </p:nvSpPr>
        <p:spPr/>
        <p:txBody>
          <a:bodyPr>
            <a:normAutofit fontScale="85000" lnSpcReduction="10000"/>
          </a:bodyPr>
          <a:lstStyle/>
          <a:p>
            <a:r>
              <a:rPr lang="en-US" dirty="0"/>
              <a:t>Inside, the sculpted lines of a cast-in-place concrete ceiling beautifully mirror the angular geometries of the plan and cast a heavy presence over the worshipping space below. </a:t>
            </a:r>
          </a:p>
          <a:p>
            <a:r>
              <a:rPr lang="en-US" dirty="0"/>
              <a:t>The grey slate floors, dark mahogany pews, and eerie natural lighting instill a sense of awe in the visitor. The primary light source into the sanctuary is the oculus at the base of the spire, directly above the Communion table (consisting of 12 pedestals symbolic of the 12 disciples). </a:t>
            </a:r>
          </a:p>
          <a:p>
            <a:r>
              <a:rPr lang="en-US" dirty="0"/>
              <a:t>From the outside of the building, the spire symbolized reaching upwards to God; on the inside, it created an enclosed soaring space for the congregation. At the top of the spire is a 5' 30" gold leaf cross, symbolizing Christ's sacrifice.</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3346881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53" y="1690689"/>
            <a:ext cx="6714698" cy="4437156"/>
          </a:xfrm>
          <a:prstGeom prst="rect">
            <a:avLst/>
          </a:prstGeom>
        </p:spPr>
      </p:pic>
    </p:spTree>
    <p:extLst>
      <p:ext uri="{BB962C8B-B14F-4D97-AF65-F5344CB8AC3E}">
        <p14:creationId xmlns:p14="http://schemas.microsoft.com/office/powerpoint/2010/main" val="9993552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St Francis de Sales Church, Muskegon, MI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839" y="1690689"/>
            <a:ext cx="6264322" cy="4246087"/>
          </a:xfrm>
          <a:prstGeom prst="rect">
            <a:avLst/>
          </a:prstGeom>
        </p:spPr>
      </p:pic>
    </p:spTree>
    <p:extLst>
      <p:ext uri="{BB962C8B-B14F-4D97-AF65-F5344CB8AC3E}">
        <p14:creationId xmlns:p14="http://schemas.microsoft.com/office/powerpoint/2010/main" val="39118199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857397" cy="1325563"/>
          </a:xfrm>
        </p:spPr>
        <p:txBody>
          <a:bodyPr/>
          <a:lstStyle/>
          <a:p>
            <a:r>
              <a:rPr lang="fr-FR" dirty="0"/>
              <a:t>University Chapel, </a:t>
            </a:r>
            <a:r>
              <a:rPr lang="fr-FR" dirty="0" smtClean="0"/>
              <a:t>Tuskegee, AL (1967)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2096281" y="5464934"/>
            <a:ext cx="5019675" cy="7048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90688"/>
            <a:ext cx="4709687" cy="358767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1050" y="1690688"/>
            <a:ext cx="2689812" cy="3587679"/>
          </a:xfrm>
          <a:prstGeom prst="rect">
            <a:avLst/>
          </a:prstGeom>
        </p:spPr>
      </p:pic>
      <p:sp>
        <p:nvSpPr>
          <p:cNvPr id="7" name="ZoneTexte 6"/>
          <p:cNvSpPr txBox="1"/>
          <p:nvPr/>
        </p:nvSpPr>
        <p:spPr>
          <a:xfrm>
            <a:off x="6361066" y="4612943"/>
            <a:ext cx="1868534" cy="369332"/>
          </a:xfrm>
          <a:prstGeom prst="rect">
            <a:avLst/>
          </a:prstGeom>
          <a:noFill/>
        </p:spPr>
        <p:txBody>
          <a:bodyPr wrap="square" rtlCol="0">
            <a:spAutoFit/>
          </a:bodyPr>
          <a:lstStyle/>
          <a:p>
            <a:r>
              <a:rPr lang="fr-FR" dirty="0" smtClean="0">
                <a:solidFill>
                  <a:schemeClr val="bg1"/>
                </a:solidFill>
              </a:rPr>
              <a:t>Paul </a:t>
            </a:r>
            <a:r>
              <a:rPr lang="fr-FR" dirty="0" smtClean="0"/>
              <a:t>Rudolph</a:t>
            </a:r>
            <a:endParaRPr lang="fr-FR" dirty="0"/>
          </a:p>
        </p:txBody>
      </p:sp>
    </p:spTree>
    <p:extLst>
      <p:ext uri="{BB962C8B-B14F-4D97-AF65-F5344CB8AC3E}">
        <p14:creationId xmlns:p14="http://schemas.microsoft.com/office/powerpoint/2010/main" val="14647698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40" y="320674"/>
            <a:ext cx="9061260" cy="1325563"/>
          </a:xfrm>
        </p:spPr>
        <p:txBody>
          <a:bodyPr/>
          <a:lstStyle/>
          <a:p>
            <a:r>
              <a:rPr lang="fr-FR" dirty="0" smtClean="0"/>
              <a:t> University </a:t>
            </a:r>
            <a:r>
              <a:rPr lang="fr-FR" dirty="0"/>
              <a:t>Chapel, Tuskegee, AL (</a:t>
            </a:r>
            <a:r>
              <a:rPr lang="fr-FR" dirty="0" smtClean="0"/>
              <a:t>1967)</a:t>
            </a:r>
            <a:endParaRPr lang="fr-FR" dirty="0"/>
          </a:p>
        </p:txBody>
      </p:sp>
      <p:sp>
        <p:nvSpPr>
          <p:cNvPr id="3" name="Espace réservé du contenu 2"/>
          <p:cNvSpPr>
            <a:spLocks noGrp="1"/>
          </p:cNvSpPr>
          <p:nvPr>
            <p:ph idx="1"/>
          </p:nvPr>
        </p:nvSpPr>
        <p:spPr/>
        <p:txBody>
          <a:bodyPr/>
          <a:lstStyle/>
          <a:p>
            <a:r>
              <a:rPr lang="fr-FR" dirty="0" smtClean="0"/>
              <a:t>It is the work of the architect Paul Rudolph.</a:t>
            </a:r>
          </a:p>
          <a:p>
            <a:r>
              <a:rPr lang="en-US" dirty="0"/>
              <a:t>But due to cost estimates for a concrete structure exceeding the project budget, the new chapel was redesigned as a steel-framed, brick-clad building. While cost drove the design change, brick (as opposed to another material) was selected by Rudolph for its monolithic visual effect. Perhaps due to the tradition of brick campus buildings, it has remained the finish of choice at Tuskegee.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338858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66578" cy="1325563"/>
          </a:xfrm>
        </p:spPr>
        <p:txBody>
          <a:bodyPr/>
          <a:lstStyle/>
          <a:p>
            <a:r>
              <a:rPr lang="fr-FR" dirty="0"/>
              <a:t>University Chapel, Tuskegee, AL (1967)</a:t>
            </a:r>
          </a:p>
        </p:txBody>
      </p:sp>
      <p:sp>
        <p:nvSpPr>
          <p:cNvPr id="3" name="Espace réservé du contenu 2"/>
          <p:cNvSpPr>
            <a:spLocks noGrp="1"/>
          </p:cNvSpPr>
          <p:nvPr>
            <p:ph idx="1"/>
          </p:nvPr>
        </p:nvSpPr>
        <p:spPr/>
        <p:txBody>
          <a:bodyPr>
            <a:normAutofit fontScale="92500" lnSpcReduction="20000"/>
          </a:bodyPr>
          <a:lstStyle/>
          <a:p>
            <a:r>
              <a:rPr lang="en-US" dirty="0"/>
              <a:t>On both the exterior and interior, the chapel’s irregularly angled walls are finished in a coral-toned brick and mortar. While the structure contains no right angles, its 1,200-seat sanctuary (half the capacity of the original chapel) is approximately 80 feet wide by 170 feet long, with an average ceiling height of 40 feet. </a:t>
            </a:r>
            <a:endParaRPr lang="en-US" dirty="0" smtClean="0"/>
          </a:p>
          <a:p>
            <a:r>
              <a:rPr lang="en-US" dirty="0"/>
              <a:t>The brick hue of the walls is matched in the sanctuary and the rest of the structure by its woven carpet, lacquered wooden pews, tiled floors, and copper doors—creating a visual consistency throughout. The main entry, set within and defined by a recessed porch with raking roof, transitions to the low, sloping ceiling of the narthex, which then explodes spatially in verticality and light as one moves into the nave.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9096253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3" y="365126"/>
            <a:ext cx="8857396" cy="1325563"/>
          </a:xfrm>
        </p:spPr>
        <p:txBody>
          <a:bodyPr/>
          <a:lstStyle/>
          <a:p>
            <a:r>
              <a:rPr lang="fr-FR" dirty="0"/>
              <a:t>University Chapel, Tuskegee, AL (1967)</a:t>
            </a:r>
          </a:p>
        </p:txBody>
      </p:sp>
      <p:sp>
        <p:nvSpPr>
          <p:cNvPr id="3" name="Espace réservé du contenu 2"/>
          <p:cNvSpPr>
            <a:spLocks noGrp="1"/>
          </p:cNvSpPr>
          <p:nvPr>
            <p:ph idx="1"/>
          </p:nvPr>
        </p:nvSpPr>
        <p:spPr/>
        <p:txBody>
          <a:bodyPr>
            <a:normAutofit fontScale="92500" lnSpcReduction="10000"/>
          </a:bodyPr>
          <a:lstStyle/>
          <a:p>
            <a:r>
              <a:rPr lang="en-US" dirty="0"/>
              <a:t>Natural light fills this main space from continuous skylights, located at the intersection of the sloping ceiling and brick side walls, which fan outward and upward from the front to the rear. A balcony is nestled at the rear, forming the narthex ceiling, and cantilevers out over the sanctuary below</a:t>
            </a:r>
            <a:r>
              <a:rPr lang="en-US" dirty="0" smtClean="0"/>
              <a:t>.</a:t>
            </a:r>
          </a:p>
          <a:p>
            <a:r>
              <a:rPr lang="en-US" dirty="0"/>
              <a:t>Instead of a stand-alone cultural arts building, works of art were commissioned for the chapel and displayed throughout the main and lower levels. Examples include exact replicas of the stained glass “Singing Windows” of the original chapel, located in the narthex; copper relief panels above the chapel main entry </a:t>
            </a:r>
            <a:r>
              <a:rPr lang="en-US" dirty="0" smtClean="0"/>
              <a:t>doors.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3785265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898340" cy="1325563"/>
          </a:xfrm>
        </p:spPr>
        <p:txBody>
          <a:bodyPr/>
          <a:lstStyle/>
          <a:p>
            <a:r>
              <a:rPr lang="fr-FR" dirty="0"/>
              <a:t>University Chapel, Tuskegee, AL (</a:t>
            </a:r>
            <a:r>
              <a:rPr lang="fr-FR" dirty="0" smtClean="0"/>
              <a:t>1967</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5" y="1690689"/>
            <a:ext cx="6837529" cy="4310061"/>
          </a:xfrm>
          <a:prstGeom prst="rect">
            <a:avLst/>
          </a:prstGeom>
        </p:spPr>
      </p:pic>
    </p:spTree>
    <p:extLst>
      <p:ext uri="{BB962C8B-B14F-4D97-AF65-F5344CB8AC3E}">
        <p14:creationId xmlns:p14="http://schemas.microsoft.com/office/powerpoint/2010/main" val="13375115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University Chapel, Tuskegee, AL (</a:t>
            </a:r>
            <a:r>
              <a:rPr lang="fr-FR" dirty="0" smtClean="0"/>
              <a:t>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901" y="1690689"/>
            <a:ext cx="6340197" cy="4464452"/>
          </a:xfrm>
          <a:prstGeom prst="rect">
            <a:avLst/>
          </a:prstGeom>
        </p:spPr>
      </p:pic>
    </p:spTree>
    <p:extLst>
      <p:ext uri="{BB962C8B-B14F-4D97-AF65-F5344CB8AC3E}">
        <p14:creationId xmlns:p14="http://schemas.microsoft.com/office/powerpoint/2010/main" val="28949779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3" y="365126"/>
            <a:ext cx="8871044" cy="1325563"/>
          </a:xfrm>
        </p:spPr>
        <p:txBody>
          <a:bodyPr/>
          <a:lstStyle/>
          <a:p>
            <a:r>
              <a:rPr lang="fr-FR" dirty="0"/>
              <a:t>University Chapel, Tuskegee, AL (</a:t>
            </a:r>
            <a:r>
              <a:rPr lang="fr-FR" dirty="0" smtClean="0"/>
              <a:t>1967</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3" y="1690689"/>
            <a:ext cx="2785386" cy="446445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535" y="1690689"/>
            <a:ext cx="2907594" cy="4464453"/>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4095" y="1690689"/>
            <a:ext cx="2936132" cy="4464452"/>
          </a:xfrm>
          <a:prstGeom prst="rect">
            <a:avLst/>
          </a:prstGeom>
        </p:spPr>
      </p:pic>
    </p:spTree>
    <p:extLst>
      <p:ext uri="{BB962C8B-B14F-4D97-AF65-F5344CB8AC3E}">
        <p14:creationId xmlns:p14="http://schemas.microsoft.com/office/powerpoint/2010/main" val="37328861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57397" cy="1325563"/>
          </a:xfrm>
        </p:spPr>
        <p:txBody>
          <a:bodyPr/>
          <a:lstStyle/>
          <a:p>
            <a:r>
              <a:rPr lang="fr-FR" dirty="0"/>
              <a:t>University Chapel, Tuskegee, AL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361" y="1690689"/>
            <a:ext cx="6748818" cy="4300679"/>
          </a:xfrm>
          <a:prstGeom prst="rect">
            <a:avLst/>
          </a:prstGeom>
        </p:spPr>
      </p:pic>
    </p:spTree>
    <p:extLst>
      <p:ext uri="{BB962C8B-B14F-4D97-AF65-F5344CB8AC3E}">
        <p14:creationId xmlns:p14="http://schemas.microsoft.com/office/powerpoint/2010/main" val="29172670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4"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8062" y="2106520"/>
            <a:ext cx="4411026" cy="3250926"/>
          </a:xfrm>
          <a:prstGeom prst="rect">
            <a:avLst/>
          </a:prstGeom>
        </p:spPr>
      </p:pic>
    </p:spTree>
    <p:extLst>
      <p:ext uri="{BB962C8B-B14F-4D97-AF65-F5344CB8AC3E}">
        <p14:creationId xmlns:p14="http://schemas.microsoft.com/office/powerpoint/2010/main" val="11071079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816453" cy="1325563"/>
          </a:xfrm>
        </p:spPr>
        <p:txBody>
          <a:bodyPr/>
          <a:lstStyle/>
          <a:p>
            <a:r>
              <a:rPr lang="fr-FR" dirty="0"/>
              <a:t>University Chapel, Tuskegee, AL (</a:t>
            </a:r>
            <a:r>
              <a:rPr lang="fr-FR" dirty="0" smtClean="0"/>
              <a:t>1967</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758" y="1690689"/>
            <a:ext cx="2733818" cy="45599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108" y="1690690"/>
            <a:ext cx="2837881" cy="455998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69" y="1690690"/>
            <a:ext cx="3045156" cy="4559986"/>
          </a:xfrm>
          <a:prstGeom prst="rect">
            <a:avLst/>
          </a:prstGeom>
        </p:spPr>
      </p:pic>
    </p:spTree>
    <p:extLst>
      <p:ext uri="{BB962C8B-B14F-4D97-AF65-F5344CB8AC3E}">
        <p14:creationId xmlns:p14="http://schemas.microsoft.com/office/powerpoint/2010/main" val="4061580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4" y="365126"/>
            <a:ext cx="8925636" cy="1325563"/>
          </a:xfrm>
        </p:spPr>
        <p:txBody>
          <a:bodyPr/>
          <a:lstStyle/>
          <a:p>
            <a:r>
              <a:rPr lang="fr-FR" dirty="0"/>
              <a:t>University Chapel, Tuskegee, AL (</a:t>
            </a:r>
            <a:r>
              <a:rPr lang="fr-FR" dirty="0" smtClean="0"/>
              <a:t>1967</a:t>
            </a:r>
            <a:r>
              <a:rPr lang="fr-FR" dirty="0"/>
              <a:t>)</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1" y="1690689"/>
            <a:ext cx="3057099" cy="438256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69" y="1690688"/>
            <a:ext cx="3111691" cy="4382566"/>
          </a:xfrm>
          <a:prstGeom prst="rect">
            <a:avLst/>
          </a:prstGeom>
        </p:spPr>
      </p:pic>
    </p:spTree>
    <p:extLst>
      <p:ext uri="{BB962C8B-B14F-4D97-AF65-F5344CB8AC3E}">
        <p14:creationId xmlns:p14="http://schemas.microsoft.com/office/powerpoint/2010/main" val="41061050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8884692" cy="1325563"/>
          </a:xfrm>
        </p:spPr>
        <p:txBody>
          <a:bodyPr/>
          <a:lstStyle/>
          <a:p>
            <a:r>
              <a:rPr lang="fr-FR" dirty="0"/>
              <a:t>University Chapel, Tuskegee, AL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5" y="1690689"/>
            <a:ext cx="6769290" cy="4491748"/>
          </a:xfrm>
          <a:prstGeom prst="rect">
            <a:avLst/>
          </a:prstGeom>
        </p:spPr>
      </p:pic>
    </p:spTree>
    <p:extLst>
      <p:ext uri="{BB962C8B-B14F-4D97-AF65-F5344CB8AC3E}">
        <p14:creationId xmlns:p14="http://schemas.microsoft.com/office/powerpoint/2010/main" val="500499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0" y="365126"/>
            <a:ext cx="8898340" cy="1325563"/>
          </a:xfrm>
        </p:spPr>
        <p:txBody>
          <a:bodyPr/>
          <a:lstStyle/>
          <a:p>
            <a:r>
              <a:rPr lang="fr-FR" dirty="0"/>
              <a:t>University Chapel, Tuskegee, AL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418" y="1690689"/>
            <a:ext cx="6619164" cy="4409860"/>
          </a:xfrm>
          <a:prstGeom prst="rect">
            <a:avLst/>
          </a:prstGeom>
        </p:spPr>
      </p:pic>
    </p:spTree>
    <p:extLst>
      <p:ext uri="{BB962C8B-B14F-4D97-AF65-F5344CB8AC3E}">
        <p14:creationId xmlns:p14="http://schemas.microsoft.com/office/powerpoint/2010/main" val="25736669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lstStyle/>
          <a:p>
            <a:r>
              <a:rPr lang="fr-FR" dirty="0" smtClean="0"/>
              <a:t>Tribeca Synagogue,New-York, NY (1967)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127118" y="5065651"/>
            <a:ext cx="1085850" cy="10001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731" y="1690689"/>
            <a:ext cx="2706624" cy="304952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222" y="1690689"/>
            <a:ext cx="5808828" cy="4375087"/>
          </a:xfrm>
          <a:prstGeom prst="rect">
            <a:avLst/>
          </a:prstGeom>
        </p:spPr>
      </p:pic>
      <p:sp>
        <p:nvSpPr>
          <p:cNvPr id="7" name="ZoneTexte 6"/>
          <p:cNvSpPr txBox="1"/>
          <p:nvPr/>
        </p:nvSpPr>
        <p:spPr>
          <a:xfrm>
            <a:off x="6728346" y="4312693"/>
            <a:ext cx="1937982" cy="369332"/>
          </a:xfrm>
          <a:prstGeom prst="rect">
            <a:avLst/>
          </a:prstGeom>
          <a:noFill/>
        </p:spPr>
        <p:txBody>
          <a:bodyPr wrap="square" rtlCol="0">
            <a:spAutoFit/>
          </a:bodyPr>
          <a:lstStyle/>
          <a:p>
            <a:r>
              <a:rPr lang="fr-FR" dirty="0" smtClean="0">
                <a:solidFill>
                  <a:schemeClr val="bg1"/>
                </a:solidFill>
              </a:rPr>
              <a:t>William N. Breger</a:t>
            </a:r>
            <a:endParaRPr lang="fr-FR" dirty="0">
              <a:solidFill>
                <a:schemeClr val="bg1"/>
              </a:solidFill>
            </a:endParaRPr>
          </a:p>
        </p:txBody>
      </p:sp>
    </p:spTree>
    <p:extLst>
      <p:ext uri="{BB962C8B-B14F-4D97-AF65-F5344CB8AC3E}">
        <p14:creationId xmlns:p14="http://schemas.microsoft.com/office/powerpoint/2010/main" val="15889887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Tribeca Synagogue,New-York, NY (1967)</a:t>
            </a:r>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the architect William N. Breger.</a:t>
            </a:r>
          </a:p>
          <a:p>
            <a:r>
              <a:rPr lang="en-US" dirty="0" smtClean="0"/>
              <a:t>The Tribeca Synagogue has a convex </a:t>
            </a:r>
            <a:r>
              <a:rPr lang="en-US" dirty="0"/>
              <a:t>wave set back from the </a:t>
            </a:r>
            <a:r>
              <a:rPr lang="en-US" dirty="0" smtClean="0"/>
              <a:t>street.</a:t>
            </a:r>
          </a:p>
          <a:p>
            <a:r>
              <a:rPr lang="en-US" dirty="0" smtClean="0"/>
              <a:t>The </a:t>
            </a:r>
            <a:r>
              <a:rPr lang="en-US" dirty="0"/>
              <a:t>bowing façade evokes the flame of the burning bush, while the windowless sanctuary receives illumination from a skylight high above the bimah. Viewed from any direction, the building appears to float above its lot, suspended between two adjacent cast-iron structures</a:t>
            </a:r>
            <a:r>
              <a:rPr lang="en-US" dirty="0" smtClean="0"/>
              <a:t>.</a:t>
            </a:r>
          </a:p>
          <a:p>
            <a:r>
              <a:rPr lang="en-US" dirty="0" smtClean="0"/>
              <a:t>Breger </a:t>
            </a:r>
            <a:r>
              <a:rPr lang="en-US" dirty="0"/>
              <a:t>paid special attention to the </a:t>
            </a:r>
            <a:r>
              <a:rPr lang="en-US" dirty="0" smtClean="0"/>
              <a:t>building</a:t>
            </a:r>
            <a:r>
              <a:rPr lang="en-US" dirty="0" smtClean="0">
                <a:hlinkClick r:id="rId2" tooltip="Architectural acoustics"/>
              </a:rPr>
              <a:t> </a:t>
            </a:r>
            <a:r>
              <a:rPr lang="en-US" dirty="0" smtClean="0"/>
              <a:t>acoustics to </a:t>
            </a:r>
            <a:r>
              <a:rPr lang="en-US" dirty="0"/>
              <a:t>allow for good sound quality without the need for electrical amplification, use of which is prohibited on </a:t>
            </a:r>
            <a:r>
              <a:rPr lang="en-US" dirty="0" smtClean="0"/>
              <a:t>Shabbat.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8788494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Tribeca Synagogue,New-York,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01" y="1690689"/>
            <a:ext cx="7028597" cy="4396213"/>
          </a:xfrm>
          <a:prstGeom prst="rect">
            <a:avLst/>
          </a:prstGeom>
        </p:spPr>
      </p:pic>
    </p:spTree>
    <p:extLst>
      <p:ext uri="{BB962C8B-B14F-4D97-AF65-F5344CB8AC3E}">
        <p14:creationId xmlns:p14="http://schemas.microsoft.com/office/powerpoint/2010/main" val="14443136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Tribeca Synagogue,New-York,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7028597" cy="4450805"/>
          </a:xfrm>
          <a:prstGeom prst="rect">
            <a:avLst/>
          </a:prstGeom>
        </p:spPr>
      </p:pic>
    </p:spTree>
    <p:extLst>
      <p:ext uri="{BB962C8B-B14F-4D97-AF65-F5344CB8AC3E}">
        <p14:creationId xmlns:p14="http://schemas.microsoft.com/office/powerpoint/2010/main" val="38853574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Tribeca Synagogue,New-York,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90689"/>
            <a:ext cx="6400800" cy="4246087"/>
          </a:xfrm>
          <a:prstGeom prst="rect">
            <a:avLst/>
          </a:prstGeom>
        </p:spPr>
      </p:pic>
    </p:spTree>
    <p:extLst>
      <p:ext uri="{BB962C8B-B14F-4D97-AF65-F5344CB8AC3E}">
        <p14:creationId xmlns:p14="http://schemas.microsoft.com/office/powerpoint/2010/main" val="639215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Tribeca Synagogue,New-York,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1" y="1690689"/>
            <a:ext cx="6714698" cy="4478100"/>
          </a:xfrm>
          <a:prstGeom prst="rect">
            <a:avLst/>
          </a:prstGeom>
        </p:spPr>
      </p:pic>
    </p:spTree>
    <p:extLst>
      <p:ext uri="{BB962C8B-B14F-4D97-AF65-F5344CB8AC3E}">
        <p14:creationId xmlns:p14="http://schemas.microsoft.com/office/powerpoint/2010/main" val="20137873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755" y="1690688"/>
            <a:ext cx="6678490" cy="4197959"/>
          </a:xfrm>
          <a:prstGeom prst="rect">
            <a:avLst/>
          </a:prstGeom>
        </p:spPr>
      </p:pic>
    </p:spTree>
    <p:extLst>
      <p:ext uri="{BB962C8B-B14F-4D97-AF65-F5344CB8AC3E}">
        <p14:creationId xmlns:p14="http://schemas.microsoft.com/office/powerpoint/2010/main" val="4752986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Tribeca Synagogue,New-York,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014" y="1690689"/>
            <a:ext cx="5953972" cy="3905853"/>
          </a:xfrm>
          <a:prstGeom prst="rect">
            <a:avLst/>
          </a:prstGeom>
        </p:spPr>
      </p:pic>
    </p:spTree>
    <p:extLst>
      <p:ext uri="{BB962C8B-B14F-4D97-AF65-F5344CB8AC3E}">
        <p14:creationId xmlns:p14="http://schemas.microsoft.com/office/powerpoint/2010/main" val="34665936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St Matthew </a:t>
            </a:r>
            <a:r>
              <a:rPr lang="fr-FR" sz="4000" dirty="0"/>
              <a:t>Church, </a:t>
            </a:r>
            <a:r>
              <a:rPr lang="fr-FR" sz="4000" dirty="0" smtClean="0"/>
              <a:t>Zilwaukee, MI (1967)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5991225" y="5470526"/>
            <a:ext cx="2524125" cy="88582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46" y="1810944"/>
            <a:ext cx="8420669" cy="3236112"/>
          </a:xfrm>
          <a:prstGeom prst="rect">
            <a:avLst/>
          </a:prstGeom>
        </p:spPr>
      </p:pic>
    </p:spTree>
    <p:extLst>
      <p:ext uri="{BB962C8B-B14F-4D97-AF65-F5344CB8AC3E}">
        <p14:creationId xmlns:p14="http://schemas.microsoft.com/office/powerpoint/2010/main" val="549874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7283" y="365126"/>
            <a:ext cx="8809022" cy="1325563"/>
          </a:xfrm>
        </p:spPr>
        <p:txBody>
          <a:bodyPr>
            <a:normAutofit/>
          </a:bodyPr>
          <a:lstStyle/>
          <a:p>
            <a:r>
              <a:rPr lang="fr-FR" sz="4000" dirty="0"/>
              <a:t>St Matthew Church, Zilwaukee, MI (1967)</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Morris &amp; Wesolek firm.</a:t>
            </a:r>
          </a:p>
          <a:p>
            <a:r>
              <a:rPr lang="fr-FR" dirty="0" smtClean="0"/>
              <a:t>The building is a poured concrete roof resting on 2 saddlelike hyperbolic paraboloids. The roof begins right at the ground level and rises to a height of 54’ over the altar of sacrifice.</a:t>
            </a:r>
          </a:p>
          <a:p>
            <a:r>
              <a:rPr lang="fr-FR" dirty="0" smtClean="0"/>
              <a:t>The walls of the main part of the church are of aggregate faced concrete panels. The walls of front entrance are of Bayport stone.</a:t>
            </a:r>
          </a:p>
          <a:p>
            <a:r>
              <a:rPr lang="fr-FR" dirty="0" smtClean="0"/>
              <a:t>The side walls of the church are in a louvered type arrangement with narrow walls of faceted stainless glass laid in apoxy which go from the floor to the ceiling.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5638359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6871" y="365126"/>
            <a:ext cx="8622413" cy="1325563"/>
          </a:xfrm>
        </p:spPr>
        <p:txBody>
          <a:bodyPr>
            <a:normAutofit/>
          </a:bodyPr>
          <a:lstStyle/>
          <a:p>
            <a:r>
              <a:rPr lang="fr-FR" sz="4000" dirty="0"/>
              <a:t>St Matthew Church, Zilwaukee,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32" y="1856520"/>
            <a:ext cx="8529851" cy="3527097"/>
          </a:xfrm>
          <a:prstGeom prst="rect">
            <a:avLst/>
          </a:prstGeom>
        </p:spPr>
      </p:pic>
    </p:spTree>
    <p:extLst>
      <p:ext uri="{BB962C8B-B14F-4D97-AF65-F5344CB8AC3E}">
        <p14:creationId xmlns:p14="http://schemas.microsoft.com/office/powerpoint/2010/main" val="29384708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444" y="365126"/>
            <a:ext cx="8708487" cy="1325563"/>
          </a:xfrm>
        </p:spPr>
        <p:txBody>
          <a:bodyPr>
            <a:normAutofit/>
          </a:bodyPr>
          <a:lstStyle/>
          <a:p>
            <a:r>
              <a:rPr lang="fr-FR" sz="4000" dirty="0"/>
              <a:t>St Matthew Church, Zilwaukee,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803" y="1690689"/>
            <a:ext cx="7656394" cy="4358847"/>
          </a:xfrm>
          <a:prstGeom prst="rect">
            <a:avLst/>
          </a:prstGeom>
        </p:spPr>
      </p:pic>
    </p:spTree>
    <p:extLst>
      <p:ext uri="{BB962C8B-B14F-4D97-AF65-F5344CB8AC3E}">
        <p14:creationId xmlns:p14="http://schemas.microsoft.com/office/powerpoint/2010/main" val="40590640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550" y="365126"/>
            <a:ext cx="8690381" cy="1325563"/>
          </a:xfrm>
        </p:spPr>
        <p:txBody>
          <a:bodyPr>
            <a:normAutofit/>
          </a:bodyPr>
          <a:lstStyle/>
          <a:p>
            <a:r>
              <a:rPr lang="fr-FR" sz="4000" dirty="0"/>
              <a:t>St Matthew Church, Zilwaukee,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669" y="1690689"/>
            <a:ext cx="6291618" cy="4491748"/>
          </a:xfrm>
          <a:prstGeom prst="rect">
            <a:avLst/>
          </a:prstGeom>
        </p:spPr>
      </p:pic>
    </p:spTree>
    <p:extLst>
      <p:ext uri="{BB962C8B-B14F-4D97-AF65-F5344CB8AC3E}">
        <p14:creationId xmlns:p14="http://schemas.microsoft.com/office/powerpoint/2010/main" val="21505404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337" y="365126"/>
            <a:ext cx="8672003" cy="1325563"/>
          </a:xfrm>
        </p:spPr>
        <p:txBody>
          <a:bodyPr>
            <a:normAutofit/>
          </a:bodyPr>
          <a:lstStyle/>
          <a:p>
            <a:r>
              <a:rPr lang="fr-FR" sz="4000" dirty="0"/>
              <a:t>St Matthew Church, Zilwaukee,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318" y="1690689"/>
            <a:ext cx="5715000" cy="3790950"/>
          </a:xfrm>
          <a:prstGeom prst="rect">
            <a:avLst/>
          </a:prstGeom>
        </p:spPr>
      </p:pic>
    </p:spTree>
    <p:extLst>
      <p:ext uri="{BB962C8B-B14F-4D97-AF65-F5344CB8AC3E}">
        <p14:creationId xmlns:p14="http://schemas.microsoft.com/office/powerpoint/2010/main" val="4984233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604" y="365126"/>
            <a:ext cx="8681327" cy="1325563"/>
          </a:xfrm>
        </p:spPr>
        <p:txBody>
          <a:bodyPr>
            <a:normAutofit/>
          </a:bodyPr>
          <a:lstStyle/>
          <a:p>
            <a:r>
              <a:rPr lang="fr-FR" sz="4000" dirty="0"/>
              <a:t>St Matthew Church, Zilwaukee,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6" y="1690689"/>
            <a:ext cx="7233313" cy="3938338"/>
          </a:xfrm>
          <a:prstGeom prst="rect">
            <a:avLst/>
          </a:prstGeom>
        </p:spPr>
      </p:pic>
    </p:spTree>
    <p:extLst>
      <p:ext uri="{BB962C8B-B14F-4D97-AF65-F5344CB8AC3E}">
        <p14:creationId xmlns:p14="http://schemas.microsoft.com/office/powerpoint/2010/main" val="24362430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3600" dirty="0" smtClean="0"/>
              <a:t>United </a:t>
            </a:r>
            <a:r>
              <a:rPr lang="fr-FR" sz="3600" dirty="0"/>
              <a:t>Church </a:t>
            </a:r>
            <a:r>
              <a:rPr lang="fr-FR" sz="3600" dirty="0" smtClean="0"/>
              <a:t>of Roweyton, Norwalk, CT (1967)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710" y="3098885"/>
            <a:ext cx="1396825" cy="177777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36" y="1776020"/>
            <a:ext cx="6714700" cy="4423508"/>
          </a:xfrm>
          <a:prstGeom prst="rect">
            <a:avLst/>
          </a:prstGeom>
        </p:spPr>
      </p:pic>
    </p:spTree>
    <p:extLst>
      <p:ext uri="{BB962C8B-B14F-4D97-AF65-F5344CB8AC3E}">
        <p14:creationId xmlns:p14="http://schemas.microsoft.com/office/powerpoint/2010/main" val="28101021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contenu 2"/>
          <p:cNvSpPr>
            <a:spLocks noGrp="1"/>
          </p:cNvSpPr>
          <p:nvPr>
            <p:ph idx="1"/>
          </p:nvPr>
        </p:nvSpPr>
        <p:spPr/>
        <p:txBody>
          <a:bodyPr/>
          <a:lstStyle/>
          <a:p>
            <a:r>
              <a:rPr lang="fr-FR" dirty="0" smtClean="0"/>
              <a:t>It is the work of the architect Joseph P. Salerno.</a:t>
            </a:r>
          </a:p>
          <a:p>
            <a:r>
              <a:rPr lang="fr-FR" dirty="0" smtClean="0"/>
              <a:t>The free form enclosing the 300-member congregation is an eloquent envelope that ascends ninety feet above the floor in an effortless arabesque, culminating in a shaft of light.</a:t>
            </a:r>
          </a:p>
          <a:p>
            <a:r>
              <a:rPr lang="fr-FR" dirty="0" smtClean="0"/>
              <a:t>The wood is used for the structure :  the individually shaped laminated ribs and the planking in compound curves reflect the origin of the material. Inside we can find a semi-circular seating pattern.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2960690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4000" dirty="0"/>
              <a:t>North Christian </a:t>
            </a:r>
            <a:r>
              <a:rPr lang="fr-FR" sz="4000" dirty="0" smtClean="0"/>
              <a:t>Church,Colombus, IN </a:t>
            </a:r>
            <a:r>
              <a:rPr lang="fr-FR" sz="4000" dirty="0"/>
              <a:t>(1964)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523" y="1690689"/>
            <a:ext cx="6986954" cy="4475650"/>
          </a:xfrm>
          <a:prstGeom prst="rect">
            <a:avLst/>
          </a:prstGeom>
        </p:spPr>
      </p:pic>
    </p:spTree>
    <p:extLst>
      <p:ext uri="{BB962C8B-B14F-4D97-AF65-F5344CB8AC3E}">
        <p14:creationId xmlns:p14="http://schemas.microsoft.com/office/powerpoint/2010/main" val="249413485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218" y="1690689"/>
            <a:ext cx="6928632" cy="4382565"/>
          </a:xfrm>
          <a:prstGeom prst="rect">
            <a:avLst/>
          </a:prstGeom>
        </p:spPr>
      </p:pic>
    </p:spTree>
    <p:extLst>
      <p:ext uri="{BB962C8B-B14F-4D97-AF65-F5344CB8AC3E}">
        <p14:creationId xmlns:p14="http://schemas.microsoft.com/office/powerpoint/2010/main" val="2071277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78471" cy="4505395"/>
          </a:xfrm>
          <a:prstGeom prst="rect">
            <a:avLst/>
          </a:prstGeom>
        </p:spPr>
      </p:pic>
    </p:spTree>
    <p:extLst>
      <p:ext uri="{BB962C8B-B14F-4D97-AF65-F5344CB8AC3E}">
        <p14:creationId xmlns:p14="http://schemas.microsoft.com/office/powerpoint/2010/main" val="39573435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3" y="1690689"/>
            <a:ext cx="7042245" cy="4505395"/>
          </a:xfrm>
          <a:prstGeom prst="rect">
            <a:avLst/>
          </a:prstGeom>
        </p:spPr>
      </p:pic>
    </p:spTree>
    <p:extLst>
      <p:ext uri="{BB962C8B-B14F-4D97-AF65-F5344CB8AC3E}">
        <p14:creationId xmlns:p14="http://schemas.microsoft.com/office/powerpoint/2010/main" val="54948707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20" y="1690689"/>
            <a:ext cx="7040691" cy="4382565"/>
          </a:xfrm>
          <a:prstGeom prst="rect">
            <a:avLst/>
          </a:prstGeom>
        </p:spPr>
      </p:pic>
    </p:spTree>
    <p:extLst>
      <p:ext uri="{BB962C8B-B14F-4D97-AF65-F5344CB8AC3E}">
        <p14:creationId xmlns:p14="http://schemas.microsoft.com/office/powerpoint/2010/main" val="13044171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39" y="365126"/>
            <a:ext cx="9007522"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913" y="1690689"/>
            <a:ext cx="3179076" cy="453105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466" y="1690689"/>
            <a:ext cx="3275462" cy="4531057"/>
          </a:xfrm>
          <a:prstGeom prst="rect">
            <a:avLst/>
          </a:prstGeom>
        </p:spPr>
      </p:pic>
    </p:spTree>
    <p:extLst>
      <p:ext uri="{BB962C8B-B14F-4D97-AF65-F5344CB8AC3E}">
        <p14:creationId xmlns:p14="http://schemas.microsoft.com/office/powerpoint/2010/main" val="17119464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7421" y="365126"/>
            <a:ext cx="8966579"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590" y="1690689"/>
            <a:ext cx="6926240" cy="4300679"/>
          </a:xfrm>
          <a:prstGeom prst="rect">
            <a:avLst/>
          </a:prstGeom>
        </p:spPr>
      </p:pic>
    </p:spTree>
    <p:extLst>
      <p:ext uri="{BB962C8B-B14F-4D97-AF65-F5344CB8AC3E}">
        <p14:creationId xmlns:p14="http://schemas.microsoft.com/office/powerpoint/2010/main" val="41455178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United Church of Roweyton, Norwalk, CT (</a:t>
            </a:r>
            <a:r>
              <a:rPr lang="fr-FR" sz="3600" dirty="0" smtClean="0"/>
              <a:t>1967)</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429" y="1690689"/>
            <a:ext cx="6155141" cy="4164202"/>
          </a:xfrm>
          <a:prstGeom prst="rect">
            <a:avLst/>
          </a:prstGeom>
        </p:spPr>
      </p:pic>
    </p:spTree>
    <p:extLst>
      <p:ext uri="{BB962C8B-B14F-4D97-AF65-F5344CB8AC3E}">
        <p14:creationId xmlns:p14="http://schemas.microsoft.com/office/powerpoint/2010/main" val="8632621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Church of Crucifixion, New-York, NY (1967)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423" y="1690689"/>
            <a:ext cx="5977721" cy="39354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4" y="5762625"/>
            <a:ext cx="3514725" cy="1095375"/>
          </a:xfrm>
          <a:prstGeom prst="rect">
            <a:avLst/>
          </a:prstGeom>
        </p:spPr>
      </p:pic>
    </p:spTree>
    <p:extLst>
      <p:ext uri="{BB962C8B-B14F-4D97-AF65-F5344CB8AC3E}">
        <p14:creationId xmlns:p14="http://schemas.microsoft.com/office/powerpoint/2010/main" val="34099786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Church </a:t>
            </a:r>
            <a:r>
              <a:rPr lang="fr-FR" sz="4000" dirty="0"/>
              <a:t>of Crucifixion, New-York, NY (1967)</a:t>
            </a:r>
          </a:p>
        </p:txBody>
      </p:sp>
      <p:sp>
        <p:nvSpPr>
          <p:cNvPr id="3" name="Espace réservé du contenu 2"/>
          <p:cNvSpPr>
            <a:spLocks noGrp="1"/>
          </p:cNvSpPr>
          <p:nvPr>
            <p:ph idx="1"/>
          </p:nvPr>
        </p:nvSpPr>
        <p:spPr>
          <a:xfrm>
            <a:off x="628649" y="1825625"/>
            <a:ext cx="8092269" cy="4351338"/>
          </a:xfrm>
        </p:spPr>
        <p:txBody>
          <a:bodyPr>
            <a:normAutofit fontScale="92500" lnSpcReduction="20000"/>
          </a:bodyPr>
          <a:lstStyle/>
          <a:p>
            <a:r>
              <a:rPr lang="fr-FR" dirty="0" smtClean="0"/>
              <a:t>It is </a:t>
            </a:r>
            <a:r>
              <a:rPr lang="fr-FR" dirty="0"/>
              <a:t>the work of the architect Costas </a:t>
            </a:r>
            <a:r>
              <a:rPr lang="fr-FR" dirty="0" smtClean="0"/>
              <a:t>Machlouzarides.</a:t>
            </a:r>
          </a:p>
          <a:p>
            <a:r>
              <a:rPr lang="en-US" dirty="0" smtClean="0"/>
              <a:t>The </a:t>
            </a:r>
            <a:r>
              <a:rPr lang="en-US" dirty="0"/>
              <a:t>first distinctive characteristic of the church are the </a:t>
            </a:r>
            <a:r>
              <a:rPr lang="en-US" dirty="0" smtClean="0"/>
              <a:t>4 </a:t>
            </a:r>
            <a:r>
              <a:rPr lang="en-US" dirty="0"/>
              <a:t>cylindrical sections of the main façades. Each curved section serves as a programmatic partition containing the </a:t>
            </a:r>
            <a:r>
              <a:rPr lang="en-US" dirty="0" smtClean="0"/>
              <a:t>4 </a:t>
            </a:r>
            <a:r>
              <a:rPr lang="en-US" dirty="0"/>
              <a:t>principal elements of the church. the baptistery, the shrine, the chapel, and the altar</a:t>
            </a:r>
            <a:r>
              <a:rPr lang="en-US" dirty="0" smtClean="0"/>
              <a:t>. Discretely </a:t>
            </a:r>
            <a:r>
              <a:rPr lang="en-US" dirty="0"/>
              <a:t>dividing the curved bays and the roof above are narrow slivers of windows that provide defuse indirect lighting for the interior</a:t>
            </a:r>
            <a:r>
              <a:rPr lang="en-US" dirty="0" smtClean="0"/>
              <a:t>.</a:t>
            </a:r>
          </a:p>
          <a:p>
            <a:r>
              <a:rPr lang="en-US" dirty="0"/>
              <a:t>The second distinctive feature of the church is its air foil shaped cantilevered roof that is reminiscent of La Corbusier’s famous Notre Dame de Haut in </a:t>
            </a:r>
            <a:r>
              <a:rPr lang="en-US" dirty="0" smtClean="0"/>
              <a:t>Ronchamp. The </a:t>
            </a:r>
            <a:r>
              <a:rPr lang="en-US" dirty="0"/>
              <a:t>roof has a flat top and a parabolic bottom that seems to project into the mass of the building </a:t>
            </a:r>
            <a:r>
              <a:rPr lang="en-US" dirty="0" smtClean="0"/>
              <a:t>below.</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4873744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6" y="365126"/>
            <a:ext cx="8939284" cy="1325563"/>
          </a:xfrm>
        </p:spPr>
        <p:txBody>
          <a:bodyPr>
            <a:normAutofit/>
          </a:bodyPr>
          <a:lstStyle/>
          <a:p>
            <a:r>
              <a:rPr lang="fr-FR" sz="4000" dirty="0"/>
              <a:t>Church of Crucifixion, New-York,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4" y="1690689"/>
            <a:ext cx="7124131" cy="4505395"/>
          </a:xfrm>
          <a:prstGeom prst="rect">
            <a:avLst/>
          </a:prstGeom>
        </p:spPr>
      </p:pic>
    </p:spTree>
    <p:extLst>
      <p:ext uri="{BB962C8B-B14F-4D97-AF65-F5344CB8AC3E}">
        <p14:creationId xmlns:p14="http://schemas.microsoft.com/office/powerpoint/2010/main" val="326060753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44159</TotalTime>
  <Words>3780</Words>
  <Application>Microsoft Office PowerPoint</Application>
  <PresentationFormat>Affichage à l'écran (4:3)</PresentationFormat>
  <Paragraphs>335</Paragraphs>
  <Slides>124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124</vt:i4>
      </vt:variant>
    </vt:vector>
  </HeadingPairs>
  <TitlesOfParts>
    <vt:vector size="128" baseType="lpstr">
      <vt:lpstr>Arial</vt:lpstr>
      <vt:lpstr>Calibri</vt:lpstr>
      <vt:lpstr>Calibri Light</vt:lpstr>
      <vt:lpstr>Thème Office</vt:lpstr>
      <vt:lpstr>US. Modernist Houses</vt:lpstr>
      <vt:lpstr> US Modern Religious Architecture III </vt:lpstr>
      <vt:lpstr>US Modern Religious Architecture  </vt:lpstr>
      <vt:lpstr>North Christian Church,Colombus, IN (1964)</vt:lpstr>
      <vt:lpstr>North Christian Church,Colombus, IN (1964)</vt:lpstr>
      <vt:lpstr>North Christian Church,Colombus, IN (1964)</vt:lpstr>
      <vt:lpstr>North Christian Church,Colombus, IN (1964)</vt:lpstr>
      <vt:lpstr>North Christian Church,Colombus, IN (1964)</vt:lpstr>
      <vt:lpstr>North Christian Church,Colombus, IN (1964)</vt:lpstr>
      <vt:lpstr>North Christian Church,Colombus, IN (1964)</vt:lpstr>
      <vt:lpstr>North Christian Church,Colombus, IN (1964)</vt:lpstr>
      <vt:lpstr>North Christian Church,Colombus, IN (1964)</vt:lpstr>
      <vt:lpstr>North Christian Church,Colombus, IN (1964)</vt:lpstr>
      <vt:lpstr>North Christian Church,Colombus, IN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Unitarian Universalist Church,Arlington,VA (1964)</vt:lpstr>
      <vt:lpstr>  First Baptist Church, Columbus, IN (1965)</vt:lpstr>
      <vt:lpstr>First Baptist Church, Columbus, IN (1965)</vt:lpstr>
      <vt:lpstr>First Baptist Church, Columbus, IN (1965)</vt:lpstr>
      <vt:lpstr>First Baptist Church, Columbus, IN (1965)</vt:lpstr>
      <vt:lpstr>First Baptist Church, Columbus, IN (1965)</vt:lpstr>
      <vt:lpstr>First Baptist Church, Columbus, IN (1965)</vt:lpstr>
      <vt:lpstr>First Baptist Church, Columbus, IN (1965)</vt:lpstr>
      <vt:lpstr>First Baptist Church, Columbus, IN (1965)</vt:lpstr>
      <vt:lpstr>First Baptist Church, Columbus, IN (1965)</vt:lpstr>
      <vt:lpstr>First Baptist Church, Columbus, IN (1965)</vt:lpstr>
      <vt:lpstr>First Baptist Church, Columbus, IN (1965)</vt:lpstr>
      <vt:lpstr>First Baptist Church, Columbus, IN (1965)</vt:lpstr>
      <vt:lpstr> First Presbyterian Church, Deaborn, MI (1965)</vt:lpstr>
      <vt:lpstr>First Presbyterian Church, Deaborn, MI (1965)</vt:lpstr>
      <vt:lpstr>First Presbyterian Church, Deaborn, MI (1965)</vt:lpstr>
      <vt:lpstr>First Presbyterian Church, Deaborn, MI (1965)</vt:lpstr>
      <vt:lpstr> First Presbyterian Church, Deaborn, MI (1965)</vt:lpstr>
      <vt:lpstr>First Presbyterian Church, Deaborn, MI (1965)</vt:lpstr>
      <vt:lpstr>First Presbyterian Church, Deaborn, MI (1965)</vt:lpstr>
      <vt:lpstr>First Presbyterian Church, Deaborn, MI (1965)</vt:lpstr>
      <vt:lpstr>First Presbyterian Church, Deaborn, MI (1965)</vt:lpstr>
      <vt:lpstr>First Presbyterian Church, Deaborn, MI (1965)</vt:lpstr>
      <vt:lpstr>St Francis de Sales Church, Muskegon, MI (1966)</vt:lpstr>
      <vt:lpstr>St Francis de Sales Church, Muskegon, MI (1966)</vt:lpstr>
      <vt:lpstr>St Francis de Sales Church, Muskegon, MI (1966)</vt:lpstr>
      <vt:lpstr>St Francis de Sales Church, Muskegon, MI (1966)</vt:lpstr>
      <vt:lpstr>St Francis de Sales Church, Muskegon, MI (1966)</vt:lpstr>
      <vt:lpstr>St Francis de Sales Church, Muskegon, MI (1966)</vt:lpstr>
      <vt:lpstr>St Francis de Sales Church, Muskegon, MI (1966)</vt:lpstr>
      <vt:lpstr>St Francis de Sales Church, Muskegon, MI (1966)</vt:lpstr>
      <vt:lpstr>St Francis de Sales Church, Muskegon, MI (1966)</vt:lpstr>
      <vt:lpstr>St Francis de Sales Church, Muskegon, MI (1966)</vt:lpstr>
      <vt:lpstr>University Chapel, Tuskegee, AL (1967)</vt:lpstr>
      <vt:lpstr> University Chapel, Tuskegee, AL (1967)</vt:lpstr>
      <vt:lpstr>University Chapel, Tuskegee, AL (1967)</vt:lpstr>
      <vt:lpstr>University Chapel, Tuskegee, AL (1967)</vt:lpstr>
      <vt:lpstr>University Chapel, Tuskegee, AL (1967)</vt:lpstr>
      <vt:lpstr>University Chapel, Tuskegee, AL (1967)</vt:lpstr>
      <vt:lpstr>University Chapel, Tuskegee, AL (1967)</vt:lpstr>
      <vt:lpstr>University Chapel, Tuskegee, AL (1967)</vt:lpstr>
      <vt:lpstr>University Chapel, Tuskegee, AL (1967)</vt:lpstr>
      <vt:lpstr>University Chapel, Tuskegee, AL (1967)</vt:lpstr>
      <vt:lpstr>University Chapel, Tuskegee, AL (1967)</vt:lpstr>
      <vt:lpstr>University Chapel, Tuskegee, AL (1967)</vt:lpstr>
      <vt:lpstr>Tribeca Synagogue,New-York, NY (1967)</vt:lpstr>
      <vt:lpstr>Tribeca Synagogue,New-York, NY (1967)</vt:lpstr>
      <vt:lpstr>Tribeca Synagogue,New-York, NY (1967)</vt:lpstr>
      <vt:lpstr>Tribeca Synagogue,New-York, NY (1967)</vt:lpstr>
      <vt:lpstr>Tribeca Synagogue,New-York, NY (1967)</vt:lpstr>
      <vt:lpstr>Tribeca Synagogue,New-York, NY (1967)</vt:lpstr>
      <vt:lpstr>Tribeca Synagogue,New-York, NY (1967)</vt:lpstr>
      <vt:lpstr> St Matthew Church, Zilwaukee, MI (1967) </vt:lpstr>
      <vt:lpstr>St Matthew Church, Zilwaukee, MI (1967)</vt:lpstr>
      <vt:lpstr>St Matthew Church, Zilwaukee, MI (1967)</vt:lpstr>
      <vt:lpstr>St Matthew Church, Zilwaukee, MI (1967)</vt:lpstr>
      <vt:lpstr>St Matthew Church, Zilwaukee, MI (1967)</vt:lpstr>
      <vt:lpstr>St Matthew Church, Zilwaukee, MI (1967)</vt:lpstr>
      <vt:lpstr>St Matthew Church, Zilwaukee, MI (1967)</vt:lpstr>
      <vt:lpstr>United Church of Roweyton, Norwalk, CT (1967)</vt:lpstr>
      <vt:lpstr>United Church of Roweyton, Norwalk, CT (1967)</vt:lpstr>
      <vt:lpstr>United Church of Roweyton, Norwalk, CT (1967)</vt:lpstr>
      <vt:lpstr>United Church of Roweyton, Norwalk, CT (1967)</vt:lpstr>
      <vt:lpstr>United Church of Roweyton, Norwalk, CT (1967)</vt:lpstr>
      <vt:lpstr>United Church of Roweyton, Norwalk, CT (1967)</vt:lpstr>
      <vt:lpstr>United Church of Roweyton, Norwalk, CT (1967)</vt:lpstr>
      <vt:lpstr>United Church of Roweyton, Norwalk, CT (1967)</vt:lpstr>
      <vt:lpstr>United Church of Roweyton, Norwalk, CT (1967)</vt:lpstr>
      <vt:lpstr>Church of Crucifixion, New-York, NY (1967)</vt:lpstr>
      <vt:lpstr> Church of Crucifixion, New-York, NY (1967)</vt:lpstr>
      <vt:lpstr>Church of Crucifixion, New-York, NY (1967)</vt:lpstr>
      <vt:lpstr>Church of Crucifixion, New-York, NY (1967)</vt:lpstr>
      <vt:lpstr>Church of Crucifixion, New-York, NY (1967)</vt:lpstr>
      <vt:lpstr>Church of Crucifixion, New-York, NY (1967)</vt:lpstr>
      <vt:lpstr>Church of Crucifixion, New-York, NY (1967)</vt:lpstr>
      <vt:lpstr>Temple Beth Zion, Buffalo, NY (1967)</vt:lpstr>
      <vt:lpstr> Temple Beth Zion, Buffalo, NY (1967)</vt:lpstr>
      <vt:lpstr>Temple Beth Zion, Buffalo, NY (1967)</vt:lpstr>
      <vt:lpstr>Temple Beth Zion, Buffalo, NY (1967)</vt:lpstr>
      <vt:lpstr>Temple Beth Zion, Buffalo, NY (1967)</vt:lpstr>
      <vt:lpstr>Temple Beth Zion, Buffalo, NY (1967)</vt:lpstr>
      <vt:lpstr>Temple Beth Zion, Buffalo, NY (1967)</vt:lpstr>
      <vt:lpstr>Temple Beth Zion, Buffalo, NY (1967)</vt:lpstr>
      <vt:lpstr>Temple Beth Zion, Buffalo, NY (1967)</vt:lpstr>
      <vt:lpstr>Temple Beth Zion, Buffalo, NY (1967)</vt:lpstr>
      <vt:lpstr>Temple Beth Zion, Buffalo, NY (1967)</vt:lpstr>
      <vt:lpstr>Temple Beth Zion, Buffalo, NY (1967)</vt:lpstr>
      <vt:lpstr>St Paul by the Sea,Jacksonville,FL (1967)</vt:lpstr>
      <vt:lpstr>St Paul by the Sea,Jacksonville,FL (1967)</vt:lpstr>
      <vt:lpstr>St Paul by the Sea,Jacksonville,FL (1967)</vt:lpstr>
      <vt:lpstr>St Paul by the Sea,Jacksonville,FL (1967)</vt:lpstr>
      <vt:lpstr>St Paul by the Sea,Jacksonville,FL (1967)</vt:lpstr>
      <vt:lpstr>St Paul by the Sea,Jacksonville,FL (1967)</vt:lpstr>
      <vt:lpstr>St Paul by the Sea,Jacksonville,FL (1967)</vt:lpstr>
      <vt:lpstr>St Paul by the Sea,Jacksonville,FL (1967)</vt:lpstr>
      <vt:lpstr>Temple Beth Zion, Buffalo, NY (1967)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875</cp:revision>
  <cp:lastPrinted>2018-09-05T09:49:26Z</cp:lastPrinted>
  <dcterms:created xsi:type="dcterms:W3CDTF">2017-12-25T13:11:09Z</dcterms:created>
  <dcterms:modified xsi:type="dcterms:W3CDTF">2022-07-05T08:33:10Z</dcterms:modified>
</cp:coreProperties>
</file>