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18.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2"/>
  </p:notesMasterIdLst>
  <p:sldIdLst>
    <p:sldId id="934" r:id="rId2"/>
    <p:sldId id="797" r:id="rId3"/>
    <p:sldId id="1751" r:id="rId4"/>
    <p:sldId id="2082" r:id="rId5"/>
    <p:sldId id="1045" r:id="rId6"/>
    <p:sldId id="2023" r:id="rId7"/>
    <p:sldId id="1049" r:id="rId8"/>
    <p:sldId id="1046" r:id="rId9"/>
    <p:sldId id="1048" r:id="rId10"/>
    <p:sldId id="1047" r:id="rId11"/>
    <p:sldId id="2025" r:id="rId12"/>
    <p:sldId id="1051" r:id="rId13"/>
    <p:sldId id="2026" r:id="rId14"/>
    <p:sldId id="2027" r:id="rId15"/>
    <p:sldId id="1054" r:id="rId16"/>
    <p:sldId id="2024" r:id="rId17"/>
    <p:sldId id="2028" r:id="rId18"/>
    <p:sldId id="2002" r:id="rId19"/>
    <p:sldId id="2003" r:id="rId20"/>
    <p:sldId id="2008" r:id="rId21"/>
    <p:sldId id="2004" r:id="rId22"/>
    <p:sldId id="2010" r:id="rId23"/>
    <p:sldId id="2029" r:id="rId24"/>
    <p:sldId id="2006" r:id="rId25"/>
    <p:sldId id="2030" r:id="rId26"/>
    <p:sldId id="2005" r:id="rId27"/>
    <p:sldId id="2012" r:id="rId28"/>
    <p:sldId id="2013" r:id="rId29"/>
    <p:sldId id="2031" r:id="rId30"/>
    <p:sldId id="2014" r:id="rId31"/>
    <p:sldId id="1055" r:id="rId32"/>
    <p:sldId id="1065" r:id="rId33"/>
    <p:sldId id="1071" r:id="rId34"/>
    <p:sldId id="1056" r:id="rId35"/>
    <p:sldId id="2033" r:id="rId36"/>
    <p:sldId id="1058" r:id="rId37"/>
    <p:sldId id="1059" r:id="rId38"/>
    <p:sldId id="2032" r:id="rId39"/>
    <p:sldId id="2035" r:id="rId40"/>
    <p:sldId id="2036" r:id="rId41"/>
    <p:sldId id="1060" r:id="rId42"/>
    <p:sldId id="1061" r:id="rId43"/>
    <p:sldId id="1062" r:id="rId44"/>
    <p:sldId id="2037" r:id="rId45"/>
    <p:sldId id="1067" r:id="rId46"/>
    <p:sldId id="2038" r:id="rId47"/>
    <p:sldId id="1068" r:id="rId48"/>
    <p:sldId id="2034" r:id="rId49"/>
    <p:sldId id="2067" r:id="rId50"/>
    <p:sldId id="2068" r:id="rId51"/>
    <p:sldId id="2069" r:id="rId52"/>
    <p:sldId id="2070" r:id="rId53"/>
    <p:sldId id="2071" r:id="rId54"/>
    <p:sldId id="2072" r:id="rId55"/>
    <p:sldId id="2073" r:id="rId56"/>
    <p:sldId id="2083" r:id="rId57"/>
    <p:sldId id="2084" r:id="rId58"/>
    <p:sldId id="2085" r:id="rId59"/>
    <p:sldId id="2087" r:id="rId60"/>
    <p:sldId id="2088" r:id="rId61"/>
    <p:sldId id="2089" r:id="rId62"/>
    <p:sldId id="2090" r:id="rId63"/>
    <p:sldId id="2091" r:id="rId64"/>
    <p:sldId id="2086" r:id="rId65"/>
    <p:sldId id="1074" r:id="rId66"/>
    <p:sldId id="1079" r:id="rId67"/>
    <p:sldId id="1080" r:id="rId68"/>
    <p:sldId id="1075" r:id="rId69"/>
    <p:sldId id="2040" r:id="rId70"/>
    <p:sldId id="2039" r:id="rId71"/>
    <p:sldId id="1076" r:id="rId72"/>
    <p:sldId id="1077" r:id="rId73"/>
    <p:sldId id="1078" r:id="rId74"/>
    <p:sldId id="1081" r:id="rId75"/>
    <p:sldId id="2041" r:id="rId76"/>
    <p:sldId id="1082" r:id="rId77"/>
    <p:sldId id="1083" r:id="rId78"/>
    <p:sldId id="1084" r:id="rId79"/>
    <p:sldId id="1496" r:id="rId80"/>
    <p:sldId id="1497" r:id="rId81"/>
    <p:sldId id="1502" r:id="rId82"/>
    <p:sldId id="1498" r:id="rId83"/>
    <p:sldId id="1499" r:id="rId84"/>
    <p:sldId id="1504" r:id="rId85"/>
    <p:sldId id="1501" r:id="rId86"/>
    <p:sldId id="2042" r:id="rId87"/>
    <p:sldId id="2043" r:id="rId88"/>
    <p:sldId id="1500" r:id="rId89"/>
    <p:sldId id="1503" r:id="rId90"/>
    <p:sldId id="2044" r:id="rId91"/>
    <p:sldId id="1505" r:id="rId92"/>
    <p:sldId id="1506" r:id="rId93"/>
    <p:sldId id="1508" r:id="rId94"/>
    <p:sldId id="2046" r:id="rId95"/>
    <p:sldId id="1507" r:id="rId96"/>
    <p:sldId id="1509" r:id="rId97"/>
    <p:sldId id="2047" r:id="rId98"/>
    <p:sldId id="2048" r:id="rId99"/>
    <p:sldId id="1510" r:id="rId100"/>
    <p:sldId id="1511" r:id="rId101"/>
    <p:sldId id="1883" r:id="rId102"/>
    <p:sldId id="1884" r:id="rId103"/>
    <p:sldId id="2053" r:id="rId104"/>
    <p:sldId id="1885" r:id="rId105"/>
    <p:sldId id="1887" r:id="rId106"/>
    <p:sldId id="1891" r:id="rId107"/>
    <p:sldId id="1886" r:id="rId108"/>
    <p:sldId id="1888" r:id="rId109"/>
    <p:sldId id="1889" r:id="rId110"/>
    <p:sldId id="2049" r:id="rId111"/>
    <p:sldId id="2050" r:id="rId112"/>
    <p:sldId id="1890" r:id="rId113"/>
    <p:sldId id="1892" r:id="rId114"/>
    <p:sldId id="1900" r:id="rId115"/>
    <p:sldId id="1905" r:id="rId116"/>
    <p:sldId id="1895" r:id="rId117"/>
    <p:sldId id="1894" r:id="rId118"/>
    <p:sldId id="1906" r:id="rId119"/>
    <p:sldId id="1903" r:id="rId120"/>
    <p:sldId id="1904" r:id="rId121"/>
    <p:sldId id="1902" r:id="rId122"/>
    <p:sldId id="1896" r:id="rId123"/>
    <p:sldId id="1897" r:id="rId124"/>
    <p:sldId id="1898" r:id="rId125"/>
    <p:sldId id="1901" r:id="rId126"/>
    <p:sldId id="1899" r:id="rId127"/>
    <p:sldId id="1085" r:id="rId128"/>
    <p:sldId id="2051" r:id="rId129"/>
    <p:sldId id="1092" r:id="rId130"/>
    <p:sldId id="1087" r:id="rId131"/>
    <p:sldId id="1088" r:id="rId132"/>
    <p:sldId id="1089" r:id="rId133"/>
    <p:sldId id="2052" r:id="rId134"/>
    <p:sldId id="2055" r:id="rId135"/>
    <p:sldId id="2056" r:id="rId136"/>
    <p:sldId id="2054" r:id="rId137"/>
    <p:sldId id="1744" r:id="rId138"/>
    <p:sldId id="1745" r:id="rId139"/>
    <p:sldId id="1748" r:id="rId140"/>
    <p:sldId id="1746" r:id="rId141"/>
    <p:sldId id="1747" r:id="rId142"/>
    <p:sldId id="1750" r:id="rId143"/>
    <p:sldId id="1755" r:id="rId144"/>
    <p:sldId id="2057" r:id="rId145"/>
    <p:sldId id="1756" r:id="rId146"/>
    <p:sldId id="2058" r:id="rId147"/>
    <p:sldId id="1752" r:id="rId148"/>
    <p:sldId id="1749" r:id="rId149"/>
    <p:sldId id="2059" r:id="rId150"/>
    <p:sldId id="1753" r:id="rId151"/>
    <p:sldId id="2092" r:id="rId152"/>
    <p:sldId id="2093" r:id="rId153"/>
    <p:sldId id="2094" r:id="rId154"/>
    <p:sldId id="2095" r:id="rId155"/>
    <p:sldId id="2097" r:id="rId156"/>
    <p:sldId id="2096" r:id="rId157"/>
    <p:sldId id="2098" r:id="rId158"/>
    <p:sldId id="2099" r:id="rId159"/>
    <p:sldId id="2100" r:id="rId160"/>
    <p:sldId id="2101" r:id="rId161"/>
    <p:sldId id="1512" r:id="rId162"/>
    <p:sldId id="1513" r:id="rId163"/>
    <p:sldId id="2062" r:id="rId164"/>
    <p:sldId id="1514" r:id="rId165"/>
    <p:sldId id="2066" r:id="rId166"/>
    <p:sldId id="1516" r:id="rId167"/>
    <p:sldId id="1517" r:id="rId168"/>
    <p:sldId id="1518" r:id="rId169"/>
    <p:sldId id="1519" r:id="rId170"/>
    <p:sldId id="2060" r:id="rId171"/>
    <p:sldId id="2061" r:id="rId172"/>
    <p:sldId id="1520" r:id="rId173"/>
    <p:sldId id="2015" r:id="rId174"/>
    <p:sldId id="2063" r:id="rId175"/>
    <p:sldId id="2018" r:id="rId176"/>
    <p:sldId id="2064" r:id="rId177"/>
    <p:sldId id="2017" r:id="rId178"/>
    <p:sldId id="2019" r:id="rId179"/>
    <p:sldId id="2020" r:id="rId180"/>
    <p:sldId id="2021" r:id="rId181"/>
    <p:sldId id="2065" r:id="rId182"/>
    <p:sldId id="2074" r:id="rId183"/>
    <p:sldId id="2075" r:id="rId184"/>
    <p:sldId id="2076" r:id="rId185"/>
    <p:sldId id="2077" r:id="rId186"/>
    <p:sldId id="2078" r:id="rId187"/>
    <p:sldId id="2079" r:id="rId188"/>
    <p:sldId id="2080" r:id="rId189"/>
    <p:sldId id="2081" r:id="rId190"/>
    <p:sldId id="2022" r:id="rId19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BE9B2CBF-A491-48E9-BD2A-3526B36D4672}">
          <p14:sldIdLst>
            <p14:sldId id="934"/>
            <p14:sldId id="797"/>
            <p14:sldId id="1751"/>
            <p14:sldId id="2082"/>
            <p14:sldId id="1045"/>
            <p14:sldId id="2023"/>
            <p14:sldId id="1049"/>
            <p14:sldId id="1046"/>
            <p14:sldId id="1048"/>
            <p14:sldId id="1047"/>
            <p14:sldId id="2025"/>
            <p14:sldId id="1051"/>
            <p14:sldId id="2026"/>
            <p14:sldId id="2027"/>
            <p14:sldId id="1054"/>
            <p14:sldId id="2024"/>
            <p14:sldId id="2028"/>
            <p14:sldId id="2002"/>
            <p14:sldId id="2003"/>
            <p14:sldId id="2008"/>
            <p14:sldId id="2004"/>
            <p14:sldId id="2010"/>
            <p14:sldId id="2029"/>
            <p14:sldId id="2006"/>
            <p14:sldId id="2030"/>
            <p14:sldId id="2005"/>
            <p14:sldId id="2012"/>
            <p14:sldId id="2013"/>
            <p14:sldId id="2031"/>
            <p14:sldId id="2014"/>
            <p14:sldId id="1055"/>
            <p14:sldId id="1065"/>
            <p14:sldId id="1071"/>
            <p14:sldId id="1056"/>
            <p14:sldId id="2033"/>
            <p14:sldId id="1058"/>
            <p14:sldId id="1059"/>
            <p14:sldId id="2032"/>
            <p14:sldId id="2035"/>
            <p14:sldId id="2036"/>
            <p14:sldId id="1060"/>
            <p14:sldId id="1061"/>
            <p14:sldId id="1062"/>
            <p14:sldId id="2037"/>
            <p14:sldId id="1067"/>
            <p14:sldId id="2038"/>
            <p14:sldId id="1068"/>
            <p14:sldId id="2034"/>
            <p14:sldId id="2067"/>
            <p14:sldId id="2068"/>
            <p14:sldId id="2069"/>
            <p14:sldId id="2070"/>
            <p14:sldId id="2071"/>
            <p14:sldId id="2072"/>
            <p14:sldId id="2073"/>
            <p14:sldId id="2083"/>
            <p14:sldId id="2084"/>
            <p14:sldId id="2085"/>
            <p14:sldId id="2087"/>
            <p14:sldId id="2088"/>
            <p14:sldId id="2089"/>
            <p14:sldId id="2090"/>
            <p14:sldId id="2091"/>
            <p14:sldId id="2086"/>
            <p14:sldId id="1074"/>
            <p14:sldId id="1079"/>
            <p14:sldId id="1080"/>
            <p14:sldId id="1075"/>
            <p14:sldId id="2040"/>
            <p14:sldId id="2039"/>
            <p14:sldId id="1076"/>
            <p14:sldId id="1077"/>
            <p14:sldId id="1078"/>
            <p14:sldId id="1081"/>
            <p14:sldId id="2041"/>
            <p14:sldId id="1082"/>
            <p14:sldId id="1083"/>
            <p14:sldId id="1084"/>
            <p14:sldId id="1496"/>
            <p14:sldId id="1497"/>
            <p14:sldId id="1502"/>
            <p14:sldId id="1498"/>
            <p14:sldId id="1499"/>
            <p14:sldId id="1504"/>
            <p14:sldId id="1501"/>
            <p14:sldId id="2042"/>
            <p14:sldId id="2043"/>
            <p14:sldId id="1500"/>
            <p14:sldId id="1503"/>
            <p14:sldId id="2044"/>
            <p14:sldId id="1505"/>
            <p14:sldId id="1506"/>
            <p14:sldId id="1508"/>
            <p14:sldId id="2046"/>
            <p14:sldId id="1507"/>
            <p14:sldId id="1509"/>
            <p14:sldId id="2047"/>
            <p14:sldId id="2048"/>
            <p14:sldId id="1510"/>
            <p14:sldId id="1511"/>
            <p14:sldId id="1883"/>
            <p14:sldId id="1884"/>
            <p14:sldId id="2053"/>
            <p14:sldId id="1885"/>
            <p14:sldId id="1887"/>
            <p14:sldId id="1891"/>
            <p14:sldId id="1886"/>
            <p14:sldId id="1888"/>
            <p14:sldId id="1889"/>
            <p14:sldId id="2049"/>
            <p14:sldId id="2050"/>
            <p14:sldId id="1890"/>
            <p14:sldId id="1892"/>
            <p14:sldId id="1900"/>
            <p14:sldId id="1905"/>
            <p14:sldId id="1895"/>
            <p14:sldId id="1894"/>
            <p14:sldId id="1906"/>
            <p14:sldId id="1903"/>
            <p14:sldId id="1904"/>
            <p14:sldId id="1902"/>
            <p14:sldId id="1896"/>
            <p14:sldId id="1897"/>
            <p14:sldId id="1898"/>
            <p14:sldId id="1901"/>
            <p14:sldId id="1899"/>
            <p14:sldId id="1085"/>
            <p14:sldId id="2051"/>
            <p14:sldId id="1092"/>
            <p14:sldId id="1087"/>
            <p14:sldId id="1088"/>
            <p14:sldId id="1089"/>
            <p14:sldId id="2052"/>
            <p14:sldId id="2055"/>
            <p14:sldId id="2056"/>
            <p14:sldId id="2054"/>
            <p14:sldId id="1744"/>
            <p14:sldId id="1745"/>
            <p14:sldId id="1748"/>
            <p14:sldId id="1746"/>
            <p14:sldId id="1747"/>
            <p14:sldId id="1750"/>
            <p14:sldId id="1755"/>
            <p14:sldId id="2057"/>
            <p14:sldId id="1756"/>
            <p14:sldId id="2058"/>
            <p14:sldId id="1752"/>
            <p14:sldId id="1749"/>
            <p14:sldId id="2059"/>
            <p14:sldId id="1753"/>
            <p14:sldId id="2092"/>
            <p14:sldId id="2093"/>
            <p14:sldId id="2094"/>
            <p14:sldId id="2095"/>
            <p14:sldId id="2097"/>
            <p14:sldId id="2096"/>
            <p14:sldId id="2098"/>
            <p14:sldId id="2099"/>
            <p14:sldId id="2100"/>
            <p14:sldId id="2101"/>
            <p14:sldId id="1512"/>
            <p14:sldId id="1513"/>
            <p14:sldId id="2062"/>
            <p14:sldId id="1514"/>
            <p14:sldId id="2066"/>
            <p14:sldId id="1516"/>
            <p14:sldId id="1517"/>
            <p14:sldId id="1518"/>
            <p14:sldId id="1519"/>
            <p14:sldId id="2060"/>
            <p14:sldId id="2061"/>
            <p14:sldId id="1520"/>
            <p14:sldId id="2015"/>
            <p14:sldId id="2063"/>
            <p14:sldId id="2018"/>
            <p14:sldId id="2064"/>
            <p14:sldId id="2017"/>
            <p14:sldId id="2019"/>
            <p14:sldId id="2020"/>
            <p14:sldId id="2021"/>
            <p14:sldId id="2065"/>
            <p14:sldId id="2074"/>
            <p14:sldId id="2075"/>
            <p14:sldId id="2076"/>
            <p14:sldId id="2077"/>
            <p14:sldId id="2078"/>
            <p14:sldId id="2079"/>
            <p14:sldId id="2080"/>
            <p14:sldId id="2081"/>
            <p14:sldId id="202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985" autoAdjust="0"/>
    <p:restoredTop sz="95179" autoAdjust="0"/>
  </p:normalViewPr>
  <p:slideViewPr>
    <p:cSldViewPr snapToGrid="0">
      <p:cViewPr varScale="1">
        <p:scale>
          <a:sx n="89" d="100"/>
          <a:sy n="89" d="100"/>
        </p:scale>
        <p:origin x="1195" y="53"/>
      </p:cViewPr>
      <p:guideLst/>
    </p:cSldViewPr>
  </p:slideViewPr>
  <p:notesTextViewPr>
    <p:cViewPr>
      <p:scale>
        <a:sx n="1" d="1"/>
        <a:sy n="1" d="1"/>
      </p:scale>
      <p:origin x="0" y="0"/>
    </p:cViewPr>
  </p:notesTextViewPr>
  <p:sorterViewPr>
    <p:cViewPr varScale="1">
      <p:scale>
        <a:sx n="100" d="100"/>
        <a:sy n="100" d="100"/>
      </p:scale>
      <p:origin x="0" y="-49181"/>
    </p:cViewPr>
  </p:sorter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heme" Target="theme/theme1.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FBEDF2-4F01-4E62-AA5A-168148E0FE5F}" type="datetimeFigureOut">
              <a:rPr lang="fr-FR" smtClean="0"/>
              <a:t>08/06/2022</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D93813-068E-48BB-B683-A0B593BB9CD7}" type="slidenum">
              <a:rPr lang="fr-FR" smtClean="0"/>
              <a:t>‹N°›</a:t>
            </a:fld>
            <a:endParaRPr lang="fr-FR"/>
          </a:p>
        </p:txBody>
      </p:sp>
    </p:spTree>
    <p:extLst>
      <p:ext uri="{BB962C8B-B14F-4D97-AF65-F5344CB8AC3E}">
        <p14:creationId xmlns:p14="http://schemas.microsoft.com/office/powerpoint/2010/main" val="241162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CCB2F995-1768-45B4-A051-7EBF599B7F71}" type="datetime1">
              <a:rPr lang="fr-FR" smtClean="0"/>
              <a:t>08/06/2022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962879856"/>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88D584A-38D4-4AF5-BD3F-59B5091CA4BC}" type="datetime1">
              <a:rPr lang="fr-FR" smtClean="0"/>
              <a:t>08/06/2022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686442982"/>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CFD567B-04D2-4B11-A305-DF9009019664}" type="datetime1">
              <a:rPr lang="fr-FR" smtClean="0"/>
              <a:t>08/06/2022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566761743"/>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B023A35-8D2F-45B3-8D34-2AC616C27635}" type="datetime1">
              <a:rPr lang="fr-FR" smtClean="0"/>
              <a:t>08/06/2022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488508672"/>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8CE74C52-68F2-40C1-85D5-4E5ACA58462D}" type="datetime1">
              <a:rPr lang="fr-FR" smtClean="0"/>
              <a:t>08/06/2022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709652539"/>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19348DF-7783-46E7-8AD3-AC3D9FCCD72F}" type="datetime1">
              <a:rPr lang="fr-FR" smtClean="0"/>
              <a:t>08/06/2022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305178634"/>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7933DF97-42A7-46EE-BB15-D04B2642D073}" type="datetime1">
              <a:rPr lang="fr-FR" smtClean="0"/>
              <a:t>08/06/2022</a:t>
            </a:fld>
            <a:endParaRPr lang="fr-FR"/>
          </a:p>
        </p:txBody>
      </p:sp>
      <p:sp>
        <p:nvSpPr>
          <p:cNvPr id="8" name="Footer Placeholder 7"/>
          <p:cNvSpPr>
            <a:spLocks noGrp="1"/>
          </p:cNvSpPr>
          <p:nvPr>
            <p:ph type="ftr" sz="quarter" idx="11"/>
          </p:nvPr>
        </p:nvSpPr>
        <p:spPr/>
        <p:txBody>
          <a:bodyPr/>
          <a:lstStyle/>
          <a:p>
            <a:r>
              <a:rPr lang="fr-FR" smtClean="0"/>
              <a:t>BONFILS Jean-Paul bonfilsjeanpaul@gmail.com</a:t>
            </a:r>
            <a:endParaRPr lang="fr-FR"/>
          </a:p>
        </p:txBody>
      </p:sp>
      <p:sp>
        <p:nvSpPr>
          <p:cNvPr id="9" name="Slide Number Placeholder 8"/>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66199317"/>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81FB588B-637C-4709-ADEE-FBFEF0836F07}" type="datetime1">
              <a:rPr lang="fr-FR" smtClean="0"/>
              <a:t>08/06/2022</a:t>
            </a:fld>
            <a:endParaRPr lang="fr-FR"/>
          </a:p>
        </p:txBody>
      </p:sp>
      <p:sp>
        <p:nvSpPr>
          <p:cNvPr id="4" name="Footer Placeholder 3"/>
          <p:cNvSpPr>
            <a:spLocks noGrp="1"/>
          </p:cNvSpPr>
          <p:nvPr>
            <p:ph type="ftr" sz="quarter" idx="11"/>
          </p:nvPr>
        </p:nvSpPr>
        <p:spPr/>
        <p:txBody>
          <a:bodyPr/>
          <a:lstStyle/>
          <a:p>
            <a:r>
              <a:rPr lang="fr-FR" smtClean="0"/>
              <a:t>BONFILS Jean-Paul bonfilsjeanpaul@gmail.com</a:t>
            </a:r>
            <a:endParaRPr lang="fr-FR" dirty="0"/>
          </a:p>
        </p:txBody>
      </p:sp>
      <p:sp>
        <p:nvSpPr>
          <p:cNvPr id="5" name="Slide Number Placeholder 4"/>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723962697"/>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DB1A43-9FF8-45A2-8098-AB43A319EAED}" type="datetime1">
              <a:rPr lang="fr-FR" smtClean="0"/>
              <a:t>08/06/2022</a:t>
            </a:fld>
            <a:endParaRPr lang="fr-FR"/>
          </a:p>
        </p:txBody>
      </p:sp>
      <p:sp>
        <p:nvSpPr>
          <p:cNvPr id="3" name="Footer Placeholder 2"/>
          <p:cNvSpPr>
            <a:spLocks noGrp="1"/>
          </p:cNvSpPr>
          <p:nvPr>
            <p:ph type="ftr" sz="quarter" idx="11"/>
          </p:nvPr>
        </p:nvSpPr>
        <p:spPr/>
        <p:txBody>
          <a:bodyPr/>
          <a:lstStyle/>
          <a:p>
            <a:r>
              <a:rPr lang="fr-FR" smtClean="0"/>
              <a:t>BONFILS Jean-Paul bonfilsjeanpaul@gmail.com</a:t>
            </a:r>
            <a:endParaRPr lang="fr-FR" dirty="0"/>
          </a:p>
        </p:txBody>
      </p:sp>
      <p:sp>
        <p:nvSpPr>
          <p:cNvPr id="4" name="Slide Number Placeholder 3"/>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4204298958"/>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59A1CF1-D719-46BB-85C5-A1FA1D846F1D}" type="datetime1">
              <a:rPr lang="fr-FR" smtClean="0"/>
              <a:t>08/06/2022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243579645"/>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0759C30E-08E1-4952-A7ED-9F0ADE8F40B0}" type="datetime1">
              <a:rPr lang="fr-FR" smtClean="0"/>
              <a:t>08/06/2022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956564788"/>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B2E91-8F94-4942-97A2-5B0D6B93EF92}" type="datetime1">
              <a:rPr lang="fr-FR" smtClean="0"/>
              <a:t>08/06/2022</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BONFILS Jean-Paul bonfilsjeanpaul@gmail.com</a:t>
            </a:r>
            <a:endParaRPr lang="fr-F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185C9-696B-4778-A177-B0C4B5BAF196}" type="slidenum">
              <a:rPr lang="fr-FR" smtClean="0"/>
              <a:t>‹N°›</a:t>
            </a:fld>
            <a:endParaRPr lang="fr-FR"/>
          </a:p>
        </p:txBody>
      </p:sp>
    </p:spTree>
    <p:extLst>
      <p:ext uri="{BB962C8B-B14F-4D97-AF65-F5344CB8AC3E}">
        <p14:creationId xmlns:p14="http://schemas.microsoft.com/office/powerpoint/2010/main" val="141768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7000"/>
    </mc:Choice>
    <mc:Fallback xmlns="">
      <p:transition spd="slow"/>
    </mc:Fallback>
  </mc:AlternateConten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jpeg"/><Relationship Id="rId2" Type="http://schemas.openxmlformats.org/officeDocument/2006/relationships/image" Target="../media/image121.jpg"/><Relationship Id="rId1" Type="http://schemas.openxmlformats.org/officeDocument/2006/relationships/slideLayout" Target="../slideLayouts/slideLayout6.xml"/><Relationship Id="rId6" Type="http://schemas.openxmlformats.org/officeDocument/2006/relationships/image" Target="../media/image124.png"/><Relationship Id="rId5" Type="http://schemas.openxmlformats.org/officeDocument/2006/relationships/image" Target="../media/image123.jpg"/><Relationship Id="rId4" Type="http://schemas.openxmlformats.org/officeDocument/2006/relationships/image" Target="../media/image7.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g"/><Relationship Id="rId1" Type="http://schemas.openxmlformats.org/officeDocument/2006/relationships/slideLayout" Target="../slideLayouts/slideLayout6.xml"/><Relationship Id="rId4" Type="http://schemas.openxmlformats.org/officeDocument/2006/relationships/image" Target="../media/image137.jpg"/></Relationships>
</file>

<file path=ppt/slides/_rels/slide113.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138.jpg"/><Relationship Id="rId1" Type="http://schemas.openxmlformats.org/officeDocument/2006/relationships/slideLayout" Target="../slideLayouts/slideLayout6.xml"/><Relationship Id="rId5" Type="http://schemas.openxmlformats.org/officeDocument/2006/relationships/image" Target="../media/image141.png"/><Relationship Id="rId4" Type="http://schemas.openxmlformats.org/officeDocument/2006/relationships/image" Target="../media/image140.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149.jp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image" Target="../media/image155.jpeg"/><Relationship Id="rId1" Type="http://schemas.openxmlformats.org/officeDocument/2006/relationships/slideLayout" Target="../slideLayouts/slideLayout6.xml"/><Relationship Id="rId6" Type="http://schemas.openxmlformats.org/officeDocument/2006/relationships/image" Target="../media/image158.gif"/><Relationship Id="rId5" Type="http://schemas.openxmlformats.org/officeDocument/2006/relationships/image" Target="../media/image7.png"/><Relationship Id="rId4" Type="http://schemas.openxmlformats.org/officeDocument/2006/relationships/image" Target="../media/image157.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image" Target="../media/image160.jp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image" Target="../media/image167.jp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170.jpg"/><Relationship Id="rId7" Type="http://schemas.openxmlformats.org/officeDocument/2006/relationships/image" Target="../media/image172.png"/><Relationship Id="rId2" Type="http://schemas.openxmlformats.org/officeDocument/2006/relationships/image" Target="../media/image169.png"/><Relationship Id="rId1" Type="http://schemas.openxmlformats.org/officeDocument/2006/relationships/slideLayout" Target="../slideLayouts/slideLayout6.xml"/><Relationship Id="rId6" Type="http://schemas.openxmlformats.org/officeDocument/2006/relationships/image" Target="../media/image122.png"/><Relationship Id="rId5" Type="http://schemas.openxmlformats.org/officeDocument/2006/relationships/image" Target="../media/image7.png"/><Relationship Id="rId4" Type="http://schemas.openxmlformats.org/officeDocument/2006/relationships/image" Target="../media/image171.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177.jp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g"/><Relationship Id="rId1" Type="http://schemas.openxmlformats.org/officeDocument/2006/relationships/slideLayout" Target="../slideLayouts/slideLayout6.xml"/><Relationship Id="rId4" Type="http://schemas.openxmlformats.org/officeDocument/2006/relationships/image" Target="../media/image180.jpg"/></Relationships>
</file>

<file path=ppt/slides/_rels/slide145.xml.rels><?xml version="1.0" encoding="UTF-8" standalone="yes"?>
<Relationships xmlns="http://schemas.openxmlformats.org/package/2006/relationships"><Relationship Id="rId2" Type="http://schemas.openxmlformats.org/officeDocument/2006/relationships/image" Target="../media/image181.jp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182.jp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183.jp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image" Target="../media/image184.jp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image" Target="../media/image185.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image" Target="../media/image186.jp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jpg"/><Relationship Id="rId1" Type="http://schemas.openxmlformats.org/officeDocument/2006/relationships/slideLayout" Target="../slideLayouts/slideLayout6.xml"/><Relationship Id="rId4" Type="http://schemas.openxmlformats.org/officeDocument/2006/relationships/image" Target="../media/image189.jp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90.jp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image" Target="../media/image192.jp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image" Target="../media/image194.jp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image" Target="../media/image195.jp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image" Target="../media/image196.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image" Target="../media/image199.jpg"/><Relationship Id="rId2" Type="http://schemas.openxmlformats.org/officeDocument/2006/relationships/image" Target="../media/image198.jpg"/><Relationship Id="rId1" Type="http://schemas.openxmlformats.org/officeDocument/2006/relationships/slideLayout" Target="../slideLayouts/slideLayout6.xml"/><Relationship Id="rId4" Type="http://schemas.openxmlformats.org/officeDocument/2006/relationships/image" Target="../media/image200.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201.JP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image" Target="../media/image204.jp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image" Target="../media/image205.jp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image" Target="../media/image206.jp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image" Target="../media/image207.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2" Type="http://schemas.openxmlformats.org/officeDocument/2006/relationships/image" Target="../media/image208.jpg"/><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image" Target="../media/image210.jpg"/><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jpg"/><Relationship Id="rId1" Type="http://schemas.openxmlformats.org/officeDocument/2006/relationships/slideLayout" Target="../slideLayouts/slideLayout6.xml"/><Relationship Id="rId5" Type="http://schemas.openxmlformats.org/officeDocument/2006/relationships/image" Target="../media/image214.png"/><Relationship Id="rId4" Type="http://schemas.openxmlformats.org/officeDocument/2006/relationships/image" Target="../media/image213.jp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image" Target="../media/image216.jpg"/><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2" Type="http://schemas.openxmlformats.org/officeDocument/2006/relationships/image" Target="../media/image217.jpg"/><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image" Target="../media/image218.jpg"/><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jpg"/></Relationships>
</file>

<file path=ppt/slides/_rels/slide180.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jpeg"/><Relationship Id="rId1" Type="http://schemas.openxmlformats.org/officeDocument/2006/relationships/slideLayout" Target="../slideLayouts/slideLayout6.xml"/><Relationship Id="rId5" Type="http://schemas.openxmlformats.org/officeDocument/2006/relationships/image" Target="../media/image225.png"/><Relationship Id="rId4" Type="http://schemas.openxmlformats.org/officeDocument/2006/relationships/image" Target="../media/image224.jp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226.jpg"/><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2" Type="http://schemas.openxmlformats.org/officeDocument/2006/relationships/image" Target="../media/image228.jpg"/><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2" Type="http://schemas.openxmlformats.org/officeDocument/2006/relationships/image" Target="../media/image229.jpg"/><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2" Type="http://schemas.openxmlformats.org/officeDocument/2006/relationships/image" Target="../media/image231.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232.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6.xml"/><Relationship Id="rId5" Type="http://schemas.openxmlformats.org/officeDocument/2006/relationships/image" Target="../media/image68.jpeg"/><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96.jpg"/><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g"/><Relationship Id="rId1" Type="http://schemas.openxmlformats.org/officeDocument/2006/relationships/slideLayout" Target="../slideLayouts/slideLayout6.xml"/><Relationship Id="rId5" Type="http://schemas.openxmlformats.org/officeDocument/2006/relationships/image" Target="../media/image110.png"/><Relationship Id="rId4" Type="http://schemas.openxmlformats.org/officeDocument/2006/relationships/image" Target="../media/image109.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jp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BONFILS Jean-Paul bonfilsjeanpaul@gmail.com</a:t>
            </a:r>
            <a:endParaRPr lang="fr-FR"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488" y="564985"/>
            <a:ext cx="7081024" cy="4880536"/>
          </a:xfrm>
          <a:prstGeom prst="rect">
            <a:avLst/>
          </a:prstGeom>
        </p:spPr>
      </p:pic>
      <p:sp>
        <p:nvSpPr>
          <p:cNvPr id="5" name="ZoneTexte 4"/>
          <p:cNvSpPr txBox="1"/>
          <p:nvPr/>
        </p:nvSpPr>
        <p:spPr>
          <a:xfrm>
            <a:off x="1739590" y="1706137"/>
            <a:ext cx="5330283" cy="2585323"/>
          </a:xfrm>
          <a:prstGeom prst="rect">
            <a:avLst/>
          </a:prstGeom>
          <a:noFill/>
        </p:spPr>
        <p:txBody>
          <a:bodyPr wrap="square" rtlCol="0">
            <a:spAutoFit/>
          </a:bodyPr>
          <a:lstStyle/>
          <a:p>
            <a:pPr algn="ctr"/>
            <a:r>
              <a:rPr lang="fr-FR" sz="5400" dirty="0" smtClean="0">
                <a:solidFill>
                  <a:schemeClr val="bg1"/>
                </a:solidFill>
              </a:rPr>
              <a:t>US </a:t>
            </a:r>
            <a:r>
              <a:rPr lang="fr-FR" sz="5400" dirty="0">
                <a:solidFill>
                  <a:schemeClr val="bg1"/>
                </a:solidFill>
              </a:rPr>
              <a:t>Contemporary </a:t>
            </a:r>
            <a:r>
              <a:rPr lang="fr-FR" sz="5400" dirty="0" smtClean="0">
                <a:solidFill>
                  <a:schemeClr val="bg1"/>
                </a:solidFill>
              </a:rPr>
              <a:t>Museums V</a:t>
            </a:r>
          </a:p>
          <a:p>
            <a:pPr algn="ctr"/>
            <a:r>
              <a:rPr lang="fr-FR" sz="5400" dirty="0" smtClean="0">
                <a:solidFill>
                  <a:schemeClr val="bg1"/>
                </a:solidFill>
              </a:rPr>
              <a:t>1986-1994</a:t>
            </a:r>
            <a:endParaRPr lang="fr-FR" sz="5400" dirty="0"/>
          </a:p>
        </p:txBody>
      </p:sp>
    </p:spTree>
    <p:extLst>
      <p:ext uri="{BB962C8B-B14F-4D97-AF65-F5344CB8AC3E}">
        <p14:creationId xmlns:p14="http://schemas.microsoft.com/office/powerpoint/2010/main" val="510400111"/>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12367" cy="1325563"/>
          </a:xfrm>
        </p:spPr>
        <p:txBody>
          <a:bodyPr/>
          <a:lstStyle/>
          <a:p>
            <a:r>
              <a:rPr lang="fr-FR" dirty="0"/>
              <a:t>M.O.C.A</a:t>
            </a:r>
            <a:r>
              <a:rPr lang="fr-FR" dirty="0" smtClean="0"/>
              <a:t>. Grand, </a:t>
            </a:r>
            <a:r>
              <a:rPr lang="fr-FR" dirty="0"/>
              <a:t>Los Angeles, CA  (1986)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Espace réservé du contenu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6411" y="1690689"/>
            <a:ext cx="6776815" cy="4385371"/>
          </a:xfrm>
          <a:prstGeom prst="rect">
            <a:avLst/>
          </a:prstGeom>
        </p:spPr>
      </p:pic>
      <p:sp>
        <p:nvSpPr>
          <p:cNvPr id="5" name="ZoneTexte 4"/>
          <p:cNvSpPr txBox="1"/>
          <p:nvPr/>
        </p:nvSpPr>
        <p:spPr>
          <a:xfrm>
            <a:off x="1905713" y="4529272"/>
            <a:ext cx="5398336" cy="646331"/>
          </a:xfrm>
          <a:prstGeom prst="rect">
            <a:avLst/>
          </a:prstGeom>
          <a:noFill/>
        </p:spPr>
        <p:txBody>
          <a:bodyPr wrap="square" rtlCol="0">
            <a:spAutoFit/>
          </a:bodyPr>
          <a:lstStyle/>
          <a:p>
            <a:r>
              <a:rPr lang="fr-FR" dirty="0">
                <a:solidFill>
                  <a:schemeClr val="bg1"/>
                </a:solidFill>
              </a:rPr>
              <a:t>Mark Thompson's Airplane Parts, Nancy Rubbins, 2001</a:t>
            </a:r>
            <a:endParaRPr lang="fr-FR" dirty="0">
              <a:solidFill>
                <a:schemeClr val="bg1"/>
              </a:solidFill>
              <a:effectLst>
                <a:outerShdw blurRad="38100" dist="38100" dir="2700000" algn="tl">
                  <a:srgbClr val="000000">
                    <a:alpha val="43137"/>
                  </a:srgbClr>
                </a:outerShdw>
              </a:effectLst>
            </a:endParaRPr>
          </a:p>
          <a:p>
            <a:endParaRPr lang="fr-FR" dirty="0"/>
          </a:p>
        </p:txBody>
      </p:sp>
    </p:spTree>
    <p:extLst>
      <p:ext uri="{BB962C8B-B14F-4D97-AF65-F5344CB8AC3E}">
        <p14:creationId xmlns:p14="http://schemas.microsoft.com/office/powerpoint/2010/main" val="240201611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I.C.A</a:t>
            </a:r>
            <a:r>
              <a:rPr lang="fr-FR" dirty="0"/>
              <a:t>., Philadelphia, PA (1991)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919" y="1690689"/>
            <a:ext cx="7021087" cy="4286366"/>
          </a:xfrm>
          <a:prstGeom prst="rect">
            <a:avLst/>
          </a:prstGeom>
        </p:spPr>
      </p:pic>
    </p:spTree>
    <p:extLst>
      <p:ext uri="{BB962C8B-B14F-4D97-AF65-F5344CB8AC3E}">
        <p14:creationId xmlns:p14="http://schemas.microsoft.com/office/powerpoint/2010/main" val="72408460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910" y="365126"/>
            <a:ext cx="9028090" cy="1325563"/>
          </a:xfrm>
        </p:spPr>
        <p:txBody>
          <a:bodyPr/>
          <a:lstStyle/>
          <a:p>
            <a:r>
              <a:rPr lang="fr-FR" dirty="0" smtClean="0"/>
              <a:t>Center Visual Arts, Toledo, OH (1992)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7597" y="1666395"/>
            <a:ext cx="2442117" cy="3126638"/>
          </a:xfrm>
          <a:prstGeom prst="rect">
            <a:avLst/>
          </a:prstGeom>
        </p:spPr>
      </p:pic>
      <p:pic>
        <p:nvPicPr>
          <p:cNvPr id="5" name="Image 4"/>
          <p:cNvPicPr>
            <a:picLocks noChangeAspect="1"/>
          </p:cNvPicPr>
          <p:nvPr/>
        </p:nvPicPr>
        <p:blipFill>
          <a:blip r:embed="rId3"/>
          <a:stretch>
            <a:fillRect/>
          </a:stretch>
        </p:blipFill>
        <p:spPr>
          <a:xfrm>
            <a:off x="6226155" y="5208155"/>
            <a:ext cx="1905000" cy="28575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515" y="5909027"/>
            <a:ext cx="1098280" cy="846062"/>
          </a:xfrm>
          <a:prstGeom prst="rect">
            <a:avLst/>
          </a:prstGeom>
        </p:spPr>
      </p:pic>
      <p:sp>
        <p:nvSpPr>
          <p:cNvPr id="7" name="ZoneTexte 6"/>
          <p:cNvSpPr txBox="1"/>
          <p:nvPr/>
        </p:nvSpPr>
        <p:spPr>
          <a:xfrm>
            <a:off x="6993228" y="4447994"/>
            <a:ext cx="2606545" cy="369332"/>
          </a:xfrm>
          <a:prstGeom prst="rect">
            <a:avLst/>
          </a:prstGeom>
          <a:noFill/>
        </p:spPr>
        <p:txBody>
          <a:bodyPr wrap="square" rtlCol="0">
            <a:spAutoFit/>
          </a:bodyPr>
          <a:lstStyle/>
          <a:p>
            <a:r>
              <a:rPr lang="fr-FR" dirty="0" smtClean="0">
                <a:solidFill>
                  <a:schemeClr val="bg1"/>
                </a:solidFill>
              </a:rPr>
              <a:t>Frank Gehry</a:t>
            </a:r>
            <a:endParaRPr lang="fr-FR" dirty="0">
              <a:solidFill>
                <a:schemeClr val="bg1"/>
              </a:solidFill>
            </a:endParaRPr>
          </a:p>
        </p:txBody>
      </p:sp>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8243" y="1690689"/>
            <a:ext cx="4978725" cy="3126637"/>
          </a:xfrm>
          <a:prstGeom prst="rect">
            <a:avLst/>
          </a:prstGeom>
        </p:spPr>
      </p:pic>
      <p:pic>
        <p:nvPicPr>
          <p:cNvPr id="9" name="Image 8"/>
          <p:cNvPicPr>
            <a:picLocks noChangeAspect="1"/>
          </p:cNvPicPr>
          <p:nvPr/>
        </p:nvPicPr>
        <p:blipFill>
          <a:blip r:embed="rId6"/>
          <a:stretch>
            <a:fillRect/>
          </a:stretch>
        </p:blipFill>
        <p:spPr>
          <a:xfrm>
            <a:off x="3519197" y="5351030"/>
            <a:ext cx="2438400" cy="781050"/>
          </a:xfrm>
          <a:prstGeom prst="rect">
            <a:avLst/>
          </a:prstGeom>
        </p:spPr>
      </p:pic>
      <p:pic>
        <p:nvPicPr>
          <p:cNvPr id="10" name="Imag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453" y="5085233"/>
            <a:ext cx="3121152" cy="1057656"/>
          </a:xfrm>
          <a:prstGeom prst="rect">
            <a:avLst/>
          </a:prstGeom>
        </p:spPr>
      </p:pic>
    </p:spTree>
    <p:extLst>
      <p:ext uri="{BB962C8B-B14F-4D97-AF65-F5344CB8AC3E}">
        <p14:creationId xmlns:p14="http://schemas.microsoft.com/office/powerpoint/2010/main" val="138966078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789" y="365126"/>
            <a:ext cx="8873543" cy="1325563"/>
          </a:xfrm>
        </p:spPr>
        <p:txBody>
          <a:bodyPr/>
          <a:lstStyle/>
          <a:p>
            <a:r>
              <a:rPr lang="fr-FR" dirty="0"/>
              <a:t>Center Visual Arts, Toledo, OH (1992) </a:t>
            </a:r>
          </a:p>
        </p:txBody>
      </p:sp>
      <p:sp>
        <p:nvSpPr>
          <p:cNvPr id="3" name="Espace réservé du contenu 2"/>
          <p:cNvSpPr>
            <a:spLocks noGrp="1"/>
          </p:cNvSpPr>
          <p:nvPr>
            <p:ph idx="1"/>
          </p:nvPr>
        </p:nvSpPr>
        <p:spPr/>
        <p:txBody>
          <a:bodyPr>
            <a:normAutofit lnSpcReduction="10000"/>
          </a:bodyPr>
          <a:lstStyle/>
          <a:p>
            <a:r>
              <a:rPr lang="en-US" dirty="0" smtClean="0"/>
              <a:t>It is the work of the architect Frank Gehry.</a:t>
            </a:r>
          </a:p>
          <a:p>
            <a:r>
              <a:rPr lang="en-US" dirty="0" smtClean="0"/>
              <a:t>Composed </a:t>
            </a:r>
            <a:r>
              <a:rPr lang="en-US" dirty="0"/>
              <a:t>of a central block and wings, the CVA is transformed into a V-shaped plan angling toward Monroe Street</a:t>
            </a:r>
            <a:r>
              <a:rPr lang="en-US" dirty="0" smtClean="0"/>
              <a:t>.</a:t>
            </a:r>
          </a:p>
          <a:p>
            <a:r>
              <a:rPr lang="en-US" dirty="0" smtClean="0"/>
              <a:t>Its </a:t>
            </a:r>
            <a:r>
              <a:rPr lang="en-US" dirty="0"/>
              <a:t>complex play of forms is generated by varying rooflines, some deeply set windows, overhanging floors, forms that seem to rotate, and curved and straight walls sheathed in lead-coated copper. </a:t>
            </a:r>
            <a:endParaRPr lang="en-US" dirty="0" smtClean="0"/>
          </a:p>
          <a:p>
            <a:r>
              <a:rPr lang="en-US" dirty="0" smtClean="0"/>
              <a:t>By </a:t>
            </a:r>
            <a:r>
              <a:rPr lang="en-US" dirty="0"/>
              <a:t>contrast, the quieter entrance façade features simple architectural forms which frame a courtyard bounded by a three-story wall of tinted green glass.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654373845"/>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6194" y="365126"/>
            <a:ext cx="8571432" cy="1325563"/>
          </a:xfrm>
        </p:spPr>
        <p:txBody>
          <a:bodyPr/>
          <a:lstStyle/>
          <a:p>
            <a:r>
              <a:rPr lang="fr-FR" dirty="0"/>
              <a:t>Center Visual Arts, Toledo, OH (1992)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578" y="1690688"/>
            <a:ext cx="7272471" cy="4310061"/>
          </a:xfrm>
          <a:prstGeom prst="rect">
            <a:avLst/>
          </a:prstGeom>
        </p:spPr>
      </p:pic>
    </p:spTree>
    <p:extLst>
      <p:ext uri="{BB962C8B-B14F-4D97-AF65-F5344CB8AC3E}">
        <p14:creationId xmlns:p14="http://schemas.microsoft.com/office/powerpoint/2010/main" val="137265351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8941" y="365126"/>
            <a:ext cx="8822028" cy="1325563"/>
          </a:xfrm>
        </p:spPr>
        <p:txBody>
          <a:bodyPr/>
          <a:lstStyle/>
          <a:p>
            <a:r>
              <a:rPr lang="fr-FR" dirty="0"/>
              <a:t>Center Visual Arts, Toledo, OH (1992)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749" y="1690689"/>
            <a:ext cx="7186411" cy="4516929"/>
          </a:xfrm>
          <a:prstGeom prst="rect">
            <a:avLst/>
          </a:prstGeom>
        </p:spPr>
      </p:pic>
    </p:spTree>
    <p:extLst>
      <p:ext uri="{BB962C8B-B14F-4D97-AF65-F5344CB8AC3E}">
        <p14:creationId xmlns:p14="http://schemas.microsoft.com/office/powerpoint/2010/main" val="247595135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0608" y="365126"/>
            <a:ext cx="8603088" cy="1325563"/>
          </a:xfrm>
        </p:spPr>
        <p:txBody>
          <a:bodyPr/>
          <a:lstStyle/>
          <a:p>
            <a:r>
              <a:rPr lang="fr-FR" dirty="0"/>
              <a:t>Center Visual Arts, Toledo, OH (1992)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5312" y="1690689"/>
            <a:ext cx="6233375" cy="4310866"/>
          </a:xfrm>
          <a:prstGeom prst="rect">
            <a:avLst/>
          </a:prstGeom>
        </p:spPr>
      </p:pic>
    </p:spTree>
    <p:extLst>
      <p:ext uri="{BB962C8B-B14F-4D97-AF65-F5344CB8AC3E}">
        <p14:creationId xmlns:p14="http://schemas.microsoft.com/office/powerpoint/2010/main" val="237328604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6367" y="365126"/>
            <a:ext cx="8628844" cy="1325563"/>
          </a:xfrm>
        </p:spPr>
        <p:txBody>
          <a:bodyPr/>
          <a:lstStyle/>
          <a:p>
            <a:r>
              <a:rPr lang="fr-FR" dirty="0"/>
              <a:t>Center Visual Arts, Toledo, OH (1992)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0766" y="1690689"/>
            <a:ext cx="6542467" cy="4388139"/>
          </a:xfrm>
          <a:prstGeom prst="rect">
            <a:avLst/>
          </a:prstGeom>
        </p:spPr>
      </p:pic>
    </p:spTree>
    <p:extLst>
      <p:ext uri="{BB962C8B-B14F-4D97-AF65-F5344CB8AC3E}">
        <p14:creationId xmlns:p14="http://schemas.microsoft.com/office/powerpoint/2010/main" val="208153454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1973" y="365126"/>
            <a:ext cx="8628844" cy="1325563"/>
          </a:xfrm>
        </p:spPr>
        <p:txBody>
          <a:bodyPr/>
          <a:lstStyle/>
          <a:p>
            <a:r>
              <a:rPr lang="fr-FR" dirty="0"/>
              <a:t>Center Visual Arts, Toledo, OH (1992)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68" y="1690689"/>
            <a:ext cx="6377054" cy="4194956"/>
          </a:xfrm>
          <a:prstGeom prst="rect">
            <a:avLst/>
          </a:prstGeom>
        </p:spPr>
      </p:pic>
    </p:spTree>
    <p:extLst>
      <p:ext uri="{BB962C8B-B14F-4D97-AF65-F5344CB8AC3E}">
        <p14:creationId xmlns:p14="http://schemas.microsoft.com/office/powerpoint/2010/main" val="43244697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4699" y="365126"/>
            <a:ext cx="8899301" cy="1325563"/>
          </a:xfrm>
        </p:spPr>
        <p:txBody>
          <a:bodyPr/>
          <a:lstStyle/>
          <a:p>
            <a:r>
              <a:rPr lang="fr-FR" dirty="0"/>
              <a:t>Center Visual Arts, Toledo, OH (1992)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8039" y="1690689"/>
            <a:ext cx="6632620" cy="4401019"/>
          </a:xfrm>
          <a:prstGeom prst="rect">
            <a:avLst/>
          </a:prstGeom>
        </p:spPr>
      </p:pic>
    </p:spTree>
    <p:extLst>
      <p:ext uri="{BB962C8B-B14F-4D97-AF65-F5344CB8AC3E}">
        <p14:creationId xmlns:p14="http://schemas.microsoft.com/office/powerpoint/2010/main" val="22480295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0304" y="365126"/>
            <a:ext cx="8822028" cy="1325563"/>
          </a:xfrm>
        </p:spPr>
        <p:txBody>
          <a:bodyPr/>
          <a:lstStyle/>
          <a:p>
            <a:r>
              <a:rPr lang="fr-FR" dirty="0"/>
              <a:t>Center Visual Arts, Toledo, OH (1992)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0185" y="1690689"/>
            <a:ext cx="6422265" cy="4430711"/>
          </a:xfrm>
          <a:prstGeom prst="rect">
            <a:avLst/>
          </a:prstGeom>
        </p:spPr>
      </p:pic>
    </p:spTree>
    <p:extLst>
      <p:ext uri="{BB962C8B-B14F-4D97-AF65-F5344CB8AC3E}">
        <p14:creationId xmlns:p14="http://schemas.microsoft.com/office/powerpoint/2010/main" val="342783304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12366" cy="1325563"/>
          </a:xfrm>
        </p:spPr>
        <p:txBody>
          <a:bodyPr/>
          <a:lstStyle/>
          <a:p>
            <a:r>
              <a:rPr lang="fr-FR" dirty="0"/>
              <a:t>M.O.C.A. Grand, Los Angeles, CA  (1986)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4956" y="1690689"/>
            <a:ext cx="6691357" cy="4496466"/>
          </a:xfrm>
          <a:prstGeom prst="rect">
            <a:avLst/>
          </a:prstGeom>
        </p:spPr>
      </p:pic>
    </p:spTree>
    <p:extLst>
      <p:ext uri="{BB962C8B-B14F-4D97-AF65-F5344CB8AC3E}">
        <p14:creationId xmlns:p14="http://schemas.microsoft.com/office/powerpoint/2010/main" val="370364534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7469" y="365126"/>
            <a:ext cx="8579977" cy="1325563"/>
          </a:xfrm>
        </p:spPr>
        <p:txBody>
          <a:bodyPr/>
          <a:lstStyle/>
          <a:p>
            <a:r>
              <a:rPr lang="fr-FR" dirty="0"/>
              <a:t>Center Visual Arts, Toledo, OH (1992)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081" y="1690689"/>
            <a:ext cx="6745837" cy="4308459"/>
          </a:xfrm>
          <a:prstGeom prst="rect">
            <a:avLst/>
          </a:prstGeom>
        </p:spPr>
      </p:pic>
    </p:spTree>
    <p:extLst>
      <p:ext uri="{BB962C8B-B14F-4D97-AF65-F5344CB8AC3E}">
        <p14:creationId xmlns:p14="http://schemas.microsoft.com/office/powerpoint/2010/main" val="94493946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6193" y="365126"/>
            <a:ext cx="8716711" cy="1325563"/>
          </a:xfrm>
        </p:spPr>
        <p:txBody>
          <a:bodyPr/>
          <a:lstStyle/>
          <a:p>
            <a:r>
              <a:rPr lang="fr-FR" dirty="0"/>
              <a:t>Center Visual Arts, Toledo, OH (1992)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832" y="1690689"/>
            <a:ext cx="7339592" cy="4257184"/>
          </a:xfrm>
          <a:prstGeom prst="rect">
            <a:avLst/>
          </a:prstGeom>
        </p:spPr>
      </p:pic>
    </p:spTree>
    <p:extLst>
      <p:ext uri="{BB962C8B-B14F-4D97-AF65-F5344CB8AC3E}">
        <p14:creationId xmlns:p14="http://schemas.microsoft.com/office/powerpoint/2010/main" val="29987569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3487" y="365126"/>
            <a:ext cx="8615967" cy="1325563"/>
          </a:xfrm>
        </p:spPr>
        <p:txBody>
          <a:bodyPr/>
          <a:lstStyle/>
          <a:p>
            <a:r>
              <a:rPr lang="fr-FR" dirty="0"/>
              <a:t>Center Visual Arts, Toledo, OH (1992)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0731" y="1690686"/>
            <a:ext cx="2717577" cy="4246473"/>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624" y="1690687"/>
            <a:ext cx="2519712" cy="4246472"/>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5068" y="1690687"/>
            <a:ext cx="2490588" cy="4246473"/>
          </a:xfrm>
          <a:prstGeom prst="rect">
            <a:avLst/>
          </a:prstGeom>
        </p:spPr>
      </p:pic>
    </p:spTree>
    <p:extLst>
      <p:ext uri="{BB962C8B-B14F-4D97-AF65-F5344CB8AC3E}">
        <p14:creationId xmlns:p14="http://schemas.microsoft.com/office/powerpoint/2010/main" val="225873945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0" cy="1325563"/>
          </a:xfrm>
        </p:spPr>
        <p:txBody>
          <a:bodyPr>
            <a:normAutofit/>
          </a:bodyPr>
          <a:lstStyle/>
          <a:p>
            <a:r>
              <a:rPr lang="fr-FR" sz="3600" dirty="0" smtClean="0"/>
              <a:t> American Heritage Center, Laramie, WY (1993)</a:t>
            </a:r>
            <a:endParaRPr lang="fr-FR" sz="36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2147" y="1690689"/>
            <a:ext cx="5166440" cy="307449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577" y="1690689"/>
            <a:ext cx="3389156" cy="5030787"/>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2147" y="4878186"/>
            <a:ext cx="1994216" cy="1365161"/>
          </a:xfrm>
          <a:prstGeom prst="rect">
            <a:avLst/>
          </a:prstGeom>
        </p:spPr>
      </p:pic>
      <p:pic>
        <p:nvPicPr>
          <p:cNvPr id="7" name="Image 6"/>
          <p:cNvPicPr>
            <a:picLocks noChangeAspect="1"/>
          </p:cNvPicPr>
          <p:nvPr/>
        </p:nvPicPr>
        <p:blipFill>
          <a:blip r:embed="rId5"/>
          <a:stretch>
            <a:fillRect/>
          </a:stretch>
        </p:blipFill>
        <p:spPr>
          <a:xfrm>
            <a:off x="5971777" y="5303592"/>
            <a:ext cx="2857500" cy="171450"/>
          </a:xfrm>
          <a:prstGeom prst="rect">
            <a:avLst/>
          </a:prstGeom>
        </p:spPr>
      </p:pic>
      <p:sp>
        <p:nvSpPr>
          <p:cNvPr id="8" name="ZoneTexte 7"/>
          <p:cNvSpPr txBox="1"/>
          <p:nvPr/>
        </p:nvSpPr>
        <p:spPr>
          <a:xfrm>
            <a:off x="4572000" y="4422282"/>
            <a:ext cx="3222940" cy="369332"/>
          </a:xfrm>
          <a:prstGeom prst="rect">
            <a:avLst/>
          </a:prstGeom>
          <a:noFill/>
        </p:spPr>
        <p:txBody>
          <a:bodyPr wrap="square" rtlCol="0">
            <a:spAutoFit/>
          </a:bodyPr>
          <a:lstStyle/>
          <a:p>
            <a:r>
              <a:rPr lang="fr-FR" dirty="0" smtClean="0"/>
              <a:t>Antoine Predock</a:t>
            </a:r>
            <a:endParaRPr lang="fr-FR" dirty="0"/>
          </a:p>
        </p:txBody>
      </p:sp>
    </p:spTree>
    <p:extLst>
      <p:ext uri="{BB962C8B-B14F-4D97-AF65-F5344CB8AC3E}">
        <p14:creationId xmlns:p14="http://schemas.microsoft.com/office/powerpoint/2010/main" val="150156916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 American </a:t>
            </a:r>
            <a:r>
              <a:rPr lang="fr-FR" sz="3600" dirty="0"/>
              <a:t>Heritage </a:t>
            </a:r>
            <a:r>
              <a:rPr lang="fr-FR" sz="3600" dirty="0" smtClean="0"/>
              <a:t>Center, Laramie, WY </a:t>
            </a:r>
            <a:r>
              <a:rPr lang="fr-FR" sz="3600" dirty="0"/>
              <a:t>(1993)</a:t>
            </a:r>
          </a:p>
        </p:txBody>
      </p:sp>
      <p:sp>
        <p:nvSpPr>
          <p:cNvPr id="3" name="Espace réservé du contenu 2"/>
          <p:cNvSpPr>
            <a:spLocks noGrp="1"/>
          </p:cNvSpPr>
          <p:nvPr>
            <p:ph idx="1"/>
          </p:nvPr>
        </p:nvSpPr>
        <p:spPr/>
        <p:txBody>
          <a:bodyPr>
            <a:normAutofit lnSpcReduction="10000"/>
          </a:bodyPr>
          <a:lstStyle/>
          <a:p>
            <a:r>
              <a:rPr lang="fr-FR" dirty="0" smtClean="0"/>
              <a:t>It is the work of the architect Antoine Predock.</a:t>
            </a:r>
          </a:p>
          <a:p>
            <a:r>
              <a:rPr lang="en-US" dirty="0" smtClean="0"/>
              <a:t>The </a:t>
            </a:r>
            <a:r>
              <a:rPr lang="en-US" dirty="0"/>
              <a:t>museum has the shape of a </a:t>
            </a:r>
            <a:r>
              <a:rPr lang="en-US" dirty="0" smtClean="0"/>
              <a:t>cone : openings </a:t>
            </a:r>
            <a:r>
              <a:rPr lang="en-US" dirty="0"/>
              <a:t>in the cone are abrupt and </a:t>
            </a:r>
            <a:r>
              <a:rPr lang="en-US" dirty="0" smtClean="0"/>
              <a:t>limited</a:t>
            </a:r>
            <a:r>
              <a:rPr lang="en-US" dirty="0"/>
              <a:t>. </a:t>
            </a:r>
            <a:endParaRPr lang="en-US" dirty="0" smtClean="0"/>
          </a:p>
          <a:p>
            <a:r>
              <a:rPr lang="en-US" dirty="0"/>
              <a:t>The entire structure is set on a man made mesa, a surrogate landform that absorbs archival and curatorial spaces below the public realm. </a:t>
            </a:r>
            <a:endParaRPr lang="en-US" dirty="0" smtClean="0"/>
          </a:p>
          <a:p>
            <a:r>
              <a:rPr lang="en-US" dirty="0" smtClean="0"/>
              <a:t>At </a:t>
            </a:r>
            <a:r>
              <a:rPr lang="en-US" dirty="0"/>
              <a:t>the core of the </a:t>
            </a:r>
            <a:r>
              <a:rPr lang="en-US" dirty="0" smtClean="0"/>
              <a:t>cone </a:t>
            </a:r>
            <a:r>
              <a:rPr lang="en-US" dirty="0"/>
              <a:t>is a hearth with a timber armature that guides the flue up through the </a:t>
            </a:r>
            <a:r>
              <a:rPr lang="en-US" dirty="0" smtClean="0"/>
              <a:t>cone </a:t>
            </a:r>
            <a:r>
              <a:rPr lang="en-US" dirty="0"/>
              <a:t>to the sky.  The floor levels wind around the hearth, each level rotating, creating a spiraling ascent to the sky-lit aerie.  Smoke issues from its apex.</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574853776"/>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 American </a:t>
            </a:r>
            <a:r>
              <a:rPr lang="fr-FR" sz="3600" dirty="0"/>
              <a:t>Heritage </a:t>
            </a:r>
            <a:r>
              <a:rPr lang="fr-FR" sz="3600" dirty="0" smtClean="0"/>
              <a:t>Center, Laramie, WY </a:t>
            </a:r>
            <a:r>
              <a:rPr lang="fr-FR" sz="3600" dirty="0"/>
              <a:t>(1993)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667" y="2292010"/>
            <a:ext cx="8412665" cy="2550446"/>
          </a:xfrm>
          <a:prstGeom prst="rect">
            <a:avLst/>
          </a:prstGeom>
        </p:spPr>
      </p:pic>
    </p:spTree>
    <p:extLst>
      <p:ext uri="{BB962C8B-B14F-4D97-AF65-F5344CB8AC3E}">
        <p14:creationId xmlns:p14="http://schemas.microsoft.com/office/powerpoint/2010/main" val="132827897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  American </a:t>
            </a:r>
            <a:r>
              <a:rPr lang="fr-FR" sz="3600" dirty="0"/>
              <a:t>Heritage </a:t>
            </a:r>
            <a:r>
              <a:rPr lang="fr-FR" sz="3600" dirty="0" smtClean="0"/>
              <a:t>Center, Laramie, WY </a:t>
            </a:r>
            <a:r>
              <a:rPr lang="fr-FR" sz="3600" dirty="0"/>
              <a:t>(1993)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9439" y="1690689"/>
            <a:ext cx="6845121" cy="4349503"/>
          </a:xfrm>
          <a:prstGeom prst="rect">
            <a:avLst/>
          </a:prstGeom>
        </p:spPr>
      </p:pic>
    </p:spTree>
    <p:extLst>
      <p:ext uri="{BB962C8B-B14F-4D97-AF65-F5344CB8AC3E}">
        <p14:creationId xmlns:p14="http://schemas.microsoft.com/office/powerpoint/2010/main" val="188004788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 American </a:t>
            </a:r>
            <a:r>
              <a:rPr lang="fr-FR" sz="3600" dirty="0"/>
              <a:t>Heritage </a:t>
            </a:r>
            <a:r>
              <a:rPr lang="fr-FR" sz="3600" dirty="0" smtClean="0"/>
              <a:t>Center, Laramie, WY </a:t>
            </a:r>
            <a:r>
              <a:rPr lang="fr-FR" sz="3600" dirty="0"/>
              <a:t>(1993)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036" y="1690689"/>
            <a:ext cx="7237927" cy="4568443"/>
          </a:xfrm>
          <a:prstGeom prst="rect">
            <a:avLst/>
          </a:prstGeom>
        </p:spPr>
      </p:pic>
    </p:spTree>
    <p:extLst>
      <p:ext uri="{BB962C8B-B14F-4D97-AF65-F5344CB8AC3E}">
        <p14:creationId xmlns:p14="http://schemas.microsoft.com/office/powerpoint/2010/main" val="42275119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 American </a:t>
            </a:r>
            <a:r>
              <a:rPr lang="fr-FR" sz="3600" dirty="0"/>
              <a:t>Heritage </a:t>
            </a:r>
            <a:r>
              <a:rPr lang="fr-FR" sz="3600" dirty="0" smtClean="0"/>
              <a:t>Center, Laramie, WY </a:t>
            </a:r>
            <a:r>
              <a:rPr lang="fr-FR" sz="3600" dirty="0"/>
              <a:t>(</a:t>
            </a:r>
            <a:r>
              <a:rPr lang="fr-FR" sz="3600" dirty="0" smtClean="0"/>
              <a:t>1993)</a:t>
            </a:r>
            <a:endParaRPr lang="fr-FR" sz="36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7887" y="1690689"/>
            <a:ext cx="6568225" cy="4568444"/>
          </a:xfrm>
          <a:prstGeom prst="rect">
            <a:avLst/>
          </a:prstGeom>
        </p:spPr>
      </p:pic>
    </p:spTree>
    <p:extLst>
      <p:ext uri="{BB962C8B-B14F-4D97-AF65-F5344CB8AC3E}">
        <p14:creationId xmlns:p14="http://schemas.microsoft.com/office/powerpoint/2010/main" val="323945903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 American </a:t>
            </a:r>
            <a:r>
              <a:rPr lang="fr-FR" sz="3600" dirty="0"/>
              <a:t>Heritage </a:t>
            </a:r>
            <a:r>
              <a:rPr lang="fr-FR" sz="3600" dirty="0" smtClean="0"/>
              <a:t>Center, Laramie, WY </a:t>
            </a:r>
            <a:r>
              <a:rPr lang="fr-FR" sz="3600" dirty="0"/>
              <a:t>(</a:t>
            </a:r>
            <a:r>
              <a:rPr lang="fr-FR" sz="3600" dirty="0" smtClean="0"/>
              <a:t>1993)</a:t>
            </a:r>
            <a:endParaRPr lang="fr-FR" sz="36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152" y="1690689"/>
            <a:ext cx="6096000" cy="4572000"/>
          </a:xfrm>
          <a:prstGeom prst="rect">
            <a:avLst/>
          </a:prstGeom>
        </p:spPr>
      </p:pic>
    </p:spTree>
    <p:extLst>
      <p:ext uri="{BB962C8B-B14F-4D97-AF65-F5344CB8AC3E}">
        <p14:creationId xmlns:p14="http://schemas.microsoft.com/office/powerpoint/2010/main" val="371959131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12367" cy="1325563"/>
          </a:xfrm>
        </p:spPr>
        <p:txBody>
          <a:bodyPr/>
          <a:lstStyle/>
          <a:p>
            <a:r>
              <a:rPr lang="fr-FR" dirty="0"/>
              <a:t>M.O.C.A</a:t>
            </a:r>
            <a:r>
              <a:rPr lang="fr-FR" dirty="0" smtClean="0"/>
              <a:t>. Grand, </a:t>
            </a:r>
            <a:r>
              <a:rPr lang="fr-FR" dirty="0"/>
              <a:t>Los Angeles, CA  (1986)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129" y="1690689"/>
            <a:ext cx="7204105" cy="4496466"/>
          </a:xfrm>
          <a:prstGeom prst="rect">
            <a:avLst/>
          </a:prstGeom>
        </p:spPr>
      </p:pic>
    </p:spTree>
    <p:extLst>
      <p:ext uri="{BB962C8B-B14F-4D97-AF65-F5344CB8AC3E}">
        <p14:creationId xmlns:p14="http://schemas.microsoft.com/office/powerpoint/2010/main" val="359172727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 American </a:t>
            </a:r>
            <a:r>
              <a:rPr lang="fr-FR" sz="3600" dirty="0"/>
              <a:t>Heritage </a:t>
            </a:r>
            <a:r>
              <a:rPr lang="fr-FR" sz="3600" dirty="0" smtClean="0"/>
              <a:t>Center, Laramie, WY </a:t>
            </a:r>
            <a:r>
              <a:rPr lang="fr-FR" sz="3600" dirty="0"/>
              <a:t>(1993)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493" y="1690689"/>
            <a:ext cx="6697014" cy="4439655"/>
          </a:xfrm>
          <a:prstGeom prst="rect">
            <a:avLst/>
          </a:prstGeom>
        </p:spPr>
      </p:pic>
    </p:spTree>
    <p:extLst>
      <p:ext uri="{BB962C8B-B14F-4D97-AF65-F5344CB8AC3E}">
        <p14:creationId xmlns:p14="http://schemas.microsoft.com/office/powerpoint/2010/main" val="67372617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 American </a:t>
            </a:r>
            <a:r>
              <a:rPr lang="fr-FR" sz="3600" dirty="0"/>
              <a:t>Heritage </a:t>
            </a:r>
            <a:r>
              <a:rPr lang="fr-FR" sz="3600" dirty="0" smtClean="0"/>
              <a:t>Center, Laramie, WY </a:t>
            </a:r>
            <a:r>
              <a:rPr lang="fr-FR" sz="3600" dirty="0"/>
              <a:t>(1993)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2434" y="1690689"/>
            <a:ext cx="6259132" cy="4452534"/>
          </a:xfrm>
          <a:prstGeom prst="rect">
            <a:avLst/>
          </a:prstGeom>
        </p:spPr>
      </p:pic>
    </p:spTree>
    <p:extLst>
      <p:ext uri="{BB962C8B-B14F-4D97-AF65-F5344CB8AC3E}">
        <p14:creationId xmlns:p14="http://schemas.microsoft.com/office/powerpoint/2010/main" val="345860859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 American </a:t>
            </a:r>
            <a:r>
              <a:rPr lang="fr-FR" sz="3600" dirty="0"/>
              <a:t>Heritage </a:t>
            </a:r>
            <a:r>
              <a:rPr lang="fr-FR" sz="3600" dirty="0" smtClean="0"/>
              <a:t>Center, Laramie, WY </a:t>
            </a:r>
            <a:r>
              <a:rPr lang="fr-FR" sz="3600" dirty="0"/>
              <a:t>(1993)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5725" y="1690688"/>
            <a:ext cx="3064364" cy="454268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3524" y="1690688"/>
            <a:ext cx="3144859" cy="4542688"/>
          </a:xfrm>
          <a:prstGeom prst="rect">
            <a:avLst/>
          </a:prstGeom>
        </p:spPr>
      </p:pic>
    </p:spTree>
    <p:extLst>
      <p:ext uri="{BB962C8B-B14F-4D97-AF65-F5344CB8AC3E}">
        <p14:creationId xmlns:p14="http://schemas.microsoft.com/office/powerpoint/2010/main" val="292732543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 American </a:t>
            </a:r>
            <a:r>
              <a:rPr lang="fr-FR" sz="3600" dirty="0"/>
              <a:t>Heritage </a:t>
            </a:r>
            <a:r>
              <a:rPr lang="fr-FR" sz="3600" dirty="0" smtClean="0"/>
              <a:t>Center, Laramie, WY </a:t>
            </a:r>
            <a:r>
              <a:rPr lang="fr-FR" sz="3600" dirty="0"/>
              <a:t>(1993)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707" y="1690689"/>
            <a:ext cx="6104586" cy="4570411"/>
          </a:xfrm>
          <a:prstGeom prst="rect">
            <a:avLst/>
          </a:prstGeom>
        </p:spPr>
      </p:pic>
    </p:spTree>
    <p:extLst>
      <p:ext uri="{BB962C8B-B14F-4D97-AF65-F5344CB8AC3E}">
        <p14:creationId xmlns:p14="http://schemas.microsoft.com/office/powerpoint/2010/main" val="267932161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 American </a:t>
            </a:r>
            <a:r>
              <a:rPr lang="fr-FR" sz="3600" dirty="0"/>
              <a:t>Heritage </a:t>
            </a:r>
            <a:r>
              <a:rPr lang="fr-FR" sz="3600" dirty="0" smtClean="0"/>
              <a:t>Center, Laramie, WY </a:t>
            </a:r>
            <a:r>
              <a:rPr lang="fr-FR" sz="3600" dirty="0"/>
              <a:t>(1993)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4972" y="1690689"/>
            <a:ext cx="6214056" cy="4421140"/>
          </a:xfrm>
          <a:prstGeom prst="rect">
            <a:avLst/>
          </a:prstGeom>
        </p:spPr>
      </p:pic>
    </p:spTree>
    <p:extLst>
      <p:ext uri="{BB962C8B-B14F-4D97-AF65-F5344CB8AC3E}">
        <p14:creationId xmlns:p14="http://schemas.microsoft.com/office/powerpoint/2010/main" val="338125290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 American </a:t>
            </a:r>
            <a:r>
              <a:rPr lang="fr-FR" sz="3600" dirty="0"/>
              <a:t>Heritage </a:t>
            </a:r>
            <a:r>
              <a:rPr lang="fr-FR" sz="3600" dirty="0" smtClean="0"/>
              <a:t>Center, Laramie, WY </a:t>
            </a:r>
            <a:r>
              <a:rPr lang="fr-FR" sz="3600" dirty="0"/>
              <a:t>(1993)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90689"/>
            <a:ext cx="6400800" cy="4542687"/>
          </a:xfrm>
          <a:prstGeom prst="rect">
            <a:avLst/>
          </a:prstGeom>
        </p:spPr>
      </p:pic>
    </p:spTree>
    <p:extLst>
      <p:ext uri="{BB962C8B-B14F-4D97-AF65-F5344CB8AC3E}">
        <p14:creationId xmlns:p14="http://schemas.microsoft.com/office/powerpoint/2010/main" val="80755377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 American </a:t>
            </a:r>
            <a:r>
              <a:rPr lang="fr-FR" sz="3600" dirty="0"/>
              <a:t>Heritage </a:t>
            </a:r>
            <a:r>
              <a:rPr lang="fr-FR" sz="3600" dirty="0" smtClean="0"/>
              <a:t>Center, Laramie, WY </a:t>
            </a:r>
            <a:r>
              <a:rPr lang="fr-FR" sz="3600" dirty="0"/>
              <a:t>(1993)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3456" y="1690689"/>
            <a:ext cx="6317087" cy="4595811"/>
          </a:xfrm>
          <a:prstGeom prst="rect">
            <a:avLst/>
          </a:prstGeom>
        </p:spPr>
      </p:pic>
    </p:spTree>
    <p:extLst>
      <p:ext uri="{BB962C8B-B14F-4D97-AF65-F5344CB8AC3E}">
        <p14:creationId xmlns:p14="http://schemas.microsoft.com/office/powerpoint/2010/main" val="301317448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12" y="365126"/>
            <a:ext cx="8798312" cy="1325563"/>
          </a:xfrm>
        </p:spPr>
        <p:txBody>
          <a:bodyPr/>
          <a:lstStyle/>
          <a:p>
            <a:r>
              <a:rPr lang="fr-FR" dirty="0"/>
              <a:t>Davis </a:t>
            </a:r>
            <a:r>
              <a:rPr lang="fr-FR" dirty="0" smtClean="0"/>
              <a:t>Museum, </a:t>
            </a:r>
            <a:r>
              <a:rPr lang="fr-FR" dirty="0"/>
              <a:t>Wellesley, </a:t>
            </a:r>
            <a:r>
              <a:rPr lang="fr-FR" dirty="0" smtClean="0"/>
              <a:t>MA  </a:t>
            </a:r>
            <a:r>
              <a:rPr lang="fr-FR" dirty="0"/>
              <a:t>(1993)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658" y="1575894"/>
            <a:ext cx="5256584" cy="410445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0808" y="1575894"/>
            <a:ext cx="2736304" cy="4104456"/>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930" y="5938838"/>
            <a:ext cx="2228850" cy="600075"/>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1180" y="5821028"/>
            <a:ext cx="879678" cy="900448"/>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0808" y="5985502"/>
            <a:ext cx="1905000" cy="571500"/>
          </a:xfrm>
          <a:prstGeom prst="rect">
            <a:avLst/>
          </a:prstGeom>
        </p:spPr>
      </p:pic>
      <p:sp>
        <p:nvSpPr>
          <p:cNvPr id="9" name="ZoneTexte 8"/>
          <p:cNvSpPr txBox="1"/>
          <p:nvPr/>
        </p:nvSpPr>
        <p:spPr>
          <a:xfrm>
            <a:off x="6085170" y="5081606"/>
            <a:ext cx="2107580" cy="369332"/>
          </a:xfrm>
          <a:prstGeom prst="rect">
            <a:avLst/>
          </a:prstGeom>
          <a:noFill/>
        </p:spPr>
        <p:txBody>
          <a:bodyPr wrap="square" rtlCol="0">
            <a:spAutoFit/>
          </a:bodyPr>
          <a:lstStyle/>
          <a:p>
            <a:r>
              <a:rPr lang="fr-FR" dirty="0" smtClean="0">
                <a:solidFill>
                  <a:schemeClr val="bg1"/>
                </a:solidFill>
              </a:rPr>
              <a:t>Rafael Moneo</a:t>
            </a:r>
            <a:endParaRPr lang="fr-FR" dirty="0">
              <a:solidFill>
                <a:schemeClr val="bg1"/>
              </a:solidFill>
            </a:endParaRPr>
          </a:p>
        </p:txBody>
      </p:sp>
    </p:spTree>
    <p:extLst>
      <p:ext uri="{BB962C8B-B14F-4D97-AF65-F5344CB8AC3E}">
        <p14:creationId xmlns:p14="http://schemas.microsoft.com/office/powerpoint/2010/main" val="298647754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9282" y="365126"/>
            <a:ext cx="8656890" cy="1325563"/>
          </a:xfrm>
        </p:spPr>
        <p:txBody>
          <a:bodyPr/>
          <a:lstStyle/>
          <a:p>
            <a:r>
              <a:rPr lang="fr-FR" dirty="0"/>
              <a:t>Davis Museum, Wellesley, MA  (1993)</a:t>
            </a:r>
          </a:p>
        </p:txBody>
      </p:sp>
      <p:sp>
        <p:nvSpPr>
          <p:cNvPr id="3" name="Espace réservé du contenu 2"/>
          <p:cNvSpPr>
            <a:spLocks noGrp="1"/>
          </p:cNvSpPr>
          <p:nvPr>
            <p:ph idx="1"/>
          </p:nvPr>
        </p:nvSpPr>
        <p:spPr/>
        <p:txBody>
          <a:bodyPr>
            <a:normAutofit lnSpcReduction="10000"/>
          </a:bodyPr>
          <a:lstStyle/>
          <a:p>
            <a:r>
              <a:rPr lang="en-US" dirty="0"/>
              <a:t>It is the work of the architect Rafael </a:t>
            </a:r>
            <a:r>
              <a:rPr lang="en-US" dirty="0" err="1"/>
              <a:t>Moneo</a:t>
            </a:r>
            <a:r>
              <a:rPr lang="en-US" dirty="0"/>
              <a:t>.</a:t>
            </a:r>
          </a:p>
          <a:p>
            <a:r>
              <a:rPr lang="en-US" dirty="0"/>
              <a:t>The museum is contained in 3 simple interconnected cubic masses. The flat roofs of the two lower blocks are juxtaposed with the simple </a:t>
            </a:r>
            <a:r>
              <a:rPr lang="en-US" dirty="0" err="1"/>
              <a:t>sawtooth</a:t>
            </a:r>
            <a:r>
              <a:rPr lang="en-US" dirty="0"/>
              <a:t> dormers that define the top of the larger central part of the complex, flooding the gallery of the top floor with zenithal light.</a:t>
            </a:r>
          </a:p>
          <a:p>
            <a:r>
              <a:rPr lang="en-US" dirty="0"/>
              <a:t>The building is rendered in a sober palette of bricks and exposed concrete. Several simple metallic accents are inserted into the masonry facades of the building. </a:t>
            </a:r>
            <a:endParaRPr lang="fr-FR"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589389259"/>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4537" y="178421"/>
            <a:ext cx="8675647" cy="1360448"/>
          </a:xfrm>
        </p:spPr>
        <p:txBody>
          <a:bodyPr/>
          <a:lstStyle/>
          <a:p>
            <a:r>
              <a:rPr lang="fr-FR" dirty="0"/>
              <a:t>Davis Museum, Wellesley, MA  (1993)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324" y="1538869"/>
            <a:ext cx="6922072" cy="4503008"/>
          </a:xfrm>
          <a:prstGeom prst="rect">
            <a:avLst/>
          </a:prstGeom>
        </p:spPr>
      </p:pic>
    </p:spTree>
    <p:extLst>
      <p:ext uri="{BB962C8B-B14F-4D97-AF65-F5344CB8AC3E}">
        <p14:creationId xmlns:p14="http://schemas.microsoft.com/office/powerpoint/2010/main" val="87449904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38004" cy="1325563"/>
          </a:xfrm>
        </p:spPr>
        <p:txBody>
          <a:bodyPr/>
          <a:lstStyle/>
          <a:p>
            <a:r>
              <a:rPr lang="fr-FR" dirty="0"/>
              <a:t>M.O.C.A. Grand, Los Angeles, CA  (1986)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768" y="1690689"/>
            <a:ext cx="7178468" cy="4505012"/>
          </a:xfrm>
          <a:prstGeom prst="rect">
            <a:avLst/>
          </a:prstGeom>
        </p:spPr>
      </p:pic>
    </p:spTree>
    <p:extLst>
      <p:ext uri="{BB962C8B-B14F-4D97-AF65-F5344CB8AC3E}">
        <p14:creationId xmlns:p14="http://schemas.microsoft.com/office/powerpoint/2010/main" val="232685166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780" y="122664"/>
            <a:ext cx="8697952" cy="1338146"/>
          </a:xfrm>
        </p:spPr>
        <p:txBody>
          <a:bodyPr/>
          <a:lstStyle/>
          <a:p>
            <a:r>
              <a:rPr lang="fr-FR" dirty="0"/>
              <a:t>Davis Museum, Wellesley, MA  (1993)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4230" y="1460810"/>
            <a:ext cx="5019754" cy="467507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86" y="1460810"/>
            <a:ext cx="2934439" cy="4974173"/>
          </a:xfrm>
          <a:prstGeom prst="rect">
            <a:avLst/>
          </a:prstGeom>
        </p:spPr>
      </p:pic>
    </p:spTree>
    <p:extLst>
      <p:ext uri="{BB962C8B-B14F-4D97-AF65-F5344CB8AC3E}">
        <p14:creationId xmlns:p14="http://schemas.microsoft.com/office/powerpoint/2010/main" val="380547244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815" y="200722"/>
            <a:ext cx="8842917" cy="1271239"/>
          </a:xfrm>
        </p:spPr>
        <p:txBody>
          <a:bodyPr/>
          <a:lstStyle/>
          <a:p>
            <a:r>
              <a:rPr lang="fr-FR" dirty="0"/>
              <a:t>Davis Museum, Wellesley, MA  (1993)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620" y="1484784"/>
            <a:ext cx="6840760" cy="4752528"/>
          </a:xfrm>
          <a:prstGeom prst="rect">
            <a:avLst/>
          </a:prstGeom>
        </p:spPr>
      </p:pic>
    </p:spTree>
    <p:extLst>
      <p:ext uri="{BB962C8B-B14F-4D97-AF65-F5344CB8AC3E}">
        <p14:creationId xmlns:p14="http://schemas.microsoft.com/office/powerpoint/2010/main" val="97298846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083" y="211874"/>
            <a:ext cx="8675649" cy="1237785"/>
          </a:xfrm>
        </p:spPr>
        <p:txBody>
          <a:bodyPr/>
          <a:lstStyle/>
          <a:p>
            <a:r>
              <a:rPr lang="fr-FR" dirty="0"/>
              <a:t>Davis Museum, Wellesley, MA  (1993)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412776"/>
            <a:ext cx="7056784" cy="4608512"/>
          </a:xfrm>
          <a:prstGeom prst="rect">
            <a:avLst/>
          </a:prstGeom>
        </p:spPr>
      </p:pic>
    </p:spTree>
    <p:extLst>
      <p:ext uri="{BB962C8B-B14F-4D97-AF65-F5344CB8AC3E}">
        <p14:creationId xmlns:p14="http://schemas.microsoft.com/office/powerpoint/2010/main" val="107304585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9281" y="365126"/>
            <a:ext cx="8767985" cy="1325563"/>
          </a:xfrm>
        </p:spPr>
        <p:txBody>
          <a:bodyPr/>
          <a:lstStyle/>
          <a:p>
            <a:r>
              <a:rPr lang="fr-FR" dirty="0"/>
              <a:t>Davis Museum, Wellesley, MA  (1993)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224" y="1690688"/>
            <a:ext cx="6973369" cy="4436647"/>
          </a:xfrm>
          <a:prstGeom prst="rect">
            <a:avLst/>
          </a:prstGeom>
        </p:spPr>
      </p:pic>
    </p:spTree>
    <p:extLst>
      <p:ext uri="{BB962C8B-B14F-4D97-AF65-F5344CB8AC3E}">
        <p14:creationId xmlns:p14="http://schemas.microsoft.com/office/powerpoint/2010/main" val="195881682"/>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4920" y="365126"/>
            <a:ext cx="8708164" cy="1325563"/>
          </a:xfrm>
        </p:spPr>
        <p:txBody>
          <a:bodyPr/>
          <a:lstStyle/>
          <a:p>
            <a:r>
              <a:rPr lang="fr-FR" dirty="0"/>
              <a:t>Davis Museum, Wellesley, MA  (1993)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862" y="1690689"/>
            <a:ext cx="7050280" cy="4530650"/>
          </a:xfrm>
          <a:prstGeom prst="rect">
            <a:avLst/>
          </a:prstGeom>
        </p:spPr>
      </p:pic>
    </p:spTree>
    <p:extLst>
      <p:ext uri="{BB962C8B-B14F-4D97-AF65-F5344CB8AC3E}">
        <p14:creationId xmlns:p14="http://schemas.microsoft.com/office/powerpoint/2010/main" val="131818236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9103" y="365126"/>
            <a:ext cx="8597069" cy="1325563"/>
          </a:xfrm>
        </p:spPr>
        <p:txBody>
          <a:bodyPr/>
          <a:lstStyle/>
          <a:p>
            <a:r>
              <a:rPr lang="fr-FR" dirty="0"/>
              <a:t>Davis Museum, Wellesley, MA  (1993)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859" y="1690689"/>
            <a:ext cx="7101555" cy="4390071"/>
          </a:xfrm>
          <a:prstGeom prst="rect">
            <a:avLst/>
          </a:prstGeom>
        </p:spPr>
      </p:pic>
    </p:spTree>
    <p:extLst>
      <p:ext uri="{BB962C8B-B14F-4D97-AF65-F5344CB8AC3E}">
        <p14:creationId xmlns:p14="http://schemas.microsoft.com/office/powerpoint/2010/main" val="97826965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6194" y="365126"/>
            <a:ext cx="8656890" cy="1325563"/>
          </a:xfrm>
        </p:spPr>
        <p:txBody>
          <a:bodyPr/>
          <a:lstStyle/>
          <a:p>
            <a:r>
              <a:rPr lang="fr-FR" dirty="0"/>
              <a:t>Davis Museum, Wellesley, MA  (1993)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7383" y="1767469"/>
            <a:ext cx="6255522" cy="405208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49" y="1767469"/>
            <a:ext cx="2565693" cy="4588882"/>
          </a:xfrm>
          <a:prstGeom prst="rect">
            <a:avLst/>
          </a:prstGeom>
        </p:spPr>
      </p:pic>
    </p:spTree>
    <p:extLst>
      <p:ext uri="{BB962C8B-B14F-4D97-AF65-F5344CB8AC3E}">
        <p14:creationId xmlns:p14="http://schemas.microsoft.com/office/powerpoint/2010/main" val="91200447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29458" cy="1325563"/>
          </a:xfrm>
        </p:spPr>
        <p:txBody>
          <a:bodyPr>
            <a:normAutofit/>
          </a:bodyPr>
          <a:lstStyle/>
          <a:p>
            <a:r>
              <a:rPr lang="fr-FR" sz="4000" dirty="0" smtClean="0"/>
              <a:t>Weisman Museum, Minneapolis, MN (1993)</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379927" y="6176963"/>
            <a:ext cx="2743200" cy="361950"/>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30" y="1690689"/>
            <a:ext cx="6012019" cy="4079046"/>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5013" y="1690689"/>
            <a:ext cx="2607167" cy="3138887"/>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9774" y="5698979"/>
            <a:ext cx="1002473" cy="912320"/>
          </a:xfrm>
          <a:prstGeom prst="rect">
            <a:avLst/>
          </a:prstGeom>
        </p:spPr>
      </p:pic>
      <p:pic>
        <p:nvPicPr>
          <p:cNvPr id="9" name="Image 8"/>
          <p:cNvPicPr>
            <a:picLocks noChangeAspect="1"/>
          </p:cNvPicPr>
          <p:nvPr/>
        </p:nvPicPr>
        <p:blipFill>
          <a:blip r:embed="rId6"/>
          <a:stretch>
            <a:fillRect/>
          </a:stretch>
        </p:blipFill>
        <p:spPr>
          <a:xfrm>
            <a:off x="6656096" y="5059373"/>
            <a:ext cx="1905000" cy="285750"/>
          </a:xfrm>
          <a:prstGeom prst="rect">
            <a:avLst/>
          </a:prstGeom>
        </p:spPr>
      </p:pic>
      <p:sp>
        <p:nvSpPr>
          <p:cNvPr id="10" name="ZoneTexte 9"/>
          <p:cNvSpPr txBox="1"/>
          <p:nvPr/>
        </p:nvSpPr>
        <p:spPr>
          <a:xfrm>
            <a:off x="6305013" y="4262907"/>
            <a:ext cx="2256083" cy="369332"/>
          </a:xfrm>
          <a:prstGeom prst="rect">
            <a:avLst/>
          </a:prstGeom>
          <a:noFill/>
        </p:spPr>
        <p:txBody>
          <a:bodyPr wrap="square" rtlCol="0">
            <a:spAutoFit/>
          </a:bodyPr>
          <a:lstStyle/>
          <a:p>
            <a:r>
              <a:rPr lang="fr-FR" dirty="0" smtClean="0">
                <a:solidFill>
                  <a:schemeClr val="bg1"/>
                </a:solidFill>
              </a:rPr>
              <a:t>Frank Gehry</a:t>
            </a:r>
            <a:endParaRPr lang="fr-FR" dirty="0">
              <a:solidFill>
                <a:schemeClr val="bg1"/>
              </a:solidFill>
            </a:endParaRPr>
          </a:p>
        </p:txBody>
      </p:sp>
      <p:pic>
        <p:nvPicPr>
          <p:cNvPr id="11" name="Image 10"/>
          <p:cNvPicPr>
            <a:picLocks noChangeAspect="1"/>
          </p:cNvPicPr>
          <p:nvPr/>
        </p:nvPicPr>
        <p:blipFill>
          <a:blip r:embed="rId7"/>
          <a:stretch>
            <a:fillRect/>
          </a:stretch>
        </p:blipFill>
        <p:spPr>
          <a:xfrm>
            <a:off x="3655117" y="5980906"/>
            <a:ext cx="2127497" cy="237710"/>
          </a:xfrm>
          <a:prstGeom prst="rect">
            <a:avLst/>
          </a:prstGeom>
        </p:spPr>
      </p:pic>
    </p:spTree>
    <p:extLst>
      <p:ext uri="{BB962C8B-B14F-4D97-AF65-F5344CB8AC3E}">
        <p14:creationId xmlns:p14="http://schemas.microsoft.com/office/powerpoint/2010/main" val="261522901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20912" cy="1325563"/>
          </a:xfrm>
        </p:spPr>
        <p:txBody>
          <a:bodyPr>
            <a:normAutofit/>
          </a:bodyPr>
          <a:lstStyle/>
          <a:p>
            <a:r>
              <a:rPr lang="fr-FR" sz="4000" dirty="0"/>
              <a:t>Weisman </a:t>
            </a:r>
            <a:r>
              <a:rPr lang="fr-FR" sz="4000" dirty="0" smtClean="0"/>
              <a:t>Museum, </a:t>
            </a:r>
            <a:r>
              <a:rPr lang="fr-FR" sz="4000" dirty="0"/>
              <a:t>Minneapolis, MN (1993)</a:t>
            </a:r>
          </a:p>
        </p:txBody>
      </p:sp>
      <p:sp>
        <p:nvSpPr>
          <p:cNvPr id="3" name="Espace réservé du contenu 2"/>
          <p:cNvSpPr>
            <a:spLocks noGrp="1"/>
          </p:cNvSpPr>
          <p:nvPr>
            <p:ph idx="1"/>
          </p:nvPr>
        </p:nvSpPr>
        <p:spPr/>
        <p:txBody>
          <a:bodyPr>
            <a:normAutofit fontScale="92500" lnSpcReduction="20000"/>
          </a:bodyPr>
          <a:lstStyle/>
          <a:p>
            <a:r>
              <a:rPr lang="fr-FR" dirty="0" smtClean="0"/>
              <a:t>It is the work of the architect Frank Gehry.</a:t>
            </a:r>
          </a:p>
          <a:p>
            <a:r>
              <a:rPr lang="en-US" dirty="0"/>
              <a:t>The building presents </a:t>
            </a:r>
            <a:r>
              <a:rPr lang="en-US" dirty="0" smtClean="0"/>
              <a:t>2 faces</a:t>
            </a:r>
            <a:r>
              <a:rPr lang="en-US" dirty="0"/>
              <a:t>, depending on which side it is viewed from. To the south and east, it presents a brick facade that blends with the historic </a:t>
            </a:r>
            <a:r>
              <a:rPr lang="en-US" dirty="0" smtClean="0"/>
              <a:t>buildings. </a:t>
            </a:r>
            <a:r>
              <a:rPr lang="en-US" dirty="0"/>
              <a:t>To the north and west, it is an abstraction of a fish and waterfall in curving and angular brushed steel sheets</a:t>
            </a:r>
            <a:r>
              <a:rPr lang="en-US" dirty="0" smtClean="0"/>
              <a:t>.</a:t>
            </a:r>
          </a:p>
          <a:p>
            <a:r>
              <a:rPr lang="en-US" dirty="0"/>
              <a:t>The space is filled with light, which also comes from windows located on the rooftop. This is a common touch for Gehry. His designs are always a fusion of voluminous complex shapes, unconventional materials and lighting, both natural and artificial</a:t>
            </a:r>
            <a:r>
              <a:rPr lang="en-US" dirty="0" smtClean="0"/>
              <a:t>. In </a:t>
            </a:r>
            <a:r>
              <a:rPr lang="en-US" dirty="0"/>
              <a:t>addition to the existing building, the museum got new galleries on the eastern side of the campus, studio and walking area - on the west.</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1299089"/>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12366" cy="1325563"/>
          </a:xfrm>
        </p:spPr>
        <p:txBody>
          <a:bodyPr>
            <a:normAutofit/>
          </a:bodyPr>
          <a:lstStyle/>
          <a:p>
            <a:r>
              <a:rPr lang="fr-FR" sz="4000" dirty="0"/>
              <a:t>Weisman </a:t>
            </a:r>
            <a:r>
              <a:rPr lang="fr-FR" sz="4000" dirty="0" smtClean="0"/>
              <a:t>Museum, </a:t>
            </a:r>
            <a:r>
              <a:rPr lang="fr-FR" sz="4000" dirty="0"/>
              <a:t>Minneapolis, MN (1993)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130" y="1690689"/>
            <a:ext cx="7204105" cy="44451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08143608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20912" cy="1325563"/>
          </a:xfrm>
        </p:spPr>
        <p:txBody>
          <a:bodyPr/>
          <a:lstStyle/>
          <a:p>
            <a:r>
              <a:rPr lang="fr-FR" dirty="0"/>
              <a:t>M.O.C.A. Grand, Los Angeles, CA  (1986)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585" y="1690689"/>
            <a:ext cx="7229742" cy="4505012"/>
          </a:xfrm>
          <a:prstGeom prst="rect">
            <a:avLst/>
          </a:prstGeom>
        </p:spPr>
      </p:pic>
    </p:spTree>
    <p:extLst>
      <p:ext uri="{BB962C8B-B14F-4D97-AF65-F5344CB8AC3E}">
        <p14:creationId xmlns:p14="http://schemas.microsoft.com/office/powerpoint/2010/main" val="233672950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63641" cy="1325563"/>
          </a:xfrm>
        </p:spPr>
        <p:txBody>
          <a:bodyPr>
            <a:normAutofit/>
          </a:bodyPr>
          <a:lstStyle/>
          <a:p>
            <a:r>
              <a:rPr lang="fr-FR" sz="4000" dirty="0"/>
              <a:t>Weisman </a:t>
            </a:r>
            <a:r>
              <a:rPr lang="fr-FR" sz="4000" dirty="0" smtClean="0"/>
              <a:t>Museum, </a:t>
            </a:r>
            <a:r>
              <a:rPr lang="fr-FR" sz="4000" dirty="0"/>
              <a:t>Minneapolis, MN (1993)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7582" y="1690688"/>
            <a:ext cx="7057623" cy="4555565"/>
          </a:xfrm>
          <a:prstGeom prst="rect">
            <a:avLst/>
          </a:prstGeom>
        </p:spPr>
      </p:pic>
    </p:spTree>
    <p:extLst>
      <p:ext uri="{BB962C8B-B14F-4D97-AF65-F5344CB8AC3E}">
        <p14:creationId xmlns:p14="http://schemas.microsoft.com/office/powerpoint/2010/main" val="421348363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90884"/>
            <a:ext cx="9229458" cy="1325563"/>
          </a:xfrm>
        </p:spPr>
        <p:txBody>
          <a:bodyPr>
            <a:normAutofit/>
          </a:bodyPr>
          <a:lstStyle/>
          <a:p>
            <a:r>
              <a:rPr lang="fr-FR" sz="4000" dirty="0"/>
              <a:t>Weisman </a:t>
            </a:r>
            <a:r>
              <a:rPr lang="fr-FR" sz="4000" dirty="0" smtClean="0"/>
              <a:t>Museum, </a:t>
            </a:r>
            <a:r>
              <a:rPr lang="fr-FR" sz="4000" dirty="0"/>
              <a:t>Minneapolis, MN (1993)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2470" y="1716447"/>
            <a:ext cx="6639060" cy="4284303"/>
          </a:xfrm>
          <a:prstGeom prst="rect">
            <a:avLst/>
          </a:prstGeom>
        </p:spPr>
      </p:pic>
    </p:spTree>
    <p:extLst>
      <p:ext uri="{BB962C8B-B14F-4D97-AF65-F5344CB8AC3E}">
        <p14:creationId xmlns:p14="http://schemas.microsoft.com/office/powerpoint/2010/main" val="237463065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80733" cy="1325563"/>
          </a:xfrm>
        </p:spPr>
        <p:txBody>
          <a:bodyPr>
            <a:normAutofit/>
          </a:bodyPr>
          <a:lstStyle/>
          <a:p>
            <a:r>
              <a:rPr lang="fr-FR" sz="4000" dirty="0"/>
              <a:t>Weisman </a:t>
            </a:r>
            <a:r>
              <a:rPr lang="fr-FR" sz="4000" dirty="0" smtClean="0"/>
              <a:t>Museum, </a:t>
            </a:r>
            <a:r>
              <a:rPr lang="fr-FR" sz="4000" dirty="0"/>
              <a:t>Minneapolis, MN (1993)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1296" y="1690689"/>
            <a:ext cx="6761408" cy="4426777"/>
          </a:xfrm>
          <a:prstGeom prst="rect">
            <a:avLst/>
          </a:prstGeom>
        </p:spPr>
      </p:pic>
    </p:spTree>
    <p:extLst>
      <p:ext uri="{BB962C8B-B14F-4D97-AF65-F5344CB8AC3E}">
        <p14:creationId xmlns:p14="http://schemas.microsoft.com/office/powerpoint/2010/main" val="277754331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46550" cy="1325563"/>
          </a:xfrm>
        </p:spPr>
        <p:txBody>
          <a:bodyPr>
            <a:normAutofit/>
          </a:bodyPr>
          <a:lstStyle/>
          <a:p>
            <a:r>
              <a:rPr lang="fr-FR" sz="4000" dirty="0"/>
              <a:t>Weisman </a:t>
            </a:r>
            <a:r>
              <a:rPr lang="fr-FR" sz="4000" dirty="0" smtClean="0"/>
              <a:t>Museum, </a:t>
            </a:r>
            <a:r>
              <a:rPr lang="fr-FR" sz="4000" dirty="0"/>
              <a:t>Minneapolis, MN (</a:t>
            </a:r>
            <a:r>
              <a:rPr lang="fr-FR" sz="4000" dirty="0" smtClean="0"/>
              <a:t>1993)</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5" y="1690689"/>
            <a:ext cx="6572250" cy="4381500"/>
          </a:xfrm>
          <a:prstGeom prst="rect">
            <a:avLst/>
          </a:prstGeom>
        </p:spPr>
      </p:pic>
    </p:spTree>
    <p:extLst>
      <p:ext uri="{BB962C8B-B14F-4D97-AF65-F5344CB8AC3E}">
        <p14:creationId xmlns:p14="http://schemas.microsoft.com/office/powerpoint/2010/main" val="293549998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03822" cy="1325563"/>
          </a:xfrm>
        </p:spPr>
        <p:txBody>
          <a:bodyPr>
            <a:normAutofit/>
          </a:bodyPr>
          <a:lstStyle/>
          <a:p>
            <a:r>
              <a:rPr lang="fr-FR" sz="4000" dirty="0"/>
              <a:t>Weisman Museum, Minneapolis, MN (1993)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47" y="1689178"/>
            <a:ext cx="2674165" cy="4530650"/>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1208" y="1689179"/>
            <a:ext cx="3102124" cy="453065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049" y="1689178"/>
            <a:ext cx="2883003" cy="4530650"/>
          </a:xfrm>
          <a:prstGeom prst="rect">
            <a:avLst/>
          </a:prstGeom>
        </p:spPr>
      </p:pic>
    </p:spTree>
    <p:extLst>
      <p:ext uri="{BB962C8B-B14F-4D97-AF65-F5344CB8AC3E}">
        <p14:creationId xmlns:p14="http://schemas.microsoft.com/office/powerpoint/2010/main" val="1419494139"/>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38004" cy="1325563"/>
          </a:xfrm>
        </p:spPr>
        <p:txBody>
          <a:bodyPr>
            <a:normAutofit/>
          </a:bodyPr>
          <a:lstStyle/>
          <a:p>
            <a:r>
              <a:rPr lang="fr-FR" sz="4000" dirty="0"/>
              <a:t>Weisman </a:t>
            </a:r>
            <a:r>
              <a:rPr lang="fr-FR" sz="4000" dirty="0" smtClean="0"/>
              <a:t>Museum, </a:t>
            </a:r>
            <a:r>
              <a:rPr lang="fr-FR" sz="4000" dirty="0"/>
              <a:t>Minneapolis, MN (</a:t>
            </a:r>
            <a:r>
              <a:rPr lang="fr-FR" sz="4000" dirty="0" smtClean="0"/>
              <a:t>1993)</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9026" y="1690689"/>
            <a:ext cx="6685947" cy="4381500"/>
          </a:xfrm>
          <a:prstGeom prst="rect">
            <a:avLst/>
          </a:prstGeom>
        </p:spPr>
      </p:pic>
    </p:spTree>
    <p:extLst>
      <p:ext uri="{BB962C8B-B14F-4D97-AF65-F5344CB8AC3E}">
        <p14:creationId xmlns:p14="http://schemas.microsoft.com/office/powerpoint/2010/main" val="307716909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80733" cy="1325563"/>
          </a:xfrm>
        </p:spPr>
        <p:txBody>
          <a:bodyPr>
            <a:normAutofit/>
          </a:bodyPr>
          <a:lstStyle/>
          <a:p>
            <a:r>
              <a:rPr lang="fr-FR" sz="4000" dirty="0"/>
              <a:t>Weisman Museum, Minneapolis, MN (1993)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863" y="1690689"/>
            <a:ext cx="6862273" cy="4462284"/>
          </a:xfrm>
          <a:prstGeom prst="rect">
            <a:avLst/>
          </a:prstGeom>
        </p:spPr>
      </p:pic>
    </p:spTree>
    <p:extLst>
      <p:ext uri="{BB962C8B-B14F-4D97-AF65-F5344CB8AC3E}">
        <p14:creationId xmlns:p14="http://schemas.microsoft.com/office/powerpoint/2010/main" val="410708231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46550" cy="1325563"/>
          </a:xfrm>
        </p:spPr>
        <p:txBody>
          <a:bodyPr>
            <a:normAutofit/>
          </a:bodyPr>
          <a:lstStyle/>
          <a:p>
            <a:r>
              <a:rPr lang="fr-FR" sz="4000" dirty="0"/>
              <a:t>Weisman </a:t>
            </a:r>
            <a:r>
              <a:rPr lang="fr-FR" sz="4000" dirty="0" smtClean="0"/>
              <a:t>Museum, </a:t>
            </a:r>
            <a:r>
              <a:rPr lang="fr-FR" sz="4000" dirty="0"/>
              <a:t>Minneapolis, MN (</a:t>
            </a:r>
            <a:r>
              <a:rPr lang="fr-FR" sz="4000" dirty="0" smtClean="0"/>
              <a:t>1993)</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316" y="1690689"/>
            <a:ext cx="7075918" cy="4535135"/>
          </a:xfrm>
          <a:prstGeom prst="rect">
            <a:avLst/>
          </a:prstGeom>
        </p:spPr>
      </p:pic>
    </p:spTree>
    <p:extLst>
      <p:ext uri="{BB962C8B-B14F-4D97-AF65-F5344CB8AC3E}">
        <p14:creationId xmlns:p14="http://schemas.microsoft.com/office/powerpoint/2010/main" val="121648209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20912" cy="1325563"/>
          </a:xfrm>
        </p:spPr>
        <p:txBody>
          <a:bodyPr>
            <a:normAutofit/>
          </a:bodyPr>
          <a:lstStyle/>
          <a:p>
            <a:r>
              <a:rPr lang="fr-FR" sz="4000" dirty="0"/>
              <a:t>Weisman </a:t>
            </a:r>
            <a:r>
              <a:rPr lang="fr-FR" sz="4000" dirty="0" smtClean="0"/>
              <a:t>Museum, </a:t>
            </a:r>
            <a:r>
              <a:rPr lang="fr-FR" sz="4000" dirty="0"/>
              <a:t>Minneapolis, MN (1993)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157" y="1690689"/>
            <a:ext cx="7263685" cy="4465412"/>
          </a:xfrm>
          <a:prstGeom prst="rect">
            <a:avLst/>
          </a:prstGeom>
        </p:spPr>
      </p:pic>
    </p:spTree>
    <p:extLst>
      <p:ext uri="{BB962C8B-B14F-4D97-AF65-F5344CB8AC3E}">
        <p14:creationId xmlns:p14="http://schemas.microsoft.com/office/powerpoint/2010/main" val="290413112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12366" cy="1325563"/>
          </a:xfrm>
        </p:spPr>
        <p:txBody>
          <a:bodyPr>
            <a:normAutofit/>
          </a:bodyPr>
          <a:lstStyle/>
          <a:p>
            <a:r>
              <a:rPr lang="fr-FR" sz="4000" dirty="0"/>
              <a:t>Weisman Museum, Minneapolis, MN (1993)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854" y="1690689"/>
            <a:ext cx="7332292" cy="4462284"/>
          </a:xfrm>
          <a:prstGeom prst="rect">
            <a:avLst/>
          </a:prstGeom>
        </p:spPr>
      </p:pic>
    </p:spTree>
    <p:extLst>
      <p:ext uri="{BB962C8B-B14F-4D97-AF65-F5344CB8AC3E}">
        <p14:creationId xmlns:p14="http://schemas.microsoft.com/office/powerpoint/2010/main" val="128115418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111513"/>
            <a:ext cx="7886700" cy="1092820"/>
          </a:xfrm>
        </p:spPr>
        <p:txBody>
          <a:bodyPr/>
          <a:lstStyle/>
          <a:p>
            <a:r>
              <a:rPr lang="fr-FR" dirty="0"/>
              <a:t>M.O.C.A., Los Angeles, CA  (1986)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784" y="1424627"/>
            <a:ext cx="7048500" cy="211455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784" y="3759471"/>
            <a:ext cx="7048500" cy="2376586"/>
          </a:xfrm>
          <a:prstGeom prst="rect">
            <a:avLst/>
          </a:prstGeom>
        </p:spPr>
      </p:pic>
      <p:sp>
        <p:nvSpPr>
          <p:cNvPr id="6" name="ZoneTexte 5"/>
          <p:cNvSpPr txBox="1"/>
          <p:nvPr/>
        </p:nvSpPr>
        <p:spPr>
          <a:xfrm>
            <a:off x="1449658" y="5575610"/>
            <a:ext cx="5519853" cy="646331"/>
          </a:xfrm>
          <a:prstGeom prst="rect">
            <a:avLst/>
          </a:prstGeom>
          <a:noFill/>
        </p:spPr>
        <p:txBody>
          <a:bodyPr wrap="square" rtlCol="0">
            <a:spAutoFit/>
          </a:bodyPr>
          <a:lstStyle/>
          <a:p>
            <a:r>
              <a:rPr lang="fr-FR" dirty="0" smtClean="0">
                <a:solidFill>
                  <a:schemeClr val="bg1"/>
                </a:solidFill>
                <a:effectLst>
                  <a:outerShdw blurRad="38100" dist="38100" dir="2700000" algn="tl">
                    <a:srgbClr val="000000">
                      <a:alpha val="43137"/>
                    </a:srgbClr>
                  </a:outerShdw>
                </a:effectLst>
              </a:rPr>
              <a:t>   Double </a:t>
            </a:r>
            <a:r>
              <a:rPr lang="fr-FR" dirty="0">
                <a:solidFill>
                  <a:schemeClr val="bg1"/>
                </a:solidFill>
                <a:effectLst>
                  <a:outerShdw blurRad="38100" dist="38100" dir="2700000" algn="tl">
                    <a:srgbClr val="000000">
                      <a:alpha val="43137"/>
                    </a:srgbClr>
                  </a:outerShdw>
                </a:effectLst>
              </a:rPr>
              <a:t>Negative, Michael Heizer,  Moapa Valley, 1970</a:t>
            </a:r>
          </a:p>
          <a:p>
            <a:endParaRPr lang="fr-FR" dirty="0"/>
          </a:p>
        </p:txBody>
      </p:sp>
    </p:spTree>
    <p:extLst>
      <p:ext uri="{BB962C8B-B14F-4D97-AF65-F5344CB8AC3E}">
        <p14:creationId xmlns:p14="http://schemas.microsoft.com/office/powerpoint/2010/main" val="237958006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29458" cy="1325563"/>
          </a:xfrm>
        </p:spPr>
        <p:txBody>
          <a:bodyPr>
            <a:normAutofit/>
          </a:bodyPr>
          <a:lstStyle/>
          <a:p>
            <a:r>
              <a:rPr lang="fr-FR" sz="4000" dirty="0"/>
              <a:t>Weisman </a:t>
            </a:r>
            <a:r>
              <a:rPr lang="fr-FR" sz="4000" dirty="0" smtClean="0"/>
              <a:t>Museum, </a:t>
            </a:r>
            <a:r>
              <a:rPr lang="fr-FR" sz="4000" dirty="0"/>
              <a:t>Minneapolis, MN (</a:t>
            </a:r>
            <a:r>
              <a:rPr lang="fr-FR" sz="4000" dirty="0" smtClean="0"/>
              <a:t>1993)</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2090" y="1690689"/>
            <a:ext cx="6739819" cy="4381500"/>
          </a:xfrm>
          <a:prstGeom prst="rect">
            <a:avLst/>
          </a:prstGeom>
        </p:spPr>
      </p:pic>
    </p:spTree>
    <p:extLst>
      <p:ext uri="{BB962C8B-B14F-4D97-AF65-F5344CB8AC3E}">
        <p14:creationId xmlns:p14="http://schemas.microsoft.com/office/powerpoint/2010/main" val="357974052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  Museum of Tolerance, Los Angeles, CA (1993)</a:t>
            </a:r>
            <a:endParaRPr lang="fr-FR" sz="36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1353" y="1690689"/>
            <a:ext cx="2439579" cy="3240234"/>
          </a:xfrm>
          <a:prstGeom prst="rect">
            <a:avLst/>
          </a:prstGeom>
        </p:spPr>
      </p:pic>
      <p:pic>
        <p:nvPicPr>
          <p:cNvPr id="5" name="Image 4"/>
          <p:cNvPicPr>
            <a:picLocks noChangeAspect="1"/>
          </p:cNvPicPr>
          <p:nvPr/>
        </p:nvPicPr>
        <p:blipFill>
          <a:blip r:embed="rId3"/>
          <a:stretch>
            <a:fillRect/>
          </a:stretch>
        </p:blipFill>
        <p:spPr>
          <a:xfrm>
            <a:off x="6486254" y="5136625"/>
            <a:ext cx="2009775" cy="1000125"/>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471" y="1690689"/>
            <a:ext cx="5864492" cy="4360861"/>
          </a:xfrm>
          <a:prstGeom prst="rect">
            <a:avLst/>
          </a:prstGeom>
        </p:spPr>
      </p:pic>
      <p:sp>
        <p:nvSpPr>
          <p:cNvPr id="7" name="ZoneTexte 6"/>
          <p:cNvSpPr txBox="1"/>
          <p:nvPr/>
        </p:nvSpPr>
        <p:spPr>
          <a:xfrm>
            <a:off x="6519434" y="4529270"/>
            <a:ext cx="2077635" cy="369332"/>
          </a:xfrm>
          <a:prstGeom prst="rect">
            <a:avLst/>
          </a:prstGeom>
          <a:noFill/>
        </p:spPr>
        <p:txBody>
          <a:bodyPr wrap="square" rtlCol="0">
            <a:spAutoFit/>
          </a:bodyPr>
          <a:lstStyle/>
          <a:p>
            <a:r>
              <a:rPr lang="fr-FR" dirty="0">
                <a:solidFill>
                  <a:schemeClr val="bg1"/>
                </a:solidFill>
              </a:rPr>
              <a:t>Maxwell Starkman</a:t>
            </a:r>
          </a:p>
        </p:txBody>
      </p:sp>
    </p:spTree>
    <p:extLst>
      <p:ext uri="{BB962C8B-B14F-4D97-AF65-F5344CB8AC3E}">
        <p14:creationId xmlns:p14="http://schemas.microsoft.com/office/powerpoint/2010/main" val="326713181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 Museum </a:t>
            </a:r>
            <a:r>
              <a:rPr lang="fr-FR" sz="3600" dirty="0"/>
              <a:t>of Tolerance, Los Angeles, CA (1993)</a:t>
            </a:r>
          </a:p>
        </p:txBody>
      </p:sp>
      <p:sp>
        <p:nvSpPr>
          <p:cNvPr id="3" name="Espace réservé du contenu 2"/>
          <p:cNvSpPr>
            <a:spLocks noGrp="1"/>
          </p:cNvSpPr>
          <p:nvPr>
            <p:ph idx="1"/>
          </p:nvPr>
        </p:nvSpPr>
        <p:spPr>
          <a:xfrm>
            <a:off x="628650" y="1825625"/>
            <a:ext cx="8011148" cy="4351338"/>
          </a:xfrm>
        </p:spPr>
        <p:txBody>
          <a:bodyPr>
            <a:normAutofit lnSpcReduction="10000"/>
          </a:bodyPr>
          <a:lstStyle/>
          <a:p>
            <a:r>
              <a:rPr lang="fr-FR" dirty="0" smtClean="0"/>
              <a:t>It is the work of the architect Maxwell Starkman.</a:t>
            </a:r>
          </a:p>
          <a:p>
            <a:r>
              <a:rPr lang="en-US" dirty="0" smtClean="0"/>
              <a:t>The </a:t>
            </a:r>
            <a:r>
              <a:rPr lang="en-US" dirty="0"/>
              <a:t>architect’s four-story design complex included the </a:t>
            </a:r>
            <a:r>
              <a:rPr lang="en-US" dirty="0" smtClean="0"/>
              <a:t>36,000-sqf </a:t>
            </a:r>
            <a:r>
              <a:rPr lang="en-US" dirty="0"/>
              <a:t>Holocaust museum, an auditorium, seminar rooms, a research library and archive, and a film and video studio</a:t>
            </a:r>
            <a:r>
              <a:rPr lang="en-US" dirty="0" smtClean="0"/>
              <a:t>. The </a:t>
            </a:r>
            <a:r>
              <a:rPr lang="en-US" dirty="0"/>
              <a:t>Museum of Tolerance is an inspiring and significant example of a new trend in museum design: it is an ‘</a:t>
            </a:r>
            <a:r>
              <a:rPr lang="en-US" dirty="0" smtClean="0"/>
              <a:t>experiential</a:t>
            </a:r>
            <a:r>
              <a:rPr lang="en-US" dirty="0"/>
              <a:t>’ museum. ‘Experiential’ museums aim to convey their message through total immersion. Renovation efforts transformed the dated museum into a destination reflective of the center’s humanitarian reach.</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900932288"/>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 Museum </a:t>
            </a:r>
            <a:r>
              <a:rPr lang="fr-FR" sz="3600" dirty="0"/>
              <a:t>of Tolerance, Los Angeles, CA (1993)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200" y="1690689"/>
            <a:ext cx="7213600" cy="4206265"/>
          </a:xfrm>
          <a:prstGeom prst="rect">
            <a:avLst/>
          </a:prstGeom>
        </p:spPr>
      </p:pic>
    </p:spTree>
    <p:extLst>
      <p:ext uri="{BB962C8B-B14F-4D97-AF65-F5344CB8AC3E}">
        <p14:creationId xmlns:p14="http://schemas.microsoft.com/office/powerpoint/2010/main" val="396436442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 Museum </a:t>
            </a:r>
            <a:r>
              <a:rPr lang="fr-FR" sz="3600" dirty="0"/>
              <a:t>of Tolerance, Los Angeles, CA (1993)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9499" y="1690689"/>
            <a:ext cx="6905002" cy="4557948"/>
          </a:xfrm>
          <a:prstGeom prst="rect">
            <a:avLst/>
          </a:prstGeom>
        </p:spPr>
      </p:pic>
    </p:spTree>
    <p:extLst>
      <p:ext uri="{BB962C8B-B14F-4D97-AF65-F5344CB8AC3E}">
        <p14:creationId xmlns:p14="http://schemas.microsoft.com/office/powerpoint/2010/main" val="107363693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187" y="365126"/>
            <a:ext cx="9015813" cy="1325563"/>
          </a:xfrm>
        </p:spPr>
        <p:txBody>
          <a:bodyPr>
            <a:normAutofit/>
          </a:bodyPr>
          <a:lstStyle/>
          <a:p>
            <a:r>
              <a:rPr lang="fr-FR" sz="3600" dirty="0" smtClean="0"/>
              <a:t> Museum </a:t>
            </a:r>
            <a:r>
              <a:rPr lang="fr-FR" sz="3600" dirty="0"/>
              <a:t>of Tolerance, Los Angeles, CA (1993)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1914" y="1690689"/>
            <a:ext cx="6420171" cy="4393917"/>
          </a:xfrm>
          <a:prstGeom prst="rect">
            <a:avLst/>
          </a:prstGeom>
        </p:spPr>
      </p:pic>
    </p:spTree>
    <p:extLst>
      <p:ext uri="{BB962C8B-B14F-4D97-AF65-F5344CB8AC3E}">
        <p14:creationId xmlns:p14="http://schemas.microsoft.com/office/powerpoint/2010/main" val="1373531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 Museum </a:t>
            </a:r>
            <a:r>
              <a:rPr lang="fr-FR" sz="3600" dirty="0"/>
              <a:t>of Tolerance, Los Angeles, CA (1993)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495" y="1690689"/>
            <a:ext cx="7093009" cy="4228466"/>
          </a:xfrm>
          <a:prstGeom prst="rect">
            <a:avLst/>
          </a:prstGeom>
        </p:spPr>
      </p:pic>
    </p:spTree>
    <p:extLst>
      <p:ext uri="{BB962C8B-B14F-4D97-AF65-F5344CB8AC3E}">
        <p14:creationId xmlns:p14="http://schemas.microsoft.com/office/powerpoint/2010/main" val="769949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67" y="330943"/>
            <a:ext cx="8896172" cy="1325563"/>
          </a:xfrm>
        </p:spPr>
        <p:txBody>
          <a:bodyPr>
            <a:normAutofit/>
          </a:bodyPr>
          <a:lstStyle/>
          <a:p>
            <a:r>
              <a:rPr lang="fr-FR" sz="3600" dirty="0" smtClean="0"/>
              <a:t> Museum </a:t>
            </a:r>
            <a:r>
              <a:rPr lang="fr-FR" sz="3600" dirty="0"/>
              <a:t>of Tolerance, Los Angeles, CA (1993)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039" y="1656506"/>
            <a:ext cx="7169921" cy="4505012"/>
          </a:xfrm>
          <a:prstGeom prst="rect">
            <a:avLst/>
          </a:prstGeom>
        </p:spPr>
      </p:pic>
    </p:spTree>
    <p:extLst>
      <p:ext uri="{BB962C8B-B14F-4D97-AF65-F5344CB8AC3E}">
        <p14:creationId xmlns:p14="http://schemas.microsoft.com/office/powerpoint/2010/main" val="164210062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9641" y="365126"/>
            <a:ext cx="8819260" cy="1325563"/>
          </a:xfrm>
        </p:spPr>
        <p:txBody>
          <a:bodyPr>
            <a:normAutofit/>
          </a:bodyPr>
          <a:lstStyle/>
          <a:p>
            <a:r>
              <a:rPr lang="fr-FR" sz="3600" dirty="0" smtClean="0"/>
              <a:t> Museum </a:t>
            </a:r>
            <a:r>
              <a:rPr lang="fr-FR" sz="3600" dirty="0"/>
              <a:t>of Tolerance, Los Angeles, CA (1993)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676" y="1690689"/>
            <a:ext cx="7118647" cy="4470829"/>
          </a:xfrm>
          <a:prstGeom prst="rect">
            <a:avLst/>
          </a:prstGeom>
        </p:spPr>
      </p:pic>
    </p:spTree>
    <p:extLst>
      <p:ext uri="{BB962C8B-B14F-4D97-AF65-F5344CB8AC3E}">
        <p14:creationId xmlns:p14="http://schemas.microsoft.com/office/powerpoint/2010/main" val="428854680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2191" y="365126"/>
            <a:ext cx="8742347" cy="1325563"/>
          </a:xfrm>
        </p:spPr>
        <p:txBody>
          <a:bodyPr>
            <a:normAutofit/>
          </a:bodyPr>
          <a:lstStyle/>
          <a:p>
            <a:r>
              <a:rPr lang="fr-FR" sz="3600" dirty="0"/>
              <a:t>Museum of Tolerance, Los Angeles, CA (1993)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225" y="1690689"/>
            <a:ext cx="6956277" cy="4453737"/>
          </a:xfrm>
          <a:prstGeom prst="rect">
            <a:avLst/>
          </a:prstGeom>
        </p:spPr>
      </p:pic>
    </p:spTree>
    <p:extLst>
      <p:ext uri="{BB962C8B-B14F-4D97-AF65-F5344CB8AC3E}">
        <p14:creationId xmlns:p14="http://schemas.microsoft.com/office/powerpoint/2010/main" val="290579238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706" y="365125"/>
            <a:ext cx="9219844" cy="1325563"/>
          </a:xfrm>
        </p:spPr>
        <p:txBody>
          <a:bodyPr/>
          <a:lstStyle/>
          <a:p>
            <a:r>
              <a:rPr lang="fr-FR" dirty="0"/>
              <a:t>M.O.C.A. Grand, Los Angeles, CA  (1986)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766" y="1690688"/>
            <a:ext cx="6930640" cy="4496467"/>
          </a:xfrm>
          <a:prstGeom prst="rect">
            <a:avLst/>
          </a:prstGeom>
        </p:spPr>
      </p:pic>
    </p:spTree>
    <p:extLst>
      <p:ext uri="{BB962C8B-B14F-4D97-AF65-F5344CB8AC3E}">
        <p14:creationId xmlns:p14="http://schemas.microsoft.com/office/powerpoint/2010/main" val="405774332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66" y="365126"/>
            <a:ext cx="9075634" cy="1325563"/>
          </a:xfrm>
        </p:spPr>
        <p:txBody>
          <a:bodyPr>
            <a:normAutofit/>
          </a:bodyPr>
          <a:lstStyle/>
          <a:p>
            <a:r>
              <a:rPr lang="fr-FR" sz="3600" dirty="0" smtClean="0"/>
              <a:t> Museum </a:t>
            </a:r>
            <a:r>
              <a:rPr lang="fr-FR" sz="3600" dirty="0"/>
              <a:t>of Tolerance, Los Angeles, CA (1993)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5393" y="1690689"/>
            <a:ext cx="6453214" cy="4342642"/>
          </a:xfrm>
          <a:prstGeom prst="rect">
            <a:avLst/>
          </a:prstGeom>
        </p:spPr>
      </p:pic>
    </p:spTree>
    <p:extLst>
      <p:ext uri="{BB962C8B-B14F-4D97-AF65-F5344CB8AC3E}">
        <p14:creationId xmlns:p14="http://schemas.microsoft.com/office/powerpoint/2010/main" val="41060772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1" cy="1325563"/>
          </a:xfrm>
        </p:spPr>
        <p:txBody>
          <a:bodyPr>
            <a:normAutofit/>
          </a:bodyPr>
          <a:lstStyle/>
          <a:p>
            <a:r>
              <a:rPr lang="fr-FR" sz="4000" dirty="0" smtClean="0"/>
              <a:t>  Kemper Museum, Kansas City, MO (1994) </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268" y="1618942"/>
            <a:ext cx="6512312" cy="4342121"/>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9942" y="1618942"/>
            <a:ext cx="2252547" cy="2379506"/>
          </a:xfrm>
          <a:prstGeom prst="rect">
            <a:avLst/>
          </a:prstGeom>
        </p:spPr>
      </p:pic>
      <p:sp>
        <p:nvSpPr>
          <p:cNvPr id="7" name="ZoneTexte 6"/>
          <p:cNvSpPr txBox="1"/>
          <p:nvPr/>
        </p:nvSpPr>
        <p:spPr>
          <a:xfrm>
            <a:off x="6858001" y="3523785"/>
            <a:ext cx="1996067" cy="369332"/>
          </a:xfrm>
          <a:prstGeom prst="rect">
            <a:avLst/>
          </a:prstGeom>
          <a:noFill/>
        </p:spPr>
        <p:txBody>
          <a:bodyPr wrap="square" rtlCol="0">
            <a:spAutoFit/>
          </a:bodyPr>
          <a:lstStyle/>
          <a:p>
            <a:r>
              <a:rPr lang="fr-FR" dirty="0" smtClean="0">
                <a:solidFill>
                  <a:schemeClr val="bg1"/>
                </a:solidFill>
              </a:rPr>
              <a:t>Gunnar Birkerts</a:t>
            </a:r>
            <a:endParaRPr lang="fr-FR" dirty="0">
              <a:solidFill>
                <a:schemeClr val="bg1"/>
              </a:solidFill>
            </a:endParaRPr>
          </a:p>
        </p:txBody>
      </p:sp>
      <p:pic>
        <p:nvPicPr>
          <p:cNvPr id="8" name="Image 7"/>
          <p:cNvPicPr>
            <a:picLocks noChangeAspect="1"/>
          </p:cNvPicPr>
          <p:nvPr/>
        </p:nvPicPr>
        <p:blipFill>
          <a:blip r:embed="rId4"/>
          <a:stretch>
            <a:fillRect/>
          </a:stretch>
        </p:blipFill>
        <p:spPr>
          <a:xfrm>
            <a:off x="102549" y="6130926"/>
            <a:ext cx="3497899" cy="590550"/>
          </a:xfrm>
          <a:prstGeom prst="rect">
            <a:avLst/>
          </a:prstGeom>
        </p:spPr>
      </p:pic>
    </p:spTree>
    <p:extLst>
      <p:ext uri="{BB962C8B-B14F-4D97-AF65-F5344CB8AC3E}">
        <p14:creationId xmlns:p14="http://schemas.microsoft.com/office/powerpoint/2010/main" val="9957285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Kemper Museum, </a:t>
            </a:r>
            <a:r>
              <a:rPr lang="fr-FR" sz="4000" dirty="0"/>
              <a:t>Kansas City, MO (1994) </a:t>
            </a:r>
          </a:p>
        </p:txBody>
      </p:sp>
      <p:sp>
        <p:nvSpPr>
          <p:cNvPr id="3" name="Espace réservé du contenu 2"/>
          <p:cNvSpPr>
            <a:spLocks noGrp="1"/>
          </p:cNvSpPr>
          <p:nvPr>
            <p:ph idx="1"/>
          </p:nvPr>
        </p:nvSpPr>
        <p:spPr/>
        <p:txBody>
          <a:bodyPr>
            <a:normAutofit/>
          </a:bodyPr>
          <a:lstStyle/>
          <a:p>
            <a:r>
              <a:rPr lang="fr-FR" dirty="0" smtClean="0"/>
              <a:t>It is the work of Gunnar Birkerts.</a:t>
            </a:r>
          </a:p>
          <a:p>
            <a:r>
              <a:rPr lang="en-US" dirty="0"/>
              <a:t>A large central atrium, culminates in an articulated skylight 22 feet high. Extended from either side of the atrium are </a:t>
            </a:r>
            <a:r>
              <a:rPr lang="en-US" dirty="0" smtClean="0"/>
              <a:t>2 </a:t>
            </a:r>
            <a:r>
              <a:rPr lang="en-US" dirty="0"/>
              <a:t>wings. Works of art are always on view in the atrium and the corridors of each wing. Much like a 3-D puzzle of craftsmanship, thousands of man hours went into detailing and interlocking more than 6000 stainless steel roof panels</a:t>
            </a:r>
            <a:r>
              <a:rPr lang="en-US" dirty="0" smtClean="0"/>
              <a:t>. Works </a:t>
            </a:r>
            <a:r>
              <a:rPr lang="en-US" dirty="0"/>
              <a:t>of art are always on view in the atrium and the corridors of each wing.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103360364"/>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7827" y="365126"/>
            <a:ext cx="8785077" cy="1325563"/>
          </a:xfrm>
        </p:spPr>
        <p:txBody>
          <a:bodyPr>
            <a:normAutofit/>
          </a:bodyPr>
          <a:lstStyle/>
          <a:p>
            <a:r>
              <a:rPr lang="fr-FR" sz="4000" dirty="0"/>
              <a:t>Kemper Museum, Kansas City, MO (1994)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2964" y="1690689"/>
            <a:ext cx="6511896" cy="4572000"/>
          </a:xfrm>
          <a:prstGeom prst="rect">
            <a:avLst/>
          </a:prstGeom>
        </p:spPr>
      </p:pic>
    </p:spTree>
    <p:extLst>
      <p:ext uri="{BB962C8B-B14F-4D97-AF65-F5344CB8AC3E}">
        <p14:creationId xmlns:p14="http://schemas.microsoft.com/office/powerpoint/2010/main" val="95301289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6818" y="365126"/>
            <a:ext cx="8711903" cy="1325563"/>
          </a:xfrm>
        </p:spPr>
        <p:txBody>
          <a:bodyPr>
            <a:normAutofit/>
          </a:bodyPr>
          <a:lstStyle/>
          <a:p>
            <a:r>
              <a:rPr lang="fr-FR" sz="4000" dirty="0"/>
              <a:t>Kemper </a:t>
            </a:r>
            <a:r>
              <a:rPr lang="fr-FR" sz="4000" dirty="0" smtClean="0"/>
              <a:t>Museum, </a:t>
            </a:r>
            <a:r>
              <a:rPr lang="fr-FR" sz="4000" dirty="0"/>
              <a:t>Kansas City, MO (1994)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8253" y="1690689"/>
            <a:ext cx="6447493" cy="4364423"/>
          </a:xfrm>
          <a:prstGeom prst="rect">
            <a:avLst/>
          </a:prstGeom>
        </p:spPr>
      </p:pic>
    </p:spTree>
    <p:extLst>
      <p:ext uri="{BB962C8B-B14F-4D97-AF65-F5344CB8AC3E}">
        <p14:creationId xmlns:p14="http://schemas.microsoft.com/office/powerpoint/2010/main" val="4436653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Kemper </a:t>
            </a:r>
            <a:r>
              <a:rPr lang="fr-FR" sz="4000" dirty="0"/>
              <a:t>Museum, Kansas City, MO (1994)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4508" y="1690689"/>
            <a:ext cx="6434983" cy="4445192"/>
          </a:xfrm>
          <a:prstGeom prst="rect">
            <a:avLst/>
          </a:prstGeom>
        </p:spPr>
      </p:pic>
    </p:spTree>
    <p:extLst>
      <p:ext uri="{BB962C8B-B14F-4D97-AF65-F5344CB8AC3E}">
        <p14:creationId xmlns:p14="http://schemas.microsoft.com/office/powerpoint/2010/main" val="317037754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9283" y="365126"/>
            <a:ext cx="8631252" cy="1325563"/>
          </a:xfrm>
        </p:spPr>
        <p:txBody>
          <a:bodyPr>
            <a:normAutofit/>
          </a:bodyPr>
          <a:lstStyle/>
          <a:p>
            <a:r>
              <a:rPr lang="fr-FR" sz="4000" dirty="0"/>
              <a:t>Kemper </a:t>
            </a:r>
            <a:r>
              <a:rPr lang="fr-FR" sz="4000" dirty="0" smtClean="0"/>
              <a:t>Museum, </a:t>
            </a:r>
            <a:r>
              <a:rPr lang="fr-FR" sz="4000" dirty="0"/>
              <a:t>Kansas City, MO (1994)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445" y="1690689"/>
            <a:ext cx="6556917" cy="4420180"/>
          </a:xfrm>
          <a:prstGeom prst="rect">
            <a:avLst/>
          </a:prstGeom>
        </p:spPr>
      </p:pic>
    </p:spTree>
    <p:extLst>
      <p:ext uri="{BB962C8B-B14F-4D97-AF65-F5344CB8AC3E}">
        <p14:creationId xmlns:p14="http://schemas.microsoft.com/office/powerpoint/2010/main" val="94907503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356" y="348034"/>
            <a:ext cx="8968277" cy="1325563"/>
          </a:xfrm>
        </p:spPr>
        <p:txBody>
          <a:bodyPr>
            <a:normAutofit/>
          </a:bodyPr>
          <a:lstStyle/>
          <a:p>
            <a:r>
              <a:rPr lang="fr-FR" sz="4000" dirty="0"/>
              <a:t>Kemper </a:t>
            </a:r>
            <a:r>
              <a:rPr lang="fr-FR" sz="4000" dirty="0" smtClean="0"/>
              <a:t>Museum, </a:t>
            </a:r>
            <a:r>
              <a:rPr lang="fr-FR" sz="4000" dirty="0"/>
              <a:t>Kansas City, MO (1994)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7225" y="1673597"/>
            <a:ext cx="6709549" cy="4453738"/>
          </a:xfrm>
          <a:prstGeom prst="rect">
            <a:avLst/>
          </a:prstGeom>
        </p:spPr>
      </p:pic>
    </p:spTree>
    <p:extLst>
      <p:ext uri="{BB962C8B-B14F-4D97-AF65-F5344CB8AC3E}">
        <p14:creationId xmlns:p14="http://schemas.microsoft.com/office/powerpoint/2010/main" val="425228721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5099" y="365126"/>
            <a:ext cx="8715877" cy="1325563"/>
          </a:xfrm>
        </p:spPr>
        <p:txBody>
          <a:bodyPr>
            <a:normAutofit/>
          </a:bodyPr>
          <a:lstStyle/>
          <a:p>
            <a:r>
              <a:rPr lang="fr-FR" sz="4000" dirty="0"/>
              <a:t>Kemper </a:t>
            </a:r>
            <a:r>
              <a:rPr lang="fr-FR" sz="4000" dirty="0" smtClean="0"/>
              <a:t>Museum, </a:t>
            </a:r>
            <a:r>
              <a:rPr lang="fr-FR" sz="4000" dirty="0"/>
              <a:t>Kansas City, MO (1994)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0878" y="1690689"/>
            <a:ext cx="6802244" cy="4308666"/>
          </a:xfrm>
          <a:prstGeom prst="rect">
            <a:avLst/>
          </a:prstGeom>
        </p:spPr>
      </p:pic>
    </p:spTree>
    <p:extLst>
      <p:ext uri="{BB962C8B-B14F-4D97-AF65-F5344CB8AC3E}">
        <p14:creationId xmlns:p14="http://schemas.microsoft.com/office/powerpoint/2010/main" val="164173206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0557" y="365126"/>
            <a:ext cx="8673981" cy="1325563"/>
          </a:xfrm>
        </p:spPr>
        <p:txBody>
          <a:bodyPr/>
          <a:lstStyle/>
          <a:p>
            <a:r>
              <a:rPr lang="fr-FR" sz="4000" dirty="0"/>
              <a:t>Kemper </a:t>
            </a:r>
            <a:r>
              <a:rPr lang="fr-FR" sz="4000" dirty="0" smtClean="0"/>
              <a:t>Museum, </a:t>
            </a:r>
            <a:r>
              <a:rPr lang="fr-FR" sz="4000" dirty="0"/>
              <a:t>Kansas City, MO (1994)</a:t>
            </a:r>
            <a:r>
              <a:rPr lang="fr-FR" dirty="0"/>
              <a:t>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358" y="1690689"/>
            <a:ext cx="6743700" cy="4436111"/>
          </a:xfrm>
          <a:prstGeom prst="rect">
            <a:avLst/>
          </a:prstGeom>
        </p:spPr>
      </p:pic>
    </p:spTree>
    <p:extLst>
      <p:ext uri="{BB962C8B-B14F-4D97-AF65-F5344CB8AC3E}">
        <p14:creationId xmlns:p14="http://schemas.microsoft.com/office/powerpoint/2010/main" val="156308891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66" y="365126"/>
            <a:ext cx="9169638" cy="1325563"/>
          </a:xfrm>
        </p:spPr>
        <p:txBody>
          <a:bodyPr/>
          <a:lstStyle/>
          <a:p>
            <a:r>
              <a:rPr lang="fr-FR" dirty="0"/>
              <a:t>M.O.C.A. Grand, Los Angeles, CA  (1986)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125" y="1690690"/>
            <a:ext cx="7169922" cy="4487920"/>
          </a:xfrm>
          <a:prstGeom prst="rect">
            <a:avLst/>
          </a:prstGeom>
        </p:spPr>
      </p:pic>
      <p:sp>
        <p:nvSpPr>
          <p:cNvPr id="5" name="ZoneTexte 4"/>
          <p:cNvSpPr txBox="1"/>
          <p:nvPr/>
        </p:nvSpPr>
        <p:spPr>
          <a:xfrm>
            <a:off x="4238714" y="5606041"/>
            <a:ext cx="3443955" cy="369332"/>
          </a:xfrm>
          <a:prstGeom prst="rect">
            <a:avLst/>
          </a:prstGeom>
          <a:noFill/>
        </p:spPr>
        <p:txBody>
          <a:bodyPr wrap="square" rtlCol="0">
            <a:spAutoFit/>
          </a:bodyPr>
          <a:lstStyle/>
          <a:p>
            <a:r>
              <a:rPr lang="fr-FR" dirty="0" smtClean="0"/>
              <a:t>Bill and Coo, Larry Bell, 2019</a:t>
            </a:r>
            <a:endParaRPr lang="fr-FR" dirty="0"/>
          </a:p>
        </p:txBody>
      </p:sp>
    </p:spTree>
    <p:extLst>
      <p:ext uri="{BB962C8B-B14F-4D97-AF65-F5344CB8AC3E}">
        <p14:creationId xmlns:p14="http://schemas.microsoft.com/office/powerpoint/2010/main" val="360437874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6375" y="365126"/>
            <a:ext cx="8665434" cy="1325563"/>
          </a:xfrm>
        </p:spPr>
        <p:txBody>
          <a:bodyPr>
            <a:normAutofit/>
          </a:bodyPr>
          <a:lstStyle/>
          <a:p>
            <a:r>
              <a:rPr lang="fr-FR" sz="4000" dirty="0"/>
              <a:t>Kemper Museum, Kansas City, MO (1994)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678" y="1690688"/>
            <a:ext cx="7007551" cy="4428101"/>
          </a:xfrm>
          <a:prstGeom prst="rect">
            <a:avLst/>
          </a:prstGeom>
        </p:spPr>
      </p:pic>
    </p:spTree>
    <p:extLst>
      <p:ext uri="{BB962C8B-B14F-4D97-AF65-F5344CB8AC3E}">
        <p14:creationId xmlns:p14="http://schemas.microsoft.com/office/powerpoint/2010/main" val="215745561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0735" y="365126"/>
            <a:ext cx="8708165" cy="1325563"/>
          </a:xfrm>
        </p:spPr>
        <p:txBody>
          <a:bodyPr>
            <a:normAutofit/>
          </a:bodyPr>
          <a:lstStyle/>
          <a:p>
            <a:r>
              <a:rPr lang="fr-FR" sz="4000" dirty="0"/>
              <a:t>Kemper Museum, Kansas City, MO (1994)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224" y="1690689"/>
            <a:ext cx="7007551" cy="4513559"/>
          </a:xfrm>
          <a:prstGeom prst="rect">
            <a:avLst/>
          </a:prstGeom>
        </p:spPr>
      </p:pic>
    </p:spTree>
    <p:extLst>
      <p:ext uri="{BB962C8B-B14F-4D97-AF65-F5344CB8AC3E}">
        <p14:creationId xmlns:p14="http://schemas.microsoft.com/office/powerpoint/2010/main" val="44708676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8923" y="365126"/>
            <a:ext cx="8631253" cy="1325563"/>
          </a:xfrm>
        </p:spPr>
        <p:txBody>
          <a:bodyPr>
            <a:normAutofit/>
          </a:bodyPr>
          <a:lstStyle/>
          <a:p>
            <a:r>
              <a:rPr lang="fr-FR" sz="4000" dirty="0"/>
              <a:t>Kemper </a:t>
            </a:r>
            <a:r>
              <a:rPr lang="fr-FR" sz="4000" dirty="0" smtClean="0"/>
              <a:t>Museum, </a:t>
            </a:r>
            <a:r>
              <a:rPr lang="fr-FR" sz="4000" dirty="0"/>
              <a:t>Kansas City, MO (1994)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3691" y="1690689"/>
            <a:ext cx="6679580" cy="4342122"/>
          </a:xfrm>
          <a:prstGeom prst="rect">
            <a:avLst/>
          </a:prstGeom>
        </p:spPr>
      </p:pic>
    </p:spTree>
    <p:extLst>
      <p:ext uri="{BB962C8B-B14F-4D97-AF65-F5344CB8AC3E}">
        <p14:creationId xmlns:p14="http://schemas.microsoft.com/office/powerpoint/2010/main" val="37942405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38004" cy="1325563"/>
          </a:xfrm>
        </p:spPr>
        <p:txBody>
          <a:bodyPr/>
          <a:lstStyle/>
          <a:p>
            <a:r>
              <a:rPr lang="fr-FR" dirty="0" smtClean="0"/>
              <a:t>M.O.C.A. North Miami, Miami, FL (1994)</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663" y="1690689"/>
            <a:ext cx="6668429" cy="4587448"/>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414" y="5129561"/>
            <a:ext cx="3353036" cy="999442"/>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9150" y="1690689"/>
            <a:ext cx="2174487" cy="2557066"/>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9150" y="4338638"/>
            <a:ext cx="1866900" cy="1939499"/>
          </a:xfrm>
          <a:prstGeom prst="rect">
            <a:avLst/>
          </a:prstGeom>
        </p:spPr>
      </p:pic>
      <p:sp>
        <p:nvSpPr>
          <p:cNvPr id="8" name="ZoneTexte 7"/>
          <p:cNvSpPr txBox="1"/>
          <p:nvPr/>
        </p:nvSpPr>
        <p:spPr>
          <a:xfrm>
            <a:off x="6947210" y="3746810"/>
            <a:ext cx="1984917" cy="369332"/>
          </a:xfrm>
          <a:prstGeom prst="rect">
            <a:avLst/>
          </a:prstGeom>
          <a:noFill/>
        </p:spPr>
        <p:txBody>
          <a:bodyPr wrap="square" rtlCol="0">
            <a:spAutoFit/>
          </a:bodyPr>
          <a:lstStyle/>
          <a:p>
            <a:r>
              <a:rPr lang="fr-FR" dirty="0" smtClean="0">
                <a:solidFill>
                  <a:schemeClr val="bg1"/>
                </a:solidFill>
              </a:rPr>
              <a:t>Charles Gwathmey</a:t>
            </a:r>
            <a:endParaRPr lang="fr-FR" dirty="0">
              <a:solidFill>
                <a:schemeClr val="bg1"/>
              </a:solidFill>
            </a:endParaRPr>
          </a:p>
        </p:txBody>
      </p:sp>
    </p:spTree>
    <p:extLst>
      <p:ext uri="{BB962C8B-B14F-4D97-AF65-F5344CB8AC3E}">
        <p14:creationId xmlns:p14="http://schemas.microsoft.com/office/powerpoint/2010/main" val="1482852602"/>
      </p:ext>
    </p:extLst>
  </p:cSld>
  <p:clrMapOvr>
    <a:masterClrMapping/>
  </p:clrMapOvr>
  <mc:AlternateContent xmlns:mc="http://schemas.openxmlformats.org/markup-compatibility/2006">
    <mc:Choice xmlns:p14="http://schemas.microsoft.com/office/powerpoint/2010/main" Requires="p14">
      <p:transition spd="slow" p14:dur="7000" advClick="0" advTm="7000"/>
    </mc:Choice>
    <mc:Fallback>
      <p:transition spd="slow" advClick="0" advTm="7000"/>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12366" cy="1325563"/>
          </a:xfrm>
        </p:spPr>
        <p:txBody>
          <a:bodyPr/>
          <a:lstStyle/>
          <a:p>
            <a:r>
              <a:rPr lang="fr-FR" dirty="0"/>
              <a:t>M.O.C.A. North Miami, Miami, FL (1994)</a:t>
            </a:r>
          </a:p>
        </p:txBody>
      </p:sp>
      <p:sp>
        <p:nvSpPr>
          <p:cNvPr id="3" name="Espace réservé du contenu 2"/>
          <p:cNvSpPr>
            <a:spLocks noGrp="1"/>
          </p:cNvSpPr>
          <p:nvPr>
            <p:ph idx="1"/>
          </p:nvPr>
        </p:nvSpPr>
        <p:spPr/>
        <p:txBody>
          <a:bodyPr>
            <a:normAutofit fontScale="92500" lnSpcReduction="20000"/>
          </a:bodyPr>
          <a:lstStyle/>
          <a:p>
            <a:r>
              <a:rPr lang="fr-FR" dirty="0"/>
              <a:t>It is the work of Charles </a:t>
            </a:r>
            <a:r>
              <a:rPr lang="fr-FR" dirty="0" err="1"/>
              <a:t>Gwathmey</a:t>
            </a:r>
            <a:r>
              <a:rPr lang="fr-FR" dirty="0"/>
              <a:t>.</a:t>
            </a:r>
          </a:p>
          <a:p>
            <a:r>
              <a:rPr lang="en-US" dirty="0"/>
              <a:t>The building is composed of four articulated and interconnected elements, which are assembled as a composition of cubist objects to form a dynamic visual collage that provokes curiosity, engagement and an appreciation of both art and architecture.</a:t>
            </a:r>
          </a:p>
          <a:p>
            <a:r>
              <a:rPr lang="en-US" dirty="0"/>
              <a:t>The structure frames an exterior sculpture courtyard, which provides pedestrian circulation to all parts of the museum. The public plaza is outlined by a 28-foot grid of 40-foot-high palm trees at 125th street, and by the reflecting pool, studio and museum entry arcade on the south side. The materials are painted stucco, ground faced concrete block, galvanized corrugated metal panels and steel.</a:t>
            </a:r>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455192352"/>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2595" y="365126"/>
            <a:ext cx="8597589" cy="1325563"/>
          </a:xfrm>
        </p:spPr>
        <p:txBody>
          <a:bodyPr/>
          <a:lstStyle/>
          <a:p>
            <a:r>
              <a:rPr lang="fr-FR" dirty="0"/>
              <a:t>M.O.C.A. North M., Miami, FL (1994)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6501" y="1690689"/>
            <a:ext cx="6810998" cy="4411008"/>
          </a:xfrm>
          <a:prstGeom prst="rect">
            <a:avLst/>
          </a:prstGeom>
        </p:spPr>
      </p:pic>
    </p:spTree>
    <p:extLst>
      <p:ext uri="{BB962C8B-B14F-4D97-AF65-F5344CB8AC3E}">
        <p14:creationId xmlns:p14="http://schemas.microsoft.com/office/powerpoint/2010/main" val="382820508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29458" cy="1325563"/>
          </a:xfrm>
        </p:spPr>
        <p:txBody>
          <a:bodyPr/>
          <a:lstStyle/>
          <a:p>
            <a:r>
              <a:rPr lang="fr-FR" dirty="0"/>
              <a:t>M.O.C.A. North Miami, Miami, FL (1994)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069" y="1690689"/>
            <a:ext cx="6879861" cy="4299913"/>
          </a:xfrm>
          <a:prstGeom prst="rect">
            <a:avLst/>
          </a:prstGeom>
        </p:spPr>
      </p:pic>
    </p:spTree>
    <p:extLst>
      <p:ext uri="{BB962C8B-B14F-4D97-AF65-F5344CB8AC3E}">
        <p14:creationId xmlns:p14="http://schemas.microsoft.com/office/powerpoint/2010/main" val="328137809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63641" cy="1325563"/>
          </a:xfrm>
        </p:spPr>
        <p:txBody>
          <a:bodyPr/>
          <a:lstStyle/>
          <a:p>
            <a:r>
              <a:rPr lang="fr-FR" dirty="0"/>
              <a:t>M.O.C.A. North </a:t>
            </a:r>
            <a:r>
              <a:rPr lang="fr-FR" dirty="0" smtClean="0"/>
              <a:t>Miami, </a:t>
            </a:r>
            <a:r>
              <a:rPr lang="fr-FR" dirty="0"/>
              <a:t>Miami, FL (1994)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501" y="1690689"/>
            <a:ext cx="6810998" cy="4402463"/>
          </a:xfrm>
          <a:prstGeom prst="rect">
            <a:avLst/>
          </a:prstGeom>
        </p:spPr>
      </p:pic>
    </p:spTree>
    <p:extLst>
      <p:ext uri="{BB962C8B-B14F-4D97-AF65-F5344CB8AC3E}">
        <p14:creationId xmlns:p14="http://schemas.microsoft.com/office/powerpoint/2010/main" val="330253220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20912" cy="1325563"/>
          </a:xfrm>
        </p:spPr>
        <p:txBody>
          <a:bodyPr/>
          <a:lstStyle/>
          <a:p>
            <a:r>
              <a:rPr lang="fr-FR" dirty="0"/>
              <a:t>M.O.C.A. North </a:t>
            </a:r>
            <a:r>
              <a:rPr lang="fr-FR" dirty="0" smtClean="0"/>
              <a:t>Miami, </a:t>
            </a:r>
            <a:r>
              <a:rPr lang="fr-FR" dirty="0"/>
              <a:t>Miami, FL (1994)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690689"/>
            <a:ext cx="6096000" cy="3895725"/>
          </a:xfrm>
          <a:prstGeom prst="rect">
            <a:avLst/>
          </a:prstGeom>
        </p:spPr>
      </p:pic>
    </p:spTree>
    <p:extLst>
      <p:ext uri="{BB962C8B-B14F-4D97-AF65-F5344CB8AC3E}">
        <p14:creationId xmlns:p14="http://schemas.microsoft.com/office/powerpoint/2010/main" val="142984260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46550" cy="1325563"/>
          </a:xfrm>
        </p:spPr>
        <p:txBody>
          <a:bodyPr/>
          <a:lstStyle/>
          <a:p>
            <a:r>
              <a:rPr lang="fr-FR" dirty="0"/>
              <a:t>M.O.C.A. North </a:t>
            </a:r>
            <a:r>
              <a:rPr lang="fr-FR" dirty="0" smtClean="0"/>
              <a:t>Miami, </a:t>
            </a:r>
            <a:r>
              <a:rPr lang="fr-FR" dirty="0"/>
              <a:t>Miami, FL (1994)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989" y="1690689"/>
            <a:ext cx="5829300" cy="4352925"/>
          </a:xfrm>
          <a:prstGeom prst="rect">
            <a:avLst/>
          </a:prstGeom>
        </p:spPr>
      </p:pic>
    </p:spTree>
    <p:extLst>
      <p:ext uri="{BB962C8B-B14F-4D97-AF65-F5344CB8AC3E}">
        <p14:creationId xmlns:p14="http://schemas.microsoft.com/office/powerpoint/2010/main" val="70000362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29458" cy="1325563"/>
          </a:xfrm>
        </p:spPr>
        <p:txBody>
          <a:bodyPr>
            <a:normAutofit/>
          </a:bodyPr>
          <a:lstStyle/>
          <a:p>
            <a:r>
              <a:rPr lang="fr-FR" sz="4000" dirty="0" smtClean="0"/>
              <a:t>NSU Art Museum,Fort Lauderdale, FL (1986)</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3901" y="1851820"/>
            <a:ext cx="1752600" cy="2171700"/>
          </a:xfrm>
          <a:prstGeom prst="rect">
            <a:avLst/>
          </a:prstGeom>
        </p:spPr>
      </p:pic>
      <p:pic>
        <p:nvPicPr>
          <p:cNvPr id="5" name="Image 4"/>
          <p:cNvPicPr>
            <a:picLocks noChangeAspect="1"/>
          </p:cNvPicPr>
          <p:nvPr/>
        </p:nvPicPr>
        <p:blipFill>
          <a:blip r:embed="rId3"/>
          <a:stretch>
            <a:fillRect/>
          </a:stretch>
        </p:blipFill>
        <p:spPr>
          <a:xfrm>
            <a:off x="7295350" y="4684708"/>
            <a:ext cx="1409700" cy="838200"/>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093" y="1870010"/>
            <a:ext cx="6697014" cy="4131545"/>
          </a:xfrm>
          <a:prstGeom prst="rect">
            <a:avLst/>
          </a:prstGeom>
        </p:spPr>
      </p:pic>
      <p:sp>
        <p:nvSpPr>
          <p:cNvPr id="7" name="ZoneTexte 6"/>
          <p:cNvSpPr txBox="1"/>
          <p:nvPr/>
        </p:nvSpPr>
        <p:spPr>
          <a:xfrm>
            <a:off x="7295351" y="3618963"/>
            <a:ext cx="1552435" cy="369332"/>
          </a:xfrm>
          <a:prstGeom prst="rect">
            <a:avLst/>
          </a:prstGeom>
          <a:noFill/>
        </p:spPr>
        <p:txBody>
          <a:bodyPr wrap="square" rtlCol="0">
            <a:spAutoFit/>
          </a:bodyPr>
          <a:lstStyle/>
          <a:p>
            <a:r>
              <a:rPr lang="fr-FR" dirty="0" smtClean="0">
                <a:solidFill>
                  <a:schemeClr val="bg1"/>
                </a:solidFill>
              </a:rPr>
              <a:t>E.L. Barnes</a:t>
            </a:r>
            <a:endParaRPr lang="fr-FR" dirty="0">
              <a:solidFill>
                <a:schemeClr val="bg1"/>
              </a:solidFill>
            </a:endParaRPr>
          </a:p>
        </p:txBody>
      </p:sp>
      <p:pic>
        <p:nvPicPr>
          <p:cNvPr id="8" name="Image 7"/>
          <p:cNvPicPr>
            <a:picLocks noChangeAspect="1"/>
          </p:cNvPicPr>
          <p:nvPr/>
        </p:nvPicPr>
        <p:blipFill>
          <a:blip r:embed="rId5"/>
          <a:stretch>
            <a:fillRect/>
          </a:stretch>
        </p:blipFill>
        <p:spPr>
          <a:xfrm>
            <a:off x="6128538" y="6184096"/>
            <a:ext cx="2333625" cy="419100"/>
          </a:xfrm>
          <a:prstGeom prst="rect">
            <a:avLst/>
          </a:prstGeom>
        </p:spPr>
      </p:pic>
    </p:spTree>
    <p:extLst>
      <p:ext uri="{BB962C8B-B14F-4D97-AF65-F5344CB8AC3E}">
        <p14:creationId xmlns:p14="http://schemas.microsoft.com/office/powerpoint/2010/main" val="216395379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29458" cy="1325563"/>
          </a:xfrm>
        </p:spPr>
        <p:txBody>
          <a:bodyPr/>
          <a:lstStyle/>
          <a:p>
            <a:r>
              <a:rPr lang="fr-FR" dirty="0"/>
              <a:t>M.O.C.A. North </a:t>
            </a:r>
            <a:r>
              <a:rPr lang="fr-FR" dirty="0" smtClean="0"/>
              <a:t>Miami, </a:t>
            </a:r>
            <a:r>
              <a:rPr lang="fr-FR" dirty="0"/>
              <a:t>Miami, FL (1994)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060" y="1690689"/>
            <a:ext cx="6016112" cy="4431331"/>
          </a:xfrm>
          <a:prstGeom prst="rect">
            <a:avLst/>
          </a:prstGeom>
        </p:spPr>
      </p:pic>
    </p:spTree>
    <p:extLst>
      <p:ext uri="{BB962C8B-B14F-4D97-AF65-F5344CB8AC3E}">
        <p14:creationId xmlns:p14="http://schemas.microsoft.com/office/powerpoint/2010/main" val="20884195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72187" cy="1325563"/>
          </a:xfrm>
        </p:spPr>
        <p:txBody>
          <a:bodyPr/>
          <a:lstStyle/>
          <a:p>
            <a:r>
              <a:rPr lang="fr-FR" dirty="0"/>
              <a:t>M.O.C.A. North Miami, Miami, FL (1994)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830" y="1690689"/>
            <a:ext cx="6736934" cy="4337161"/>
          </a:xfrm>
          <a:prstGeom prst="rect">
            <a:avLst/>
          </a:prstGeom>
        </p:spPr>
      </p:pic>
    </p:spTree>
    <p:extLst>
      <p:ext uri="{BB962C8B-B14F-4D97-AF65-F5344CB8AC3E}">
        <p14:creationId xmlns:p14="http://schemas.microsoft.com/office/powerpoint/2010/main" val="1991458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2550" y="365126"/>
            <a:ext cx="8938900" cy="1325563"/>
          </a:xfrm>
        </p:spPr>
        <p:txBody>
          <a:bodyPr/>
          <a:lstStyle/>
          <a:p>
            <a:r>
              <a:rPr lang="fr-FR" dirty="0" smtClean="0"/>
              <a:t>Joslyn Art Museum, Omaha, NE (1994)</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2964" y="1638309"/>
            <a:ext cx="2914116" cy="4411009"/>
          </a:xfrm>
          <a:prstGeom prst="rect">
            <a:avLst/>
          </a:prstGeom>
        </p:spPr>
      </p:pic>
      <p:pic>
        <p:nvPicPr>
          <p:cNvPr id="5" name="Image 4"/>
          <p:cNvPicPr>
            <a:picLocks noChangeAspect="1"/>
          </p:cNvPicPr>
          <p:nvPr/>
        </p:nvPicPr>
        <p:blipFill>
          <a:blip r:embed="rId3"/>
          <a:stretch>
            <a:fillRect/>
          </a:stretch>
        </p:blipFill>
        <p:spPr>
          <a:xfrm>
            <a:off x="1143890" y="6135051"/>
            <a:ext cx="2019300" cy="647700"/>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4110" y="1690688"/>
            <a:ext cx="2862842" cy="4341813"/>
          </a:xfrm>
          <a:prstGeom prst="rect">
            <a:avLst/>
          </a:prstGeom>
        </p:spPr>
      </p:pic>
      <p:pic>
        <p:nvPicPr>
          <p:cNvPr id="7" name="Image 6"/>
          <p:cNvPicPr>
            <a:picLocks noChangeAspect="1"/>
          </p:cNvPicPr>
          <p:nvPr/>
        </p:nvPicPr>
        <p:blipFill>
          <a:blip r:embed="rId5"/>
          <a:stretch>
            <a:fillRect/>
          </a:stretch>
        </p:blipFill>
        <p:spPr>
          <a:xfrm>
            <a:off x="6016550" y="6348413"/>
            <a:ext cx="2238375" cy="190500"/>
          </a:xfrm>
          <a:prstGeom prst="rect">
            <a:avLst/>
          </a:prstGeom>
        </p:spPr>
      </p:pic>
      <p:sp>
        <p:nvSpPr>
          <p:cNvPr id="8" name="ZoneTexte 7"/>
          <p:cNvSpPr txBox="1"/>
          <p:nvPr/>
        </p:nvSpPr>
        <p:spPr>
          <a:xfrm>
            <a:off x="4572000" y="5648770"/>
            <a:ext cx="2315910" cy="369332"/>
          </a:xfrm>
          <a:prstGeom prst="rect">
            <a:avLst/>
          </a:prstGeom>
          <a:noFill/>
        </p:spPr>
        <p:txBody>
          <a:bodyPr wrap="square" rtlCol="0">
            <a:spAutoFit/>
          </a:bodyPr>
          <a:lstStyle/>
          <a:p>
            <a:r>
              <a:rPr lang="fr-FR" dirty="0" smtClean="0"/>
              <a:t>Sir Norman Foster</a:t>
            </a:r>
            <a:endParaRPr lang="fr-FR" dirty="0"/>
          </a:p>
        </p:txBody>
      </p:sp>
    </p:spTree>
    <p:extLst>
      <p:ext uri="{BB962C8B-B14F-4D97-AF65-F5344CB8AC3E}">
        <p14:creationId xmlns:p14="http://schemas.microsoft.com/office/powerpoint/2010/main" val="331702213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095" y="365126"/>
            <a:ext cx="8861989" cy="1325563"/>
          </a:xfrm>
        </p:spPr>
        <p:txBody>
          <a:bodyPr/>
          <a:lstStyle/>
          <a:p>
            <a:r>
              <a:rPr lang="fr-FR" dirty="0"/>
              <a:t>Joslyn Art Museum, Omaha, NE (1994)</a:t>
            </a:r>
          </a:p>
        </p:txBody>
      </p:sp>
      <p:sp>
        <p:nvSpPr>
          <p:cNvPr id="3" name="Espace réservé du contenu 2"/>
          <p:cNvSpPr>
            <a:spLocks noGrp="1"/>
          </p:cNvSpPr>
          <p:nvPr>
            <p:ph idx="1"/>
          </p:nvPr>
        </p:nvSpPr>
        <p:spPr/>
        <p:txBody>
          <a:bodyPr>
            <a:normAutofit fontScale="85000" lnSpcReduction="20000"/>
          </a:bodyPr>
          <a:lstStyle/>
          <a:p>
            <a:r>
              <a:rPr lang="en-US" dirty="0" smtClean="0"/>
              <a:t>It is the work of the architect Sir Norman Foster.</a:t>
            </a:r>
          </a:p>
          <a:p>
            <a:r>
              <a:rPr lang="en-US" dirty="0" smtClean="0"/>
              <a:t>Clad </a:t>
            </a:r>
            <a:r>
              <a:rPr lang="en-US" dirty="0"/>
              <a:t>in the same </a:t>
            </a:r>
            <a:r>
              <a:rPr lang="en-US" i="1" dirty="0"/>
              <a:t>Etowah Fleuri </a:t>
            </a:r>
            <a:r>
              <a:rPr lang="en-US" dirty="0"/>
              <a:t>(Georgia Pink) marble found on the exterior of the original building, the Walter &amp; Suzanne Scott Pavilion is a solid rectangular form, minimally articulated but similarly proportioned, and parallel — a shadow, as it were — to the original building, to which it is linked by a great glass atrium running almost the full length of the north facade. </a:t>
            </a:r>
            <a:r>
              <a:rPr lang="en-US" dirty="0" smtClean="0"/>
              <a:t>7 </a:t>
            </a:r>
            <a:r>
              <a:rPr lang="en-US" dirty="0"/>
              <a:t>additional galleries, with over 14,000 </a:t>
            </a:r>
            <a:r>
              <a:rPr lang="en-US" dirty="0" smtClean="0"/>
              <a:t>sqf </a:t>
            </a:r>
            <a:r>
              <a:rPr lang="en-US" dirty="0"/>
              <a:t>of spectacular space for special exhibitions </a:t>
            </a:r>
            <a:r>
              <a:rPr lang="en-US" dirty="0" smtClean="0"/>
              <a:t>were </a:t>
            </a:r>
            <a:r>
              <a:rPr lang="en-US" dirty="0"/>
              <a:t>added. The </a:t>
            </a:r>
            <a:r>
              <a:rPr lang="en-US" dirty="0" smtClean="0"/>
              <a:t>6,000-sqf </a:t>
            </a:r>
            <a:r>
              <a:rPr lang="en-US" dirty="0"/>
              <a:t>Conagra Brands </a:t>
            </a:r>
            <a:r>
              <a:rPr lang="en-US" dirty="0" smtClean="0"/>
              <a:t>Atrium, </a:t>
            </a:r>
            <a:r>
              <a:rPr lang="en-US" dirty="0"/>
              <a:t>located between and </a:t>
            </a:r>
            <a:r>
              <a:rPr lang="en-US" dirty="0" smtClean="0"/>
              <a:t>parallel </a:t>
            </a:r>
            <a:r>
              <a:rPr lang="en-US" dirty="0"/>
              <a:t>to the </a:t>
            </a:r>
            <a:r>
              <a:rPr lang="en-US" dirty="0" smtClean="0"/>
              <a:t>2 </a:t>
            </a:r>
            <a:r>
              <a:rPr lang="en-US" dirty="0"/>
              <a:t>buildings and within the Scott Pavilion, reaches 45 </a:t>
            </a:r>
            <a:r>
              <a:rPr lang="en-US" dirty="0" smtClean="0"/>
              <a:t>ft </a:t>
            </a:r>
            <a:r>
              <a:rPr lang="en-US" dirty="0"/>
              <a:t>high, 30 </a:t>
            </a:r>
            <a:r>
              <a:rPr lang="en-US" dirty="0" smtClean="0"/>
              <a:t>ft </a:t>
            </a:r>
            <a:r>
              <a:rPr lang="en-US" dirty="0"/>
              <a:t>wide, and 200 </a:t>
            </a:r>
            <a:r>
              <a:rPr lang="en-US" dirty="0" smtClean="0"/>
              <a:t>ft </a:t>
            </a:r>
            <a:r>
              <a:rPr lang="en-US" dirty="0"/>
              <a:t>long. Encased in glass, it serves as a magnificent link from the original building to the new marble structure. The floor of the atrium is opulent</a:t>
            </a:r>
            <a:r>
              <a:rPr lang="en-US" i="1" dirty="0"/>
              <a:t> Verde Lavras </a:t>
            </a:r>
            <a:r>
              <a:rPr lang="en-US" dirty="0"/>
              <a:t>(gray-green) granite.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866425766"/>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9641" y="365126"/>
            <a:ext cx="8913263" cy="1325563"/>
          </a:xfrm>
        </p:spPr>
        <p:txBody>
          <a:bodyPr/>
          <a:lstStyle/>
          <a:p>
            <a:r>
              <a:rPr lang="fr-FR" dirty="0"/>
              <a:t>Joslyn Art Museum, Omaha, NE (1994)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226" y="1690689"/>
            <a:ext cx="6913548" cy="4307680"/>
          </a:xfrm>
          <a:prstGeom prst="rect">
            <a:avLst/>
          </a:prstGeom>
        </p:spPr>
      </p:pic>
    </p:spTree>
    <p:extLst>
      <p:ext uri="{BB962C8B-B14F-4D97-AF65-F5344CB8AC3E}">
        <p14:creationId xmlns:p14="http://schemas.microsoft.com/office/powerpoint/2010/main" val="201226361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6733" y="365126"/>
            <a:ext cx="8896171" cy="1325563"/>
          </a:xfrm>
        </p:spPr>
        <p:txBody>
          <a:bodyPr/>
          <a:lstStyle/>
          <a:p>
            <a:r>
              <a:rPr lang="fr-FR" dirty="0"/>
              <a:t>Joslyn Art Museum, Omaha, NE (1994)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672" y="1690689"/>
            <a:ext cx="7306655" cy="4115840"/>
          </a:xfrm>
          <a:prstGeom prst="rect">
            <a:avLst/>
          </a:prstGeom>
        </p:spPr>
      </p:pic>
    </p:spTree>
    <p:extLst>
      <p:ext uri="{BB962C8B-B14F-4D97-AF65-F5344CB8AC3E}">
        <p14:creationId xmlns:p14="http://schemas.microsoft.com/office/powerpoint/2010/main" val="2657066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3824" y="365126"/>
            <a:ext cx="8990176" cy="1325563"/>
          </a:xfrm>
        </p:spPr>
        <p:txBody>
          <a:bodyPr/>
          <a:lstStyle/>
          <a:p>
            <a:r>
              <a:rPr lang="fr-FR" dirty="0"/>
              <a:t>Joslyn Art Museum, Omaha, NE (1994)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6680" y="1690689"/>
            <a:ext cx="6930639" cy="4307680"/>
          </a:xfrm>
          <a:prstGeom prst="rect">
            <a:avLst/>
          </a:prstGeom>
        </p:spPr>
      </p:pic>
    </p:spTree>
    <p:extLst>
      <p:ext uri="{BB962C8B-B14F-4D97-AF65-F5344CB8AC3E}">
        <p14:creationId xmlns:p14="http://schemas.microsoft.com/office/powerpoint/2010/main" val="371636624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4005" y="365126"/>
            <a:ext cx="8938900" cy="1325563"/>
          </a:xfrm>
        </p:spPr>
        <p:txBody>
          <a:bodyPr/>
          <a:lstStyle/>
          <a:p>
            <a:r>
              <a:rPr lang="fr-FR" dirty="0"/>
              <a:t>Joslyn Art Museum, Omaha, NE (1994)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495" y="1690689"/>
            <a:ext cx="7093010" cy="4307680"/>
          </a:xfrm>
          <a:prstGeom prst="rect">
            <a:avLst/>
          </a:prstGeom>
        </p:spPr>
      </p:pic>
    </p:spTree>
    <p:extLst>
      <p:ext uri="{BB962C8B-B14F-4D97-AF65-F5344CB8AC3E}">
        <p14:creationId xmlns:p14="http://schemas.microsoft.com/office/powerpoint/2010/main" val="349143041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6733" y="365126"/>
            <a:ext cx="8913263" cy="1325563"/>
          </a:xfrm>
        </p:spPr>
        <p:txBody>
          <a:bodyPr/>
          <a:lstStyle/>
          <a:p>
            <a:r>
              <a:rPr lang="fr-FR" dirty="0"/>
              <a:t>Joslyn Art Museum, Omaha, NE (1994)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216" y="1690689"/>
            <a:ext cx="7357929" cy="4171950"/>
          </a:xfrm>
          <a:prstGeom prst="rect">
            <a:avLst/>
          </a:prstGeom>
        </p:spPr>
      </p:pic>
    </p:spTree>
    <p:extLst>
      <p:ext uri="{BB962C8B-B14F-4D97-AF65-F5344CB8AC3E}">
        <p14:creationId xmlns:p14="http://schemas.microsoft.com/office/powerpoint/2010/main" val="212703806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8998721" cy="1325563"/>
          </a:xfrm>
        </p:spPr>
        <p:txBody>
          <a:bodyPr/>
          <a:lstStyle/>
          <a:p>
            <a:r>
              <a:rPr lang="fr-FR" dirty="0"/>
              <a:t>Joslyn Art Museum, Omaha, NE (1994)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495" y="1690689"/>
            <a:ext cx="6947730" cy="4307680"/>
          </a:xfrm>
          <a:prstGeom prst="rect">
            <a:avLst/>
          </a:prstGeom>
        </p:spPr>
      </p:pic>
    </p:spTree>
    <p:extLst>
      <p:ext uri="{BB962C8B-B14F-4D97-AF65-F5344CB8AC3E}">
        <p14:creationId xmlns:p14="http://schemas.microsoft.com/office/powerpoint/2010/main" val="14061325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912" y="365126"/>
            <a:ext cx="9220912" cy="1325563"/>
          </a:xfrm>
        </p:spPr>
        <p:txBody>
          <a:bodyPr>
            <a:normAutofit/>
          </a:bodyPr>
          <a:lstStyle/>
          <a:p>
            <a:r>
              <a:rPr lang="fr-FR" sz="4000" dirty="0" smtClean="0"/>
              <a:t>NSU </a:t>
            </a:r>
            <a:r>
              <a:rPr lang="fr-FR" sz="4000" dirty="0"/>
              <a:t>Art </a:t>
            </a:r>
            <a:r>
              <a:rPr lang="fr-FR" sz="4000" dirty="0" smtClean="0"/>
              <a:t>Museum,Fort </a:t>
            </a:r>
            <a:r>
              <a:rPr lang="fr-FR" sz="4000" dirty="0"/>
              <a:t>Lauderdale, FL (1986)</a:t>
            </a:r>
          </a:p>
        </p:txBody>
      </p:sp>
      <p:sp>
        <p:nvSpPr>
          <p:cNvPr id="3" name="Espace réservé du contenu 2"/>
          <p:cNvSpPr>
            <a:spLocks noGrp="1"/>
          </p:cNvSpPr>
          <p:nvPr>
            <p:ph idx="1"/>
          </p:nvPr>
        </p:nvSpPr>
        <p:spPr/>
        <p:txBody>
          <a:bodyPr/>
          <a:lstStyle/>
          <a:p>
            <a:r>
              <a:rPr lang="fr-FR" dirty="0" smtClean="0"/>
              <a:t>It is the work of the architect Edward Larrabee Barnes.</a:t>
            </a:r>
          </a:p>
          <a:p>
            <a:r>
              <a:rPr lang="en-US" dirty="0" smtClean="0"/>
              <a:t>NSU </a:t>
            </a:r>
            <a:r>
              <a:rPr lang="en-US" dirty="0"/>
              <a:t>Art Museum’s 83,000 square-foot building contains 25,000 square feet of exhibition space, a 256-seat auditorium, Museum Store and Cafe</a:t>
            </a:r>
            <a:r>
              <a:rPr lang="en-US" dirty="0" smtClean="0"/>
              <a:t>.</a:t>
            </a:r>
          </a:p>
          <a:p>
            <a:r>
              <a:rPr lang="en-US" dirty="0"/>
              <a:t>The main exhibition area comprises 21,000 square feet (2,000 m</a:t>
            </a:r>
            <a:r>
              <a:rPr lang="en-US" baseline="30000" dirty="0"/>
              <a:t>2</a:t>
            </a:r>
            <a:r>
              <a:rPr lang="en-US" dirty="0"/>
              <a:t>); a sculpture terrace on the second floor adds an additional 2,800 square feet (260 m</a:t>
            </a:r>
            <a:r>
              <a:rPr lang="en-US" baseline="30000" dirty="0"/>
              <a:t>2</a:t>
            </a:r>
            <a:r>
              <a:rPr lang="en-US" dirty="0"/>
              <a:t>) of space.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847849981"/>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46550" cy="1325563"/>
          </a:xfrm>
        </p:spPr>
        <p:txBody>
          <a:bodyPr/>
          <a:lstStyle/>
          <a:p>
            <a:r>
              <a:rPr lang="fr-FR" dirty="0"/>
              <a:t>M.O.C.A. North </a:t>
            </a:r>
            <a:r>
              <a:rPr lang="fr-FR" dirty="0" smtClean="0"/>
              <a:t>Miami, </a:t>
            </a:r>
            <a:r>
              <a:rPr lang="fr-FR" dirty="0"/>
              <a:t>Miami, FL (1994)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244" y="1690689"/>
            <a:ext cx="6969512" cy="4330970"/>
          </a:xfrm>
          <a:prstGeom prst="rect">
            <a:avLst/>
          </a:prstGeom>
        </p:spPr>
      </p:pic>
      <p:sp>
        <p:nvSpPr>
          <p:cNvPr id="4" name="ZoneTexte 3"/>
          <p:cNvSpPr txBox="1"/>
          <p:nvPr/>
        </p:nvSpPr>
        <p:spPr>
          <a:xfrm>
            <a:off x="2008262" y="4495088"/>
            <a:ext cx="2213360" cy="769441"/>
          </a:xfrm>
          <a:prstGeom prst="rect">
            <a:avLst/>
          </a:prstGeom>
          <a:noFill/>
        </p:spPr>
        <p:txBody>
          <a:bodyPr wrap="square" rtlCol="0">
            <a:spAutoFit/>
          </a:bodyPr>
          <a:lstStyle/>
          <a:p>
            <a:r>
              <a:rPr lang="fr-FR" sz="4400" dirty="0" smtClean="0">
                <a:solidFill>
                  <a:schemeClr val="bg1"/>
                </a:solidFill>
              </a:rPr>
              <a:t>THE END</a:t>
            </a:r>
            <a:endParaRPr lang="fr-FR" sz="4400" dirty="0">
              <a:solidFill>
                <a:schemeClr val="bg1"/>
              </a:solidFill>
            </a:endParaRPr>
          </a:p>
        </p:txBody>
      </p:sp>
    </p:spTree>
    <p:extLst>
      <p:ext uri="{BB962C8B-B14F-4D97-AF65-F5344CB8AC3E}">
        <p14:creationId xmlns:p14="http://schemas.microsoft.com/office/powerpoint/2010/main" val="116983678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US </a:t>
            </a:r>
            <a:r>
              <a:rPr lang="fr-FR" dirty="0" smtClean="0"/>
              <a:t>Contemporary Museums V</a:t>
            </a:r>
            <a:endParaRPr lang="fr-FR" dirty="0"/>
          </a:p>
        </p:txBody>
      </p:sp>
      <p:sp>
        <p:nvSpPr>
          <p:cNvPr id="3" name="Espace réservé du contenu 2"/>
          <p:cNvSpPr>
            <a:spLocks noGrp="1"/>
          </p:cNvSpPr>
          <p:nvPr>
            <p:ph idx="1"/>
          </p:nvPr>
        </p:nvSpPr>
        <p:spPr/>
        <p:txBody>
          <a:bodyPr/>
          <a:lstStyle/>
          <a:p>
            <a:r>
              <a:rPr lang="en-US" dirty="0"/>
              <a:t>The aim is to show you different museums </a:t>
            </a:r>
            <a:r>
              <a:rPr lang="en-US" dirty="0" smtClean="0"/>
              <a:t>public or private of </a:t>
            </a:r>
            <a:r>
              <a:rPr lang="en-US" dirty="0"/>
              <a:t>contemporary architecture throughout the </a:t>
            </a:r>
            <a:r>
              <a:rPr lang="en-US" dirty="0" smtClean="0"/>
              <a:t>U.S.A. : </a:t>
            </a:r>
            <a:r>
              <a:rPr lang="en-US" dirty="0"/>
              <a:t>these do not only house contemporary art but </a:t>
            </a:r>
            <a:r>
              <a:rPr lang="en-US" smtClean="0"/>
              <a:t>also science.</a:t>
            </a:r>
            <a:endParaRPr lang="en-US" dirty="0"/>
          </a:p>
          <a:p>
            <a:r>
              <a:rPr lang="en-US" dirty="0"/>
              <a:t>The greatest architects of the 20th century contributed to the building of these museums with architectures certainly different but also adapted to the place and sometimes to the works they contain.</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5699126"/>
            <a:ext cx="1438275" cy="657225"/>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6233" y="5278824"/>
            <a:ext cx="1572322" cy="1260089"/>
          </a:xfrm>
          <a:prstGeom prst="rect">
            <a:avLst/>
          </a:prstGeom>
        </p:spPr>
      </p:pic>
    </p:spTree>
    <p:extLst>
      <p:ext uri="{BB962C8B-B14F-4D97-AF65-F5344CB8AC3E}">
        <p14:creationId xmlns:p14="http://schemas.microsoft.com/office/powerpoint/2010/main" val="616090697"/>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911" y="365126"/>
            <a:ext cx="9220911" cy="1325563"/>
          </a:xfrm>
        </p:spPr>
        <p:txBody>
          <a:bodyPr>
            <a:normAutofit/>
          </a:bodyPr>
          <a:lstStyle/>
          <a:p>
            <a:r>
              <a:rPr lang="fr-FR" sz="4000" dirty="0"/>
              <a:t>NSU Art </a:t>
            </a:r>
            <a:r>
              <a:rPr lang="fr-FR" sz="4000" dirty="0" smtClean="0"/>
              <a:t>Museum,Fort </a:t>
            </a:r>
            <a:r>
              <a:rPr lang="fr-FR" sz="4000" dirty="0"/>
              <a:t>Lauderdale, FL (1986)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9099" y="1690689"/>
            <a:ext cx="6825802" cy="4375261"/>
          </a:xfrm>
          <a:prstGeom prst="rect">
            <a:avLst/>
          </a:prstGeom>
        </p:spPr>
      </p:pic>
    </p:spTree>
    <p:extLst>
      <p:ext uri="{BB962C8B-B14F-4D97-AF65-F5344CB8AC3E}">
        <p14:creationId xmlns:p14="http://schemas.microsoft.com/office/powerpoint/2010/main" val="276037669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4003" y="365126"/>
            <a:ext cx="9238003" cy="1325563"/>
          </a:xfrm>
        </p:spPr>
        <p:txBody>
          <a:bodyPr>
            <a:normAutofit/>
          </a:bodyPr>
          <a:lstStyle/>
          <a:p>
            <a:r>
              <a:rPr lang="fr-FR" sz="4000" dirty="0" smtClean="0"/>
              <a:t>NSU </a:t>
            </a:r>
            <a:r>
              <a:rPr lang="fr-FR" sz="4000" dirty="0"/>
              <a:t>Art </a:t>
            </a:r>
            <a:r>
              <a:rPr lang="fr-FR" sz="4000" dirty="0" smtClean="0"/>
              <a:t>Museum,Fort </a:t>
            </a:r>
            <a:r>
              <a:rPr lang="fr-FR" sz="4000" dirty="0"/>
              <a:t>Lauderdale, FL (1986)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462" y="1690689"/>
            <a:ext cx="6903076" cy="4491170"/>
          </a:xfrm>
          <a:prstGeom prst="rect">
            <a:avLst/>
          </a:prstGeom>
        </p:spPr>
      </p:pic>
    </p:spTree>
    <p:extLst>
      <p:ext uri="{BB962C8B-B14F-4D97-AF65-F5344CB8AC3E}">
        <p14:creationId xmlns:p14="http://schemas.microsoft.com/office/powerpoint/2010/main" val="363712875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458" y="365126"/>
            <a:ext cx="9229458" cy="1325563"/>
          </a:xfrm>
        </p:spPr>
        <p:txBody>
          <a:bodyPr>
            <a:normAutofit/>
          </a:bodyPr>
          <a:lstStyle/>
          <a:p>
            <a:r>
              <a:rPr lang="fr-FR" sz="4000" dirty="0" smtClean="0"/>
              <a:t>NSU </a:t>
            </a:r>
            <a:r>
              <a:rPr lang="fr-FR" sz="4000" dirty="0"/>
              <a:t>Art </a:t>
            </a:r>
            <a:r>
              <a:rPr lang="fr-FR" sz="4000" dirty="0" smtClean="0"/>
              <a:t>Museum,Fort </a:t>
            </a:r>
            <a:r>
              <a:rPr lang="fr-FR" sz="4000" dirty="0"/>
              <a:t>Lauderdale, FL (1986)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226" y="1690689"/>
            <a:ext cx="6913548" cy="4393917"/>
          </a:xfrm>
          <a:prstGeom prst="rect">
            <a:avLst/>
          </a:prstGeom>
        </p:spPr>
      </p:pic>
      <p:sp>
        <p:nvSpPr>
          <p:cNvPr id="7" name="ZoneTexte 6"/>
          <p:cNvSpPr txBox="1"/>
          <p:nvPr/>
        </p:nvSpPr>
        <p:spPr>
          <a:xfrm>
            <a:off x="3028950" y="5195843"/>
            <a:ext cx="3816231" cy="369332"/>
          </a:xfrm>
          <a:prstGeom prst="rect">
            <a:avLst/>
          </a:prstGeom>
          <a:noFill/>
        </p:spPr>
        <p:txBody>
          <a:bodyPr wrap="square" rtlCol="0">
            <a:spAutoFit/>
          </a:bodyPr>
          <a:lstStyle/>
          <a:p>
            <a:r>
              <a:rPr lang="fr-FR" dirty="0" smtClean="0">
                <a:solidFill>
                  <a:schemeClr val="bg1"/>
                </a:solidFill>
              </a:rPr>
              <a:t>Acid Free, Jen Stark, 2011</a:t>
            </a:r>
            <a:endParaRPr lang="fr-FR" dirty="0">
              <a:solidFill>
                <a:schemeClr val="bg1"/>
              </a:solidFill>
            </a:endParaRPr>
          </a:p>
        </p:txBody>
      </p:sp>
    </p:spTree>
    <p:extLst>
      <p:ext uri="{BB962C8B-B14F-4D97-AF65-F5344CB8AC3E}">
        <p14:creationId xmlns:p14="http://schemas.microsoft.com/office/powerpoint/2010/main" val="329320494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912" y="365126"/>
            <a:ext cx="9220912" cy="1325563"/>
          </a:xfrm>
        </p:spPr>
        <p:txBody>
          <a:bodyPr>
            <a:normAutofit/>
          </a:bodyPr>
          <a:lstStyle/>
          <a:p>
            <a:r>
              <a:rPr lang="fr-FR" sz="4000" dirty="0"/>
              <a:t>NSU Art </a:t>
            </a:r>
            <a:r>
              <a:rPr lang="fr-FR" sz="4000" dirty="0" smtClean="0"/>
              <a:t>Museum,Fort </a:t>
            </a:r>
            <a:r>
              <a:rPr lang="fr-FR" sz="4000" dirty="0"/>
              <a:t>Lauderdale, FL (1986)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3300" y="1690689"/>
            <a:ext cx="6551919" cy="4342642"/>
          </a:xfrm>
          <a:prstGeom prst="rect">
            <a:avLst/>
          </a:prstGeom>
        </p:spPr>
      </p:pic>
      <p:sp>
        <p:nvSpPr>
          <p:cNvPr id="6" name="ZoneTexte 5"/>
          <p:cNvSpPr txBox="1"/>
          <p:nvPr/>
        </p:nvSpPr>
        <p:spPr>
          <a:xfrm>
            <a:off x="2905570" y="5529129"/>
            <a:ext cx="3401226" cy="369332"/>
          </a:xfrm>
          <a:prstGeom prst="rect">
            <a:avLst/>
          </a:prstGeom>
          <a:noFill/>
        </p:spPr>
        <p:txBody>
          <a:bodyPr wrap="square" rtlCol="0">
            <a:spAutoFit/>
          </a:bodyPr>
          <a:lstStyle/>
          <a:p>
            <a:r>
              <a:rPr lang="fr-FR" dirty="0" smtClean="0">
                <a:solidFill>
                  <a:schemeClr val="bg1"/>
                </a:solidFill>
              </a:rPr>
              <a:t>Band, Arturo Herrera , 2011</a:t>
            </a:r>
            <a:endParaRPr lang="fr-FR" dirty="0">
              <a:solidFill>
                <a:schemeClr val="bg1"/>
              </a:solidFill>
            </a:endParaRPr>
          </a:p>
        </p:txBody>
      </p:sp>
    </p:spTree>
    <p:extLst>
      <p:ext uri="{BB962C8B-B14F-4D97-AF65-F5344CB8AC3E}">
        <p14:creationId xmlns:p14="http://schemas.microsoft.com/office/powerpoint/2010/main" val="207402116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457" y="365126"/>
            <a:ext cx="9229457" cy="1325563"/>
          </a:xfrm>
        </p:spPr>
        <p:txBody>
          <a:bodyPr>
            <a:normAutofit/>
          </a:bodyPr>
          <a:lstStyle/>
          <a:p>
            <a:r>
              <a:rPr lang="fr-FR" sz="4000" dirty="0" smtClean="0"/>
              <a:t>NSU </a:t>
            </a:r>
            <a:r>
              <a:rPr lang="fr-FR" sz="4000" dirty="0"/>
              <a:t>Art </a:t>
            </a:r>
            <a:r>
              <a:rPr lang="fr-FR" sz="4000" dirty="0" smtClean="0"/>
              <a:t>Museum,Fort </a:t>
            </a:r>
            <a:r>
              <a:rPr lang="fr-FR" sz="4000" dirty="0"/>
              <a:t>Lauderdale, FL (1986)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8416" y="1690689"/>
            <a:ext cx="6787167" cy="4375261"/>
          </a:xfrm>
          <a:prstGeom prst="rect">
            <a:avLst/>
          </a:prstGeom>
        </p:spPr>
      </p:pic>
    </p:spTree>
    <p:extLst>
      <p:ext uri="{BB962C8B-B14F-4D97-AF65-F5344CB8AC3E}">
        <p14:creationId xmlns:p14="http://schemas.microsoft.com/office/powerpoint/2010/main" val="72793321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65" y="365126"/>
            <a:ext cx="9212366" cy="1325563"/>
          </a:xfrm>
        </p:spPr>
        <p:txBody>
          <a:bodyPr>
            <a:normAutofit/>
          </a:bodyPr>
          <a:lstStyle/>
          <a:p>
            <a:r>
              <a:rPr lang="fr-FR" sz="4000" dirty="0"/>
              <a:t>NSU Art </a:t>
            </a:r>
            <a:r>
              <a:rPr lang="fr-FR" sz="4000" dirty="0" smtClean="0"/>
              <a:t>Museum,Fort </a:t>
            </a:r>
            <a:r>
              <a:rPr lang="fr-FR" sz="4000" dirty="0"/>
              <a:t>Lauderdale, FL (1986)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136" y="1690689"/>
            <a:ext cx="6896457" cy="4453737"/>
          </a:xfrm>
          <a:prstGeom prst="rect">
            <a:avLst/>
          </a:prstGeom>
        </p:spPr>
      </p:pic>
      <p:sp>
        <p:nvSpPr>
          <p:cNvPr id="5" name="ZoneTexte 4"/>
          <p:cNvSpPr txBox="1"/>
          <p:nvPr/>
        </p:nvSpPr>
        <p:spPr>
          <a:xfrm>
            <a:off x="1290415" y="5494946"/>
            <a:ext cx="6631536" cy="369332"/>
          </a:xfrm>
          <a:prstGeom prst="rect">
            <a:avLst/>
          </a:prstGeom>
          <a:noFill/>
        </p:spPr>
        <p:txBody>
          <a:bodyPr wrap="square" rtlCol="0">
            <a:spAutoFit/>
          </a:bodyPr>
          <a:lstStyle/>
          <a:p>
            <a:r>
              <a:rPr lang="fr-FR" dirty="0" smtClean="0">
                <a:solidFill>
                  <a:schemeClr val="bg1"/>
                </a:solidFill>
              </a:rPr>
              <a:t>Watching the wheels Go Round and round, R &amp; R Studios, 2011</a:t>
            </a:r>
            <a:endParaRPr lang="fr-FR" dirty="0">
              <a:solidFill>
                <a:schemeClr val="bg1"/>
              </a:solidFill>
            </a:endParaRPr>
          </a:p>
        </p:txBody>
      </p:sp>
    </p:spTree>
    <p:extLst>
      <p:ext uri="{BB962C8B-B14F-4D97-AF65-F5344CB8AC3E}">
        <p14:creationId xmlns:p14="http://schemas.microsoft.com/office/powerpoint/2010/main" val="10482929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911" y="365126"/>
            <a:ext cx="9220912" cy="1325563"/>
          </a:xfrm>
        </p:spPr>
        <p:txBody>
          <a:bodyPr>
            <a:normAutofit/>
          </a:bodyPr>
          <a:lstStyle/>
          <a:p>
            <a:r>
              <a:rPr lang="fr-FR" sz="4000" dirty="0"/>
              <a:t>NSU Art </a:t>
            </a:r>
            <a:r>
              <a:rPr lang="fr-FR" sz="4000" dirty="0" smtClean="0"/>
              <a:t>Museum,Fort </a:t>
            </a:r>
            <a:r>
              <a:rPr lang="fr-FR" sz="4000" dirty="0"/>
              <a:t>Lauderdale, FL (1986)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925" y="1690689"/>
            <a:ext cx="7296150" cy="3648075"/>
          </a:xfrm>
          <a:prstGeom prst="rect">
            <a:avLst/>
          </a:prstGeom>
        </p:spPr>
      </p:pic>
    </p:spTree>
    <p:extLst>
      <p:ext uri="{BB962C8B-B14F-4D97-AF65-F5344CB8AC3E}">
        <p14:creationId xmlns:p14="http://schemas.microsoft.com/office/powerpoint/2010/main" val="183256295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457" y="365126"/>
            <a:ext cx="9451648" cy="1325563"/>
          </a:xfrm>
        </p:spPr>
        <p:txBody>
          <a:bodyPr>
            <a:normAutofit/>
          </a:bodyPr>
          <a:lstStyle/>
          <a:p>
            <a:r>
              <a:rPr lang="fr-FR" sz="4000" dirty="0"/>
              <a:t>NSU Art </a:t>
            </a:r>
            <a:r>
              <a:rPr lang="fr-FR" sz="4000" dirty="0" smtClean="0"/>
              <a:t>Museum, </a:t>
            </a:r>
            <a:r>
              <a:rPr lang="fr-FR" sz="4000" dirty="0"/>
              <a:t>Fort Lauderdale, FL (1986)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225" y="1829778"/>
            <a:ext cx="6879364" cy="4075365"/>
          </a:xfrm>
          <a:prstGeom prst="rect">
            <a:avLst/>
          </a:prstGeom>
        </p:spPr>
      </p:pic>
      <p:sp>
        <p:nvSpPr>
          <p:cNvPr id="7" name="ZoneTexte 6"/>
          <p:cNvSpPr txBox="1"/>
          <p:nvPr/>
        </p:nvSpPr>
        <p:spPr>
          <a:xfrm>
            <a:off x="2034862" y="5138670"/>
            <a:ext cx="2279561" cy="369332"/>
          </a:xfrm>
          <a:prstGeom prst="rect">
            <a:avLst/>
          </a:prstGeom>
          <a:noFill/>
        </p:spPr>
        <p:txBody>
          <a:bodyPr wrap="square" rtlCol="0">
            <a:spAutoFit/>
          </a:bodyPr>
          <a:lstStyle/>
          <a:p>
            <a:r>
              <a:rPr lang="fr-FR" dirty="0" smtClean="0">
                <a:solidFill>
                  <a:schemeClr val="bg1"/>
                </a:solidFill>
              </a:rPr>
              <a:t>Franck Stella</a:t>
            </a:r>
            <a:endParaRPr lang="fr-FR" dirty="0">
              <a:solidFill>
                <a:schemeClr val="bg1"/>
              </a:solidFill>
            </a:endParaRPr>
          </a:p>
        </p:txBody>
      </p:sp>
    </p:spTree>
    <p:extLst>
      <p:ext uri="{BB962C8B-B14F-4D97-AF65-F5344CB8AC3E}">
        <p14:creationId xmlns:p14="http://schemas.microsoft.com/office/powerpoint/2010/main" val="380427375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46550" cy="1325563"/>
          </a:xfrm>
        </p:spPr>
        <p:txBody>
          <a:bodyPr>
            <a:normAutofit/>
          </a:bodyPr>
          <a:lstStyle/>
          <a:p>
            <a:r>
              <a:rPr lang="fr-FR" sz="4000" dirty="0"/>
              <a:t>NSU Art </a:t>
            </a:r>
            <a:r>
              <a:rPr lang="fr-FR" sz="4000" dirty="0" smtClean="0"/>
              <a:t>Museum,Fort </a:t>
            </a:r>
            <a:r>
              <a:rPr lang="fr-FR" sz="4000" dirty="0"/>
              <a:t>Lauderdale, FL (1986)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269" y="1690689"/>
            <a:ext cx="7109327" cy="4368279"/>
          </a:xfrm>
          <a:prstGeom prst="rect">
            <a:avLst/>
          </a:prstGeom>
        </p:spPr>
      </p:pic>
      <p:sp>
        <p:nvSpPr>
          <p:cNvPr id="6" name="ZoneTexte 5"/>
          <p:cNvSpPr txBox="1"/>
          <p:nvPr/>
        </p:nvSpPr>
        <p:spPr>
          <a:xfrm>
            <a:off x="3187581" y="5358213"/>
            <a:ext cx="2127903" cy="646331"/>
          </a:xfrm>
          <a:prstGeom prst="rect">
            <a:avLst/>
          </a:prstGeom>
          <a:noFill/>
        </p:spPr>
        <p:txBody>
          <a:bodyPr wrap="square" rtlCol="0">
            <a:spAutoFit/>
          </a:bodyPr>
          <a:lstStyle/>
          <a:p>
            <a:r>
              <a:rPr lang="fr-FR" dirty="0">
                <a:solidFill>
                  <a:schemeClr val="bg1"/>
                </a:solidFill>
              </a:rPr>
              <a:t>Franck Stella</a:t>
            </a:r>
          </a:p>
          <a:p>
            <a:endParaRPr lang="fr-FR" dirty="0"/>
          </a:p>
        </p:txBody>
      </p:sp>
    </p:spTree>
    <p:extLst>
      <p:ext uri="{BB962C8B-B14F-4D97-AF65-F5344CB8AC3E}">
        <p14:creationId xmlns:p14="http://schemas.microsoft.com/office/powerpoint/2010/main" val="127184972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29458" cy="1325563"/>
          </a:xfrm>
        </p:spPr>
        <p:txBody>
          <a:bodyPr>
            <a:normAutofit/>
          </a:bodyPr>
          <a:lstStyle/>
          <a:p>
            <a:r>
              <a:rPr lang="fr-FR" sz="4000" dirty="0"/>
              <a:t>NSU Art Museum,Fort Lauderdale, FL (1986)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8302" y="1690689"/>
            <a:ext cx="7056121" cy="4248638"/>
          </a:xfrm>
          <a:prstGeom prst="rect">
            <a:avLst/>
          </a:prstGeom>
        </p:spPr>
      </p:pic>
      <p:sp>
        <p:nvSpPr>
          <p:cNvPr id="5" name="ZoneTexte 4"/>
          <p:cNvSpPr txBox="1"/>
          <p:nvPr/>
        </p:nvSpPr>
        <p:spPr>
          <a:xfrm>
            <a:off x="3028950" y="5136022"/>
            <a:ext cx="1893428" cy="646331"/>
          </a:xfrm>
          <a:prstGeom prst="rect">
            <a:avLst/>
          </a:prstGeom>
          <a:noFill/>
        </p:spPr>
        <p:txBody>
          <a:bodyPr wrap="square" rtlCol="0">
            <a:spAutoFit/>
          </a:bodyPr>
          <a:lstStyle/>
          <a:p>
            <a:r>
              <a:rPr lang="fr-FR" dirty="0">
                <a:solidFill>
                  <a:schemeClr val="bg1"/>
                </a:solidFill>
              </a:rPr>
              <a:t>Franck Stella</a:t>
            </a:r>
          </a:p>
          <a:p>
            <a:endParaRPr lang="fr-FR" dirty="0"/>
          </a:p>
        </p:txBody>
      </p:sp>
    </p:spTree>
    <p:extLst>
      <p:ext uri="{BB962C8B-B14F-4D97-AF65-F5344CB8AC3E}">
        <p14:creationId xmlns:p14="http://schemas.microsoft.com/office/powerpoint/2010/main" val="223186025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US Contemporary </a:t>
            </a:r>
            <a:r>
              <a:rPr lang="fr-FR" dirty="0" smtClean="0"/>
              <a:t>Museums </a:t>
            </a:r>
            <a:endParaRPr lang="fr-FR" dirty="0"/>
          </a:p>
        </p:txBody>
      </p:sp>
      <p:sp>
        <p:nvSpPr>
          <p:cNvPr id="3" name="Espace réservé du contenu 2"/>
          <p:cNvSpPr>
            <a:spLocks noGrp="1"/>
          </p:cNvSpPr>
          <p:nvPr>
            <p:ph idx="1"/>
          </p:nvPr>
        </p:nvSpPr>
        <p:spPr/>
        <p:txBody>
          <a:bodyPr>
            <a:normAutofit fontScale="92500" lnSpcReduction="20000"/>
          </a:bodyPr>
          <a:lstStyle/>
          <a:p>
            <a:r>
              <a:rPr lang="fr-FR" dirty="0" smtClean="0"/>
              <a:t>M.O.C.A. Grand, </a:t>
            </a:r>
            <a:r>
              <a:rPr lang="fr-FR" dirty="0"/>
              <a:t>Los Angeles, CA 1986</a:t>
            </a:r>
            <a:r>
              <a:rPr lang="fr-FR" dirty="0" smtClean="0"/>
              <a:t>.</a:t>
            </a:r>
          </a:p>
          <a:p>
            <a:r>
              <a:rPr lang="fr-FR" dirty="0"/>
              <a:t>NSU Art </a:t>
            </a:r>
            <a:r>
              <a:rPr lang="fr-FR" dirty="0" smtClean="0"/>
              <a:t>Museum, </a:t>
            </a:r>
            <a:r>
              <a:rPr lang="fr-FR" dirty="0"/>
              <a:t>Fort Lauderdale, FL </a:t>
            </a:r>
            <a:r>
              <a:rPr lang="fr-FR" dirty="0" smtClean="0"/>
              <a:t>1986.</a:t>
            </a:r>
            <a:endParaRPr lang="fr-FR" dirty="0"/>
          </a:p>
          <a:p>
            <a:r>
              <a:rPr lang="fr-FR" dirty="0" smtClean="0"/>
              <a:t>The </a:t>
            </a:r>
            <a:r>
              <a:rPr lang="fr-FR" dirty="0"/>
              <a:t>Menil Collection, Houston, TX 1987</a:t>
            </a:r>
            <a:r>
              <a:rPr lang="fr-FR" dirty="0" smtClean="0"/>
              <a:t>.</a:t>
            </a:r>
          </a:p>
          <a:p>
            <a:r>
              <a:rPr lang="fr-FR" dirty="0"/>
              <a:t>L.A.C.M.A., Los Angeles, CA </a:t>
            </a:r>
            <a:r>
              <a:rPr lang="fr-FR" dirty="0" smtClean="0"/>
              <a:t>1988.</a:t>
            </a:r>
          </a:p>
          <a:p>
            <a:r>
              <a:rPr lang="fr-FR" dirty="0"/>
              <a:t>Deer Valley Rock, Phœnix, AZ </a:t>
            </a:r>
            <a:r>
              <a:rPr lang="fr-FR" dirty="0" smtClean="0"/>
              <a:t>1988.</a:t>
            </a:r>
          </a:p>
          <a:p>
            <a:r>
              <a:rPr lang="fr-FR" dirty="0" smtClean="0"/>
              <a:t>Wexner </a:t>
            </a:r>
            <a:r>
              <a:rPr lang="fr-FR" dirty="0"/>
              <a:t>Center for Arts, Columbus, OH </a:t>
            </a:r>
            <a:r>
              <a:rPr lang="fr-FR" dirty="0" smtClean="0"/>
              <a:t>1989.</a:t>
            </a:r>
            <a:endParaRPr lang="fr-FR" dirty="0"/>
          </a:p>
          <a:p>
            <a:r>
              <a:rPr lang="fr-FR" dirty="0" smtClean="0"/>
              <a:t>Hammer </a:t>
            </a:r>
            <a:r>
              <a:rPr lang="fr-FR" dirty="0"/>
              <a:t>Museum, Los Angeles, CA 1990.</a:t>
            </a:r>
          </a:p>
          <a:p>
            <a:r>
              <a:rPr lang="fr-FR" dirty="0" smtClean="0"/>
              <a:t>I.C.A</a:t>
            </a:r>
            <a:r>
              <a:rPr lang="fr-FR" dirty="0"/>
              <a:t>.,  Philadelphia, PA 1991</a:t>
            </a:r>
            <a:r>
              <a:rPr lang="fr-FR" dirty="0" smtClean="0"/>
              <a:t>.</a:t>
            </a:r>
          </a:p>
          <a:p>
            <a:r>
              <a:rPr lang="fr-FR" dirty="0"/>
              <a:t>Center Visual Arts, Toledo, OH </a:t>
            </a:r>
            <a:r>
              <a:rPr lang="fr-FR" dirty="0" smtClean="0"/>
              <a:t>1992. </a:t>
            </a:r>
          </a:p>
          <a:p>
            <a:r>
              <a:rPr lang="fr-FR" dirty="0"/>
              <a:t>American Heritage </a:t>
            </a:r>
            <a:r>
              <a:rPr lang="fr-FR" dirty="0" smtClean="0"/>
              <a:t>Center, Laramie, WY 1993.</a:t>
            </a:r>
          </a:p>
          <a:p>
            <a:endParaRPr lang="fr-FR" dirty="0" smtClean="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338872322"/>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912" y="365126"/>
            <a:ext cx="9220912" cy="1325563"/>
          </a:xfrm>
        </p:spPr>
        <p:txBody>
          <a:bodyPr>
            <a:normAutofit/>
          </a:bodyPr>
          <a:lstStyle/>
          <a:p>
            <a:r>
              <a:rPr lang="fr-FR" sz="4000" dirty="0"/>
              <a:t>NSU Art </a:t>
            </a:r>
            <a:r>
              <a:rPr lang="fr-FR" sz="4000" dirty="0" smtClean="0"/>
              <a:t>Museum,Fort </a:t>
            </a:r>
            <a:r>
              <a:rPr lang="fr-FR" sz="4000" dirty="0"/>
              <a:t>Lauderdale, FL (1986)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330" y="1690689"/>
            <a:ext cx="6990459" cy="4436646"/>
          </a:xfrm>
          <a:prstGeom prst="rect">
            <a:avLst/>
          </a:prstGeom>
        </p:spPr>
      </p:pic>
      <p:sp>
        <p:nvSpPr>
          <p:cNvPr id="5" name="ZoneTexte 4"/>
          <p:cNvSpPr txBox="1"/>
          <p:nvPr/>
        </p:nvSpPr>
        <p:spPr>
          <a:xfrm>
            <a:off x="3640508" y="5315484"/>
            <a:ext cx="1965533" cy="646331"/>
          </a:xfrm>
          <a:prstGeom prst="rect">
            <a:avLst/>
          </a:prstGeom>
          <a:noFill/>
        </p:spPr>
        <p:txBody>
          <a:bodyPr wrap="square" rtlCol="0">
            <a:spAutoFit/>
          </a:bodyPr>
          <a:lstStyle/>
          <a:p>
            <a:r>
              <a:rPr lang="fr-FR" dirty="0">
                <a:solidFill>
                  <a:schemeClr val="bg1"/>
                </a:solidFill>
              </a:rPr>
              <a:t>Franck Stella</a:t>
            </a:r>
          </a:p>
          <a:p>
            <a:endParaRPr lang="fr-FR" dirty="0"/>
          </a:p>
        </p:txBody>
      </p:sp>
    </p:spTree>
    <p:extLst>
      <p:ext uri="{BB962C8B-B14F-4D97-AF65-F5344CB8AC3E}">
        <p14:creationId xmlns:p14="http://schemas.microsoft.com/office/powerpoint/2010/main" val="104989968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1873" y="365126"/>
            <a:ext cx="8753707" cy="1325563"/>
          </a:xfrm>
        </p:spPr>
        <p:txBody>
          <a:bodyPr/>
          <a:lstStyle/>
          <a:p>
            <a:r>
              <a:rPr lang="fr-FR" dirty="0"/>
              <a:t>Menil </a:t>
            </a:r>
            <a:r>
              <a:rPr lang="fr-FR" dirty="0" smtClean="0"/>
              <a:t>Collection, Houston, TX </a:t>
            </a:r>
            <a:r>
              <a:rPr lang="fr-FR" dirty="0"/>
              <a:t>(1987)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873" y="1690689"/>
            <a:ext cx="5256584" cy="3619500"/>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1692" y="1690689"/>
            <a:ext cx="1608473" cy="2032991"/>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7162" y="2488154"/>
            <a:ext cx="1018418" cy="930726"/>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5883" y="4009668"/>
            <a:ext cx="3113220" cy="413354"/>
          </a:xfrm>
          <a:prstGeom prst="rect">
            <a:avLst/>
          </a:prstGeom>
        </p:spPr>
      </p:pic>
      <p:sp>
        <p:nvSpPr>
          <p:cNvPr id="9" name="ZoneTexte 8"/>
          <p:cNvSpPr txBox="1"/>
          <p:nvPr/>
        </p:nvSpPr>
        <p:spPr>
          <a:xfrm>
            <a:off x="5851693" y="3256156"/>
            <a:ext cx="1496962" cy="369332"/>
          </a:xfrm>
          <a:prstGeom prst="rect">
            <a:avLst/>
          </a:prstGeom>
          <a:noFill/>
        </p:spPr>
        <p:txBody>
          <a:bodyPr wrap="square" rtlCol="0">
            <a:spAutoFit/>
          </a:bodyPr>
          <a:lstStyle/>
          <a:p>
            <a:r>
              <a:rPr lang="fr-FR" dirty="0" smtClean="0">
                <a:solidFill>
                  <a:schemeClr val="bg1"/>
                </a:solidFill>
              </a:rPr>
              <a:t>Renzo Piano</a:t>
            </a:r>
            <a:endParaRPr lang="fr-FR" dirty="0">
              <a:solidFill>
                <a:schemeClr val="bg1"/>
              </a:solidFill>
            </a:endParaRPr>
          </a:p>
        </p:txBody>
      </p:sp>
      <p:pic>
        <p:nvPicPr>
          <p:cNvPr id="10" name="Image 9"/>
          <p:cNvPicPr>
            <a:picLocks noChangeAspect="1"/>
          </p:cNvPicPr>
          <p:nvPr/>
        </p:nvPicPr>
        <p:blipFill>
          <a:blip r:embed="rId6"/>
          <a:stretch>
            <a:fillRect/>
          </a:stretch>
        </p:blipFill>
        <p:spPr>
          <a:xfrm>
            <a:off x="826351" y="5584409"/>
            <a:ext cx="3762375" cy="628650"/>
          </a:xfrm>
          <a:prstGeom prst="rect">
            <a:avLst/>
          </a:prstGeom>
        </p:spPr>
      </p:pic>
    </p:spTree>
    <p:extLst>
      <p:ext uri="{BB962C8B-B14F-4D97-AF65-F5344CB8AC3E}">
        <p14:creationId xmlns:p14="http://schemas.microsoft.com/office/powerpoint/2010/main" val="2943038733"/>
      </p:ext>
    </p:extLst>
  </p:cSld>
  <p:clrMapOvr>
    <a:masterClrMapping/>
  </p:clrMapOvr>
  <mc:AlternateContent xmlns:mc="http://schemas.openxmlformats.org/markup-compatibility/2006">
    <mc:Choice xmlns:p14="http://schemas.microsoft.com/office/powerpoint/2010/main" Requires="p14">
      <p:transition spd="slow" p14:dur="7000" advClick="0" advTm="7000"/>
    </mc:Choice>
    <mc:Fallback>
      <p:transition spd="slow" advClick="0" advTm="7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4177" y="365126"/>
            <a:ext cx="8753706" cy="1325563"/>
          </a:xfrm>
        </p:spPr>
        <p:txBody>
          <a:bodyPr/>
          <a:lstStyle/>
          <a:p>
            <a:r>
              <a:rPr lang="fr-FR" dirty="0"/>
              <a:t>Menil Collection, Houston, TX (1987)</a:t>
            </a:r>
          </a:p>
        </p:txBody>
      </p:sp>
      <p:sp>
        <p:nvSpPr>
          <p:cNvPr id="3" name="Espace réservé du contenu 2"/>
          <p:cNvSpPr>
            <a:spLocks noGrp="1"/>
          </p:cNvSpPr>
          <p:nvPr>
            <p:ph idx="1"/>
          </p:nvPr>
        </p:nvSpPr>
        <p:spPr/>
        <p:txBody>
          <a:bodyPr/>
          <a:lstStyle/>
          <a:p>
            <a:r>
              <a:rPr lang="en-US" dirty="0"/>
              <a:t>It is the work of the architect Renzo Piano.</a:t>
            </a:r>
          </a:p>
          <a:p>
            <a:r>
              <a:rPr lang="en-US" dirty="0"/>
              <a:t>At the request of its founder Dominique de Menil, the museum is perfectly integrated into its environment by its measured height and by its </a:t>
            </a:r>
            <a:r>
              <a:rPr lang="en-US" dirty="0" err="1"/>
              <a:t>colour</a:t>
            </a:r>
            <a:r>
              <a:rPr lang="en-US" dirty="0"/>
              <a:t> (Menil grey) like all the buildings surrounding it.</a:t>
            </a:r>
          </a:p>
          <a:p>
            <a:r>
              <a:rPr lang="en-US" dirty="0"/>
              <a:t>It is divided into two distinct parts. On the ground floor, the spaces of the public gallery and on the first floor the archive rooms not open to the public.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83329391"/>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5689" y="365126"/>
            <a:ext cx="8664496" cy="1325563"/>
          </a:xfrm>
        </p:spPr>
        <p:txBody>
          <a:bodyPr/>
          <a:lstStyle/>
          <a:p>
            <a:r>
              <a:rPr lang="fr-FR" dirty="0"/>
              <a:t>Menil Collection, Houston, TX (1987)</a:t>
            </a:r>
          </a:p>
        </p:txBody>
      </p:sp>
      <p:sp>
        <p:nvSpPr>
          <p:cNvPr id="3" name="Espace réservé du contenu 2"/>
          <p:cNvSpPr>
            <a:spLocks noGrp="1"/>
          </p:cNvSpPr>
          <p:nvPr>
            <p:ph idx="1"/>
          </p:nvPr>
        </p:nvSpPr>
        <p:spPr/>
        <p:txBody>
          <a:bodyPr/>
          <a:lstStyle/>
          <a:p>
            <a:r>
              <a:rPr lang="en-US" dirty="0"/>
              <a:t>The founder also wanted a maximum of natural light to illuminate her works.</a:t>
            </a:r>
          </a:p>
          <a:p>
            <a:r>
              <a:rPr lang="en-US" dirty="0"/>
              <a:t>In order to control and modulate natural and artificial light, it was necessary to create a 25 mm thick curved </a:t>
            </a:r>
            <a:r>
              <a:rPr lang="en-US" dirty="0" smtClean="0"/>
              <a:t>Ferro cement </a:t>
            </a:r>
            <a:r>
              <a:rPr lang="en-US" dirty="0"/>
              <a:t>structural element, known as a "sheet".</a:t>
            </a:r>
          </a:p>
          <a:p>
            <a:r>
              <a:rPr lang="en-US" dirty="0"/>
              <a:t>Replicated 291 times, these leaves have become the inner layer of the roof whose main function is to filter daylight. Each sheet is held in place on a steel grid.</a:t>
            </a:r>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325902577"/>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3025" y="200723"/>
            <a:ext cx="8798312" cy="1148576"/>
          </a:xfrm>
        </p:spPr>
        <p:txBody>
          <a:bodyPr/>
          <a:lstStyle/>
          <a:p>
            <a:r>
              <a:rPr lang="fr-FR" dirty="0"/>
              <a:t>Menil Collection, Houston, TX (1987)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7825" y="1488935"/>
            <a:ext cx="6408712" cy="4536504"/>
          </a:xfrm>
          <a:prstGeom prst="rect">
            <a:avLst/>
          </a:prstGeom>
        </p:spPr>
      </p:pic>
    </p:spTree>
    <p:extLst>
      <p:ext uri="{BB962C8B-B14F-4D97-AF65-F5344CB8AC3E}">
        <p14:creationId xmlns:p14="http://schemas.microsoft.com/office/powerpoint/2010/main" val="231815349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8923" y="365126"/>
            <a:ext cx="8503065" cy="1325563"/>
          </a:xfrm>
        </p:spPr>
        <p:txBody>
          <a:bodyPr/>
          <a:lstStyle/>
          <a:p>
            <a:r>
              <a:rPr lang="fr-FR" dirty="0"/>
              <a:t>Menil Collection, Houston, TX (1987)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270" y="1690689"/>
            <a:ext cx="7109460" cy="4098606"/>
          </a:xfrm>
          <a:prstGeom prst="rect">
            <a:avLst/>
          </a:prstGeom>
        </p:spPr>
      </p:pic>
    </p:spTree>
    <p:extLst>
      <p:ext uri="{BB962C8B-B14F-4D97-AF65-F5344CB8AC3E}">
        <p14:creationId xmlns:p14="http://schemas.microsoft.com/office/powerpoint/2010/main" val="358950705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781" y="200722"/>
            <a:ext cx="8764858" cy="1237785"/>
          </a:xfrm>
        </p:spPr>
        <p:txBody>
          <a:bodyPr/>
          <a:lstStyle/>
          <a:p>
            <a:r>
              <a:rPr lang="fr-FR" dirty="0"/>
              <a:t>Menil Collection, Houston, TX (1987)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126" y="1438507"/>
            <a:ext cx="6935748" cy="4594824"/>
          </a:xfrm>
          <a:prstGeom prst="rect">
            <a:avLst/>
          </a:prstGeom>
        </p:spPr>
      </p:pic>
    </p:spTree>
    <p:extLst>
      <p:ext uri="{BB962C8B-B14F-4D97-AF65-F5344CB8AC3E}">
        <p14:creationId xmlns:p14="http://schemas.microsoft.com/office/powerpoint/2010/main" val="113872909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5327" y="100362"/>
            <a:ext cx="8764857" cy="1237784"/>
          </a:xfrm>
        </p:spPr>
        <p:txBody>
          <a:bodyPr/>
          <a:lstStyle/>
          <a:p>
            <a:r>
              <a:rPr lang="fr-FR" dirty="0"/>
              <a:t>Menil Collection, Houston, TX (1987)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3851" y="1400886"/>
            <a:ext cx="6676298" cy="4487166"/>
          </a:xfrm>
          <a:prstGeom prst="rect">
            <a:avLst/>
          </a:prstGeom>
        </p:spPr>
      </p:pic>
    </p:spTree>
    <p:extLst>
      <p:ext uri="{BB962C8B-B14F-4D97-AF65-F5344CB8AC3E}">
        <p14:creationId xmlns:p14="http://schemas.microsoft.com/office/powerpoint/2010/main" val="171061384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6015" y="365126"/>
            <a:ext cx="8485973" cy="1325563"/>
          </a:xfrm>
        </p:spPr>
        <p:txBody>
          <a:bodyPr/>
          <a:lstStyle/>
          <a:p>
            <a:r>
              <a:rPr lang="fr-FR" dirty="0"/>
              <a:t>Menil Collection, Houston, TX (1987)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0120" y="1690688"/>
            <a:ext cx="7107110" cy="4100511"/>
          </a:xfrm>
          <a:prstGeom prst="rect">
            <a:avLst/>
          </a:prstGeom>
        </p:spPr>
      </p:pic>
    </p:spTree>
    <p:extLst>
      <p:ext uri="{BB962C8B-B14F-4D97-AF65-F5344CB8AC3E}">
        <p14:creationId xmlns:p14="http://schemas.microsoft.com/office/powerpoint/2010/main" val="229313863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9282" y="365126"/>
            <a:ext cx="8673982" cy="1325563"/>
          </a:xfrm>
        </p:spPr>
        <p:txBody>
          <a:bodyPr/>
          <a:lstStyle/>
          <a:p>
            <a:r>
              <a:rPr lang="fr-FR" dirty="0"/>
              <a:t>Menil Collection, Houston, TX (1987)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048" y="1690689"/>
            <a:ext cx="6925903" cy="4411008"/>
          </a:xfrm>
          <a:prstGeom prst="rect">
            <a:avLst/>
          </a:prstGeom>
        </p:spPr>
      </p:pic>
    </p:spTree>
    <p:extLst>
      <p:ext uri="{BB962C8B-B14F-4D97-AF65-F5344CB8AC3E}">
        <p14:creationId xmlns:p14="http://schemas.microsoft.com/office/powerpoint/2010/main" val="155167111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US Contemporary Museums </a:t>
            </a:r>
            <a:r>
              <a:rPr lang="fr-FR" dirty="0" smtClean="0"/>
              <a:t>2</a:t>
            </a:r>
            <a:endParaRPr lang="fr-FR" dirty="0"/>
          </a:p>
        </p:txBody>
      </p:sp>
      <p:sp>
        <p:nvSpPr>
          <p:cNvPr id="3" name="Espace réservé du contenu 2"/>
          <p:cNvSpPr>
            <a:spLocks noGrp="1"/>
          </p:cNvSpPr>
          <p:nvPr>
            <p:ph idx="1"/>
          </p:nvPr>
        </p:nvSpPr>
        <p:spPr/>
        <p:txBody>
          <a:bodyPr/>
          <a:lstStyle/>
          <a:p>
            <a:r>
              <a:rPr lang="fr-FR" dirty="0"/>
              <a:t>The Davis Museum, Wellesley, MA 1993. </a:t>
            </a:r>
            <a:endParaRPr lang="fr-FR" dirty="0" smtClean="0"/>
          </a:p>
          <a:p>
            <a:r>
              <a:rPr lang="fr-FR" dirty="0" smtClean="0"/>
              <a:t>Weisman </a:t>
            </a:r>
            <a:r>
              <a:rPr lang="fr-FR" dirty="0"/>
              <a:t>Art Museum, Minneapolis, MN 1993</a:t>
            </a:r>
            <a:r>
              <a:rPr lang="fr-FR" dirty="0" smtClean="0"/>
              <a:t>.</a:t>
            </a:r>
          </a:p>
          <a:p>
            <a:r>
              <a:rPr lang="fr-FR" dirty="0"/>
              <a:t>Museum of Tolerance, Los Angeles, CA </a:t>
            </a:r>
            <a:r>
              <a:rPr lang="fr-FR" dirty="0" smtClean="0"/>
              <a:t>1993.</a:t>
            </a:r>
          </a:p>
          <a:p>
            <a:r>
              <a:rPr lang="fr-FR" dirty="0" smtClean="0"/>
              <a:t>Kemper </a:t>
            </a:r>
            <a:r>
              <a:rPr lang="fr-FR" dirty="0"/>
              <a:t>Museum, Kansas City, MO 1994.</a:t>
            </a:r>
          </a:p>
          <a:p>
            <a:r>
              <a:rPr lang="fr-FR" dirty="0"/>
              <a:t>M.O.C.A. North Museum, Miami, FL 1994.</a:t>
            </a:r>
          </a:p>
          <a:p>
            <a:r>
              <a:rPr lang="fr-FR" dirty="0"/>
              <a:t>Joslyn Art Museum, Omaha, NE </a:t>
            </a:r>
            <a:r>
              <a:rPr lang="fr-FR" dirty="0" smtClean="0"/>
              <a:t>1994.</a:t>
            </a:r>
            <a:endParaRPr lang="fr-FR"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972296513"/>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7747" y="365126"/>
            <a:ext cx="8429892" cy="1325563"/>
          </a:xfrm>
        </p:spPr>
        <p:txBody>
          <a:bodyPr/>
          <a:lstStyle/>
          <a:p>
            <a:r>
              <a:rPr lang="fr-FR" dirty="0"/>
              <a:t>Menil Collection, Houston, TX (1987)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2228" y="1690689"/>
            <a:ext cx="6940930" cy="4487920"/>
          </a:xfrm>
          <a:prstGeom prst="rect">
            <a:avLst/>
          </a:prstGeom>
        </p:spPr>
      </p:pic>
    </p:spTree>
    <p:extLst>
      <p:ext uri="{BB962C8B-B14F-4D97-AF65-F5344CB8AC3E}">
        <p14:creationId xmlns:p14="http://schemas.microsoft.com/office/powerpoint/2010/main" val="172852862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7629" y="178420"/>
            <a:ext cx="8764859" cy="1293541"/>
          </a:xfrm>
        </p:spPr>
        <p:txBody>
          <a:bodyPr/>
          <a:lstStyle/>
          <a:p>
            <a:r>
              <a:rPr lang="fr-FR" dirty="0"/>
              <a:t>Menil Collection, Houston, TX (1987)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9045" y="1471961"/>
            <a:ext cx="6982025" cy="4493003"/>
          </a:xfrm>
          <a:prstGeom prst="rect">
            <a:avLst/>
          </a:prstGeom>
        </p:spPr>
      </p:pic>
    </p:spTree>
    <p:extLst>
      <p:ext uri="{BB962C8B-B14F-4D97-AF65-F5344CB8AC3E}">
        <p14:creationId xmlns:p14="http://schemas.microsoft.com/office/powerpoint/2010/main" val="368819847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8421" y="167269"/>
            <a:ext cx="8809462" cy="1315844"/>
          </a:xfrm>
        </p:spPr>
        <p:txBody>
          <a:bodyPr/>
          <a:lstStyle/>
          <a:p>
            <a:r>
              <a:rPr lang="fr-FR" dirty="0"/>
              <a:t>Menil Collection, Houston, TX (1987)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6793" y="1483113"/>
            <a:ext cx="6730413" cy="4299913"/>
          </a:xfrm>
          <a:prstGeom prst="rect">
            <a:avLst/>
          </a:prstGeom>
        </p:spPr>
      </p:pic>
    </p:spTree>
    <p:extLst>
      <p:ext uri="{BB962C8B-B14F-4D97-AF65-F5344CB8AC3E}">
        <p14:creationId xmlns:p14="http://schemas.microsoft.com/office/powerpoint/2010/main" val="306902789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9932" y="365126"/>
            <a:ext cx="8764858" cy="1325563"/>
          </a:xfrm>
        </p:spPr>
        <p:txBody>
          <a:bodyPr/>
          <a:lstStyle/>
          <a:p>
            <a:r>
              <a:rPr lang="fr-FR" dirty="0"/>
              <a:t>Menil Collection, Houston, TX (1987)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688" y="1771185"/>
            <a:ext cx="2446262" cy="3927087"/>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8098" y="1771184"/>
            <a:ext cx="5263375" cy="3927087"/>
          </a:xfrm>
          <a:prstGeom prst="rect">
            <a:avLst/>
          </a:prstGeom>
        </p:spPr>
      </p:pic>
    </p:spTree>
    <p:extLst>
      <p:ext uri="{BB962C8B-B14F-4D97-AF65-F5344CB8AC3E}">
        <p14:creationId xmlns:p14="http://schemas.microsoft.com/office/powerpoint/2010/main" val="171545609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3107" y="365126"/>
            <a:ext cx="8443244" cy="1325563"/>
          </a:xfrm>
        </p:spPr>
        <p:txBody>
          <a:bodyPr/>
          <a:lstStyle/>
          <a:p>
            <a:r>
              <a:rPr lang="fr-FR" dirty="0"/>
              <a:t>Menil Collection, Houston, TX (1987)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7261" y="1690689"/>
            <a:ext cx="6389477" cy="4047893"/>
          </a:xfrm>
          <a:prstGeom prst="rect">
            <a:avLst/>
          </a:prstGeom>
        </p:spPr>
      </p:pic>
    </p:spTree>
    <p:extLst>
      <p:ext uri="{BB962C8B-B14F-4D97-AF65-F5344CB8AC3E}">
        <p14:creationId xmlns:p14="http://schemas.microsoft.com/office/powerpoint/2010/main" val="397274277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1873" y="365126"/>
            <a:ext cx="8787161" cy="1325563"/>
          </a:xfrm>
        </p:spPr>
        <p:txBody>
          <a:bodyPr/>
          <a:lstStyle/>
          <a:p>
            <a:r>
              <a:rPr lang="fr-FR" dirty="0"/>
              <a:t>Menil Collection, Houston, TX (1987)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33" y="1690689"/>
            <a:ext cx="6315239" cy="4248638"/>
          </a:xfrm>
          <a:prstGeom prst="rect">
            <a:avLst/>
          </a:prstGeom>
        </p:spPr>
      </p:pic>
    </p:spTree>
    <p:extLst>
      <p:ext uri="{BB962C8B-B14F-4D97-AF65-F5344CB8AC3E}">
        <p14:creationId xmlns:p14="http://schemas.microsoft.com/office/powerpoint/2010/main" val="52243084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2927" y="365126"/>
            <a:ext cx="8443245" cy="1325563"/>
          </a:xfrm>
        </p:spPr>
        <p:txBody>
          <a:bodyPr/>
          <a:lstStyle/>
          <a:p>
            <a:r>
              <a:rPr lang="fr-FR" dirty="0"/>
              <a:t>Menil Collection, Houston, TX (1987)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6142" y="1690689"/>
            <a:ext cx="6571715" cy="4325550"/>
          </a:xfrm>
          <a:prstGeom prst="rect">
            <a:avLst/>
          </a:prstGeom>
        </p:spPr>
      </p:pic>
    </p:spTree>
    <p:extLst>
      <p:ext uri="{BB962C8B-B14F-4D97-AF65-F5344CB8AC3E}">
        <p14:creationId xmlns:p14="http://schemas.microsoft.com/office/powerpoint/2010/main" val="2313188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9141" y="365126"/>
            <a:ext cx="8608741" cy="1325563"/>
          </a:xfrm>
        </p:spPr>
        <p:txBody>
          <a:bodyPr/>
          <a:lstStyle/>
          <a:p>
            <a:r>
              <a:rPr lang="fr-FR" dirty="0"/>
              <a:t>Menil Collection, Houston, TX (1987)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141" y="1889428"/>
            <a:ext cx="4046984" cy="3672408"/>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889428"/>
            <a:ext cx="4223792" cy="3672408"/>
          </a:xfrm>
          <a:prstGeom prst="rect">
            <a:avLst/>
          </a:prstGeom>
        </p:spPr>
      </p:pic>
    </p:spTree>
    <p:extLst>
      <p:ext uri="{BB962C8B-B14F-4D97-AF65-F5344CB8AC3E}">
        <p14:creationId xmlns:p14="http://schemas.microsoft.com/office/powerpoint/2010/main" val="103104208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7289" y="365126"/>
            <a:ext cx="8434699" cy="1325563"/>
          </a:xfrm>
        </p:spPr>
        <p:txBody>
          <a:bodyPr/>
          <a:lstStyle/>
          <a:p>
            <a:r>
              <a:rPr lang="fr-FR" dirty="0"/>
              <a:t>Menil Collection, Houston, TX (1987)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4695" y="1690689"/>
            <a:ext cx="6654610" cy="4299913"/>
          </a:xfrm>
          <a:prstGeom prst="rect">
            <a:avLst/>
          </a:prstGeom>
        </p:spPr>
      </p:pic>
    </p:spTree>
    <p:extLst>
      <p:ext uri="{BB962C8B-B14F-4D97-AF65-F5344CB8AC3E}">
        <p14:creationId xmlns:p14="http://schemas.microsoft.com/office/powerpoint/2010/main" val="3985472872"/>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L.A.C.M.A., Los </a:t>
            </a:r>
            <a:r>
              <a:rPr lang="fr-FR" dirty="0"/>
              <a:t>Angeles, CA </a:t>
            </a:r>
            <a:r>
              <a:rPr lang="fr-FR" dirty="0" smtClean="0"/>
              <a:t>(1988)</a:t>
            </a:r>
            <a:endParaRPr lang="fr-FR" dirty="0"/>
          </a:p>
        </p:txBody>
      </p:sp>
      <p:sp>
        <p:nvSpPr>
          <p:cNvPr id="3" name="Espace réservé du contenu 2"/>
          <p:cNvSpPr>
            <a:spLocks noGrp="1"/>
          </p:cNvSpPr>
          <p:nvPr>
            <p:ph idx="1"/>
          </p:nvPr>
        </p:nvSpPr>
        <p:spPr/>
        <p:txBody>
          <a:bodyPr>
            <a:normAutofit lnSpcReduction="10000"/>
          </a:bodyPr>
          <a:lstStyle/>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r>
              <a:rPr lang="fr-FR" dirty="0" smtClean="0"/>
              <a:t>Pavilion for Japanese Art (1988)</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6625" y="1690689"/>
            <a:ext cx="3005750" cy="3534026"/>
          </a:xfrm>
          <a:prstGeom prst="rect">
            <a:avLst/>
          </a:prstGeom>
        </p:spPr>
      </p:pic>
      <p:pic>
        <p:nvPicPr>
          <p:cNvPr id="6" name="Image 5"/>
          <p:cNvPicPr>
            <a:picLocks noChangeAspect="1"/>
          </p:cNvPicPr>
          <p:nvPr/>
        </p:nvPicPr>
        <p:blipFill>
          <a:blip r:embed="rId3"/>
          <a:stretch>
            <a:fillRect/>
          </a:stretch>
        </p:blipFill>
        <p:spPr>
          <a:xfrm>
            <a:off x="5798225" y="1726565"/>
            <a:ext cx="2581275" cy="4095750"/>
          </a:xfrm>
          <a:prstGeom prst="rect">
            <a:avLst/>
          </a:prstGeom>
        </p:spPr>
      </p:pic>
      <p:sp>
        <p:nvSpPr>
          <p:cNvPr id="7" name="ZoneTexte 6"/>
          <p:cNvSpPr txBox="1"/>
          <p:nvPr/>
        </p:nvSpPr>
        <p:spPr>
          <a:xfrm>
            <a:off x="2725093" y="4644428"/>
            <a:ext cx="2390115" cy="369332"/>
          </a:xfrm>
          <a:prstGeom prst="rect">
            <a:avLst/>
          </a:prstGeom>
          <a:noFill/>
        </p:spPr>
        <p:txBody>
          <a:bodyPr wrap="square" rtlCol="0">
            <a:spAutoFit/>
          </a:bodyPr>
          <a:lstStyle/>
          <a:p>
            <a:r>
              <a:rPr lang="fr-FR" dirty="0" smtClean="0">
                <a:solidFill>
                  <a:schemeClr val="bg1"/>
                </a:solidFill>
              </a:rPr>
              <a:t>Bruce Goff</a:t>
            </a:r>
            <a:endParaRPr lang="fr-FR" dirty="0">
              <a:solidFill>
                <a:schemeClr val="bg1"/>
              </a:solidFill>
            </a:endParaRPr>
          </a:p>
        </p:txBody>
      </p:sp>
      <p:sp>
        <p:nvSpPr>
          <p:cNvPr id="8" name="ZoneTexte 7"/>
          <p:cNvSpPr txBox="1"/>
          <p:nvPr/>
        </p:nvSpPr>
        <p:spPr>
          <a:xfrm>
            <a:off x="6509442" y="5305331"/>
            <a:ext cx="1321806" cy="369332"/>
          </a:xfrm>
          <a:prstGeom prst="rect">
            <a:avLst/>
          </a:prstGeom>
          <a:noFill/>
        </p:spPr>
        <p:txBody>
          <a:bodyPr wrap="square" rtlCol="0">
            <a:spAutoFit/>
          </a:bodyPr>
          <a:lstStyle/>
          <a:p>
            <a:r>
              <a:rPr lang="fr-FR" dirty="0" smtClean="0">
                <a:solidFill>
                  <a:schemeClr val="bg1"/>
                </a:solidFill>
              </a:rPr>
              <a:t>Bart Prince</a:t>
            </a:r>
            <a:endParaRPr lang="fr-FR" dirty="0">
              <a:solidFill>
                <a:schemeClr val="bg1"/>
              </a:solidFill>
            </a:endParaRPr>
          </a:p>
        </p:txBody>
      </p:sp>
    </p:spTree>
    <p:extLst>
      <p:ext uri="{BB962C8B-B14F-4D97-AF65-F5344CB8AC3E}">
        <p14:creationId xmlns:p14="http://schemas.microsoft.com/office/powerpoint/2010/main" val="301753672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12366" cy="1325563"/>
          </a:xfrm>
        </p:spPr>
        <p:txBody>
          <a:bodyPr/>
          <a:lstStyle/>
          <a:p>
            <a:r>
              <a:rPr lang="fr-FR" dirty="0" smtClean="0"/>
              <a:t>M.O.C.A. Grand, </a:t>
            </a:r>
            <a:r>
              <a:rPr lang="fr-FR" dirty="0"/>
              <a:t>Los Angeles, </a:t>
            </a:r>
            <a:r>
              <a:rPr lang="fr-FR" dirty="0" smtClean="0"/>
              <a:t>CA  </a:t>
            </a:r>
            <a:r>
              <a:rPr lang="fr-FR" dirty="0"/>
              <a:t>(1986)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Espace réservé du contenu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95" y="1690689"/>
            <a:ext cx="4423690" cy="3312368"/>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0259" y="2938451"/>
            <a:ext cx="2482570" cy="2011734"/>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1054" y="5232461"/>
            <a:ext cx="2664296" cy="1489014"/>
          </a:xfrm>
          <a:prstGeom prst="rect">
            <a:avLst/>
          </a:prstGeom>
        </p:spPr>
      </p:pic>
      <p:sp>
        <p:nvSpPr>
          <p:cNvPr id="8" name="ZoneTexte 7"/>
          <p:cNvSpPr txBox="1"/>
          <p:nvPr/>
        </p:nvSpPr>
        <p:spPr>
          <a:xfrm>
            <a:off x="5386039" y="4462258"/>
            <a:ext cx="1471961" cy="646331"/>
          </a:xfrm>
          <a:prstGeom prst="rect">
            <a:avLst/>
          </a:prstGeom>
          <a:noFill/>
        </p:spPr>
        <p:txBody>
          <a:bodyPr wrap="square" rtlCol="0">
            <a:spAutoFit/>
          </a:bodyPr>
          <a:lstStyle/>
          <a:p>
            <a:r>
              <a:rPr lang="fr-FR" dirty="0">
                <a:solidFill>
                  <a:schemeClr val="bg1"/>
                </a:solidFill>
                <a:effectLst>
                  <a:outerShdw blurRad="38100" dist="38100" dir="2700000" algn="tl">
                    <a:srgbClr val="000000">
                      <a:alpha val="43137"/>
                    </a:srgbClr>
                  </a:outerShdw>
                </a:effectLst>
              </a:rPr>
              <a:t>Arata Isozaki</a:t>
            </a:r>
          </a:p>
          <a:p>
            <a:endParaRPr lang="fr-FR" dirty="0"/>
          </a:p>
        </p:txBody>
      </p:sp>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7703" y="3932035"/>
            <a:ext cx="1007760" cy="1018150"/>
          </a:xfrm>
          <a:prstGeom prst="rect">
            <a:avLst/>
          </a:prstGeom>
        </p:spPr>
      </p:pic>
      <p:pic>
        <p:nvPicPr>
          <p:cNvPr id="10" name="Image 9"/>
          <p:cNvPicPr>
            <a:picLocks noChangeAspect="1"/>
          </p:cNvPicPr>
          <p:nvPr/>
        </p:nvPicPr>
        <p:blipFill>
          <a:blip r:embed="rId6"/>
          <a:stretch>
            <a:fillRect/>
          </a:stretch>
        </p:blipFill>
        <p:spPr>
          <a:xfrm>
            <a:off x="628650" y="5705505"/>
            <a:ext cx="2381250" cy="542925"/>
          </a:xfrm>
          <a:prstGeom prst="rect">
            <a:avLst/>
          </a:prstGeom>
        </p:spPr>
      </p:pic>
    </p:spTree>
    <p:extLst>
      <p:ext uri="{BB962C8B-B14F-4D97-AF65-F5344CB8AC3E}">
        <p14:creationId xmlns:p14="http://schemas.microsoft.com/office/powerpoint/2010/main" val="64009899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L.A.C.M.A., Los Angeles, CA (1988)</a:t>
            </a:r>
          </a:p>
        </p:txBody>
      </p:sp>
      <p:sp>
        <p:nvSpPr>
          <p:cNvPr id="3" name="Espace réservé du contenu 2"/>
          <p:cNvSpPr>
            <a:spLocks noGrp="1"/>
          </p:cNvSpPr>
          <p:nvPr>
            <p:ph idx="1"/>
          </p:nvPr>
        </p:nvSpPr>
        <p:spPr/>
        <p:txBody>
          <a:bodyPr>
            <a:normAutofit fontScale="85000" lnSpcReduction="10000"/>
          </a:bodyPr>
          <a:lstStyle/>
          <a:p>
            <a:r>
              <a:rPr lang="en-US" dirty="0" smtClean="0"/>
              <a:t>It is the work of the architects Bruce Goff &amp; Bart Prince</a:t>
            </a:r>
          </a:p>
          <a:p>
            <a:r>
              <a:rPr lang="en-US" dirty="0" smtClean="0"/>
              <a:t>The 32,100-sqf </a:t>
            </a:r>
            <a:r>
              <a:rPr lang="en-US" dirty="0"/>
              <a:t>building is notable for its </a:t>
            </a:r>
            <a:r>
              <a:rPr lang="en-US" dirty="0" smtClean="0"/>
              <a:t>translucent fiberglass </a:t>
            </a:r>
            <a:r>
              <a:rPr lang="en-US" dirty="0"/>
              <a:t>panels, which allow paintings to be lit safely and naturally by soft sunlight. The effect approximates the original viewing conditions for these paintings and allows </a:t>
            </a:r>
            <a:r>
              <a:rPr lang="en-US" dirty="0" smtClean="0"/>
              <a:t>gold leaf </a:t>
            </a:r>
            <a:r>
              <a:rPr lang="en-US" dirty="0"/>
              <a:t>to reflect, creating dimensional levels within works of art not visible under artificial lighting</a:t>
            </a:r>
            <a:r>
              <a:rPr lang="en-US" dirty="0" smtClean="0"/>
              <a:t>. The </a:t>
            </a:r>
            <a:r>
              <a:rPr lang="en-US" dirty="0"/>
              <a:t>small building has been pushed into the spotlight, its rib-like headdress, translucent panels, and stony centerpiece shining against a temporary backdrop of rubble. </a:t>
            </a:r>
            <a:r>
              <a:rPr lang="en-US" dirty="0" smtClean="0"/>
              <a:t>The </a:t>
            </a:r>
            <a:r>
              <a:rPr lang="en-US" dirty="0"/>
              <a:t>roof structures of the galleries are suspended by cables to allow for non loadbearing translucent perimeter walls for ideal lighting conditions for the art. The pavilion also features a prow-shaped roof and cylindrical </a:t>
            </a:r>
            <a:r>
              <a:rPr lang="en-US" dirty="0" smtClean="0"/>
              <a:t>towers.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522142379"/>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L.A.C.M.A., Los Angeles, CA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9909" y="1690689"/>
            <a:ext cx="6644181" cy="4429454"/>
          </a:xfrm>
          <a:prstGeom prst="rect">
            <a:avLst/>
          </a:prstGeom>
        </p:spPr>
      </p:pic>
    </p:spTree>
    <p:extLst>
      <p:ext uri="{BB962C8B-B14F-4D97-AF65-F5344CB8AC3E}">
        <p14:creationId xmlns:p14="http://schemas.microsoft.com/office/powerpoint/2010/main" val="336249896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L.A.C.M.A., Los Angeles, CA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209" y="1690689"/>
            <a:ext cx="6871581" cy="4510936"/>
          </a:xfrm>
          <a:prstGeom prst="rect">
            <a:avLst/>
          </a:prstGeom>
        </p:spPr>
      </p:pic>
    </p:spTree>
    <p:extLst>
      <p:ext uri="{BB962C8B-B14F-4D97-AF65-F5344CB8AC3E}">
        <p14:creationId xmlns:p14="http://schemas.microsoft.com/office/powerpoint/2010/main" val="262342942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L.A.C.M.A., Los Angeles, CA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798" y="1690689"/>
            <a:ext cx="6672404" cy="4393240"/>
          </a:xfrm>
          <a:prstGeom prst="rect">
            <a:avLst/>
          </a:prstGeom>
        </p:spPr>
      </p:pic>
    </p:spTree>
    <p:extLst>
      <p:ext uri="{BB962C8B-B14F-4D97-AF65-F5344CB8AC3E}">
        <p14:creationId xmlns:p14="http://schemas.microsoft.com/office/powerpoint/2010/main" val="87035462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L.A.C.M.A., Los Angeles, CA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039" y="1690689"/>
            <a:ext cx="2892911" cy="433661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2498" y="1690688"/>
            <a:ext cx="5875463" cy="4336611"/>
          </a:xfrm>
          <a:prstGeom prst="rect">
            <a:avLst/>
          </a:prstGeom>
        </p:spPr>
      </p:pic>
    </p:spTree>
    <p:extLst>
      <p:ext uri="{BB962C8B-B14F-4D97-AF65-F5344CB8AC3E}">
        <p14:creationId xmlns:p14="http://schemas.microsoft.com/office/powerpoint/2010/main" val="378741040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L.A.C.M.A., Los Angeles, CA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6004" y="1690689"/>
            <a:ext cx="6771992" cy="4519989"/>
          </a:xfrm>
          <a:prstGeom prst="rect">
            <a:avLst/>
          </a:prstGeom>
        </p:spPr>
      </p:pic>
    </p:spTree>
    <p:extLst>
      <p:ext uri="{BB962C8B-B14F-4D97-AF65-F5344CB8AC3E}">
        <p14:creationId xmlns:p14="http://schemas.microsoft.com/office/powerpoint/2010/main" val="351379036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30943"/>
            <a:ext cx="9144000" cy="1325563"/>
          </a:xfrm>
        </p:spPr>
        <p:txBody>
          <a:bodyPr/>
          <a:lstStyle/>
          <a:p>
            <a:r>
              <a:rPr lang="fr-FR" dirty="0" smtClean="0"/>
              <a:t>  Deer Valley Rock, Phœnix, AZ (1988)</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380" y="1656506"/>
            <a:ext cx="5811140" cy="3949535"/>
          </a:xfrm>
          <a:prstGeom prst="rect">
            <a:avLst/>
          </a:prstGeom>
        </p:spPr>
      </p:pic>
      <p:pic>
        <p:nvPicPr>
          <p:cNvPr id="5" name="Image 4"/>
          <p:cNvPicPr>
            <a:picLocks noChangeAspect="1"/>
          </p:cNvPicPr>
          <p:nvPr/>
        </p:nvPicPr>
        <p:blipFill>
          <a:blip r:embed="rId3"/>
          <a:stretch>
            <a:fillRect/>
          </a:stretch>
        </p:blipFill>
        <p:spPr>
          <a:xfrm>
            <a:off x="6147175" y="5879226"/>
            <a:ext cx="2686050" cy="257175"/>
          </a:xfrm>
          <a:prstGeom prst="rect">
            <a:avLst/>
          </a:prstGeom>
        </p:spPr>
      </p:pic>
      <p:pic>
        <p:nvPicPr>
          <p:cNvPr id="6" name="Image 5"/>
          <p:cNvPicPr>
            <a:picLocks noChangeAspect="1"/>
          </p:cNvPicPr>
          <p:nvPr/>
        </p:nvPicPr>
        <p:blipFill>
          <a:blip r:embed="rId4"/>
          <a:stretch>
            <a:fillRect/>
          </a:stretch>
        </p:blipFill>
        <p:spPr>
          <a:xfrm>
            <a:off x="304221" y="5846763"/>
            <a:ext cx="981075" cy="762000"/>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8625" y="1656505"/>
            <a:ext cx="2864600" cy="3949535"/>
          </a:xfrm>
          <a:prstGeom prst="rect">
            <a:avLst/>
          </a:prstGeom>
        </p:spPr>
      </p:pic>
      <p:sp>
        <p:nvSpPr>
          <p:cNvPr id="8" name="ZoneTexte 7"/>
          <p:cNvSpPr txBox="1"/>
          <p:nvPr/>
        </p:nvSpPr>
        <p:spPr>
          <a:xfrm>
            <a:off x="6115050" y="5050564"/>
            <a:ext cx="2311103" cy="369332"/>
          </a:xfrm>
          <a:prstGeom prst="rect">
            <a:avLst/>
          </a:prstGeom>
          <a:noFill/>
        </p:spPr>
        <p:txBody>
          <a:bodyPr wrap="square" rtlCol="0">
            <a:spAutoFit/>
          </a:bodyPr>
          <a:lstStyle/>
          <a:p>
            <a:r>
              <a:rPr lang="fr-FR" dirty="0" smtClean="0">
                <a:solidFill>
                  <a:schemeClr val="bg1"/>
                </a:solidFill>
              </a:rPr>
              <a:t>Will Bruder</a:t>
            </a:r>
            <a:endParaRPr lang="fr-FR" dirty="0">
              <a:solidFill>
                <a:schemeClr val="bg1"/>
              </a:solidFill>
            </a:endParaRPr>
          </a:p>
        </p:txBody>
      </p:sp>
    </p:spTree>
    <p:extLst>
      <p:ext uri="{BB962C8B-B14F-4D97-AF65-F5344CB8AC3E}">
        <p14:creationId xmlns:p14="http://schemas.microsoft.com/office/powerpoint/2010/main" val="254013687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095" y="365126"/>
            <a:ext cx="8742348" cy="1325563"/>
          </a:xfrm>
        </p:spPr>
        <p:txBody>
          <a:bodyPr/>
          <a:lstStyle/>
          <a:p>
            <a:r>
              <a:rPr lang="fr-FR" dirty="0" smtClean="0"/>
              <a:t>  Deer </a:t>
            </a:r>
            <a:r>
              <a:rPr lang="fr-FR" dirty="0"/>
              <a:t>Valley Rock, Phœnix, AZ (1988)</a:t>
            </a:r>
          </a:p>
        </p:txBody>
      </p:sp>
      <p:sp>
        <p:nvSpPr>
          <p:cNvPr id="3" name="Espace réservé du contenu 2"/>
          <p:cNvSpPr>
            <a:spLocks noGrp="1"/>
          </p:cNvSpPr>
          <p:nvPr>
            <p:ph idx="1"/>
          </p:nvPr>
        </p:nvSpPr>
        <p:spPr/>
        <p:txBody>
          <a:bodyPr/>
          <a:lstStyle/>
          <a:p>
            <a:r>
              <a:rPr lang="en-US" dirty="0"/>
              <a:t>An interpretive center offers exhibition, research, classroom and curatorial space for the study of ideas and materials related to rock art, the Center’s architectural strength come from it geometry and creative use of dark purple black copper slag encrusted concrete panels and weathered steel trellises. The funnel like, boomerang shaped plan geometry serves as a metaphorical ‘time machine’ taking the visitor from the surrounding suburban sprawl of Phoenix to a desert </a:t>
            </a:r>
            <a:r>
              <a:rPr lang="en-US" dirty="0" smtClean="0"/>
              <a:t>sanctuary.</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235034707"/>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4741" y="365126"/>
            <a:ext cx="8622706" cy="1325563"/>
          </a:xfrm>
        </p:spPr>
        <p:txBody>
          <a:bodyPr/>
          <a:lstStyle/>
          <a:p>
            <a:r>
              <a:rPr lang="fr-FR" dirty="0"/>
              <a:t>Deer Valley Rock, Phœnix, AZ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943" y="1690689"/>
            <a:ext cx="7315200" cy="4479376"/>
          </a:xfrm>
          <a:prstGeom prst="rect">
            <a:avLst/>
          </a:prstGeom>
        </p:spPr>
      </p:pic>
    </p:spTree>
    <p:extLst>
      <p:ext uri="{BB962C8B-B14F-4D97-AF65-F5344CB8AC3E}">
        <p14:creationId xmlns:p14="http://schemas.microsoft.com/office/powerpoint/2010/main" val="41705221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6195" y="365126"/>
            <a:ext cx="8639798" cy="1325563"/>
          </a:xfrm>
        </p:spPr>
        <p:txBody>
          <a:bodyPr/>
          <a:lstStyle/>
          <a:p>
            <a:r>
              <a:rPr lang="fr-FR" dirty="0"/>
              <a:t>Deer Valley Rock, Phœnix, AZ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2945" y="1690689"/>
            <a:ext cx="7067373" cy="4368280"/>
          </a:xfrm>
          <a:prstGeom prst="rect">
            <a:avLst/>
          </a:prstGeom>
        </p:spPr>
      </p:pic>
    </p:spTree>
    <p:extLst>
      <p:ext uri="{BB962C8B-B14F-4D97-AF65-F5344CB8AC3E}">
        <p14:creationId xmlns:p14="http://schemas.microsoft.com/office/powerpoint/2010/main" val="328636922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46550" cy="1325563"/>
          </a:xfrm>
        </p:spPr>
        <p:txBody>
          <a:bodyPr/>
          <a:lstStyle/>
          <a:p>
            <a:r>
              <a:rPr lang="fr-FR" dirty="0"/>
              <a:t>M.O.C.A. Grand, Los Angeles, CA  (1986)</a:t>
            </a:r>
          </a:p>
        </p:txBody>
      </p:sp>
      <p:sp>
        <p:nvSpPr>
          <p:cNvPr id="3" name="Espace réservé du contenu 2"/>
          <p:cNvSpPr>
            <a:spLocks noGrp="1"/>
          </p:cNvSpPr>
          <p:nvPr>
            <p:ph idx="1"/>
          </p:nvPr>
        </p:nvSpPr>
        <p:spPr/>
        <p:txBody>
          <a:bodyPr>
            <a:normAutofit/>
          </a:bodyPr>
          <a:lstStyle/>
          <a:p>
            <a:r>
              <a:rPr lang="en-US" dirty="0"/>
              <a:t>The Japanese Arata Isozaki designed the museum in red sandstone contrasting with the glass and steel buildings surrounding it.</a:t>
            </a:r>
          </a:p>
          <a:p>
            <a:r>
              <a:rPr lang="en-US" dirty="0"/>
              <a:t>The building is built around a terraced courtyard. The galleries are below ground level, most with zenithal lighting through pyramid-shaped skylights. Above the courtyard, the only building that stands out is the section dedicated to administration, with a semi-circular dome-shaped roof.</a:t>
            </a:r>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340951944"/>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0916" y="365126"/>
            <a:ext cx="8810714" cy="1325563"/>
          </a:xfrm>
        </p:spPr>
        <p:txBody>
          <a:bodyPr/>
          <a:lstStyle/>
          <a:p>
            <a:r>
              <a:rPr lang="fr-FR" dirty="0"/>
              <a:t>Deer Valley Rock, Phœnix, AZ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679" y="1690688"/>
            <a:ext cx="6614444" cy="4487921"/>
          </a:xfrm>
          <a:prstGeom prst="rect">
            <a:avLst/>
          </a:prstGeom>
        </p:spPr>
      </p:pic>
    </p:spTree>
    <p:extLst>
      <p:ext uri="{BB962C8B-B14F-4D97-AF65-F5344CB8AC3E}">
        <p14:creationId xmlns:p14="http://schemas.microsoft.com/office/powerpoint/2010/main" val="139919282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4741" y="365126"/>
            <a:ext cx="8597068" cy="1325563"/>
          </a:xfrm>
        </p:spPr>
        <p:txBody>
          <a:bodyPr/>
          <a:lstStyle/>
          <a:p>
            <a:r>
              <a:rPr lang="fr-FR" dirty="0"/>
              <a:t>Deer Valley Rock, Phœnix, AZ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6508" y="1690688"/>
            <a:ext cx="2988510" cy="4513559"/>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9451" y="1690688"/>
            <a:ext cx="2939753" cy="4513559"/>
          </a:xfrm>
          <a:prstGeom prst="rect">
            <a:avLst/>
          </a:prstGeom>
        </p:spPr>
      </p:pic>
    </p:spTree>
    <p:extLst>
      <p:ext uri="{BB962C8B-B14F-4D97-AF65-F5344CB8AC3E}">
        <p14:creationId xmlns:p14="http://schemas.microsoft.com/office/powerpoint/2010/main" val="306397400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9103" y="365126"/>
            <a:ext cx="8340695" cy="1325563"/>
          </a:xfrm>
        </p:spPr>
        <p:txBody>
          <a:bodyPr/>
          <a:lstStyle/>
          <a:p>
            <a:r>
              <a:rPr lang="fr-FR" dirty="0"/>
              <a:t>Deer Valley Rock, Phœnix, AZ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401" y="1690689"/>
            <a:ext cx="7016097" cy="4470830"/>
          </a:xfrm>
          <a:prstGeom prst="rect">
            <a:avLst/>
          </a:prstGeom>
        </p:spPr>
      </p:pic>
    </p:spTree>
    <p:extLst>
      <p:ext uri="{BB962C8B-B14F-4D97-AF65-F5344CB8AC3E}">
        <p14:creationId xmlns:p14="http://schemas.microsoft.com/office/powerpoint/2010/main" val="415477039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3465" y="365126"/>
            <a:ext cx="8520157" cy="1325563"/>
          </a:xfrm>
        </p:spPr>
        <p:txBody>
          <a:bodyPr/>
          <a:lstStyle/>
          <a:p>
            <a:r>
              <a:rPr lang="fr-FR" dirty="0"/>
              <a:t>Deer Valley Rock, Phœnix, AZ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6410" y="1690689"/>
            <a:ext cx="6674265" cy="4487921"/>
          </a:xfrm>
          <a:prstGeom prst="rect">
            <a:avLst/>
          </a:prstGeom>
        </p:spPr>
      </p:pic>
    </p:spTree>
    <p:extLst>
      <p:ext uri="{BB962C8B-B14F-4D97-AF65-F5344CB8AC3E}">
        <p14:creationId xmlns:p14="http://schemas.microsoft.com/office/powerpoint/2010/main" val="334343725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7649" y="365126"/>
            <a:ext cx="8622705" cy="1325563"/>
          </a:xfrm>
        </p:spPr>
        <p:txBody>
          <a:bodyPr/>
          <a:lstStyle/>
          <a:p>
            <a:r>
              <a:rPr lang="fr-FR" dirty="0"/>
              <a:t>Deer Valley Rock, Phœnix, AZ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846" y="1776720"/>
            <a:ext cx="7477571" cy="3766031"/>
          </a:xfrm>
          <a:prstGeom prst="rect">
            <a:avLst/>
          </a:prstGeom>
        </p:spPr>
      </p:pic>
    </p:spTree>
    <p:extLst>
      <p:ext uri="{BB962C8B-B14F-4D97-AF65-F5344CB8AC3E}">
        <p14:creationId xmlns:p14="http://schemas.microsoft.com/office/powerpoint/2010/main" val="250400981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385" y="189572"/>
            <a:ext cx="8686799" cy="1030855"/>
          </a:xfrm>
        </p:spPr>
        <p:txBody>
          <a:bodyPr/>
          <a:lstStyle/>
          <a:p>
            <a:r>
              <a:rPr lang="fr-FR" dirty="0"/>
              <a:t>Wexner Center, </a:t>
            </a:r>
            <a:r>
              <a:rPr lang="fr-FR" dirty="0" smtClean="0"/>
              <a:t>Columbus, OH </a:t>
            </a:r>
            <a:r>
              <a:rPr lang="fr-FR" dirty="0"/>
              <a:t>(1989)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59" y="1380272"/>
            <a:ext cx="5559152" cy="4392488"/>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294" y="1380272"/>
            <a:ext cx="3049529" cy="2808312"/>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1444" y="4243107"/>
            <a:ext cx="3027227" cy="561975"/>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2191" y="4920252"/>
            <a:ext cx="2906480" cy="1705015"/>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159" y="6031998"/>
            <a:ext cx="3272265" cy="419100"/>
          </a:xfrm>
          <a:prstGeom prst="rect">
            <a:avLst/>
          </a:prstGeom>
        </p:spPr>
      </p:pic>
      <p:sp>
        <p:nvSpPr>
          <p:cNvPr id="9" name="ZoneTexte 8"/>
          <p:cNvSpPr txBox="1"/>
          <p:nvPr/>
        </p:nvSpPr>
        <p:spPr>
          <a:xfrm>
            <a:off x="6478859" y="3646449"/>
            <a:ext cx="2129882" cy="379141"/>
          </a:xfrm>
          <a:prstGeom prst="rect">
            <a:avLst/>
          </a:prstGeom>
          <a:noFill/>
        </p:spPr>
        <p:txBody>
          <a:bodyPr wrap="square" rtlCol="0">
            <a:spAutoFit/>
          </a:bodyPr>
          <a:lstStyle/>
          <a:p>
            <a:r>
              <a:rPr lang="fr-FR" dirty="0" smtClean="0">
                <a:solidFill>
                  <a:schemeClr val="bg1"/>
                </a:solidFill>
              </a:rPr>
              <a:t>Peter Eisenman</a:t>
            </a:r>
            <a:endParaRPr lang="fr-FR" dirty="0">
              <a:solidFill>
                <a:schemeClr val="bg1"/>
              </a:solidFill>
            </a:endParaRPr>
          </a:p>
        </p:txBody>
      </p:sp>
    </p:spTree>
    <p:extLst>
      <p:ext uri="{BB962C8B-B14F-4D97-AF65-F5344CB8AC3E}">
        <p14:creationId xmlns:p14="http://schemas.microsoft.com/office/powerpoint/2010/main" val="249289634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0722" y="144966"/>
            <a:ext cx="8798312" cy="1126273"/>
          </a:xfrm>
        </p:spPr>
        <p:txBody>
          <a:bodyPr/>
          <a:lstStyle/>
          <a:p>
            <a:r>
              <a:rPr lang="fr-FR" dirty="0"/>
              <a:t>Wexner Center, Columbus, OH (1989)</a:t>
            </a:r>
          </a:p>
        </p:txBody>
      </p:sp>
      <p:sp>
        <p:nvSpPr>
          <p:cNvPr id="3" name="Espace réservé du contenu 2"/>
          <p:cNvSpPr>
            <a:spLocks noGrp="1"/>
          </p:cNvSpPr>
          <p:nvPr>
            <p:ph idx="1"/>
          </p:nvPr>
        </p:nvSpPr>
        <p:spPr>
          <a:xfrm>
            <a:off x="628650" y="1505415"/>
            <a:ext cx="7886700" cy="4671548"/>
          </a:xfrm>
        </p:spPr>
        <p:txBody>
          <a:bodyPr>
            <a:normAutofit lnSpcReduction="10000"/>
          </a:bodyPr>
          <a:lstStyle/>
          <a:p>
            <a:r>
              <a:rPr lang="en-US" dirty="0"/>
              <a:t>It's the work of architect Peter Eisenman.</a:t>
            </a:r>
          </a:p>
          <a:p>
            <a:r>
              <a:rPr lang="en-US" dirty="0"/>
              <a:t>The Ohio State University campus is located on a grid that is approximately 12 degrees from the Columbus city grid: the long steel scaffolding structure, which serves as a footbridge through the complex, is placed on the city grid, giving the impression of cutting a diagonal strip across the campus and through the building. The walls of the rooms inside are located either on the city network or on the campus network, which means that the internal organisation accentuates the duality between city and campus.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413287696"/>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5327" y="111513"/>
            <a:ext cx="8776009" cy="1237786"/>
          </a:xfrm>
        </p:spPr>
        <p:txBody>
          <a:bodyPr/>
          <a:lstStyle/>
          <a:p>
            <a:r>
              <a:rPr lang="fr-FR" dirty="0"/>
              <a:t>Wexner Center, Columbus, OH (1989)</a:t>
            </a:r>
          </a:p>
        </p:txBody>
      </p:sp>
      <p:sp>
        <p:nvSpPr>
          <p:cNvPr id="3" name="Espace réservé du contenu 2"/>
          <p:cNvSpPr>
            <a:spLocks noGrp="1"/>
          </p:cNvSpPr>
          <p:nvPr>
            <p:ph idx="1"/>
          </p:nvPr>
        </p:nvSpPr>
        <p:spPr>
          <a:xfrm>
            <a:off x="628650" y="1349299"/>
            <a:ext cx="7886700" cy="4827664"/>
          </a:xfrm>
        </p:spPr>
        <p:txBody>
          <a:bodyPr>
            <a:normAutofit lnSpcReduction="10000"/>
          </a:bodyPr>
          <a:lstStyle/>
          <a:p>
            <a:r>
              <a:rPr lang="en-US" dirty="0"/>
              <a:t>Even the granite patterns in the floor, the fluorescent lights on the ceiling and the carpet </a:t>
            </a:r>
            <a:r>
              <a:rPr lang="en-US" dirty="0" smtClean="0"/>
              <a:t>colors </a:t>
            </a:r>
            <a:r>
              <a:rPr lang="en-US" dirty="0"/>
              <a:t>play on the diagonal relationship between the two grids.</a:t>
            </a:r>
          </a:p>
          <a:p>
            <a:r>
              <a:rPr lang="en-US" dirty="0"/>
              <a:t>The brick turret segments recall an </a:t>
            </a:r>
            <a:r>
              <a:rPr lang="en-US" dirty="0" smtClean="0"/>
              <a:t>armory </a:t>
            </a:r>
            <a:r>
              <a:rPr lang="en-US" dirty="0"/>
              <a:t>that stood here until 1958, when it was demolished after a fire. It is not the comforting use of historical form, but partial, broken or split elements that evoke it.</a:t>
            </a:r>
          </a:p>
          <a:p>
            <a:r>
              <a:rPr lang="en-US" dirty="0"/>
              <a:t>Placed parallel to the external scaffolding, the galleries have few large walls to hang, they are interrupted by columns.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468139823"/>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1873" y="144966"/>
            <a:ext cx="8831765" cy="1237785"/>
          </a:xfrm>
        </p:spPr>
        <p:txBody>
          <a:bodyPr/>
          <a:lstStyle/>
          <a:p>
            <a:r>
              <a:rPr lang="fr-FR" dirty="0"/>
              <a:t>Wexner Center, Columbus, OH (1989)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483113"/>
            <a:ext cx="5638800" cy="4638908"/>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3962" y="1699632"/>
            <a:ext cx="1057275" cy="381000"/>
          </a:xfrm>
          <a:prstGeom prst="rect">
            <a:avLst/>
          </a:prstGeom>
        </p:spPr>
      </p:pic>
    </p:spTree>
    <p:extLst>
      <p:ext uri="{BB962C8B-B14F-4D97-AF65-F5344CB8AC3E}">
        <p14:creationId xmlns:p14="http://schemas.microsoft.com/office/powerpoint/2010/main" val="2493701391"/>
      </p:ext>
    </p:extLst>
  </p:cSld>
  <p:clrMapOvr>
    <a:masterClrMapping/>
  </p:clrMapOvr>
  <mc:AlternateContent xmlns:mc="http://schemas.openxmlformats.org/markup-compatibility/2006">
    <mc:Choice xmlns:p14="http://schemas.microsoft.com/office/powerpoint/2010/main" Requires="p14">
      <p:transition spd="slow" p14:dur="7000" advClick="0" advTm="7000"/>
    </mc:Choice>
    <mc:Fallback>
      <p:transition spd="slow" advClick="0" advTm="700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1831" y="365126"/>
            <a:ext cx="8656889" cy="1325563"/>
          </a:xfrm>
        </p:spPr>
        <p:txBody>
          <a:bodyPr/>
          <a:lstStyle/>
          <a:p>
            <a:r>
              <a:rPr lang="fr-FR" dirty="0"/>
              <a:t>Wexner Center, Columbus, OH (1989)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7308" y="1690688"/>
            <a:ext cx="7255380" cy="4310061"/>
          </a:xfrm>
          <a:prstGeom prst="rect">
            <a:avLst/>
          </a:prstGeom>
        </p:spPr>
      </p:pic>
    </p:spTree>
    <p:extLst>
      <p:ext uri="{BB962C8B-B14F-4D97-AF65-F5344CB8AC3E}">
        <p14:creationId xmlns:p14="http://schemas.microsoft.com/office/powerpoint/2010/main" val="365498552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46550" cy="1325563"/>
          </a:xfrm>
        </p:spPr>
        <p:txBody>
          <a:bodyPr/>
          <a:lstStyle/>
          <a:p>
            <a:r>
              <a:rPr lang="fr-FR" dirty="0"/>
              <a:t>M.O.C.A</a:t>
            </a:r>
            <a:r>
              <a:rPr lang="fr-FR" dirty="0" smtClean="0"/>
              <a:t>. Grand, </a:t>
            </a:r>
            <a:r>
              <a:rPr lang="fr-FR" dirty="0"/>
              <a:t>Los Angeles, CA  (1986)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141" y="1825374"/>
            <a:ext cx="8597592" cy="3742509"/>
          </a:xfrm>
          <a:prstGeom prst="rect">
            <a:avLst/>
          </a:prstGeom>
        </p:spPr>
      </p:pic>
    </p:spTree>
    <p:extLst>
      <p:ext uri="{BB962C8B-B14F-4D97-AF65-F5344CB8AC3E}">
        <p14:creationId xmlns:p14="http://schemas.microsoft.com/office/powerpoint/2010/main" val="261844279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3465" y="365126"/>
            <a:ext cx="8605615" cy="1325563"/>
          </a:xfrm>
        </p:spPr>
        <p:txBody>
          <a:bodyPr/>
          <a:lstStyle/>
          <a:p>
            <a:r>
              <a:rPr lang="fr-FR" dirty="0"/>
              <a:t>Wexner Center, Columbus, OH (1989)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6321" y="1690689"/>
            <a:ext cx="6691358" cy="4217192"/>
          </a:xfrm>
          <a:prstGeom prst="rect">
            <a:avLst/>
          </a:prstGeom>
        </p:spPr>
      </p:pic>
    </p:spTree>
    <p:extLst>
      <p:ext uri="{BB962C8B-B14F-4D97-AF65-F5344CB8AC3E}">
        <p14:creationId xmlns:p14="http://schemas.microsoft.com/office/powerpoint/2010/main" val="47152957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0721" y="156118"/>
            <a:ext cx="8787161" cy="1282389"/>
          </a:xfrm>
        </p:spPr>
        <p:txBody>
          <a:bodyPr/>
          <a:lstStyle/>
          <a:p>
            <a:r>
              <a:rPr lang="fr-FR" dirty="0"/>
              <a:t>Wexner Center, Columbus, OH (1989)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12" y="1438507"/>
            <a:ext cx="6984776" cy="4620034"/>
          </a:xfrm>
          <a:prstGeom prst="rect">
            <a:avLst/>
          </a:prstGeom>
        </p:spPr>
      </p:pic>
    </p:spTree>
    <p:extLst>
      <p:ext uri="{BB962C8B-B14F-4D97-AF65-F5344CB8AC3E}">
        <p14:creationId xmlns:p14="http://schemas.microsoft.com/office/powerpoint/2010/main" val="269089952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5327" y="189572"/>
            <a:ext cx="8898673" cy="1260087"/>
          </a:xfrm>
        </p:spPr>
        <p:txBody>
          <a:bodyPr/>
          <a:lstStyle/>
          <a:p>
            <a:r>
              <a:rPr lang="fr-FR" dirty="0"/>
              <a:t>Wexner Center, Columbus, OH (1989)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2580" y="1363070"/>
            <a:ext cx="6698839" cy="4457866"/>
          </a:xfrm>
          <a:prstGeom prst="rect">
            <a:avLst/>
          </a:prstGeom>
        </p:spPr>
      </p:pic>
    </p:spTree>
    <p:extLst>
      <p:ext uri="{BB962C8B-B14F-4D97-AF65-F5344CB8AC3E}">
        <p14:creationId xmlns:p14="http://schemas.microsoft.com/office/powerpoint/2010/main" val="421742652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268" y="156118"/>
            <a:ext cx="8686800" cy="1248936"/>
          </a:xfrm>
        </p:spPr>
        <p:txBody>
          <a:bodyPr/>
          <a:lstStyle/>
          <a:p>
            <a:r>
              <a:rPr lang="fr-FR" dirty="0"/>
              <a:t>Wexner Center, Columbus, OH (1989)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3179" y="1405054"/>
            <a:ext cx="3160402" cy="4672361"/>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5207" y="1405054"/>
            <a:ext cx="3207153" cy="4672362"/>
          </a:xfrm>
          <a:prstGeom prst="rect">
            <a:avLst/>
          </a:prstGeom>
        </p:spPr>
      </p:pic>
    </p:spTree>
    <p:extLst>
      <p:ext uri="{BB962C8B-B14F-4D97-AF65-F5344CB8AC3E}">
        <p14:creationId xmlns:p14="http://schemas.microsoft.com/office/powerpoint/2010/main" val="14899876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780" y="133816"/>
            <a:ext cx="8720254" cy="1248935"/>
          </a:xfrm>
        </p:spPr>
        <p:txBody>
          <a:bodyPr/>
          <a:lstStyle/>
          <a:p>
            <a:r>
              <a:rPr lang="fr-FR" dirty="0"/>
              <a:t>Wexner Center, Columbus, OH (1989)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1471960"/>
            <a:ext cx="7200800" cy="4493942"/>
          </a:xfrm>
          <a:prstGeom prst="rect">
            <a:avLst/>
          </a:prstGeom>
        </p:spPr>
      </p:pic>
    </p:spTree>
    <p:extLst>
      <p:ext uri="{BB962C8B-B14F-4D97-AF65-F5344CB8AC3E}">
        <p14:creationId xmlns:p14="http://schemas.microsoft.com/office/powerpoint/2010/main" val="338328205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6195" y="365126"/>
            <a:ext cx="8631252" cy="1325563"/>
          </a:xfrm>
        </p:spPr>
        <p:txBody>
          <a:bodyPr/>
          <a:lstStyle/>
          <a:p>
            <a:r>
              <a:rPr lang="fr-FR" dirty="0"/>
              <a:t>Wexner Center, Columbus, OH (1989)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9463" y="1690689"/>
            <a:ext cx="6405073" cy="4453737"/>
          </a:xfrm>
          <a:prstGeom prst="rect">
            <a:avLst/>
          </a:prstGeom>
        </p:spPr>
      </p:pic>
    </p:spTree>
    <p:extLst>
      <p:ext uri="{BB962C8B-B14F-4D97-AF65-F5344CB8AC3E}">
        <p14:creationId xmlns:p14="http://schemas.microsoft.com/office/powerpoint/2010/main" val="386224531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4177" y="111513"/>
            <a:ext cx="8697950" cy="1427356"/>
          </a:xfrm>
        </p:spPr>
        <p:txBody>
          <a:bodyPr/>
          <a:lstStyle/>
          <a:p>
            <a:r>
              <a:rPr lang="fr-FR" dirty="0"/>
              <a:t>Wexner Center, Columbus, OH (1989)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628" y="1446229"/>
            <a:ext cx="6696744" cy="4318951"/>
          </a:xfrm>
          <a:prstGeom prst="rect">
            <a:avLst/>
          </a:prstGeom>
        </p:spPr>
      </p:pic>
    </p:spTree>
    <p:extLst>
      <p:ext uri="{BB962C8B-B14F-4D97-AF65-F5344CB8AC3E}">
        <p14:creationId xmlns:p14="http://schemas.microsoft.com/office/powerpoint/2010/main" val="273477293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2234" y="211874"/>
            <a:ext cx="8742556" cy="1304692"/>
          </a:xfrm>
        </p:spPr>
        <p:txBody>
          <a:bodyPr/>
          <a:lstStyle/>
          <a:p>
            <a:r>
              <a:rPr lang="fr-FR" dirty="0"/>
              <a:t>Wexner Center, Columbus, OH (</a:t>
            </a:r>
            <a:r>
              <a:rPr lang="fr-FR" dirty="0" smtClean="0"/>
              <a:t>1989)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7128" y="1516566"/>
            <a:ext cx="6912768" cy="4252395"/>
          </a:xfrm>
          <a:prstGeom prst="rect">
            <a:avLst/>
          </a:prstGeom>
        </p:spPr>
      </p:pic>
    </p:spTree>
    <p:extLst>
      <p:ext uri="{BB962C8B-B14F-4D97-AF65-F5344CB8AC3E}">
        <p14:creationId xmlns:p14="http://schemas.microsoft.com/office/powerpoint/2010/main" val="367760326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780" y="200722"/>
            <a:ext cx="8697952" cy="1271239"/>
          </a:xfrm>
        </p:spPr>
        <p:txBody>
          <a:bodyPr/>
          <a:lstStyle/>
          <a:p>
            <a:r>
              <a:rPr lang="fr-FR" dirty="0"/>
              <a:t>Wexner Center, Columbus, OH (</a:t>
            </a:r>
            <a:r>
              <a:rPr lang="fr-FR" dirty="0" smtClean="0"/>
              <a:t>1989)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6238" y="1471961"/>
            <a:ext cx="3063035" cy="4783873"/>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04" y="1471961"/>
            <a:ext cx="5819693" cy="4783874"/>
          </a:xfrm>
          <a:prstGeom prst="rect">
            <a:avLst/>
          </a:prstGeom>
        </p:spPr>
      </p:pic>
    </p:spTree>
    <p:extLst>
      <p:ext uri="{BB962C8B-B14F-4D97-AF65-F5344CB8AC3E}">
        <p14:creationId xmlns:p14="http://schemas.microsoft.com/office/powerpoint/2010/main" val="77398624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  Hammer Museum, Los Angeles, CA (1990)</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379" y="1690689"/>
            <a:ext cx="6365174" cy="4175721"/>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8305" y="1947036"/>
            <a:ext cx="2351315" cy="3115618"/>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8304" y="5349876"/>
            <a:ext cx="2351315" cy="1371600"/>
          </a:xfrm>
          <a:prstGeom prst="rect">
            <a:avLst/>
          </a:prstGeom>
        </p:spPr>
      </p:pic>
      <p:sp>
        <p:nvSpPr>
          <p:cNvPr id="7" name="ZoneTexte 6"/>
          <p:cNvSpPr txBox="1"/>
          <p:nvPr/>
        </p:nvSpPr>
        <p:spPr>
          <a:xfrm>
            <a:off x="6852062" y="4524499"/>
            <a:ext cx="1852551" cy="369332"/>
          </a:xfrm>
          <a:prstGeom prst="rect">
            <a:avLst/>
          </a:prstGeom>
          <a:noFill/>
        </p:spPr>
        <p:txBody>
          <a:bodyPr wrap="square" rtlCol="0">
            <a:spAutoFit/>
          </a:bodyPr>
          <a:lstStyle/>
          <a:p>
            <a:r>
              <a:rPr lang="fr-FR" dirty="0" smtClean="0">
                <a:solidFill>
                  <a:schemeClr val="bg1"/>
                </a:solidFill>
              </a:rPr>
              <a:t>Edward L. Barnes</a:t>
            </a:r>
            <a:endParaRPr lang="fr-FR" dirty="0">
              <a:solidFill>
                <a:schemeClr val="bg1"/>
              </a:solidFill>
            </a:endParaRPr>
          </a:p>
        </p:txBody>
      </p:sp>
    </p:spTree>
    <p:extLst>
      <p:ext uri="{BB962C8B-B14F-4D97-AF65-F5344CB8AC3E}">
        <p14:creationId xmlns:p14="http://schemas.microsoft.com/office/powerpoint/2010/main" val="252262342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03821" cy="1325563"/>
          </a:xfrm>
        </p:spPr>
        <p:txBody>
          <a:bodyPr/>
          <a:lstStyle/>
          <a:p>
            <a:r>
              <a:rPr lang="fr-FR" dirty="0"/>
              <a:t>M.O.C.A</a:t>
            </a:r>
            <a:r>
              <a:rPr lang="fr-FR" dirty="0" smtClean="0"/>
              <a:t>. Grand, </a:t>
            </a:r>
            <a:r>
              <a:rPr lang="fr-FR" dirty="0"/>
              <a:t>Los Angeles, CA  (1986)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Espace réservé du contenu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656" y="1690689"/>
            <a:ext cx="6192688" cy="4309002"/>
          </a:xfrm>
          <a:prstGeom prst="rect">
            <a:avLst/>
          </a:prstGeom>
        </p:spPr>
      </p:pic>
    </p:spTree>
    <p:extLst>
      <p:ext uri="{BB962C8B-B14F-4D97-AF65-F5344CB8AC3E}">
        <p14:creationId xmlns:p14="http://schemas.microsoft.com/office/powerpoint/2010/main" val="101516016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041449" cy="1325563"/>
          </a:xfrm>
        </p:spPr>
        <p:txBody>
          <a:bodyPr>
            <a:normAutofit/>
          </a:bodyPr>
          <a:lstStyle/>
          <a:p>
            <a:r>
              <a:rPr lang="fr-FR" sz="4000" dirty="0" smtClean="0"/>
              <a:t> Hammer </a:t>
            </a:r>
            <a:r>
              <a:rPr lang="fr-FR" sz="4000" dirty="0"/>
              <a:t>Museum, Los Angeles, CA (1990)</a:t>
            </a:r>
          </a:p>
        </p:txBody>
      </p:sp>
      <p:sp>
        <p:nvSpPr>
          <p:cNvPr id="3" name="Espace réservé du contenu 2"/>
          <p:cNvSpPr>
            <a:spLocks noGrp="1"/>
          </p:cNvSpPr>
          <p:nvPr>
            <p:ph idx="1"/>
          </p:nvPr>
        </p:nvSpPr>
        <p:spPr/>
        <p:txBody>
          <a:bodyPr>
            <a:normAutofit fontScale="92500"/>
          </a:bodyPr>
          <a:lstStyle/>
          <a:p>
            <a:r>
              <a:rPr lang="en-US" dirty="0"/>
              <a:t>Designed by New York-based Edward Larrabee Barnes, the Hammer Museum turns a blank, cold face to its surrounding streets. A high wall of horizontally striped Carrara marble screens the museum and its interior courtyard from public </a:t>
            </a:r>
            <a:r>
              <a:rPr lang="en-US" dirty="0" smtClean="0"/>
              <a:t>view.</a:t>
            </a:r>
          </a:p>
          <a:p>
            <a:r>
              <a:rPr lang="en-US" dirty="0"/>
              <a:t>The only hint that something interesting may be going on behind the wall is found at the rear of the site, on Lindbrook Drive. Above this secondary entrance is a wide, flat arch--shaped like a semi-circular "eyebrow"--that allows an oblique view from the street into the upper level of the courtyard.</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599471771"/>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20674"/>
            <a:ext cx="9144000" cy="1325563"/>
          </a:xfrm>
        </p:spPr>
        <p:txBody>
          <a:bodyPr>
            <a:normAutofit/>
          </a:bodyPr>
          <a:lstStyle/>
          <a:p>
            <a:r>
              <a:rPr lang="fr-FR" sz="4000" dirty="0" smtClean="0"/>
              <a:t> Hammer </a:t>
            </a:r>
            <a:r>
              <a:rPr lang="fr-FR" sz="4000" dirty="0"/>
              <a:t>Museum, Los Angeles, CA (1990)</a:t>
            </a:r>
          </a:p>
        </p:txBody>
      </p:sp>
      <p:sp>
        <p:nvSpPr>
          <p:cNvPr id="3" name="Espace réservé du contenu 2"/>
          <p:cNvSpPr>
            <a:spLocks noGrp="1"/>
          </p:cNvSpPr>
          <p:nvPr>
            <p:ph idx="1"/>
          </p:nvPr>
        </p:nvSpPr>
        <p:spPr/>
        <p:txBody>
          <a:bodyPr>
            <a:normAutofit fontScale="92500" lnSpcReduction="10000"/>
          </a:bodyPr>
          <a:lstStyle/>
          <a:p>
            <a:r>
              <a:rPr lang="en-US" dirty="0"/>
              <a:t>The courtyard </a:t>
            </a:r>
            <a:r>
              <a:rPr lang="en-US" dirty="0" smtClean="0"/>
              <a:t>itself, museum's </a:t>
            </a:r>
            <a:r>
              <a:rPr lang="en-US" dirty="0"/>
              <a:t>true </a:t>
            </a:r>
            <a:r>
              <a:rPr lang="en-US" dirty="0" smtClean="0"/>
              <a:t>centerpiece, </a:t>
            </a:r>
            <a:r>
              <a:rPr lang="en-US" dirty="0"/>
              <a:t>lined by wide arcades and terraces, is an awkward rectangle broken into two off-center sections. Its odd proportions make it seem as if it were a leftover space, an afterthought in the process of design rather than the museum's main feature</a:t>
            </a:r>
            <a:r>
              <a:rPr lang="en-US" dirty="0" smtClean="0"/>
              <a:t>.</a:t>
            </a:r>
          </a:p>
          <a:p>
            <a:r>
              <a:rPr lang="en-US" dirty="0"/>
              <a:t>Barnes' design restraint pays off in the galleries, which are well-proportioned and pleasantly lit by a mixture of natural and artificial light</a:t>
            </a:r>
            <a:r>
              <a:rPr lang="en-US" dirty="0" smtClean="0"/>
              <a:t>.</a:t>
            </a:r>
            <a:endParaRPr lang="en-US" dirty="0"/>
          </a:p>
          <a:p>
            <a:r>
              <a:rPr lang="en-US" dirty="0"/>
              <a:t>To maintain a steady level of illumination in the galleries, track lighting supplements louvered skylights controlled by photo-electric roof sensors.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556022562"/>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067088" cy="1325563"/>
          </a:xfrm>
        </p:spPr>
        <p:txBody>
          <a:bodyPr>
            <a:normAutofit/>
          </a:bodyPr>
          <a:lstStyle/>
          <a:p>
            <a:r>
              <a:rPr lang="fr-FR" sz="4000" dirty="0" smtClean="0"/>
              <a:t> Hammer </a:t>
            </a:r>
            <a:r>
              <a:rPr lang="fr-FR" sz="4000" dirty="0"/>
              <a:t>Museum, Los Angeles, CA (1990)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904" y="1690689"/>
            <a:ext cx="7030191" cy="4425104"/>
          </a:xfrm>
          <a:prstGeom prst="rect">
            <a:avLst/>
          </a:prstGeom>
        </p:spPr>
      </p:pic>
    </p:spTree>
    <p:extLst>
      <p:ext uri="{BB962C8B-B14F-4D97-AF65-F5344CB8AC3E}">
        <p14:creationId xmlns:p14="http://schemas.microsoft.com/office/powerpoint/2010/main" val="421876698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Hammer </a:t>
            </a:r>
            <a:r>
              <a:rPr lang="fr-FR" sz="4000" dirty="0"/>
              <a:t>Museum, Los Angeles, CA (1990)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125" y="1690689"/>
            <a:ext cx="6881750" cy="4263243"/>
          </a:xfrm>
          <a:prstGeom prst="rect">
            <a:avLst/>
          </a:prstGeom>
        </p:spPr>
      </p:pic>
    </p:spTree>
    <p:extLst>
      <p:ext uri="{BB962C8B-B14F-4D97-AF65-F5344CB8AC3E}">
        <p14:creationId xmlns:p14="http://schemas.microsoft.com/office/powerpoint/2010/main" val="326640466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Hammer </a:t>
            </a:r>
            <a:r>
              <a:rPr lang="fr-FR" sz="4000" dirty="0"/>
              <a:t>Museum, Los Angeles, CA (1990)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783" y="1690689"/>
            <a:ext cx="7101444" cy="4377602"/>
          </a:xfrm>
          <a:prstGeom prst="rect">
            <a:avLst/>
          </a:prstGeom>
        </p:spPr>
      </p:pic>
    </p:spTree>
    <p:extLst>
      <p:ext uri="{BB962C8B-B14F-4D97-AF65-F5344CB8AC3E}">
        <p14:creationId xmlns:p14="http://schemas.microsoft.com/office/powerpoint/2010/main" val="169583506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9282" y="365126"/>
            <a:ext cx="8802167" cy="1325563"/>
          </a:xfrm>
        </p:spPr>
        <p:txBody>
          <a:bodyPr>
            <a:normAutofit/>
          </a:bodyPr>
          <a:lstStyle/>
          <a:p>
            <a:r>
              <a:rPr lang="fr-FR" sz="4000" dirty="0"/>
              <a:t>Hammer Museum, Los Angeles, CA (1990)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690689"/>
            <a:ext cx="6858000" cy="4419600"/>
          </a:xfrm>
          <a:prstGeom prst="rect">
            <a:avLst/>
          </a:prstGeom>
        </p:spPr>
      </p:pic>
    </p:spTree>
    <p:extLst>
      <p:ext uri="{BB962C8B-B14F-4D97-AF65-F5344CB8AC3E}">
        <p14:creationId xmlns:p14="http://schemas.microsoft.com/office/powerpoint/2010/main" val="195239972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6553" y="365126"/>
            <a:ext cx="8836351" cy="1325563"/>
          </a:xfrm>
        </p:spPr>
        <p:txBody>
          <a:bodyPr>
            <a:normAutofit/>
          </a:bodyPr>
          <a:lstStyle/>
          <a:p>
            <a:r>
              <a:rPr lang="fr-FR" sz="4000" dirty="0"/>
              <a:t>Hammer Museum, Los Angeles, CA (1990)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587" y="1690689"/>
            <a:ext cx="7058826" cy="4302038"/>
          </a:xfrm>
          <a:prstGeom prst="rect">
            <a:avLst/>
          </a:prstGeom>
        </p:spPr>
      </p:pic>
    </p:spTree>
    <p:extLst>
      <p:ext uri="{BB962C8B-B14F-4D97-AF65-F5344CB8AC3E}">
        <p14:creationId xmlns:p14="http://schemas.microsoft.com/office/powerpoint/2010/main" val="132421415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3645" y="365126"/>
            <a:ext cx="8785076" cy="1325563"/>
          </a:xfrm>
        </p:spPr>
        <p:txBody>
          <a:bodyPr>
            <a:normAutofit/>
          </a:bodyPr>
          <a:lstStyle/>
          <a:p>
            <a:r>
              <a:rPr lang="fr-FR" sz="4000" dirty="0"/>
              <a:t>Hammer Museum, Los Angeles, CA (1990)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948" y="1690689"/>
            <a:ext cx="7204104" cy="4436647"/>
          </a:xfrm>
          <a:prstGeom prst="rect">
            <a:avLst/>
          </a:prstGeom>
        </p:spPr>
      </p:pic>
    </p:spTree>
    <p:extLst>
      <p:ext uri="{BB962C8B-B14F-4D97-AF65-F5344CB8AC3E}">
        <p14:creationId xmlns:p14="http://schemas.microsoft.com/office/powerpoint/2010/main" val="416547654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8007" y="365126"/>
            <a:ext cx="8754112" cy="1325563"/>
          </a:xfrm>
        </p:spPr>
        <p:txBody>
          <a:bodyPr>
            <a:normAutofit/>
          </a:bodyPr>
          <a:lstStyle/>
          <a:p>
            <a:r>
              <a:rPr lang="fr-FR" sz="4000" dirty="0"/>
              <a:t>Hammer Museum, Los Angeles, CA (1990)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2852" y="1690689"/>
            <a:ext cx="6258296" cy="4168239"/>
          </a:xfrm>
          <a:prstGeom prst="rect">
            <a:avLst/>
          </a:prstGeom>
        </p:spPr>
      </p:pic>
    </p:spTree>
    <p:extLst>
      <p:ext uri="{BB962C8B-B14F-4D97-AF65-F5344CB8AC3E}">
        <p14:creationId xmlns:p14="http://schemas.microsoft.com/office/powerpoint/2010/main" val="253958011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4740" y="365126"/>
            <a:ext cx="8819260" cy="1325563"/>
          </a:xfrm>
        </p:spPr>
        <p:txBody>
          <a:bodyPr>
            <a:normAutofit/>
          </a:bodyPr>
          <a:lstStyle/>
          <a:p>
            <a:r>
              <a:rPr lang="fr-FR" sz="4000" dirty="0"/>
              <a:t>Hammer Museum, Los Angeles, CA (1990)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1283" y="1793173"/>
            <a:ext cx="6899564" cy="4108863"/>
          </a:xfrm>
          <a:prstGeom prst="rect">
            <a:avLst/>
          </a:prstGeom>
        </p:spPr>
      </p:pic>
    </p:spTree>
    <p:extLst>
      <p:ext uri="{BB962C8B-B14F-4D97-AF65-F5344CB8AC3E}">
        <p14:creationId xmlns:p14="http://schemas.microsoft.com/office/powerpoint/2010/main" val="424434822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29458" cy="1325563"/>
          </a:xfrm>
        </p:spPr>
        <p:txBody>
          <a:bodyPr/>
          <a:lstStyle/>
          <a:p>
            <a:r>
              <a:rPr lang="fr-FR" dirty="0"/>
              <a:t>M.O.C.A</a:t>
            </a:r>
            <a:r>
              <a:rPr lang="fr-FR" dirty="0" smtClean="0"/>
              <a:t>. Grand, </a:t>
            </a:r>
            <a:r>
              <a:rPr lang="fr-FR" dirty="0"/>
              <a:t>Los Angeles, CA  (1986)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541" y="1690689"/>
            <a:ext cx="6556917" cy="4442483"/>
          </a:xfrm>
          <a:prstGeom prst="rect">
            <a:avLst/>
          </a:prstGeom>
        </p:spPr>
      </p:pic>
    </p:spTree>
    <p:extLst>
      <p:ext uri="{BB962C8B-B14F-4D97-AF65-F5344CB8AC3E}">
        <p14:creationId xmlns:p14="http://schemas.microsoft.com/office/powerpoint/2010/main" val="54354873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9281" y="365126"/>
            <a:ext cx="8785078" cy="1325563"/>
          </a:xfrm>
        </p:spPr>
        <p:txBody>
          <a:bodyPr>
            <a:normAutofit/>
          </a:bodyPr>
          <a:lstStyle/>
          <a:p>
            <a:r>
              <a:rPr lang="fr-FR" sz="4000" dirty="0"/>
              <a:t>Hammer Museum, Los Angeles, CA (1990)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037" y="1690689"/>
            <a:ext cx="7204106" cy="4462284"/>
          </a:xfrm>
          <a:prstGeom prst="rect">
            <a:avLst/>
          </a:prstGeom>
        </p:spPr>
      </p:pic>
    </p:spTree>
    <p:extLst>
      <p:ext uri="{BB962C8B-B14F-4D97-AF65-F5344CB8AC3E}">
        <p14:creationId xmlns:p14="http://schemas.microsoft.com/office/powerpoint/2010/main" val="278705340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I.C.A., Philadelphia, PA (1991)</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380" y="1690689"/>
            <a:ext cx="6329548" cy="437760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2058" y="4998646"/>
            <a:ext cx="2315688" cy="333375"/>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7056" y="1690689"/>
            <a:ext cx="2505692" cy="3166320"/>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2058" y="5605076"/>
            <a:ext cx="2196192" cy="1000900"/>
          </a:xfrm>
          <a:prstGeom prst="rect">
            <a:avLst/>
          </a:prstGeom>
        </p:spPr>
      </p:pic>
      <p:sp>
        <p:nvSpPr>
          <p:cNvPr id="8" name="ZoneTexte 7"/>
          <p:cNvSpPr txBox="1"/>
          <p:nvPr/>
        </p:nvSpPr>
        <p:spPr>
          <a:xfrm>
            <a:off x="6662058" y="4337824"/>
            <a:ext cx="2315688" cy="367991"/>
          </a:xfrm>
          <a:prstGeom prst="rect">
            <a:avLst/>
          </a:prstGeom>
          <a:noFill/>
        </p:spPr>
        <p:txBody>
          <a:bodyPr wrap="square" rtlCol="0">
            <a:spAutoFit/>
          </a:bodyPr>
          <a:lstStyle/>
          <a:p>
            <a:r>
              <a:rPr lang="fr-FR" dirty="0" smtClean="0"/>
              <a:t>Adèle Naudé Santos</a:t>
            </a:r>
            <a:endParaRPr lang="fr-FR" dirty="0"/>
          </a:p>
        </p:txBody>
      </p:sp>
    </p:spTree>
    <p:extLst>
      <p:ext uri="{BB962C8B-B14F-4D97-AF65-F5344CB8AC3E}">
        <p14:creationId xmlns:p14="http://schemas.microsoft.com/office/powerpoint/2010/main" val="126101383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I.C.A</a:t>
            </a:r>
            <a:r>
              <a:rPr lang="fr-FR" dirty="0"/>
              <a:t>., Philadelphia, PA (1991)</a:t>
            </a:r>
          </a:p>
        </p:txBody>
      </p:sp>
      <p:sp>
        <p:nvSpPr>
          <p:cNvPr id="3" name="Espace réservé du contenu 2"/>
          <p:cNvSpPr>
            <a:spLocks noGrp="1"/>
          </p:cNvSpPr>
          <p:nvPr>
            <p:ph idx="1"/>
          </p:nvPr>
        </p:nvSpPr>
        <p:spPr/>
        <p:txBody>
          <a:bodyPr>
            <a:normAutofit fontScale="92500"/>
          </a:bodyPr>
          <a:lstStyle/>
          <a:p>
            <a:r>
              <a:rPr lang="fr-FR" dirty="0" smtClean="0"/>
              <a:t>It was designed by the architect Adèle Naudé Santos.</a:t>
            </a:r>
          </a:p>
          <a:p>
            <a:r>
              <a:rPr lang="en-US" dirty="0"/>
              <a:t>A large glass-enclosed lobby welcomes visitors from the campus as well as from the surrounding city and provides access to the </a:t>
            </a:r>
            <a:r>
              <a:rPr lang="en-US" dirty="0" smtClean="0"/>
              <a:t>gallery. </a:t>
            </a:r>
          </a:p>
          <a:p>
            <a:r>
              <a:rPr lang="en-US" dirty="0"/>
              <a:t>Overshadowed by adjacent dormitory towers and underlain by subway tunnels, the site proved to be the greatest design challenge. The limestone base of the building was extended around the base of the towers, creating new access ramps to the towers and visually enlarging the presence of the ICA.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217875241"/>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I.C.A., Philadelphia, PA (1991)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9343" y="1744830"/>
            <a:ext cx="4346007" cy="4319818"/>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993" y="1636548"/>
            <a:ext cx="3204139" cy="4428100"/>
          </a:xfrm>
          <a:prstGeom prst="rect">
            <a:avLst/>
          </a:prstGeom>
        </p:spPr>
      </p:pic>
    </p:spTree>
    <p:extLst>
      <p:ext uri="{BB962C8B-B14F-4D97-AF65-F5344CB8AC3E}">
        <p14:creationId xmlns:p14="http://schemas.microsoft.com/office/powerpoint/2010/main" val="52523667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I.C.A</a:t>
            </a:r>
            <a:r>
              <a:rPr lang="fr-FR" dirty="0"/>
              <a:t>., Philadelphia, PA (1991)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216" y="1690688"/>
            <a:ext cx="7281017" cy="4402463"/>
          </a:xfrm>
          <a:prstGeom prst="rect">
            <a:avLst/>
          </a:prstGeom>
        </p:spPr>
      </p:pic>
    </p:spTree>
    <p:extLst>
      <p:ext uri="{BB962C8B-B14F-4D97-AF65-F5344CB8AC3E}">
        <p14:creationId xmlns:p14="http://schemas.microsoft.com/office/powerpoint/2010/main" val="121122799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I.C.A</a:t>
            </a:r>
            <a:r>
              <a:rPr lang="fr-FR" dirty="0"/>
              <a:t>., Philadelphia, PA (1991)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717" y="1690689"/>
            <a:ext cx="6994566" cy="4393870"/>
          </a:xfrm>
          <a:prstGeom prst="rect">
            <a:avLst/>
          </a:prstGeom>
        </p:spPr>
      </p:pic>
    </p:spTree>
    <p:extLst>
      <p:ext uri="{BB962C8B-B14F-4D97-AF65-F5344CB8AC3E}">
        <p14:creationId xmlns:p14="http://schemas.microsoft.com/office/powerpoint/2010/main" val="192087228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I.C.A</a:t>
            </a:r>
            <a:r>
              <a:rPr lang="fr-FR" dirty="0"/>
              <a:t>., Philadelphia, PA (1991)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446" y="1561327"/>
            <a:ext cx="2859172" cy="459164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1341" y="1561327"/>
            <a:ext cx="3149855" cy="4591645"/>
          </a:xfrm>
          <a:prstGeom prst="rect">
            <a:avLst/>
          </a:prstGeom>
        </p:spPr>
      </p:pic>
    </p:spTree>
    <p:extLst>
      <p:ext uri="{BB962C8B-B14F-4D97-AF65-F5344CB8AC3E}">
        <p14:creationId xmlns:p14="http://schemas.microsoft.com/office/powerpoint/2010/main" val="259485115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I.C.A</a:t>
            </a:r>
            <a:r>
              <a:rPr lang="fr-FR" dirty="0"/>
              <a:t>., Philadelphia, PA (1991)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308" y="1690688"/>
            <a:ext cx="7195559" cy="4505013"/>
          </a:xfrm>
          <a:prstGeom prst="rect">
            <a:avLst/>
          </a:prstGeom>
        </p:spPr>
      </p:pic>
    </p:spTree>
    <p:extLst>
      <p:ext uri="{BB962C8B-B14F-4D97-AF65-F5344CB8AC3E}">
        <p14:creationId xmlns:p14="http://schemas.microsoft.com/office/powerpoint/2010/main" val="282545613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I.C.A</a:t>
            </a:r>
            <a:r>
              <a:rPr lang="fr-FR" dirty="0"/>
              <a:t>., Philadelphia, PA (1991)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493" y="1690689"/>
            <a:ext cx="7187013" cy="4453737"/>
          </a:xfrm>
          <a:prstGeom prst="rect">
            <a:avLst/>
          </a:prstGeom>
        </p:spPr>
      </p:pic>
    </p:spTree>
    <p:extLst>
      <p:ext uri="{BB962C8B-B14F-4D97-AF65-F5344CB8AC3E}">
        <p14:creationId xmlns:p14="http://schemas.microsoft.com/office/powerpoint/2010/main" val="289736633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I.C.A</a:t>
            </a:r>
            <a:r>
              <a:rPr lang="fr-FR" dirty="0"/>
              <a:t>., Philadelphia, PA (1991)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151" y="1690689"/>
            <a:ext cx="6835697" cy="4409029"/>
          </a:xfrm>
          <a:prstGeom prst="rect">
            <a:avLst/>
          </a:prstGeom>
        </p:spPr>
      </p:pic>
    </p:spTree>
    <p:extLst>
      <p:ext uri="{BB962C8B-B14F-4D97-AF65-F5344CB8AC3E}">
        <p14:creationId xmlns:p14="http://schemas.microsoft.com/office/powerpoint/2010/main" val="110623046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37802</TotalTime>
  <Words>4455</Words>
  <Application>Microsoft Office PowerPoint</Application>
  <PresentationFormat>Affichage à l'écran (4:3)</PresentationFormat>
  <Paragraphs>486</Paragraphs>
  <Slides>190</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190</vt:i4>
      </vt:variant>
    </vt:vector>
  </HeadingPairs>
  <TitlesOfParts>
    <vt:vector size="194" baseType="lpstr">
      <vt:lpstr>Arial</vt:lpstr>
      <vt:lpstr>Calibri</vt:lpstr>
      <vt:lpstr>Calibri Light</vt:lpstr>
      <vt:lpstr>Thème Office</vt:lpstr>
      <vt:lpstr>Présentation PowerPoint</vt:lpstr>
      <vt:lpstr>US Contemporary Museums V</vt:lpstr>
      <vt:lpstr>US Contemporary Museums </vt:lpstr>
      <vt:lpstr>US Contemporary Museums 2</vt:lpstr>
      <vt:lpstr>M.O.C.A. Grand, Los Angeles, CA  (1986)</vt:lpstr>
      <vt:lpstr>M.O.C.A. Grand, Los Angeles, CA  (1986)</vt:lpstr>
      <vt:lpstr>M.O.C.A. Grand, Los Angeles, CA  (1986)</vt:lpstr>
      <vt:lpstr>M.O.C.A. Grand, Los Angeles, CA  (1986)</vt:lpstr>
      <vt:lpstr>M.O.C.A. Grand, Los Angeles, CA  (1986)</vt:lpstr>
      <vt:lpstr>M.O.C.A. Grand, Los Angeles, CA  (1986)</vt:lpstr>
      <vt:lpstr>M.O.C.A. Grand, Los Angeles, CA  (1986)</vt:lpstr>
      <vt:lpstr>M.O.C.A. Grand, Los Angeles, CA  (1986)</vt:lpstr>
      <vt:lpstr>M.O.C.A. Grand, Los Angeles, CA  (1986)</vt:lpstr>
      <vt:lpstr>M.O.C.A. Grand, Los Angeles, CA  (1986)</vt:lpstr>
      <vt:lpstr>M.O.C.A., Los Angeles, CA  (1986)</vt:lpstr>
      <vt:lpstr>M.O.C.A. Grand, Los Angeles, CA  (1986)</vt:lpstr>
      <vt:lpstr>M.O.C.A. Grand, Los Angeles, CA  (1986)</vt:lpstr>
      <vt:lpstr>NSU Art Museum,Fort Lauderdale, FL (1986)</vt:lpstr>
      <vt:lpstr>NSU Art Museum,Fort Lauderdale, FL (1986)</vt:lpstr>
      <vt:lpstr>NSU Art Museum,Fort Lauderdale, FL (1986)</vt:lpstr>
      <vt:lpstr>NSU Art Museum,Fort Lauderdale, FL (1986)</vt:lpstr>
      <vt:lpstr>NSU Art Museum,Fort Lauderdale, FL (1986)</vt:lpstr>
      <vt:lpstr>NSU Art Museum,Fort Lauderdale, FL (1986)</vt:lpstr>
      <vt:lpstr>NSU Art Museum,Fort Lauderdale, FL (1986)</vt:lpstr>
      <vt:lpstr>NSU Art Museum,Fort Lauderdale, FL (1986)</vt:lpstr>
      <vt:lpstr>NSU Art Museum,Fort Lauderdale, FL (1986)</vt:lpstr>
      <vt:lpstr>NSU Art Museum, Fort Lauderdale, FL (1986)</vt:lpstr>
      <vt:lpstr>NSU Art Museum,Fort Lauderdale, FL (1986)</vt:lpstr>
      <vt:lpstr>NSU Art Museum,Fort Lauderdale, FL (1986)</vt:lpstr>
      <vt:lpstr>NSU Art Museum,Fort Lauderdale, FL (1986)</vt:lpstr>
      <vt:lpstr>Menil Collection, Houston, TX (1987)</vt:lpstr>
      <vt:lpstr>Menil Collection, Houston, TX (1987)</vt:lpstr>
      <vt:lpstr>Menil Collection, Houston, TX (1987)</vt:lpstr>
      <vt:lpstr>Menil Collection, Houston, TX (1987)</vt:lpstr>
      <vt:lpstr>Menil Collection, Houston, TX (1987)</vt:lpstr>
      <vt:lpstr>Menil Collection, Houston, TX (1987)</vt:lpstr>
      <vt:lpstr>Menil Collection, Houston, TX (1987)</vt:lpstr>
      <vt:lpstr>Menil Collection, Houston, TX (1987)</vt:lpstr>
      <vt:lpstr>Menil Collection, Houston, TX (1987)</vt:lpstr>
      <vt:lpstr>Menil Collection, Houston, TX (1987)</vt:lpstr>
      <vt:lpstr>Menil Collection, Houston, TX (1987)</vt:lpstr>
      <vt:lpstr>Menil Collection, Houston, TX (1987)</vt:lpstr>
      <vt:lpstr>Menil Collection, Houston, TX (1987)</vt:lpstr>
      <vt:lpstr>Menil Collection, Houston, TX (1987)</vt:lpstr>
      <vt:lpstr>Menil Collection, Houston, TX (1987)</vt:lpstr>
      <vt:lpstr>Menil Collection, Houston, TX (1987)</vt:lpstr>
      <vt:lpstr>Menil Collection, Houston, TX (1987)</vt:lpstr>
      <vt:lpstr>Menil Collection, Houston, TX (1987)</vt:lpstr>
      <vt:lpstr>L.A.C.M.A., Los Angeles, CA (1988)</vt:lpstr>
      <vt:lpstr>L.A.C.M.A., Los Angeles, CA (1988)</vt:lpstr>
      <vt:lpstr>L.A.C.M.A., Los Angeles, CA (1988)</vt:lpstr>
      <vt:lpstr>L.A.C.M.A., Los Angeles, CA (1988)</vt:lpstr>
      <vt:lpstr>L.A.C.M.A., Los Angeles, CA (1988)</vt:lpstr>
      <vt:lpstr>L.A.C.M.A., Los Angeles, CA (1988)</vt:lpstr>
      <vt:lpstr>L.A.C.M.A., Los Angeles, CA (1988)</vt:lpstr>
      <vt:lpstr>  Deer Valley Rock, Phœnix, AZ (1988)</vt:lpstr>
      <vt:lpstr>  Deer Valley Rock, Phœnix, AZ (1988)</vt:lpstr>
      <vt:lpstr>Deer Valley Rock, Phœnix, AZ (1988)</vt:lpstr>
      <vt:lpstr>Deer Valley Rock, Phœnix, AZ (1988)</vt:lpstr>
      <vt:lpstr>Deer Valley Rock, Phœnix, AZ (1988)</vt:lpstr>
      <vt:lpstr>Deer Valley Rock, Phœnix, AZ (1988)</vt:lpstr>
      <vt:lpstr>Deer Valley Rock, Phœnix, AZ (1988)</vt:lpstr>
      <vt:lpstr>Deer Valley Rock, Phœnix, AZ (1988)</vt:lpstr>
      <vt:lpstr>Deer Valley Rock, Phœnix, AZ (1988)</vt:lpstr>
      <vt:lpstr>Wexner Center, Columbus, OH (1989)</vt:lpstr>
      <vt:lpstr>Wexner Center, Columbus, OH (1989)</vt:lpstr>
      <vt:lpstr>Wexner Center, Columbus, OH (1989)</vt:lpstr>
      <vt:lpstr>Wexner Center, Columbus, OH (1989)</vt:lpstr>
      <vt:lpstr>Wexner Center, Columbus, OH (1989)</vt:lpstr>
      <vt:lpstr>Wexner Center, Columbus, OH (1989)</vt:lpstr>
      <vt:lpstr>Wexner Center, Columbus, OH (1989)</vt:lpstr>
      <vt:lpstr>Wexner Center, Columbus, OH (1989)</vt:lpstr>
      <vt:lpstr>Wexner Center, Columbus, OH (1989)</vt:lpstr>
      <vt:lpstr>Wexner Center, Columbus, OH (1989)</vt:lpstr>
      <vt:lpstr>Wexner Center, Columbus, OH (1989)</vt:lpstr>
      <vt:lpstr>Wexner Center, Columbus, OH (1989)</vt:lpstr>
      <vt:lpstr>Wexner Center, Columbus, OH (1989)</vt:lpstr>
      <vt:lpstr>Wexner Center, Columbus, OH (1989)</vt:lpstr>
      <vt:lpstr>  Hammer Museum, Los Angeles, CA (1990)</vt:lpstr>
      <vt:lpstr> Hammer Museum, Los Angeles, CA (1990)</vt:lpstr>
      <vt:lpstr> Hammer Museum, Los Angeles, CA (1990)</vt:lpstr>
      <vt:lpstr> Hammer Museum, Los Angeles, CA (1990)</vt:lpstr>
      <vt:lpstr> Hammer Museum, Los Angeles, CA (1990)</vt:lpstr>
      <vt:lpstr> Hammer Museum, Los Angeles, CA (1990)</vt:lpstr>
      <vt:lpstr>Hammer Museum, Los Angeles, CA (1990)</vt:lpstr>
      <vt:lpstr>Hammer Museum, Los Angeles, CA (1990)</vt:lpstr>
      <vt:lpstr>Hammer Museum, Los Angeles, CA (1990)</vt:lpstr>
      <vt:lpstr>Hammer Museum, Los Angeles, CA (1990)</vt:lpstr>
      <vt:lpstr>Hammer Museum, Los Angeles, CA (1990)</vt:lpstr>
      <vt:lpstr>Hammer Museum, Los Angeles, CA (1990)</vt:lpstr>
      <vt:lpstr>    I.C.A., Philadelphia, PA (1991)</vt:lpstr>
      <vt:lpstr>    I.C.A., Philadelphia, PA (1991)</vt:lpstr>
      <vt:lpstr>I.C.A., Philadelphia, PA (1991)</vt:lpstr>
      <vt:lpstr>   I.C.A., Philadelphia, PA (1991)</vt:lpstr>
      <vt:lpstr>    I.C.A., Philadelphia, PA (1991)</vt:lpstr>
      <vt:lpstr>  I.C.A., Philadelphia, PA (1991)</vt:lpstr>
      <vt:lpstr>   I.C.A., Philadelphia, PA (1991)</vt:lpstr>
      <vt:lpstr>    I.C.A., Philadelphia, PA (1991)</vt:lpstr>
      <vt:lpstr>    I.C.A., Philadelphia, PA (1991)</vt:lpstr>
      <vt:lpstr>  I.C.A., Philadelphia, PA (1991)</vt:lpstr>
      <vt:lpstr>Center Visual Arts, Toledo, OH (1992) </vt:lpstr>
      <vt:lpstr>Center Visual Arts, Toledo, OH (1992) </vt:lpstr>
      <vt:lpstr>Center Visual Arts, Toledo, OH (1992) </vt:lpstr>
      <vt:lpstr>Center Visual Arts, Toledo, OH (1992) </vt:lpstr>
      <vt:lpstr>Center Visual Arts, Toledo, OH (1992) </vt:lpstr>
      <vt:lpstr>Center Visual Arts, Toledo, OH (1992) </vt:lpstr>
      <vt:lpstr>Center Visual Arts, Toledo, OH (1992) </vt:lpstr>
      <vt:lpstr>Center Visual Arts, Toledo, OH (1992) </vt:lpstr>
      <vt:lpstr>Center Visual Arts, Toledo, OH (1992) </vt:lpstr>
      <vt:lpstr>Center Visual Arts, Toledo, OH (1992) </vt:lpstr>
      <vt:lpstr>Center Visual Arts, Toledo, OH (1992) </vt:lpstr>
      <vt:lpstr>Center Visual Arts, Toledo, OH (1992) </vt:lpstr>
      <vt:lpstr> American Heritage Center, Laramie, WY (1993)</vt:lpstr>
      <vt:lpstr> American Heritage Center, Laramie, WY (1993)</vt:lpstr>
      <vt:lpstr> American Heritage Center, Laramie, WY (1993)</vt:lpstr>
      <vt:lpstr>  American Heritage Center, Laramie, WY (1993)</vt:lpstr>
      <vt:lpstr> American Heritage Center, Laramie, WY (1993)</vt:lpstr>
      <vt:lpstr> American Heritage Center, Laramie, WY (1993)</vt:lpstr>
      <vt:lpstr> American Heritage Center, Laramie, WY (1993)</vt:lpstr>
      <vt:lpstr> American Heritage Center, Laramie, WY (1993)</vt:lpstr>
      <vt:lpstr> American Heritage Center, Laramie, WY (1993)</vt:lpstr>
      <vt:lpstr> American Heritage Center, Laramie, WY (1993)</vt:lpstr>
      <vt:lpstr> American Heritage Center, Laramie, WY (1993)</vt:lpstr>
      <vt:lpstr> American Heritage Center, Laramie, WY (1993)</vt:lpstr>
      <vt:lpstr> American Heritage Center, Laramie, WY (1993)</vt:lpstr>
      <vt:lpstr> American Heritage Center, Laramie, WY (1993)</vt:lpstr>
      <vt:lpstr>Davis Museum, Wellesley, MA  (1993)</vt:lpstr>
      <vt:lpstr>Davis Museum, Wellesley, MA  (1993)</vt:lpstr>
      <vt:lpstr>Davis Museum, Wellesley, MA  (1993)</vt:lpstr>
      <vt:lpstr>Davis Museum, Wellesley, MA  (1993)</vt:lpstr>
      <vt:lpstr>Davis Museum, Wellesley, MA  (1993)</vt:lpstr>
      <vt:lpstr>Davis Museum, Wellesley, MA  (1993)</vt:lpstr>
      <vt:lpstr>Davis Museum, Wellesley, MA  (1993)</vt:lpstr>
      <vt:lpstr>Davis Museum, Wellesley, MA  (1993)</vt:lpstr>
      <vt:lpstr>Davis Museum, Wellesley, MA  (1993)</vt:lpstr>
      <vt:lpstr>Davis Museum, Wellesley, MA  (1993)</vt:lpstr>
      <vt:lpstr>Weisman Museum, Minneapolis, MN (1993)</vt:lpstr>
      <vt:lpstr>Weisman Museum, Minneapolis, MN (1993)</vt:lpstr>
      <vt:lpstr>Weisman Museum, Minneapolis, MN (1993)</vt:lpstr>
      <vt:lpstr>Weisman Museum, Minneapolis, MN (1993)</vt:lpstr>
      <vt:lpstr>Weisman Museum, Minneapolis, MN (1993)</vt:lpstr>
      <vt:lpstr>Weisman Museum, Minneapolis, MN (1993)</vt:lpstr>
      <vt:lpstr>Weisman Museum, Minneapolis, MN (1993)</vt:lpstr>
      <vt:lpstr>Weisman Museum, Minneapolis, MN (1993)</vt:lpstr>
      <vt:lpstr>Weisman Museum, Minneapolis, MN (1993)</vt:lpstr>
      <vt:lpstr>Weisman Museum, Minneapolis, MN (1993)</vt:lpstr>
      <vt:lpstr>Weisman Museum, Minneapolis, MN (1993)</vt:lpstr>
      <vt:lpstr>Weisman Museum, Minneapolis, MN (1993)</vt:lpstr>
      <vt:lpstr>Weisman Museum, Minneapolis, MN (1993)</vt:lpstr>
      <vt:lpstr>Weisman Museum, Minneapolis, MN (1993)</vt:lpstr>
      <vt:lpstr>  Museum of Tolerance, Los Angeles, CA (1993)</vt:lpstr>
      <vt:lpstr> Museum of Tolerance, Los Angeles, CA (1993)</vt:lpstr>
      <vt:lpstr> Museum of Tolerance, Los Angeles, CA (1993)</vt:lpstr>
      <vt:lpstr> Museum of Tolerance, Los Angeles, CA (1993)</vt:lpstr>
      <vt:lpstr> Museum of Tolerance, Los Angeles, CA (1993)</vt:lpstr>
      <vt:lpstr> Museum of Tolerance, Los Angeles, CA (1993)</vt:lpstr>
      <vt:lpstr> Museum of Tolerance, Los Angeles, CA (1993)</vt:lpstr>
      <vt:lpstr> Museum of Tolerance, Los Angeles, CA (1993)</vt:lpstr>
      <vt:lpstr>Museum of Tolerance, Los Angeles, CA (1993)</vt:lpstr>
      <vt:lpstr> Museum of Tolerance, Los Angeles, CA (1993)</vt:lpstr>
      <vt:lpstr>  Kemper Museum, Kansas City, MO (1994) </vt:lpstr>
      <vt:lpstr> Kemper Museum, Kansas City, MO (1994) </vt:lpstr>
      <vt:lpstr>Kemper Museum, Kansas City, MO (1994) </vt:lpstr>
      <vt:lpstr>Kemper Museum, Kansas City, MO (1994) </vt:lpstr>
      <vt:lpstr>  Kemper Museum, Kansas City, MO (1994) </vt:lpstr>
      <vt:lpstr>Kemper Museum, Kansas City, MO (1994) </vt:lpstr>
      <vt:lpstr>Kemper Museum, Kansas City, MO (1994) </vt:lpstr>
      <vt:lpstr>Kemper Museum, Kansas City, MO (1994) </vt:lpstr>
      <vt:lpstr>Kemper Museum, Kansas City, MO (1994) </vt:lpstr>
      <vt:lpstr>Kemper Museum, Kansas City, MO (1994)</vt:lpstr>
      <vt:lpstr>Kemper Museum, Kansas City, MO (1994)</vt:lpstr>
      <vt:lpstr>Kemper Museum, Kansas City, MO (1994) </vt:lpstr>
      <vt:lpstr>M.O.C.A. North Miami, Miami, FL (1994)</vt:lpstr>
      <vt:lpstr>M.O.C.A. North Miami, Miami, FL (1994)</vt:lpstr>
      <vt:lpstr>M.O.C.A. North M., Miami, FL (1994)</vt:lpstr>
      <vt:lpstr>M.O.C.A. North Miami, Miami, FL (1994)</vt:lpstr>
      <vt:lpstr>M.O.C.A. North Miami, Miami, FL (1994)</vt:lpstr>
      <vt:lpstr>M.O.C.A. North Miami, Miami, FL (1994)</vt:lpstr>
      <vt:lpstr>M.O.C.A. North Miami, Miami, FL (1994)</vt:lpstr>
      <vt:lpstr>M.O.C.A. North Miami, Miami, FL (1994)</vt:lpstr>
      <vt:lpstr>M.O.C.A. North Miami, Miami, FL (1994)</vt:lpstr>
      <vt:lpstr>Joslyn Art Museum, Omaha, NE (1994)</vt:lpstr>
      <vt:lpstr>Joslyn Art Museum, Omaha, NE (1994)</vt:lpstr>
      <vt:lpstr>Joslyn Art Museum, Omaha, NE (1994)</vt:lpstr>
      <vt:lpstr>Joslyn Art Museum, Omaha, NE (1994)</vt:lpstr>
      <vt:lpstr>Joslyn Art Museum, Omaha, NE (1994)</vt:lpstr>
      <vt:lpstr>Joslyn Art Museum, Omaha, NE (1994)</vt:lpstr>
      <vt:lpstr>Joslyn Art Museum, Omaha, NE (1994)</vt:lpstr>
      <vt:lpstr>Joslyn Art Museum, Omaha, NE (1994)</vt:lpstr>
      <vt:lpstr>M.O.C.A. North Miami, Miami, FL (1994)</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Modernist Houses</dc:title>
  <dc:creator>Bonfils</dc:creator>
  <cp:lastModifiedBy>Compte Microsoft</cp:lastModifiedBy>
  <cp:revision>730</cp:revision>
  <dcterms:created xsi:type="dcterms:W3CDTF">2017-12-25T13:11:09Z</dcterms:created>
  <dcterms:modified xsi:type="dcterms:W3CDTF">2022-06-08T17:01:57Z</dcterms:modified>
</cp:coreProperties>
</file>