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4"/>
  </p:notesMasterIdLst>
  <p:sldIdLst>
    <p:sldId id="934" r:id="rId2"/>
    <p:sldId id="797" r:id="rId3"/>
    <p:sldId id="1897" r:id="rId4"/>
    <p:sldId id="1819" r:id="rId5"/>
    <p:sldId id="1820" r:id="rId6"/>
    <p:sldId id="1831" r:id="rId7"/>
    <p:sldId id="1832" r:id="rId8"/>
    <p:sldId id="1821" r:id="rId9"/>
    <p:sldId id="1822" r:id="rId10"/>
    <p:sldId id="1823" r:id="rId11"/>
    <p:sldId id="1824" r:id="rId12"/>
    <p:sldId id="1825" r:id="rId13"/>
    <p:sldId id="1826" r:id="rId14"/>
    <p:sldId id="1827" r:id="rId15"/>
    <p:sldId id="1828" r:id="rId16"/>
    <p:sldId id="1829" r:id="rId17"/>
    <p:sldId id="1830" r:id="rId18"/>
    <p:sldId id="1807" r:id="rId19"/>
    <p:sldId id="1808" r:id="rId20"/>
    <p:sldId id="1818" r:id="rId21"/>
    <p:sldId id="1809" r:id="rId22"/>
    <p:sldId id="2177" r:id="rId23"/>
    <p:sldId id="1810" r:id="rId24"/>
    <p:sldId id="2179" r:id="rId25"/>
    <p:sldId id="2178" r:id="rId26"/>
    <p:sldId id="1812" r:id="rId27"/>
    <p:sldId id="1817" r:id="rId28"/>
    <p:sldId id="1814" r:id="rId29"/>
    <p:sldId id="1813" r:id="rId30"/>
    <p:sldId id="1815" r:id="rId31"/>
    <p:sldId id="1816" r:id="rId32"/>
    <p:sldId id="2147" r:id="rId33"/>
    <p:sldId id="1882" r:id="rId34"/>
    <p:sldId id="1883" r:id="rId35"/>
    <p:sldId id="1896" r:id="rId36"/>
    <p:sldId id="1890" r:id="rId37"/>
    <p:sldId id="1885" r:id="rId38"/>
    <p:sldId id="2180" r:id="rId39"/>
    <p:sldId id="1884" r:id="rId40"/>
    <p:sldId id="1887" r:id="rId41"/>
    <p:sldId id="1888" r:id="rId42"/>
    <p:sldId id="1894" r:id="rId43"/>
    <p:sldId id="1891" r:id="rId44"/>
    <p:sldId id="1892" r:id="rId45"/>
    <p:sldId id="1893" r:id="rId46"/>
    <p:sldId id="1889" r:id="rId47"/>
    <p:sldId id="1895" r:id="rId48"/>
    <p:sldId id="1886" r:id="rId49"/>
    <p:sldId id="1993" r:id="rId50"/>
    <p:sldId id="1994" r:id="rId51"/>
    <p:sldId id="2004" r:id="rId52"/>
    <p:sldId id="2006" r:id="rId53"/>
    <p:sldId id="1996" r:id="rId54"/>
    <p:sldId id="2000" r:id="rId55"/>
    <p:sldId id="2001" r:id="rId56"/>
    <p:sldId id="1995" r:id="rId57"/>
    <p:sldId id="1997" r:id="rId58"/>
    <p:sldId id="1998" r:id="rId59"/>
    <p:sldId id="1999" r:id="rId60"/>
    <p:sldId id="2002" r:id="rId61"/>
    <p:sldId id="2003" r:id="rId62"/>
    <p:sldId id="2005" r:id="rId63"/>
    <p:sldId id="1913" r:id="rId64"/>
    <p:sldId id="1914" r:id="rId65"/>
    <p:sldId id="1915" r:id="rId66"/>
    <p:sldId id="1927" r:id="rId67"/>
    <p:sldId id="1928" r:id="rId68"/>
    <p:sldId id="1929" r:id="rId69"/>
    <p:sldId id="1930" r:id="rId70"/>
    <p:sldId id="1931" r:id="rId71"/>
    <p:sldId id="1932" r:id="rId72"/>
    <p:sldId id="1933" r:id="rId73"/>
    <p:sldId id="1934" r:id="rId74"/>
    <p:sldId id="1935" r:id="rId75"/>
    <p:sldId id="1936" r:id="rId76"/>
    <p:sldId id="1937" r:id="rId77"/>
    <p:sldId id="2084" r:id="rId78"/>
    <p:sldId id="2085" r:id="rId79"/>
    <p:sldId id="2086" r:id="rId80"/>
    <p:sldId id="2087" r:id="rId81"/>
    <p:sldId id="2088" r:id="rId82"/>
    <p:sldId id="2089" r:id="rId83"/>
    <p:sldId id="2098" r:id="rId84"/>
    <p:sldId id="2099" r:id="rId85"/>
    <p:sldId id="2091" r:id="rId86"/>
    <p:sldId id="2093" r:id="rId87"/>
    <p:sldId id="2090" r:id="rId88"/>
    <p:sldId id="2094" r:id="rId89"/>
    <p:sldId id="2095" r:id="rId90"/>
    <p:sldId id="2096" r:id="rId91"/>
    <p:sldId id="2181" r:id="rId92"/>
    <p:sldId id="2182" r:id="rId93"/>
    <p:sldId id="2191" r:id="rId94"/>
    <p:sldId id="2183" r:id="rId95"/>
    <p:sldId id="2184" r:id="rId96"/>
    <p:sldId id="2185" r:id="rId97"/>
    <p:sldId id="2186" r:id="rId98"/>
    <p:sldId id="2187" r:id="rId99"/>
    <p:sldId id="2189" r:id="rId100"/>
    <p:sldId id="2188" r:id="rId101"/>
    <p:sldId id="2190" r:id="rId102"/>
    <p:sldId id="2097" r:id="rId10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E9B2CBF-A491-48E9-BD2A-3526B36D4672}">
          <p14:sldIdLst>
            <p14:sldId id="934"/>
            <p14:sldId id="797"/>
            <p14:sldId id="1897"/>
            <p14:sldId id="1819"/>
            <p14:sldId id="1820"/>
            <p14:sldId id="1831"/>
            <p14:sldId id="1832"/>
            <p14:sldId id="1821"/>
            <p14:sldId id="1822"/>
            <p14:sldId id="1823"/>
            <p14:sldId id="1824"/>
            <p14:sldId id="1825"/>
            <p14:sldId id="1826"/>
            <p14:sldId id="1827"/>
            <p14:sldId id="1828"/>
            <p14:sldId id="1829"/>
            <p14:sldId id="1830"/>
            <p14:sldId id="1807"/>
            <p14:sldId id="1808"/>
            <p14:sldId id="1818"/>
            <p14:sldId id="1809"/>
            <p14:sldId id="2177"/>
            <p14:sldId id="1810"/>
            <p14:sldId id="2179"/>
            <p14:sldId id="2178"/>
            <p14:sldId id="1812"/>
            <p14:sldId id="1817"/>
            <p14:sldId id="1814"/>
            <p14:sldId id="1813"/>
            <p14:sldId id="1815"/>
            <p14:sldId id="1816"/>
            <p14:sldId id="2147"/>
            <p14:sldId id="1882"/>
            <p14:sldId id="1883"/>
            <p14:sldId id="1896"/>
            <p14:sldId id="1890"/>
            <p14:sldId id="1885"/>
            <p14:sldId id="2180"/>
            <p14:sldId id="1884"/>
            <p14:sldId id="1887"/>
            <p14:sldId id="1888"/>
            <p14:sldId id="1894"/>
            <p14:sldId id="1891"/>
            <p14:sldId id="1892"/>
            <p14:sldId id="1893"/>
            <p14:sldId id="1889"/>
            <p14:sldId id="1895"/>
            <p14:sldId id="1886"/>
            <p14:sldId id="1993"/>
            <p14:sldId id="1994"/>
            <p14:sldId id="2004"/>
            <p14:sldId id="2006"/>
            <p14:sldId id="1996"/>
            <p14:sldId id="2000"/>
            <p14:sldId id="2001"/>
            <p14:sldId id="1995"/>
            <p14:sldId id="1997"/>
            <p14:sldId id="1998"/>
            <p14:sldId id="1999"/>
            <p14:sldId id="2002"/>
            <p14:sldId id="2003"/>
            <p14:sldId id="2005"/>
            <p14:sldId id="1913"/>
            <p14:sldId id="1914"/>
            <p14:sldId id="1915"/>
            <p14:sldId id="1927"/>
            <p14:sldId id="1928"/>
            <p14:sldId id="1929"/>
            <p14:sldId id="1930"/>
            <p14:sldId id="1931"/>
            <p14:sldId id="1932"/>
            <p14:sldId id="1933"/>
            <p14:sldId id="1934"/>
            <p14:sldId id="1935"/>
            <p14:sldId id="1936"/>
            <p14:sldId id="1937"/>
            <p14:sldId id="2084"/>
            <p14:sldId id="2085"/>
            <p14:sldId id="2086"/>
            <p14:sldId id="2087"/>
            <p14:sldId id="2088"/>
            <p14:sldId id="2089"/>
            <p14:sldId id="2098"/>
            <p14:sldId id="2099"/>
            <p14:sldId id="2091"/>
            <p14:sldId id="2093"/>
            <p14:sldId id="2090"/>
            <p14:sldId id="2094"/>
            <p14:sldId id="2095"/>
            <p14:sldId id="2096"/>
            <p14:sldId id="2181"/>
            <p14:sldId id="2182"/>
            <p14:sldId id="2191"/>
            <p14:sldId id="2183"/>
            <p14:sldId id="2184"/>
            <p14:sldId id="2185"/>
            <p14:sldId id="2186"/>
            <p14:sldId id="2187"/>
            <p14:sldId id="2189"/>
            <p14:sldId id="2188"/>
            <p14:sldId id="2190"/>
            <p14:sldId id="20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5" autoAdjust="0"/>
    <p:restoredTop sz="94434" autoAdjust="0"/>
  </p:normalViewPr>
  <p:slideViewPr>
    <p:cSldViewPr snapToGrid="0">
      <p:cViewPr varScale="1">
        <p:scale>
          <a:sx n="89" d="100"/>
          <a:sy n="89" d="100"/>
        </p:scale>
        <p:origin x="1195" y="53"/>
      </p:cViewPr>
      <p:guideLst/>
    </p:cSldViewPr>
  </p:slideViewPr>
  <p:notesTextViewPr>
    <p:cViewPr>
      <p:scale>
        <a:sx n="1" d="1"/>
        <a:sy n="1" d="1"/>
      </p:scale>
      <p:origin x="0" y="0"/>
    </p:cViewPr>
  </p:notesTextViewPr>
  <p:sorterViewPr>
    <p:cViewPr varScale="1">
      <p:scale>
        <a:sx n="100" d="100"/>
        <a:sy n="100" d="100"/>
      </p:scale>
      <p:origin x="0" y="-2551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08/06/2022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08/06/2022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08/06/2022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08/06/2022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08/06/2022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08/06/2022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08/06/2022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08/06/2022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 Id="rId4" Type="http://schemas.openxmlformats.org/officeDocument/2006/relationships/image" Target="../media/image110.jpeg"/></Relationships>
</file>

<file path=ppt/slides/_rels/slide8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66" y="833286"/>
            <a:ext cx="7289563" cy="4721480"/>
          </a:xfrm>
          <a:prstGeom prst="rect">
            <a:avLst/>
          </a:prstGeom>
        </p:spPr>
      </p:pic>
      <p:sp>
        <p:nvSpPr>
          <p:cNvPr id="5" name="ZoneTexte 4"/>
          <p:cNvSpPr txBox="1"/>
          <p:nvPr/>
        </p:nvSpPr>
        <p:spPr>
          <a:xfrm>
            <a:off x="1854437" y="833287"/>
            <a:ext cx="5215436" cy="2585323"/>
          </a:xfrm>
          <a:prstGeom prst="rect">
            <a:avLst/>
          </a:prstGeom>
          <a:noFill/>
        </p:spPr>
        <p:txBody>
          <a:bodyPr wrap="square" rtlCol="0">
            <a:spAutoFit/>
          </a:bodyPr>
          <a:lstStyle/>
          <a:p>
            <a:pPr algn="ctr"/>
            <a:r>
              <a:rPr lang="fr-FR" sz="5400" dirty="0" smtClean="0"/>
              <a:t>US </a:t>
            </a:r>
            <a:r>
              <a:rPr lang="fr-FR" sz="5400" dirty="0"/>
              <a:t>Contemporary </a:t>
            </a:r>
            <a:r>
              <a:rPr lang="fr-FR" sz="5400" dirty="0" smtClean="0"/>
              <a:t>Museums XVII</a:t>
            </a:r>
          </a:p>
          <a:p>
            <a:pPr algn="ctr"/>
            <a:r>
              <a:rPr lang="fr-FR" sz="5400" dirty="0" smtClean="0"/>
              <a:t>2019</a:t>
            </a:r>
            <a:endParaRPr lang="fr-FR" sz="5400" dirty="0"/>
          </a:p>
        </p:txBody>
      </p:sp>
    </p:spTree>
    <p:extLst>
      <p:ext uri="{BB962C8B-B14F-4D97-AF65-F5344CB8AC3E}">
        <p14:creationId xmlns:p14="http://schemas.microsoft.com/office/powerpoint/2010/main" val="51040011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1" y="365126"/>
            <a:ext cx="8884693" cy="1325563"/>
          </a:xfrm>
        </p:spPr>
        <p:txBody>
          <a:bodyPr/>
          <a:lstStyle/>
          <a:p>
            <a:r>
              <a:rPr lang="fr-FR" dirty="0"/>
              <a:t>Spy Museum, Washington D.C.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5371" y="1690689"/>
            <a:ext cx="6032311" cy="4232439"/>
          </a:xfrm>
          <a:prstGeom prst="rect">
            <a:avLst/>
          </a:prstGeom>
        </p:spPr>
      </p:pic>
    </p:spTree>
    <p:extLst>
      <p:ext uri="{BB962C8B-B14F-4D97-AF65-F5344CB8AC3E}">
        <p14:creationId xmlns:p14="http://schemas.microsoft.com/office/powerpoint/2010/main" val="224873027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6553" y="365126"/>
            <a:ext cx="8682527" cy="1325563"/>
          </a:xfrm>
        </p:spPr>
        <p:txBody>
          <a:bodyPr>
            <a:normAutofit/>
          </a:bodyPr>
          <a:lstStyle/>
          <a:p>
            <a:r>
              <a:rPr lang="fr-FR" sz="3600" dirty="0"/>
              <a:t>Benton Museum of Art, Claremont, CA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66" y="1690689"/>
            <a:ext cx="4288536" cy="285902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723" y="1690689"/>
            <a:ext cx="4288536" cy="2859024"/>
          </a:xfrm>
          <a:prstGeom prst="rect">
            <a:avLst/>
          </a:prstGeom>
        </p:spPr>
      </p:pic>
    </p:spTree>
    <p:extLst>
      <p:ext uri="{BB962C8B-B14F-4D97-AF65-F5344CB8AC3E}">
        <p14:creationId xmlns:p14="http://schemas.microsoft.com/office/powerpoint/2010/main" val="16197323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9282" y="365126"/>
            <a:ext cx="8673982" cy="1325563"/>
          </a:xfrm>
        </p:spPr>
        <p:txBody>
          <a:bodyPr>
            <a:normAutofit/>
          </a:bodyPr>
          <a:lstStyle/>
          <a:p>
            <a:r>
              <a:rPr lang="fr-FR" sz="3600" dirty="0"/>
              <a:t>Benton Museum of Art, Claremont, CA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422" y="1596685"/>
            <a:ext cx="6783156" cy="4522104"/>
          </a:xfrm>
          <a:prstGeom prst="rect">
            <a:avLst/>
          </a:prstGeom>
        </p:spPr>
      </p:pic>
    </p:spTree>
    <p:extLst>
      <p:ext uri="{BB962C8B-B14F-4D97-AF65-F5344CB8AC3E}">
        <p14:creationId xmlns:p14="http://schemas.microsoft.com/office/powerpoint/2010/main" val="22971081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08950" cy="1325563"/>
          </a:xfrm>
        </p:spPr>
        <p:txBody>
          <a:bodyPr/>
          <a:lstStyle/>
          <a:p>
            <a:r>
              <a:rPr lang="fr-FR" dirty="0"/>
              <a:t>Burke Museum, Seattle, WA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984" y="1690689"/>
            <a:ext cx="6152032" cy="4432300"/>
          </a:xfrm>
          <a:prstGeom prst="rect">
            <a:avLst/>
          </a:prstGeom>
        </p:spPr>
      </p:pic>
      <p:sp>
        <p:nvSpPr>
          <p:cNvPr id="5" name="ZoneTexte 4"/>
          <p:cNvSpPr txBox="1"/>
          <p:nvPr/>
        </p:nvSpPr>
        <p:spPr>
          <a:xfrm>
            <a:off x="4204531" y="2897024"/>
            <a:ext cx="2392822" cy="769441"/>
          </a:xfrm>
          <a:prstGeom prst="rect">
            <a:avLst/>
          </a:prstGeom>
          <a:noFill/>
        </p:spPr>
        <p:txBody>
          <a:bodyPr wrap="square" rtlCol="0">
            <a:spAutoFit/>
          </a:bodyPr>
          <a:lstStyle/>
          <a:p>
            <a:r>
              <a:rPr lang="fr-FR" sz="4400" dirty="0" smtClean="0">
                <a:solidFill>
                  <a:schemeClr val="bg1"/>
                </a:solidFill>
              </a:rPr>
              <a:t>THE END</a:t>
            </a:r>
            <a:endParaRPr lang="fr-FR" sz="4400" dirty="0">
              <a:solidFill>
                <a:schemeClr val="bg1"/>
              </a:solidFill>
            </a:endParaRPr>
          </a:p>
        </p:txBody>
      </p:sp>
    </p:spTree>
    <p:extLst>
      <p:ext uri="{BB962C8B-B14F-4D97-AF65-F5344CB8AC3E}">
        <p14:creationId xmlns:p14="http://schemas.microsoft.com/office/powerpoint/2010/main" val="6041287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8" y="365126"/>
            <a:ext cx="8871044" cy="1325563"/>
          </a:xfrm>
        </p:spPr>
        <p:txBody>
          <a:bodyPr/>
          <a:lstStyle/>
          <a:p>
            <a:r>
              <a:rPr lang="fr-FR" dirty="0"/>
              <a:t>Spy Museum, Washington D.C.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950" y="1690688"/>
            <a:ext cx="7041734" cy="4310061"/>
          </a:xfrm>
          <a:prstGeom prst="rect">
            <a:avLst/>
          </a:prstGeom>
        </p:spPr>
      </p:pic>
    </p:spTree>
    <p:extLst>
      <p:ext uri="{BB962C8B-B14F-4D97-AF65-F5344CB8AC3E}">
        <p14:creationId xmlns:p14="http://schemas.microsoft.com/office/powerpoint/2010/main" val="40378726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8939284" cy="1325563"/>
          </a:xfrm>
        </p:spPr>
        <p:txBody>
          <a:bodyPr/>
          <a:lstStyle/>
          <a:p>
            <a:r>
              <a:rPr lang="fr-FR" dirty="0"/>
              <a:t>Spy Museum, Washington D.C.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548" y="1690689"/>
            <a:ext cx="2753436" cy="430067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4946" y="1690689"/>
            <a:ext cx="2674108" cy="430067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5016" y="1690689"/>
            <a:ext cx="2856219" cy="4300678"/>
          </a:xfrm>
          <a:prstGeom prst="rect">
            <a:avLst/>
          </a:prstGeom>
        </p:spPr>
      </p:pic>
    </p:spTree>
    <p:extLst>
      <p:ext uri="{BB962C8B-B14F-4D97-AF65-F5344CB8AC3E}">
        <p14:creationId xmlns:p14="http://schemas.microsoft.com/office/powerpoint/2010/main" val="5671583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8" y="365126"/>
            <a:ext cx="8911988" cy="1325563"/>
          </a:xfrm>
        </p:spPr>
        <p:txBody>
          <a:bodyPr/>
          <a:lstStyle/>
          <a:p>
            <a:r>
              <a:rPr lang="fr-FR" dirty="0"/>
              <a:t>Spy Museum, Washington D.C.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839" y="1690689"/>
            <a:ext cx="6264322" cy="4232439"/>
          </a:xfrm>
          <a:prstGeom prst="rect">
            <a:avLst/>
          </a:prstGeom>
        </p:spPr>
      </p:pic>
    </p:spTree>
    <p:extLst>
      <p:ext uri="{BB962C8B-B14F-4D97-AF65-F5344CB8AC3E}">
        <p14:creationId xmlns:p14="http://schemas.microsoft.com/office/powerpoint/2010/main" val="32383132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8" y="365126"/>
            <a:ext cx="9007521" cy="1325563"/>
          </a:xfrm>
        </p:spPr>
        <p:txBody>
          <a:bodyPr/>
          <a:lstStyle/>
          <a:p>
            <a:r>
              <a:rPr lang="fr-FR" dirty="0"/>
              <a:t>Spy Museum, Washington D.C.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6860" y="1690689"/>
            <a:ext cx="6146755" cy="4409860"/>
          </a:xfrm>
          <a:prstGeom prst="rect">
            <a:avLst/>
          </a:prstGeom>
        </p:spPr>
      </p:pic>
    </p:spTree>
    <p:extLst>
      <p:ext uri="{BB962C8B-B14F-4D97-AF65-F5344CB8AC3E}">
        <p14:creationId xmlns:p14="http://schemas.microsoft.com/office/powerpoint/2010/main" val="12090829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980227" cy="1325563"/>
          </a:xfrm>
        </p:spPr>
        <p:txBody>
          <a:bodyPr/>
          <a:lstStyle/>
          <a:p>
            <a:r>
              <a:rPr lang="fr-FR" dirty="0"/>
              <a:t>Spy Museum, Washington D.C.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0782" y="1690689"/>
            <a:ext cx="6182435" cy="4072719"/>
          </a:xfrm>
          <a:prstGeom prst="rect">
            <a:avLst/>
          </a:prstGeom>
        </p:spPr>
      </p:pic>
    </p:spTree>
    <p:extLst>
      <p:ext uri="{BB962C8B-B14F-4D97-AF65-F5344CB8AC3E}">
        <p14:creationId xmlns:p14="http://schemas.microsoft.com/office/powerpoint/2010/main" val="2704024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8925636" cy="1325563"/>
          </a:xfrm>
        </p:spPr>
        <p:txBody>
          <a:bodyPr/>
          <a:lstStyle/>
          <a:p>
            <a:r>
              <a:rPr lang="fr-FR" dirty="0"/>
              <a:t>Spy Museum, Washington D.C.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190" y="1690689"/>
            <a:ext cx="2745760" cy="408231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1040" y="1690689"/>
            <a:ext cx="2688611" cy="408231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2396" y="1690689"/>
            <a:ext cx="2685198" cy="4082314"/>
          </a:xfrm>
          <a:prstGeom prst="rect">
            <a:avLst/>
          </a:prstGeom>
        </p:spPr>
      </p:pic>
    </p:spTree>
    <p:extLst>
      <p:ext uri="{BB962C8B-B14F-4D97-AF65-F5344CB8AC3E}">
        <p14:creationId xmlns:p14="http://schemas.microsoft.com/office/powerpoint/2010/main" val="17308365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Spy Museum, Washington D.C.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3955" y="1690689"/>
            <a:ext cx="5933651" cy="445080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73" y="1690689"/>
            <a:ext cx="2707614" cy="4450804"/>
          </a:xfrm>
          <a:prstGeom prst="rect">
            <a:avLst/>
          </a:prstGeom>
        </p:spPr>
      </p:pic>
    </p:spTree>
    <p:extLst>
      <p:ext uri="{BB962C8B-B14F-4D97-AF65-F5344CB8AC3E}">
        <p14:creationId xmlns:p14="http://schemas.microsoft.com/office/powerpoint/2010/main" val="18096641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Statue of Liberty Museum, New-York, NY (2019) </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2318342" y="5337981"/>
            <a:ext cx="4752975" cy="6858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663" y="2224585"/>
            <a:ext cx="2496687" cy="2780826"/>
          </a:xfrm>
          <a:prstGeom prst="rect">
            <a:avLst/>
          </a:prstGeom>
        </p:spPr>
      </p:pic>
      <p:sp>
        <p:nvSpPr>
          <p:cNvPr id="6" name="ZoneTexte 5"/>
          <p:cNvSpPr txBox="1"/>
          <p:nvPr/>
        </p:nvSpPr>
        <p:spPr>
          <a:xfrm>
            <a:off x="6018663" y="4581918"/>
            <a:ext cx="2496687" cy="369332"/>
          </a:xfrm>
          <a:prstGeom prst="rect">
            <a:avLst/>
          </a:prstGeom>
          <a:noFill/>
        </p:spPr>
        <p:txBody>
          <a:bodyPr wrap="square" rtlCol="0">
            <a:spAutoFit/>
          </a:bodyPr>
          <a:lstStyle/>
          <a:p>
            <a:r>
              <a:rPr lang="fr-FR" dirty="0" smtClean="0">
                <a:solidFill>
                  <a:schemeClr val="bg1"/>
                </a:solidFill>
              </a:rPr>
              <a:t>Nicholas Garrison</a:t>
            </a:r>
            <a:endParaRPr lang="fr-FR" dirty="0">
              <a:solidFill>
                <a:schemeClr val="bg1"/>
              </a:solidFill>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263" y="1690689"/>
            <a:ext cx="5308979" cy="3314722"/>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275" y="1777694"/>
            <a:ext cx="1143000" cy="895350"/>
          </a:xfrm>
          <a:prstGeom prst="rect">
            <a:avLst/>
          </a:prstGeom>
        </p:spPr>
      </p:pic>
      <p:pic>
        <p:nvPicPr>
          <p:cNvPr id="9" name="Image 8"/>
          <p:cNvPicPr>
            <a:picLocks noChangeAspect="1"/>
          </p:cNvPicPr>
          <p:nvPr/>
        </p:nvPicPr>
        <p:blipFill>
          <a:blip r:embed="rId6"/>
          <a:stretch>
            <a:fillRect/>
          </a:stretch>
        </p:blipFill>
        <p:spPr>
          <a:xfrm>
            <a:off x="612492" y="6143812"/>
            <a:ext cx="1800225" cy="533400"/>
          </a:xfrm>
          <a:prstGeom prst="rect">
            <a:avLst/>
          </a:prstGeom>
        </p:spPr>
      </p:pic>
    </p:spTree>
    <p:extLst>
      <p:ext uri="{BB962C8B-B14F-4D97-AF65-F5344CB8AC3E}">
        <p14:creationId xmlns:p14="http://schemas.microsoft.com/office/powerpoint/2010/main" val="11589495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Statue </a:t>
            </a:r>
            <a:r>
              <a:rPr lang="fr-FR" sz="3600" dirty="0"/>
              <a:t>of Liberty Museum, New-York, NY (2019)</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fxcollaborative firm.</a:t>
            </a:r>
          </a:p>
          <a:p>
            <a:r>
              <a:rPr lang="en-US" dirty="0"/>
              <a:t>The museum anchors the main axis that connects the Museum to the Statue, and extends this axis via a sweeping granite staircase that leads to its roof. </a:t>
            </a:r>
            <a:endParaRPr lang="en-US" dirty="0" smtClean="0"/>
          </a:p>
          <a:p>
            <a:r>
              <a:rPr lang="en-US" dirty="0" smtClean="0"/>
              <a:t>The </a:t>
            </a:r>
            <a:r>
              <a:rPr lang="en-US" dirty="0"/>
              <a:t>visitor experience culminates in a dramatic granite roof terrace that provides unobstructed views of Lady Liberty, the Manhattan skyline, and New York Harbor</a:t>
            </a:r>
            <a:r>
              <a:rPr lang="en-US" dirty="0" smtClean="0"/>
              <a:t>.</a:t>
            </a:r>
          </a:p>
          <a:p>
            <a:r>
              <a:rPr lang="en-US" dirty="0"/>
              <a:t>The design eschews formality in favor of an asymmetrical design that embraces its dramatic setting and changes form as visitors move in, on, and around it, much as the idea of liberty is a diverse and pluralistic </a:t>
            </a:r>
            <a:r>
              <a:rPr lang="en-US" dirty="0" smtClean="0"/>
              <a:t>concept.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400597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US </a:t>
            </a:r>
            <a:r>
              <a:rPr lang="fr-FR" dirty="0" smtClean="0"/>
              <a:t>Contemporary Museums XVII</a:t>
            </a:r>
            <a:endParaRPr lang="fr-FR" dirty="0"/>
          </a:p>
        </p:txBody>
      </p:sp>
      <p:sp>
        <p:nvSpPr>
          <p:cNvPr id="3" name="Espace réservé du contenu 2"/>
          <p:cNvSpPr>
            <a:spLocks noGrp="1"/>
          </p:cNvSpPr>
          <p:nvPr>
            <p:ph idx="1"/>
          </p:nvPr>
        </p:nvSpPr>
        <p:spPr/>
        <p:txBody>
          <a:bodyPr/>
          <a:lstStyle/>
          <a:p>
            <a:r>
              <a:rPr lang="en-US" dirty="0"/>
              <a:t>The aim is to show you different museums </a:t>
            </a:r>
            <a:r>
              <a:rPr lang="en-US" dirty="0" smtClean="0"/>
              <a:t>public or private of </a:t>
            </a:r>
            <a:r>
              <a:rPr lang="en-US" dirty="0"/>
              <a:t>contemporary architecture throughout the </a:t>
            </a:r>
            <a:r>
              <a:rPr lang="en-US" dirty="0" smtClean="0"/>
              <a:t>U.S.A. : </a:t>
            </a:r>
            <a:r>
              <a:rPr lang="en-US" dirty="0"/>
              <a:t>these do not only house contemporary art but </a:t>
            </a:r>
            <a:r>
              <a:rPr lang="en-US" smtClean="0"/>
              <a:t>also science </a:t>
            </a:r>
            <a:r>
              <a:rPr lang="en-US" dirty="0" smtClean="0"/>
              <a:t>since </a:t>
            </a:r>
            <a:r>
              <a:rPr lang="en-US" dirty="0"/>
              <a:t>Prehistory.</a:t>
            </a:r>
          </a:p>
          <a:p>
            <a:r>
              <a:rPr lang="en-US" dirty="0"/>
              <a:t>The greatest architects of the </a:t>
            </a:r>
            <a:r>
              <a:rPr lang="en-US" dirty="0" smtClean="0"/>
              <a:t>21th </a:t>
            </a:r>
            <a:r>
              <a:rPr lang="en-US" dirty="0"/>
              <a:t>century contributed to the building of these museums with architectures certainly different but also adapted to the place and sometimes to the works they contain.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158" y="5699126"/>
            <a:ext cx="1438275" cy="65722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802" y="5284519"/>
            <a:ext cx="1721921" cy="1360756"/>
          </a:xfrm>
          <a:prstGeom prst="rect">
            <a:avLst/>
          </a:prstGeom>
        </p:spPr>
      </p:pic>
    </p:spTree>
    <p:extLst>
      <p:ext uri="{BB962C8B-B14F-4D97-AF65-F5344CB8AC3E}">
        <p14:creationId xmlns:p14="http://schemas.microsoft.com/office/powerpoint/2010/main" val="61609069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3600" dirty="0" smtClean="0"/>
              <a:t> Statue </a:t>
            </a:r>
            <a:r>
              <a:rPr lang="fr-FR" sz="3600" dirty="0"/>
              <a:t>of Liberty Museum, New-York, NY (2019)</a:t>
            </a:r>
          </a:p>
        </p:txBody>
      </p:sp>
      <p:sp>
        <p:nvSpPr>
          <p:cNvPr id="3" name="Espace réservé du contenu 2"/>
          <p:cNvSpPr>
            <a:spLocks noGrp="1"/>
          </p:cNvSpPr>
          <p:nvPr>
            <p:ph idx="1"/>
          </p:nvPr>
        </p:nvSpPr>
        <p:spPr/>
        <p:txBody>
          <a:bodyPr>
            <a:normAutofit fontScale="92500"/>
          </a:bodyPr>
          <a:lstStyle/>
          <a:p>
            <a:r>
              <a:rPr lang="en-US" dirty="0"/>
              <a:t>The planted roofs incorporate native vegetation that super-insulates the building by capturing and filtering </a:t>
            </a:r>
            <a:r>
              <a:rPr lang="en-US" dirty="0" smtClean="0"/>
              <a:t>storm water. </a:t>
            </a:r>
          </a:p>
          <a:p>
            <a:r>
              <a:rPr lang="en-US" dirty="0" smtClean="0"/>
              <a:t>Around </a:t>
            </a:r>
            <a:r>
              <a:rPr lang="en-US" dirty="0"/>
              <a:t>the building, the grounds are planted with native meadow grasses that create a natural habitat for wildlife and migrating birds. </a:t>
            </a:r>
            <a:endParaRPr lang="en-US" dirty="0" smtClean="0"/>
          </a:p>
          <a:p>
            <a:r>
              <a:rPr lang="en-US" dirty="0" smtClean="0"/>
              <a:t>The </a:t>
            </a:r>
            <a:r>
              <a:rPr lang="en-US" dirty="0"/>
              <a:t>building’s elevation above the 500- year flood plain prevents damage from extreme weather events, such as Hurricane Sandy, which shut down power on the Island in 2012. The museum emerges as a new geology that is deeply integrated with nature.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10428783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84179" cy="1325563"/>
          </a:xfrm>
        </p:spPr>
        <p:txBody>
          <a:bodyPr>
            <a:normAutofit/>
          </a:bodyPr>
          <a:lstStyle/>
          <a:p>
            <a:r>
              <a:rPr lang="fr-FR" sz="3600" dirty="0" smtClean="0"/>
              <a:t> Statue </a:t>
            </a:r>
            <a:r>
              <a:rPr lang="fr-FR" sz="3600" dirty="0"/>
              <a:t>of Liberty Museum, New-York, 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1025" y="1690689"/>
            <a:ext cx="6758428" cy="4304731"/>
          </a:xfrm>
          <a:prstGeom prst="rect">
            <a:avLst/>
          </a:prstGeom>
        </p:spPr>
      </p:pic>
    </p:spTree>
    <p:extLst>
      <p:ext uri="{BB962C8B-B14F-4D97-AF65-F5344CB8AC3E}">
        <p14:creationId xmlns:p14="http://schemas.microsoft.com/office/powerpoint/2010/main" val="3345837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Statue </a:t>
            </a:r>
            <a:r>
              <a:rPr lang="fr-FR" sz="3600" dirty="0"/>
              <a:t>of Liberty Museum, New-York, 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29" y="1690689"/>
            <a:ext cx="7229742" cy="4487921"/>
          </a:xfrm>
          <a:prstGeom prst="rect">
            <a:avLst/>
          </a:prstGeom>
        </p:spPr>
      </p:pic>
    </p:spTree>
    <p:extLst>
      <p:ext uri="{BB962C8B-B14F-4D97-AF65-F5344CB8AC3E}">
        <p14:creationId xmlns:p14="http://schemas.microsoft.com/office/powerpoint/2010/main" val="21199529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3600" dirty="0" smtClean="0"/>
              <a:t> Statue </a:t>
            </a:r>
            <a:r>
              <a:rPr lang="fr-FR" sz="3600" dirty="0"/>
              <a:t>of Liberty Museum, New-York, 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855" y="1690689"/>
            <a:ext cx="7238288" cy="4436646"/>
          </a:xfrm>
          <a:prstGeom prst="rect">
            <a:avLst/>
          </a:prstGeom>
        </p:spPr>
      </p:pic>
    </p:spTree>
    <p:extLst>
      <p:ext uri="{BB962C8B-B14F-4D97-AF65-F5344CB8AC3E}">
        <p14:creationId xmlns:p14="http://schemas.microsoft.com/office/powerpoint/2010/main" val="8809513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Statue </a:t>
            </a:r>
            <a:r>
              <a:rPr lang="fr-FR" sz="3600" dirty="0"/>
              <a:t>of Liberty Museum, New-York, 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3990" y="1690689"/>
            <a:ext cx="6529415" cy="4291367"/>
          </a:xfrm>
          <a:prstGeom prst="rect">
            <a:avLst/>
          </a:prstGeom>
        </p:spPr>
      </p:pic>
    </p:spTree>
    <p:extLst>
      <p:ext uri="{BB962C8B-B14F-4D97-AF65-F5344CB8AC3E}">
        <p14:creationId xmlns:p14="http://schemas.microsoft.com/office/powerpoint/2010/main" val="3181474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Statue </a:t>
            </a:r>
            <a:r>
              <a:rPr lang="fr-FR" sz="3600" dirty="0"/>
              <a:t>of Liberty Museum, New-York, 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129" y="1690689"/>
            <a:ext cx="7229742" cy="4556288"/>
          </a:xfrm>
          <a:prstGeom prst="rect">
            <a:avLst/>
          </a:prstGeom>
        </p:spPr>
      </p:pic>
    </p:spTree>
    <p:extLst>
      <p:ext uri="{BB962C8B-B14F-4D97-AF65-F5344CB8AC3E}">
        <p14:creationId xmlns:p14="http://schemas.microsoft.com/office/powerpoint/2010/main" val="228406247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3600" dirty="0" smtClean="0"/>
              <a:t> Statue </a:t>
            </a:r>
            <a:r>
              <a:rPr lang="fr-FR" sz="3600" dirty="0"/>
              <a:t>of Liberty Museum, New-York, 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648" y="1690689"/>
            <a:ext cx="6928032" cy="4341621"/>
          </a:xfrm>
          <a:prstGeom prst="rect">
            <a:avLst/>
          </a:prstGeom>
        </p:spPr>
      </p:pic>
    </p:spTree>
    <p:extLst>
      <p:ext uri="{BB962C8B-B14F-4D97-AF65-F5344CB8AC3E}">
        <p14:creationId xmlns:p14="http://schemas.microsoft.com/office/powerpoint/2010/main" val="23328398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3600" dirty="0" smtClean="0"/>
              <a:t> Statue </a:t>
            </a:r>
            <a:r>
              <a:rPr lang="fr-FR" sz="3600" dirty="0"/>
              <a:t>of Liberty Museum, New-York, 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224" y="1690689"/>
            <a:ext cx="6870819" cy="4382565"/>
          </a:xfrm>
          <a:prstGeom prst="rect">
            <a:avLst/>
          </a:prstGeom>
        </p:spPr>
      </p:pic>
    </p:spTree>
    <p:extLst>
      <p:ext uri="{BB962C8B-B14F-4D97-AF65-F5344CB8AC3E}">
        <p14:creationId xmlns:p14="http://schemas.microsoft.com/office/powerpoint/2010/main" val="28705455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Statue </a:t>
            </a:r>
            <a:r>
              <a:rPr lang="fr-FR" sz="3600" dirty="0"/>
              <a:t>of Liberty Museum, New-York, 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109" y="1690689"/>
            <a:ext cx="6833782" cy="4259735"/>
          </a:xfrm>
          <a:prstGeom prst="rect">
            <a:avLst/>
          </a:prstGeom>
        </p:spPr>
      </p:pic>
    </p:spTree>
    <p:extLst>
      <p:ext uri="{BB962C8B-B14F-4D97-AF65-F5344CB8AC3E}">
        <p14:creationId xmlns:p14="http://schemas.microsoft.com/office/powerpoint/2010/main" val="7560373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3600" dirty="0"/>
              <a:t>Statue of Liberty Museum, New-York, 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689" y="1690689"/>
            <a:ext cx="6751178" cy="4325550"/>
          </a:xfrm>
          <a:prstGeom prst="rect">
            <a:avLst/>
          </a:prstGeom>
        </p:spPr>
      </p:pic>
    </p:spTree>
    <p:extLst>
      <p:ext uri="{BB962C8B-B14F-4D97-AF65-F5344CB8AC3E}">
        <p14:creationId xmlns:p14="http://schemas.microsoft.com/office/powerpoint/2010/main" val="12928513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Contemporary Museums </a:t>
            </a:r>
          </a:p>
        </p:txBody>
      </p:sp>
      <p:sp>
        <p:nvSpPr>
          <p:cNvPr id="3" name="Espace réservé du contenu 2"/>
          <p:cNvSpPr>
            <a:spLocks noGrp="1"/>
          </p:cNvSpPr>
          <p:nvPr>
            <p:ph idx="1"/>
          </p:nvPr>
        </p:nvSpPr>
        <p:spPr/>
        <p:txBody>
          <a:bodyPr>
            <a:normAutofit/>
          </a:bodyPr>
          <a:lstStyle/>
          <a:p>
            <a:r>
              <a:rPr lang="fr-FR" dirty="0" smtClean="0"/>
              <a:t>International </a:t>
            </a:r>
            <a:r>
              <a:rPr lang="fr-FR" dirty="0"/>
              <a:t>Spy Museum, Washington D.C. 2019</a:t>
            </a:r>
            <a:r>
              <a:rPr lang="fr-FR" dirty="0" smtClean="0"/>
              <a:t>.</a:t>
            </a:r>
          </a:p>
          <a:p>
            <a:r>
              <a:rPr lang="fr-FR" dirty="0" smtClean="0"/>
              <a:t>Statue </a:t>
            </a:r>
            <a:r>
              <a:rPr lang="fr-FR" dirty="0"/>
              <a:t>of Liberty Museum, New-York, NY 2019</a:t>
            </a:r>
            <a:r>
              <a:rPr lang="fr-FR" dirty="0" smtClean="0"/>
              <a:t>.</a:t>
            </a:r>
          </a:p>
          <a:p>
            <a:r>
              <a:rPr lang="fr-FR" dirty="0"/>
              <a:t>Holocaust Museum, Dallas, TX 2019</a:t>
            </a:r>
            <a:r>
              <a:rPr lang="fr-FR" dirty="0" smtClean="0"/>
              <a:t>.</a:t>
            </a:r>
          </a:p>
          <a:p>
            <a:r>
              <a:rPr lang="fr-FR" dirty="0"/>
              <a:t>Ruby City, San Antonio, TX 2019.</a:t>
            </a:r>
          </a:p>
          <a:p>
            <a:r>
              <a:rPr lang="fr-FR" dirty="0" err="1"/>
              <a:t>MoMA</a:t>
            </a:r>
            <a:r>
              <a:rPr lang="fr-FR" dirty="0"/>
              <a:t> West &amp; East end, New-York, NY 2019.</a:t>
            </a:r>
          </a:p>
          <a:p>
            <a:r>
              <a:rPr lang="fr-FR" dirty="0"/>
              <a:t>Burke Museum, Seattle, WA 2019.</a:t>
            </a:r>
          </a:p>
          <a:p>
            <a:r>
              <a:rPr lang="fr-FR" dirty="0" err="1"/>
              <a:t>Benton</a:t>
            </a:r>
            <a:r>
              <a:rPr lang="fr-FR" dirty="0"/>
              <a:t> Museum of Art, Claremont, CA 2019.</a:t>
            </a:r>
          </a:p>
          <a:p>
            <a:endParaRPr lang="fr-FR" dirty="0"/>
          </a:p>
          <a:p>
            <a:endParaRPr lang="fr-FR"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92728191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Statue </a:t>
            </a:r>
            <a:r>
              <a:rPr lang="fr-FR" sz="3600" dirty="0"/>
              <a:t>of Liberty Museum, New-York, 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9520" y="1690689"/>
            <a:ext cx="6797710" cy="4355269"/>
          </a:xfrm>
          <a:prstGeom prst="rect">
            <a:avLst/>
          </a:prstGeom>
        </p:spPr>
      </p:pic>
    </p:spTree>
    <p:extLst>
      <p:ext uri="{BB962C8B-B14F-4D97-AF65-F5344CB8AC3E}">
        <p14:creationId xmlns:p14="http://schemas.microsoft.com/office/powerpoint/2010/main" val="9190710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Statue </a:t>
            </a:r>
            <a:r>
              <a:rPr lang="fr-FR" sz="3600" dirty="0"/>
              <a:t>of Liberty Museum, New-York, 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2228" y="1690689"/>
            <a:ext cx="6819543" cy="4281486"/>
          </a:xfrm>
          <a:prstGeom prst="rect">
            <a:avLst/>
          </a:prstGeom>
        </p:spPr>
      </p:pic>
    </p:spTree>
    <p:extLst>
      <p:ext uri="{BB962C8B-B14F-4D97-AF65-F5344CB8AC3E}">
        <p14:creationId xmlns:p14="http://schemas.microsoft.com/office/powerpoint/2010/main" val="12221244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a:t>
            </a:r>
            <a:r>
              <a:rPr lang="fr-FR" sz="3600" dirty="0" smtClean="0"/>
              <a:t>Statue </a:t>
            </a:r>
            <a:r>
              <a:rPr lang="fr-FR" sz="3600" dirty="0"/>
              <a:t>of Liberty Museum, New-York, 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465" y="1690689"/>
            <a:ext cx="7111070" cy="4325550"/>
          </a:xfrm>
          <a:prstGeom prst="rect">
            <a:avLst/>
          </a:prstGeom>
        </p:spPr>
      </p:pic>
    </p:spTree>
    <p:extLst>
      <p:ext uri="{BB962C8B-B14F-4D97-AF65-F5344CB8AC3E}">
        <p14:creationId xmlns:p14="http://schemas.microsoft.com/office/powerpoint/2010/main" val="24538246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3" y="365126"/>
            <a:ext cx="8898341" cy="1325563"/>
          </a:xfrm>
        </p:spPr>
        <p:txBody>
          <a:bodyPr/>
          <a:lstStyle/>
          <a:p>
            <a:r>
              <a:rPr lang="fr-FR" dirty="0" smtClean="0"/>
              <a:t>  Holocaust Museum, Dallas, TX (2019)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2607361" y="4406453"/>
            <a:ext cx="1866900" cy="276225"/>
          </a:xfrm>
          <a:prstGeom prst="rect">
            <a:avLst/>
          </a:prstGeom>
        </p:spPr>
      </p:pic>
      <p:pic>
        <p:nvPicPr>
          <p:cNvPr id="5" name="Image 4"/>
          <p:cNvPicPr>
            <a:picLocks noChangeAspect="1"/>
          </p:cNvPicPr>
          <p:nvPr/>
        </p:nvPicPr>
        <p:blipFill>
          <a:blip r:embed="rId3"/>
          <a:stretch>
            <a:fillRect/>
          </a:stretch>
        </p:blipFill>
        <p:spPr>
          <a:xfrm>
            <a:off x="2612835" y="5110999"/>
            <a:ext cx="1959165" cy="110375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33" y="1601789"/>
            <a:ext cx="2770495" cy="2376344"/>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8950" y="1601788"/>
            <a:ext cx="2935122" cy="2376345"/>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6050" y="1601787"/>
            <a:ext cx="2907824" cy="2376346"/>
          </a:xfrm>
          <a:prstGeom prst="rect">
            <a:avLst/>
          </a:prstGeom>
        </p:spPr>
      </p:pic>
      <p:sp>
        <p:nvSpPr>
          <p:cNvPr id="10" name="ZoneTexte 9"/>
          <p:cNvSpPr txBox="1"/>
          <p:nvPr/>
        </p:nvSpPr>
        <p:spPr>
          <a:xfrm>
            <a:off x="450376" y="3507475"/>
            <a:ext cx="2033517" cy="369332"/>
          </a:xfrm>
          <a:prstGeom prst="rect">
            <a:avLst/>
          </a:prstGeom>
          <a:noFill/>
        </p:spPr>
        <p:txBody>
          <a:bodyPr wrap="square" rtlCol="0">
            <a:spAutoFit/>
          </a:bodyPr>
          <a:lstStyle/>
          <a:p>
            <a:r>
              <a:rPr lang="fr-FR" dirty="0" smtClean="0">
                <a:solidFill>
                  <a:schemeClr val="bg1"/>
                </a:solidFill>
              </a:rPr>
              <a:t>   Mark Holsinger</a:t>
            </a:r>
            <a:endParaRPr lang="fr-FR" dirty="0">
              <a:solidFill>
                <a:schemeClr val="bg1"/>
              </a:solidFill>
            </a:endParaRPr>
          </a:p>
        </p:txBody>
      </p:sp>
      <p:sp>
        <p:nvSpPr>
          <p:cNvPr id="11" name="ZoneTexte 10"/>
          <p:cNvSpPr txBox="1"/>
          <p:nvPr/>
        </p:nvSpPr>
        <p:spPr>
          <a:xfrm>
            <a:off x="3452884" y="3507475"/>
            <a:ext cx="2019868" cy="369332"/>
          </a:xfrm>
          <a:prstGeom prst="rect">
            <a:avLst/>
          </a:prstGeom>
          <a:noFill/>
        </p:spPr>
        <p:txBody>
          <a:bodyPr wrap="square" rtlCol="0">
            <a:spAutoFit/>
          </a:bodyPr>
          <a:lstStyle/>
          <a:p>
            <a:r>
              <a:rPr lang="fr-FR" dirty="0" smtClean="0">
                <a:solidFill>
                  <a:schemeClr val="bg1"/>
                </a:solidFill>
              </a:rPr>
              <a:t>Randy Mc Cown</a:t>
            </a:r>
            <a:endParaRPr lang="fr-FR" dirty="0">
              <a:solidFill>
                <a:schemeClr val="bg1"/>
              </a:solidFill>
            </a:endParaRPr>
          </a:p>
        </p:txBody>
      </p:sp>
      <p:sp>
        <p:nvSpPr>
          <p:cNvPr id="13" name="ZoneTexte 12"/>
          <p:cNvSpPr txBox="1"/>
          <p:nvPr/>
        </p:nvSpPr>
        <p:spPr>
          <a:xfrm>
            <a:off x="6578221" y="3507475"/>
            <a:ext cx="1951630" cy="369332"/>
          </a:xfrm>
          <a:prstGeom prst="rect">
            <a:avLst/>
          </a:prstGeom>
          <a:noFill/>
        </p:spPr>
        <p:txBody>
          <a:bodyPr wrap="square" rtlCol="0">
            <a:spAutoFit/>
          </a:bodyPr>
          <a:lstStyle/>
          <a:p>
            <a:r>
              <a:rPr lang="fr-FR" dirty="0" smtClean="0">
                <a:solidFill>
                  <a:schemeClr val="bg1"/>
                </a:solidFill>
              </a:rPr>
              <a:t>Steve Brookover</a:t>
            </a:r>
            <a:endParaRPr lang="fr-FR" dirty="0">
              <a:solidFill>
                <a:schemeClr val="bg1"/>
              </a:solidFill>
            </a:endParaRPr>
          </a:p>
        </p:txBody>
      </p:sp>
      <p:pic>
        <p:nvPicPr>
          <p:cNvPr id="14" name="Imag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4314" y="4176069"/>
            <a:ext cx="4369560" cy="2078956"/>
          </a:xfrm>
          <a:prstGeom prst="rect">
            <a:avLst/>
          </a:prstGeom>
        </p:spPr>
      </p:pic>
    </p:spTree>
    <p:extLst>
      <p:ext uri="{BB962C8B-B14F-4D97-AF65-F5344CB8AC3E}">
        <p14:creationId xmlns:p14="http://schemas.microsoft.com/office/powerpoint/2010/main" val="37750923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842" y="365126"/>
            <a:ext cx="8584442" cy="1325563"/>
          </a:xfrm>
        </p:spPr>
        <p:txBody>
          <a:bodyPr/>
          <a:lstStyle/>
          <a:p>
            <a:r>
              <a:rPr lang="fr-FR" dirty="0"/>
              <a:t>Holocaust Museum, Dallas, TX (2019)</a:t>
            </a:r>
          </a:p>
        </p:txBody>
      </p:sp>
      <p:sp>
        <p:nvSpPr>
          <p:cNvPr id="3" name="Espace réservé du contenu 2"/>
          <p:cNvSpPr>
            <a:spLocks noGrp="1"/>
          </p:cNvSpPr>
          <p:nvPr>
            <p:ph idx="1"/>
          </p:nvPr>
        </p:nvSpPr>
        <p:spPr/>
        <p:txBody>
          <a:bodyPr>
            <a:normAutofit fontScale="92500"/>
          </a:bodyPr>
          <a:lstStyle/>
          <a:p>
            <a:r>
              <a:rPr lang="fr-FR" dirty="0" smtClean="0"/>
              <a:t>It is the work of OMNIPLAN firm.</a:t>
            </a:r>
          </a:p>
          <a:p>
            <a:r>
              <a:rPr lang="en-US" dirty="0"/>
              <a:t>The architecture is essentially reflective of this notion of a journey – expressive of movement from arrival to departure, designed to provide an intuitive path for all visitors so that the focus is on the experience that is removed from everyday distractions.</a:t>
            </a:r>
            <a:endParaRPr lang="fr-FR" dirty="0" smtClean="0"/>
          </a:p>
          <a:p>
            <a:r>
              <a:rPr lang="en-US" dirty="0"/>
              <a:t>The exhibit space is elevated above the support spaces and clad in metal skin</a:t>
            </a:r>
            <a:r>
              <a:rPr lang="en-US" dirty="0" smtClean="0"/>
              <a:t>. With </a:t>
            </a:r>
            <a:r>
              <a:rPr lang="en-US" dirty="0"/>
              <a:t>its exterior clad in copper, which will acquire a natural patina over time, the </a:t>
            </a:r>
            <a:r>
              <a:rPr lang="en-US" dirty="0" smtClean="0"/>
              <a:t>museum </a:t>
            </a:r>
            <a:r>
              <a:rPr lang="en-US" dirty="0"/>
              <a:t>will become an architectural legacy distinct and impactful. </a:t>
            </a:r>
            <a:endParaRPr lang="en-US"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29480993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660" y="365126"/>
            <a:ext cx="8775510" cy="1325563"/>
          </a:xfrm>
        </p:spPr>
        <p:txBody>
          <a:bodyPr/>
          <a:lstStyle/>
          <a:p>
            <a:r>
              <a:rPr lang="fr-FR" dirty="0"/>
              <a:t>Holocaust Museum, Dallas, TX (2019)</a:t>
            </a:r>
          </a:p>
        </p:txBody>
      </p:sp>
      <p:sp>
        <p:nvSpPr>
          <p:cNvPr id="3" name="Espace réservé du contenu 2"/>
          <p:cNvSpPr>
            <a:spLocks noGrp="1"/>
          </p:cNvSpPr>
          <p:nvPr>
            <p:ph idx="1"/>
          </p:nvPr>
        </p:nvSpPr>
        <p:spPr/>
        <p:txBody>
          <a:bodyPr>
            <a:normAutofit fontScale="92500"/>
          </a:bodyPr>
          <a:lstStyle/>
          <a:p>
            <a:r>
              <a:rPr lang="en-US" dirty="0"/>
              <a:t>The common area is centralized to connect all spaces and provide a powerful courtyard-lobby connection. The exhibits are intentional black-box spaces and contrast with the light-filled lobby creating a dichotomy of light and darkness, of hope and tragedy</a:t>
            </a:r>
            <a:r>
              <a:rPr lang="en-US" dirty="0" smtClean="0"/>
              <a:t>.</a:t>
            </a:r>
          </a:p>
          <a:p>
            <a:r>
              <a:rPr lang="en-US" dirty="0"/>
              <a:t>The design of the building seeks to limit the amount of direct sunlight on the large expanses of glass. The wings of U-shaped parti shields the large curtain wall opening to the courtyard from the sun while the west wing overhangs the entry curtain wall limiting the effects of the western sun exposure. </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1184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307" y="365126"/>
            <a:ext cx="8734567" cy="1325563"/>
          </a:xfrm>
        </p:spPr>
        <p:txBody>
          <a:bodyPr/>
          <a:lstStyle/>
          <a:p>
            <a:r>
              <a:rPr lang="fr-FR" dirty="0"/>
              <a:t>Holocaust Museum, Dallas,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83" y="1690689"/>
            <a:ext cx="6810234" cy="4423508"/>
          </a:xfrm>
          <a:prstGeom prst="rect">
            <a:avLst/>
          </a:prstGeom>
        </p:spPr>
      </p:pic>
    </p:spTree>
    <p:extLst>
      <p:ext uri="{BB962C8B-B14F-4D97-AF65-F5344CB8AC3E}">
        <p14:creationId xmlns:p14="http://schemas.microsoft.com/office/powerpoint/2010/main" val="5619594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251" y="365126"/>
            <a:ext cx="8598089" cy="1325563"/>
          </a:xfrm>
        </p:spPr>
        <p:txBody>
          <a:bodyPr/>
          <a:lstStyle/>
          <a:p>
            <a:r>
              <a:rPr lang="fr-FR" dirty="0"/>
              <a:t>Holocaust Museum, Dallas,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583" y="1690689"/>
            <a:ext cx="7246833" cy="4470829"/>
          </a:xfrm>
          <a:prstGeom prst="rect">
            <a:avLst/>
          </a:prstGeom>
        </p:spPr>
      </p:pic>
    </p:spTree>
    <p:extLst>
      <p:ext uri="{BB962C8B-B14F-4D97-AF65-F5344CB8AC3E}">
        <p14:creationId xmlns:p14="http://schemas.microsoft.com/office/powerpoint/2010/main" val="20117258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0557" y="365126"/>
            <a:ext cx="8665435" cy="1325563"/>
          </a:xfrm>
        </p:spPr>
        <p:txBody>
          <a:bodyPr/>
          <a:lstStyle/>
          <a:p>
            <a:r>
              <a:rPr lang="fr-FR" dirty="0"/>
              <a:t>Holocaust Museum, Dallas,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133" y="1690688"/>
            <a:ext cx="7041734" cy="4522105"/>
          </a:xfrm>
          <a:prstGeom prst="rect">
            <a:avLst/>
          </a:prstGeom>
        </p:spPr>
      </p:pic>
    </p:spTree>
    <p:extLst>
      <p:ext uri="{BB962C8B-B14F-4D97-AF65-F5344CB8AC3E}">
        <p14:creationId xmlns:p14="http://schemas.microsoft.com/office/powerpoint/2010/main" val="35681433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785" y="365126"/>
            <a:ext cx="8639033" cy="1325563"/>
          </a:xfrm>
        </p:spPr>
        <p:txBody>
          <a:bodyPr/>
          <a:lstStyle/>
          <a:p>
            <a:r>
              <a:rPr lang="fr-FR" dirty="0"/>
              <a:t>Holocaust Museum, Dallas,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94" y="1690689"/>
            <a:ext cx="7096125" cy="4391876"/>
          </a:xfrm>
          <a:prstGeom prst="rect">
            <a:avLst/>
          </a:prstGeom>
        </p:spPr>
      </p:pic>
    </p:spTree>
    <p:extLst>
      <p:ext uri="{BB962C8B-B14F-4D97-AF65-F5344CB8AC3E}">
        <p14:creationId xmlns:p14="http://schemas.microsoft.com/office/powerpoint/2010/main" val="18754308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21170" cy="1325563"/>
          </a:xfrm>
        </p:spPr>
        <p:txBody>
          <a:bodyPr/>
          <a:lstStyle/>
          <a:p>
            <a:r>
              <a:rPr lang="fr-FR" dirty="0" smtClean="0"/>
              <a:t> Spy Museum, Washington D.C. (2019)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2700337" y="6042026"/>
            <a:ext cx="657225" cy="62865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960" y="4430808"/>
            <a:ext cx="2360210" cy="223986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3570" y="1784352"/>
            <a:ext cx="3657600" cy="251945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6523" y="4791621"/>
            <a:ext cx="985359" cy="1076916"/>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478" y="1784351"/>
            <a:ext cx="5080967" cy="4084186"/>
          </a:xfrm>
          <a:prstGeom prst="rect">
            <a:avLst/>
          </a:prstGeom>
        </p:spPr>
      </p:pic>
      <p:sp>
        <p:nvSpPr>
          <p:cNvPr id="9" name="ZoneTexte 8"/>
          <p:cNvSpPr txBox="1"/>
          <p:nvPr/>
        </p:nvSpPr>
        <p:spPr>
          <a:xfrm>
            <a:off x="7178722" y="3807725"/>
            <a:ext cx="1733266" cy="369332"/>
          </a:xfrm>
          <a:prstGeom prst="rect">
            <a:avLst/>
          </a:prstGeom>
          <a:noFill/>
        </p:spPr>
        <p:txBody>
          <a:bodyPr wrap="square" rtlCol="0">
            <a:spAutoFit/>
          </a:bodyPr>
          <a:lstStyle/>
          <a:p>
            <a:r>
              <a:rPr lang="fr-FR" dirty="0" smtClean="0"/>
              <a:t>Richard Rogers</a:t>
            </a:r>
            <a:endParaRPr lang="fr-FR" dirty="0"/>
          </a:p>
        </p:txBody>
      </p:sp>
    </p:spTree>
    <p:extLst>
      <p:ext uri="{BB962C8B-B14F-4D97-AF65-F5344CB8AC3E}">
        <p14:creationId xmlns:p14="http://schemas.microsoft.com/office/powerpoint/2010/main" val="25843683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4" y="365126"/>
            <a:ext cx="8584442" cy="1325563"/>
          </a:xfrm>
        </p:spPr>
        <p:txBody>
          <a:bodyPr/>
          <a:lstStyle/>
          <a:p>
            <a:r>
              <a:rPr lang="fr-FR" dirty="0"/>
              <a:t>Holocaust Museum, Dallas,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355" y="1690689"/>
            <a:ext cx="6769289" cy="4491748"/>
          </a:xfrm>
          <a:prstGeom prst="rect">
            <a:avLst/>
          </a:prstGeom>
        </p:spPr>
      </p:pic>
    </p:spTree>
    <p:extLst>
      <p:ext uri="{BB962C8B-B14F-4D97-AF65-F5344CB8AC3E}">
        <p14:creationId xmlns:p14="http://schemas.microsoft.com/office/powerpoint/2010/main" val="41856683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46" y="365126"/>
            <a:ext cx="8570794" cy="1325563"/>
          </a:xfrm>
        </p:spPr>
        <p:txBody>
          <a:bodyPr/>
          <a:lstStyle/>
          <a:p>
            <a:r>
              <a:rPr lang="fr-FR" dirty="0"/>
              <a:t>Holocaust Museum, Dallas,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178" y="1690689"/>
            <a:ext cx="2863772" cy="4300678"/>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9466" y="1690689"/>
            <a:ext cx="2698874" cy="4300678"/>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454" y="1690689"/>
            <a:ext cx="2798644" cy="4300678"/>
          </a:xfrm>
          <a:prstGeom prst="rect">
            <a:avLst/>
          </a:prstGeom>
        </p:spPr>
      </p:pic>
    </p:spTree>
    <p:extLst>
      <p:ext uri="{BB962C8B-B14F-4D97-AF65-F5344CB8AC3E}">
        <p14:creationId xmlns:p14="http://schemas.microsoft.com/office/powerpoint/2010/main" val="6634707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830101" cy="1325563"/>
          </a:xfrm>
        </p:spPr>
        <p:txBody>
          <a:bodyPr/>
          <a:lstStyle/>
          <a:p>
            <a:r>
              <a:rPr lang="fr-FR" dirty="0"/>
              <a:t>Holocaust Museum, Dallas,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6191" y="1690689"/>
            <a:ext cx="6291618" cy="4300678"/>
          </a:xfrm>
          <a:prstGeom prst="rect">
            <a:avLst/>
          </a:prstGeom>
        </p:spPr>
      </p:pic>
    </p:spTree>
    <p:extLst>
      <p:ext uri="{BB962C8B-B14F-4D97-AF65-F5344CB8AC3E}">
        <p14:creationId xmlns:p14="http://schemas.microsoft.com/office/powerpoint/2010/main" val="26805215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842" y="365126"/>
            <a:ext cx="8652680" cy="1325563"/>
          </a:xfrm>
        </p:spPr>
        <p:txBody>
          <a:bodyPr/>
          <a:lstStyle/>
          <a:p>
            <a:r>
              <a:rPr lang="fr-FR" dirty="0"/>
              <a:t>Holocaust Museum, Dallas,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740" y="1690689"/>
            <a:ext cx="6449933" cy="4437156"/>
          </a:xfrm>
          <a:prstGeom prst="rect">
            <a:avLst/>
          </a:prstGeom>
        </p:spPr>
      </p:pic>
    </p:spTree>
    <p:extLst>
      <p:ext uri="{BB962C8B-B14F-4D97-AF65-F5344CB8AC3E}">
        <p14:creationId xmlns:p14="http://schemas.microsoft.com/office/powerpoint/2010/main" val="23171592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842" y="365126"/>
            <a:ext cx="8557146" cy="1325563"/>
          </a:xfrm>
        </p:spPr>
        <p:txBody>
          <a:bodyPr/>
          <a:lstStyle/>
          <a:p>
            <a:r>
              <a:rPr lang="fr-FR" dirty="0"/>
              <a:t>Holocaust Museum, Dallas,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486" y="1690689"/>
            <a:ext cx="6769857" cy="4468811"/>
          </a:xfrm>
          <a:prstGeom prst="rect">
            <a:avLst/>
          </a:prstGeom>
        </p:spPr>
      </p:pic>
    </p:spTree>
    <p:extLst>
      <p:ext uri="{BB962C8B-B14F-4D97-AF65-F5344CB8AC3E}">
        <p14:creationId xmlns:p14="http://schemas.microsoft.com/office/powerpoint/2010/main" val="39201403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899" y="365126"/>
            <a:ext cx="8625385" cy="1325563"/>
          </a:xfrm>
        </p:spPr>
        <p:txBody>
          <a:bodyPr/>
          <a:lstStyle/>
          <a:p>
            <a:r>
              <a:rPr lang="fr-FR" dirty="0"/>
              <a:t>Holocaust Museum, Dallas,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826" y="1690689"/>
            <a:ext cx="6837529" cy="4491747"/>
          </a:xfrm>
          <a:prstGeom prst="rect">
            <a:avLst/>
          </a:prstGeom>
        </p:spPr>
      </p:pic>
    </p:spTree>
    <p:extLst>
      <p:ext uri="{BB962C8B-B14F-4D97-AF65-F5344CB8AC3E}">
        <p14:creationId xmlns:p14="http://schemas.microsoft.com/office/powerpoint/2010/main" val="15664902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5" y="365126"/>
            <a:ext cx="8639032" cy="1325563"/>
          </a:xfrm>
        </p:spPr>
        <p:txBody>
          <a:bodyPr/>
          <a:lstStyle/>
          <a:p>
            <a:r>
              <a:rPr lang="fr-FR" dirty="0"/>
              <a:t>Holocaust Museum, Dallas,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123" y="1690689"/>
            <a:ext cx="6851176" cy="4382565"/>
          </a:xfrm>
          <a:prstGeom prst="rect">
            <a:avLst/>
          </a:prstGeom>
        </p:spPr>
      </p:pic>
    </p:spTree>
    <p:extLst>
      <p:ext uri="{BB962C8B-B14F-4D97-AF65-F5344CB8AC3E}">
        <p14:creationId xmlns:p14="http://schemas.microsoft.com/office/powerpoint/2010/main" val="41614122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55" y="365126"/>
            <a:ext cx="8734567" cy="1325563"/>
          </a:xfrm>
        </p:spPr>
        <p:txBody>
          <a:bodyPr/>
          <a:lstStyle/>
          <a:p>
            <a:r>
              <a:rPr lang="fr-FR" dirty="0"/>
              <a:t>Holocaust Museum, Dallas,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997" y="1690689"/>
            <a:ext cx="6974006" cy="4450804"/>
          </a:xfrm>
          <a:prstGeom prst="rect">
            <a:avLst/>
          </a:prstGeom>
        </p:spPr>
      </p:pic>
    </p:spTree>
    <p:extLst>
      <p:ext uri="{BB962C8B-B14F-4D97-AF65-F5344CB8AC3E}">
        <p14:creationId xmlns:p14="http://schemas.microsoft.com/office/powerpoint/2010/main" val="27647830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5" y="365126"/>
            <a:ext cx="8543498" cy="1325563"/>
          </a:xfrm>
        </p:spPr>
        <p:txBody>
          <a:bodyPr/>
          <a:lstStyle/>
          <a:p>
            <a:r>
              <a:rPr lang="fr-FR" dirty="0"/>
              <a:t>Holocaust Museum, Dallas,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650" y="1690689"/>
            <a:ext cx="6714699" cy="4478099"/>
          </a:xfrm>
          <a:prstGeom prst="rect">
            <a:avLst/>
          </a:prstGeom>
        </p:spPr>
      </p:pic>
    </p:spTree>
    <p:extLst>
      <p:ext uri="{BB962C8B-B14F-4D97-AF65-F5344CB8AC3E}">
        <p14:creationId xmlns:p14="http://schemas.microsoft.com/office/powerpoint/2010/main" val="28207356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Ruby City, San Antonio, TX (2019)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50196" y="6075363"/>
            <a:ext cx="3248025" cy="561975"/>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3002" y="1690689"/>
            <a:ext cx="3111619" cy="4665662"/>
          </a:xfrm>
          <a:prstGeom prst="rect">
            <a:avLst/>
          </a:prstGeom>
        </p:spPr>
      </p:pic>
      <p:pic>
        <p:nvPicPr>
          <p:cNvPr id="6" name="Image 5"/>
          <p:cNvPicPr>
            <a:picLocks noChangeAspect="1"/>
          </p:cNvPicPr>
          <p:nvPr/>
        </p:nvPicPr>
        <p:blipFill>
          <a:blip r:embed="rId4"/>
          <a:stretch>
            <a:fillRect/>
          </a:stretch>
        </p:blipFill>
        <p:spPr>
          <a:xfrm>
            <a:off x="6646565" y="6476348"/>
            <a:ext cx="1528444" cy="245128"/>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4142" y="1690688"/>
            <a:ext cx="2825087" cy="4287031"/>
          </a:xfrm>
          <a:prstGeom prst="rect">
            <a:avLst/>
          </a:prstGeom>
        </p:spPr>
      </p:pic>
      <p:sp>
        <p:nvSpPr>
          <p:cNvPr id="9" name="ZoneTexte 8"/>
          <p:cNvSpPr txBox="1"/>
          <p:nvPr/>
        </p:nvSpPr>
        <p:spPr>
          <a:xfrm>
            <a:off x="5773002" y="5636525"/>
            <a:ext cx="2934270" cy="369332"/>
          </a:xfrm>
          <a:prstGeom prst="rect">
            <a:avLst/>
          </a:prstGeom>
          <a:noFill/>
        </p:spPr>
        <p:txBody>
          <a:bodyPr wrap="square" rtlCol="0">
            <a:spAutoFit/>
          </a:bodyPr>
          <a:lstStyle/>
          <a:p>
            <a:r>
              <a:rPr lang="fr-FR" dirty="0" smtClean="0"/>
              <a:t>Sir David Adjaye</a:t>
            </a:r>
            <a:endParaRPr lang="fr-FR" dirty="0"/>
          </a:p>
        </p:txBody>
      </p:sp>
    </p:spTree>
    <p:extLst>
      <p:ext uri="{BB962C8B-B14F-4D97-AF65-F5344CB8AC3E}">
        <p14:creationId xmlns:p14="http://schemas.microsoft.com/office/powerpoint/2010/main" val="290729443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8993875" cy="1325563"/>
          </a:xfrm>
        </p:spPr>
        <p:txBody>
          <a:bodyPr/>
          <a:lstStyle/>
          <a:p>
            <a:r>
              <a:rPr lang="fr-FR" dirty="0" smtClean="0"/>
              <a:t> </a:t>
            </a:r>
            <a:r>
              <a:rPr lang="fr-FR" dirty="0"/>
              <a:t>Spy </a:t>
            </a:r>
            <a:r>
              <a:rPr lang="fr-FR" dirty="0" smtClean="0"/>
              <a:t>Museum, </a:t>
            </a:r>
            <a:r>
              <a:rPr lang="fr-FR" dirty="0"/>
              <a:t>Washington D.C. (2019)</a:t>
            </a:r>
          </a:p>
        </p:txBody>
      </p:sp>
      <p:sp>
        <p:nvSpPr>
          <p:cNvPr id="3" name="Espace réservé du contenu 2"/>
          <p:cNvSpPr>
            <a:spLocks noGrp="1"/>
          </p:cNvSpPr>
          <p:nvPr>
            <p:ph idx="1"/>
          </p:nvPr>
        </p:nvSpPr>
        <p:spPr/>
        <p:txBody>
          <a:bodyPr>
            <a:normAutofit fontScale="92500"/>
          </a:bodyPr>
          <a:lstStyle/>
          <a:p>
            <a:r>
              <a:rPr lang="en-US" dirty="0" smtClean="0"/>
              <a:t>It is the work of the architect Richard Rogers.</a:t>
            </a:r>
          </a:p>
          <a:p>
            <a:r>
              <a:rPr lang="en-US" dirty="0" smtClean="0"/>
              <a:t>The </a:t>
            </a:r>
            <a:r>
              <a:rPr lang="en-US" dirty="0"/>
              <a:t>building reaches the city’s height limit of 130 ft from grade in just </a:t>
            </a:r>
            <a:r>
              <a:rPr lang="en-US" dirty="0" smtClean="0"/>
              <a:t>7 </a:t>
            </a:r>
            <a:r>
              <a:rPr lang="en-US" dirty="0"/>
              <a:t>stories. Its most prominent features are the angled facades of the exhibit floors on the south and west sides of the site, encased in a black box. </a:t>
            </a:r>
            <a:endParaRPr lang="en-US" dirty="0" smtClean="0"/>
          </a:p>
          <a:p>
            <a:r>
              <a:rPr lang="en-US" dirty="0"/>
              <a:t>The lobby and retail facilities are located within the double-height ground level space, with a mezzanine that holds an educational space for student and teacher workshops. Above the ground-level lobby are the museum’s three main exhibition areas featuring floor heights of up to 20 </a:t>
            </a:r>
            <a:r>
              <a:rPr lang="en-US" dirty="0" smtClean="0"/>
              <a:t>ft.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87366745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Ruby City, San Antonio, TX (2019)</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Sir David Adjaye.</a:t>
            </a:r>
          </a:p>
          <a:p>
            <a:r>
              <a:rPr lang="en-US" dirty="0" smtClean="0"/>
              <a:t>The </a:t>
            </a:r>
            <a:r>
              <a:rPr lang="en-US" dirty="0"/>
              <a:t>faceted exterior is completely clad in the red-toned precast concrete panels, polished for the first three </a:t>
            </a:r>
            <a:r>
              <a:rPr lang="en-US" dirty="0" smtClean="0"/>
              <a:t>meters </a:t>
            </a:r>
            <a:r>
              <a:rPr lang="en-US" dirty="0"/>
              <a:t>up and rough thereafter, encrusted with varying shades of red glass</a:t>
            </a:r>
            <a:r>
              <a:rPr lang="en-US" dirty="0" smtClean="0"/>
              <a:t>. </a:t>
            </a:r>
            <a:r>
              <a:rPr lang="en-US" dirty="0"/>
              <a:t>Two lanterns adorn the top of the structure, creating an animated roofline made to draw in natural light to the galleries. </a:t>
            </a:r>
            <a:endParaRPr lang="en-US" dirty="0" smtClean="0"/>
          </a:p>
          <a:p>
            <a:r>
              <a:rPr lang="en-US" dirty="0"/>
              <a:t>Outside, the structure seems to refract as visitors move around it, its angular shape shifting from monumental to intimate. Inside, three naturally lit galleries nod to historic artists’ studios, with a gabled roof in one and clerestory windows in another. </a:t>
            </a:r>
            <a:r>
              <a:rPr lang="fr-FR" dirty="0" smtClean="0"/>
              <a: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82919137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Ruby City, San Antonio,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832" y="1690689"/>
            <a:ext cx="6496335" cy="4491748"/>
          </a:xfrm>
          <a:prstGeom prst="rect">
            <a:avLst/>
          </a:prstGeom>
        </p:spPr>
      </p:pic>
      <p:sp>
        <p:nvSpPr>
          <p:cNvPr id="5" name="ZoneTexte 4"/>
          <p:cNvSpPr txBox="1"/>
          <p:nvPr/>
        </p:nvSpPr>
        <p:spPr>
          <a:xfrm>
            <a:off x="1473958" y="5663821"/>
            <a:ext cx="2688609" cy="369332"/>
          </a:xfrm>
          <a:prstGeom prst="rect">
            <a:avLst/>
          </a:prstGeom>
          <a:noFill/>
        </p:spPr>
        <p:txBody>
          <a:bodyPr wrap="square" rtlCol="0">
            <a:spAutoFit/>
          </a:bodyPr>
          <a:lstStyle/>
          <a:p>
            <a:r>
              <a:rPr lang="fr-FR" dirty="0" smtClean="0"/>
              <a:t>Linda Pace : Ruby City</a:t>
            </a:r>
            <a:endParaRPr lang="fr-FR" dirty="0"/>
          </a:p>
        </p:txBody>
      </p:sp>
    </p:spTree>
    <p:extLst>
      <p:ext uri="{BB962C8B-B14F-4D97-AF65-F5344CB8AC3E}">
        <p14:creationId xmlns:p14="http://schemas.microsoft.com/office/powerpoint/2010/main" val="2343837074"/>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Ruby City, San Antonio,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462" y="1690689"/>
            <a:ext cx="7165075" cy="4423509"/>
          </a:xfrm>
          <a:prstGeom prst="rect">
            <a:avLst/>
          </a:prstGeom>
        </p:spPr>
      </p:pic>
    </p:spTree>
    <p:extLst>
      <p:ext uri="{BB962C8B-B14F-4D97-AF65-F5344CB8AC3E}">
        <p14:creationId xmlns:p14="http://schemas.microsoft.com/office/powerpoint/2010/main" val="18586617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Ruby City, San Antonio,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770" y="1690689"/>
            <a:ext cx="6646460" cy="4355270"/>
          </a:xfrm>
          <a:prstGeom prst="rect">
            <a:avLst/>
          </a:prstGeom>
        </p:spPr>
      </p:pic>
    </p:spTree>
    <p:extLst>
      <p:ext uri="{BB962C8B-B14F-4D97-AF65-F5344CB8AC3E}">
        <p14:creationId xmlns:p14="http://schemas.microsoft.com/office/powerpoint/2010/main" val="38076740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Ruby City, San Antonio,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349" y="1690689"/>
            <a:ext cx="7001302" cy="4355269"/>
          </a:xfrm>
          <a:prstGeom prst="rect">
            <a:avLst/>
          </a:prstGeom>
        </p:spPr>
      </p:pic>
    </p:spTree>
    <p:extLst>
      <p:ext uri="{BB962C8B-B14F-4D97-AF65-F5344CB8AC3E}">
        <p14:creationId xmlns:p14="http://schemas.microsoft.com/office/powerpoint/2010/main" val="37252979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Ruby City, San Antonio,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689" y="1690689"/>
            <a:ext cx="7492621" cy="4341621"/>
          </a:xfrm>
          <a:prstGeom prst="rect">
            <a:avLst/>
          </a:prstGeom>
        </p:spPr>
      </p:pic>
    </p:spTree>
    <p:extLst>
      <p:ext uri="{BB962C8B-B14F-4D97-AF65-F5344CB8AC3E}">
        <p14:creationId xmlns:p14="http://schemas.microsoft.com/office/powerpoint/2010/main" val="42048998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Ruby City, San Antonio,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21" y="1690689"/>
            <a:ext cx="6755642" cy="4380932"/>
          </a:xfrm>
          <a:prstGeom prst="rect">
            <a:avLst/>
          </a:prstGeom>
        </p:spPr>
      </p:pic>
    </p:spTree>
    <p:extLst>
      <p:ext uri="{BB962C8B-B14F-4D97-AF65-F5344CB8AC3E}">
        <p14:creationId xmlns:p14="http://schemas.microsoft.com/office/powerpoint/2010/main" val="2924978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Ruby City, San Antonio,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1475" y="1690689"/>
            <a:ext cx="6701050" cy="4546338"/>
          </a:xfrm>
          <a:prstGeom prst="rect">
            <a:avLst/>
          </a:prstGeom>
        </p:spPr>
      </p:pic>
    </p:spTree>
    <p:extLst>
      <p:ext uri="{BB962C8B-B14F-4D97-AF65-F5344CB8AC3E}">
        <p14:creationId xmlns:p14="http://schemas.microsoft.com/office/powerpoint/2010/main" val="33350848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Ruby City, San Antonio,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83" y="1690689"/>
            <a:ext cx="6810233" cy="4024311"/>
          </a:xfrm>
          <a:prstGeom prst="rect">
            <a:avLst/>
          </a:prstGeom>
        </p:spPr>
      </p:pic>
    </p:spTree>
    <p:extLst>
      <p:ext uri="{BB962C8B-B14F-4D97-AF65-F5344CB8AC3E}">
        <p14:creationId xmlns:p14="http://schemas.microsoft.com/office/powerpoint/2010/main" val="14171544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Ruby City, San Antonio,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673" y="1690689"/>
            <a:ext cx="3022553" cy="454633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7534" y="1690688"/>
            <a:ext cx="2879678" cy="4546339"/>
          </a:xfrm>
          <a:prstGeom prst="rect">
            <a:avLst/>
          </a:prstGeom>
        </p:spPr>
      </p:pic>
    </p:spTree>
    <p:extLst>
      <p:ext uri="{BB962C8B-B14F-4D97-AF65-F5344CB8AC3E}">
        <p14:creationId xmlns:p14="http://schemas.microsoft.com/office/powerpoint/2010/main" val="42388567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71045" cy="1325563"/>
          </a:xfrm>
        </p:spPr>
        <p:txBody>
          <a:bodyPr/>
          <a:lstStyle/>
          <a:p>
            <a:r>
              <a:rPr lang="fr-FR" dirty="0"/>
              <a:t>Spy Museum, Washington D.C. (2019)</a:t>
            </a:r>
          </a:p>
        </p:txBody>
      </p:sp>
      <p:sp>
        <p:nvSpPr>
          <p:cNvPr id="3" name="Espace réservé du contenu 2"/>
          <p:cNvSpPr>
            <a:spLocks noGrp="1"/>
          </p:cNvSpPr>
          <p:nvPr>
            <p:ph idx="1"/>
          </p:nvPr>
        </p:nvSpPr>
        <p:spPr/>
        <p:txBody>
          <a:bodyPr/>
          <a:lstStyle/>
          <a:p>
            <a:r>
              <a:rPr lang="en-US" dirty="0"/>
              <a:t>A metal staircase connecting these floors is suspended along the outside of the </a:t>
            </a:r>
            <a:r>
              <a:rPr lang="en-US" dirty="0" smtClean="0"/>
              <a:t>metal- </a:t>
            </a:r>
            <a:r>
              <a:rPr lang="en-US" dirty="0" err="1" smtClean="0"/>
              <a:t>panelled</a:t>
            </a:r>
            <a:r>
              <a:rPr lang="en-US" dirty="0" smtClean="0"/>
              <a:t> </a:t>
            </a:r>
            <a:r>
              <a:rPr lang="en-US" dirty="0"/>
              <a:t>west facade and enclosed in a suspended glass atrium called the ‘Veil</a:t>
            </a:r>
            <a:r>
              <a:rPr lang="en-US" dirty="0" smtClean="0"/>
              <a:t>.’</a:t>
            </a:r>
          </a:p>
          <a:p>
            <a:r>
              <a:rPr lang="en-US" dirty="0"/>
              <a:t>The steel structure found within the events box gives the museum 60-ft spans with floor-to-ceiling windows arranged in a 180- degree span around the building. With its large and slender, structural-steel beams, this type of architecturally expressed structural steel is unlike any other in the district.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9203596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Ruby City, San Antonio,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83" y="1690689"/>
            <a:ext cx="6810233" cy="4519043"/>
          </a:xfrm>
          <a:prstGeom prst="rect">
            <a:avLst/>
          </a:prstGeom>
        </p:spPr>
      </p:pic>
    </p:spTree>
    <p:extLst>
      <p:ext uri="{BB962C8B-B14F-4D97-AF65-F5344CB8AC3E}">
        <p14:creationId xmlns:p14="http://schemas.microsoft.com/office/powerpoint/2010/main" val="30608371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Ruby City, San Antonio,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707" y="1690689"/>
            <a:ext cx="6796586" cy="4409860"/>
          </a:xfrm>
          <a:prstGeom prst="rect">
            <a:avLst/>
          </a:prstGeom>
        </p:spPr>
      </p:pic>
    </p:spTree>
    <p:extLst>
      <p:ext uri="{BB962C8B-B14F-4D97-AF65-F5344CB8AC3E}">
        <p14:creationId xmlns:p14="http://schemas.microsoft.com/office/powerpoint/2010/main" val="5543250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Ruby City, San Antonio, TX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84" y="1690689"/>
            <a:ext cx="6810232" cy="4396213"/>
          </a:xfrm>
          <a:prstGeom prst="rect">
            <a:avLst/>
          </a:prstGeom>
        </p:spPr>
      </p:pic>
    </p:spTree>
    <p:extLst>
      <p:ext uri="{BB962C8B-B14F-4D97-AF65-F5344CB8AC3E}">
        <p14:creationId xmlns:p14="http://schemas.microsoft.com/office/powerpoint/2010/main" val="791001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348716" cy="1325563"/>
          </a:xfrm>
        </p:spPr>
        <p:txBody>
          <a:bodyPr>
            <a:normAutofit/>
          </a:bodyPr>
          <a:lstStyle/>
          <a:p>
            <a:r>
              <a:rPr lang="fr-FR" sz="4000" dirty="0" smtClean="0"/>
              <a:t>MoMA West &amp; East end,New-York,NY (2019) </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8257" y="6198364"/>
            <a:ext cx="1114425" cy="40957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1682" y="1664464"/>
            <a:ext cx="381000" cy="45339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2970" y="1664464"/>
            <a:ext cx="4572000" cy="2743200"/>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858" y="1664464"/>
            <a:ext cx="2858479" cy="4691887"/>
          </a:xfrm>
          <a:prstGeom prst="rect">
            <a:avLst/>
          </a:prstGeom>
        </p:spPr>
      </p:pic>
      <p:pic>
        <p:nvPicPr>
          <p:cNvPr id="10" name="Image 9"/>
          <p:cNvPicPr>
            <a:picLocks noChangeAspect="1"/>
          </p:cNvPicPr>
          <p:nvPr/>
        </p:nvPicPr>
        <p:blipFill>
          <a:blip r:embed="rId6"/>
          <a:stretch>
            <a:fillRect/>
          </a:stretch>
        </p:blipFill>
        <p:spPr>
          <a:xfrm>
            <a:off x="4112082" y="5079176"/>
            <a:ext cx="3533775" cy="447675"/>
          </a:xfrm>
          <a:prstGeom prst="rect">
            <a:avLst/>
          </a:prstGeom>
        </p:spPr>
      </p:pic>
      <p:sp>
        <p:nvSpPr>
          <p:cNvPr id="11" name="ZoneTexte 10"/>
          <p:cNvSpPr txBox="1"/>
          <p:nvPr/>
        </p:nvSpPr>
        <p:spPr>
          <a:xfrm>
            <a:off x="3825025" y="3709116"/>
            <a:ext cx="3820832"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C. </a:t>
            </a:r>
            <a:r>
              <a:rPr lang="fr-FR" dirty="0" smtClean="0">
                <a:solidFill>
                  <a:schemeClr val="bg1"/>
                </a:solidFill>
                <a:effectLst>
                  <a:outerShdw blurRad="38100" dist="38100" dir="2700000" algn="tl">
                    <a:srgbClr val="000000">
                      <a:alpha val="43137"/>
                    </a:srgbClr>
                  </a:outerShdw>
                </a:effectLst>
              </a:rPr>
              <a:t>Renfro        E. Diller     R. Scofidio</a:t>
            </a:r>
            <a:endParaRPr lang="fr-FR" dirty="0">
              <a:solidFill>
                <a:schemeClr val="bg1"/>
              </a:solidFill>
              <a:effectLst>
                <a:outerShdw blurRad="38100" dist="38100" dir="2700000" algn="tl">
                  <a:srgbClr val="000000">
                    <a:alpha val="43137"/>
                  </a:srgbClr>
                </a:outerShdw>
              </a:effectLst>
            </a:endParaRPr>
          </a:p>
          <a:p>
            <a:endParaRPr lang="fr-FR" dirty="0"/>
          </a:p>
        </p:txBody>
      </p:sp>
    </p:spTree>
    <p:extLst>
      <p:ext uri="{BB962C8B-B14F-4D97-AF65-F5344CB8AC3E}">
        <p14:creationId xmlns:p14="http://schemas.microsoft.com/office/powerpoint/2010/main" val="41853219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410368"/>
            <a:ext cx="9294125" cy="1325563"/>
          </a:xfrm>
        </p:spPr>
        <p:txBody>
          <a:bodyPr>
            <a:normAutofit/>
          </a:bodyPr>
          <a:lstStyle/>
          <a:p>
            <a:r>
              <a:rPr lang="fr-FR" sz="4000" dirty="0"/>
              <a:t>MoMA West &amp; East end,New-York,NY (2019) </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Diller, Scofidio &amp; Renfro firm.</a:t>
            </a:r>
          </a:p>
          <a:p>
            <a:r>
              <a:rPr lang="en-US" dirty="0"/>
              <a:t>The completed renovation of the east end includes the reconfiguration of 15,000 square feet to create two spacious galleries on the third floor that allow more flexibility for installing the collection and special </a:t>
            </a:r>
            <a:r>
              <a:rPr lang="en-US" dirty="0" smtClean="0"/>
              <a:t>exhibitions.</a:t>
            </a:r>
          </a:p>
          <a:p>
            <a:r>
              <a:rPr lang="fr-FR" dirty="0"/>
              <a:t>The </a:t>
            </a:r>
            <a:r>
              <a:rPr lang="fr-FR" dirty="0" smtClean="0"/>
              <a:t>design </a:t>
            </a:r>
            <a:r>
              <a:rPr lang="en-US" dirty="0"/>
              <a:t>enlarges and opens up the main lobby into a light-filled, double-height </a:t>
            </a:r>
            <a:r>
              <a:rPr lang="en-US" dirty="0" smtClean="0"/>
              <a:t>space.</a:t>
            </a:r>
          </a:p>
          <a:p>
            <a:r>
              <a:rPr lang="en-US" dirty="0"/>
              <a:t>The new western portion of the Museum will be dedicated almost entirely to the display of art. The expansion to the west end of the site will feature a stack of vertically interlocking galleries of varying heights.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7552670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07773" cy="1325563"/>
          </a:xfrm>
        </p:spPr>
        <p:txBody>
          <a:bodyPr>
            <a:normAutofit/>
          </a:bodyPr>
          <a:lstStyle/>
          <a:p>
            <a:r>
              <a:rPr lang="fr-FR" sz="4000" dirty="0"/>
              <a:t>MoMA West &amp; East end,New-York,NY (2019) </a:t>
            </a:r>
          </a:p>
        </p:txBody>
      </p:sp>
      <p:sp>
        <p:nvSpPr>
          <p:cNvPr id="3" name="Espace réservé du contenu 2"/>
          <p:cNvSpPr>
            <a:spLocks noGrp="1"/>
          </p:cNvSpPr>
          <p:nvPr>
            <p:ph idx="1"/>
          </p:nvPr>
        </p:nvSpPr>
        <p:spPr/>
        <p:txBody>
          <a:bodyPr>
            <a:normAutofit fontScale="92500" lnSpcReduction="20000"/>
          </a:bodyPr>
          <a:lstStyle/>
          <a:p>
            <a:r>
              <a:rPr lang="en-US" dirty="0"/>
              <a:t>A new custom entry canopy welcomes visitors into a double height space from 53rd street : </a:t>
            </a:r>
            <a:r>
              <a:rPr lang="en-US" dirty="0" smtClean="0"/>
              <a:t>the </a:t>
            </a:r>
            <a:r>
              <a:rPr lang="en-US" dirty="0"/>
              <a:t>open lobby is equipped to host installations of art, on a ground floor free and open to all</a:t>
            </a:r>
            <a:r>
              <a:rPr lang="en-US" dirty="0" smtClean="0"/>
              <a:t>.</a:t>
            </a:r>
          </a:p>
          <a:p>
            <a:r>
              <a:rPr lang="en-US" dirty="0"/>
              <a:t>The Flagship Museum Store will be lowered one level, making it a new double-height </a:t>
            </a:r>
            <a:r>
              <a:rPr lang="en-US" dirty="0" smtClean="0"/>
              <a:t>space.</a:t>
            </a:r>
          </a:p>
          <a:p>
            <a:r>
              <a:rPr lang="en-US" dirty="0"/>
              <a:t>The blade stair marks the threshold to the new expansion of the museum and acts as a palette cleanser. This stair’s minimal expression was achieved through a number of structural innovations – a six-inch thin vertical spine hangs from the roof structure to structurally support the stairs and landings, leaving the structure free of any lateral bracing.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0162180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3182" cy="1325563"/>
          </a:xfrm>
        </p:spPr>
        <p:txBody>
          <a:bodyPr/>
          <a:lstStyle/>
          <a:p>
            <a:r>
              <a:rPr lang="fr-FR" sz="4000" dirty="0"/>
              <a:t>MoMA West &amp; East end,New-York,NY (2019)</a:t>
            </a:r>
            <a:r>
              <a:rPr lang="fr-FR" dirty="0"/>
              <a:t>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689" y="1690689"/>
            <a:ext cx="6568621" cy="4465412"/>
          </a:xfrm>
          <a:prstGeom prst="rect">
            <a:avLst/>
          </a:prstGeom>
        </p:spPr>
      </p:pic>
    </p:spTree>
    <p:extLst>
      <p:ext uri="{BB962C8B-B14F-4D97-AF65-F5344CB8AC3E}">
        <p14:creationId xmlns:p14="http://schemas.microsoft.com/office/powerpoint/2010/main" val="50325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66830" cy="1325563"/>
          </a:xfrm>
        </p:spPr>
        <p:txBody>
          <a:bodyPr>
            <a:normAutofit/>
          </a:bodyPr>
          <a:lstStyle/>
          <a:p>
            <a:r>
              <a:rPr lang="fr-FR" sz="4000" dirty="0"/>
              <a:t>MoMA West &amp; East end,New-York,NY (2019)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628" y="1690689"/>
            <a:ext cx="7044744" cy="4465413"/>
          </a:xfrm>
          <a:prstGeom prst="rect">
            <a:avLst/>
          </a:prstGeom>
        </p:spPr>
      </p:pic>
    </p:spTree>
    <p:extLst>
      <p:ext uri="{BB962C8B-B14F-4D97-AF65-F5344CB8AC3E}">
        <p14:creationId xmlns:p14="http://schemas.microsoft.com/office/powerpoint/2010/main" val="17791669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21421" cy="1325563"/>
          </a:xfrm>
        </p:spPr>
        <p:txBody>
          <a:bodyPr>
            <a:normAutofit/>
          </a:bodyPr>
          <a:lstStyle/>
          <a:p>
            <a:r>
              <a:rPr lang="fr-FR" sz="4000" dirty="0"/>
              <a:t>MoMA West &amp; East end,New-York,NY (2019)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8948" y="1690689"/>
            <a:ext cx="6726104" cy="4336624"/>
          </a:xfrm>
          <a:prstGeom prst="rect">
            <a:avLst/>
          </a:prstGeom>
        </p:spPr>
      </p:pic>
    </p:spTree>
    <p:extLst>
      <p:ext uri="{BB962C8B-B14F-4D97-AF65-F5344CB8AC3E}">
        <p14:creationId xmlns:p14="http://schemas.microsoft.com/office/powerpoint/2010/main" val="18912139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3182" cy="1325563"/>
          </a:xfrm>
        </p:spPr>
        <p:txBody>
          <a:bodyPr/>
          <a:lstStyle/>
          <a:p>
            <a:r>
              <a:rPr lang="fr-FR" sz="4000" dirty="0"/>
              <a:t>MoMA West &amp; East end,New-York,NY (2019)</a:t>
            </a:r>
            <a:r>
              <a:rPr lang="fr-FR" dirty="0"/>
              <a:t>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486" y="1690689"/>
            <a:ext cx="6677027" cy="4451351"/>
          </a:xfrm>
          <a:prstGeom prst="rect">
            <a:avLst/>
          </a:prstGeom>
        </p:spPr>
      </p:pic>
    </p:spTree>
    <p:extLst>
      <p:ext uri="{BB962C8B-B14F-4D97-AF65-F5344CB8AC3E}">
        <p14:creationId xmlns:p14="http://schemas.microsoft.com/office/powerpoint/2010/main" val="35262771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884693" cy="1325563"/>
          </a:xfrm>
        </p:spPr>
        <p:txBody>
          <a:bodyPr/>
          <a:lstStyle/>
          <a:p>
            <a:r>
              <a:rPr lang="fr-FR" dirty="0"/>
              <a:t>Spy Museum, Washington D.C.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248" y="1690689"/>
            <a:ext cx="7229742" cy="4522104"/>
          </a:xfrm>
          <a:prstGeom prst="rect">
            <a:avLst/>
          </a:prstGeom>
        </p:spPr>
      </p:pic>
    </p:spTree>
    <p:extLst>
      <p:ext uri="{BB962C8B-B14F-4D97-AF65-F5344CB8AC3E}">
        <p14:creationId xmlns:p14="http://schemas.microsoft.com/office/powerpoint/2010/main" val="15639807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362364" cy="1325563"/>
          </a:xfrm>
        </p:spPr>
        <p:txBody>
          <a:bodyPr>
            <a:normAutofit/>
          </a:bodyPr>
          <a:lstStyle/>
          <a:p>
            <a:r>
              <a:rPr lang="fr-FR" sz="4000" dirty="0"/>
              <a:t>MoMA West &amp; East end,New-York,NY (2019)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9924" y="1690689"/>
            <a:ext cx="6164151" cy="4109434"/>
          </a:xfrm>
          <a:prstGeom prst="rect">
            <a:avLst/>
          </a:prstGeom>
        </p:spPr>
      </p:pic>
    </p:spTree>
    <p:extLst>
      <p:ext uri="{BB962C8B-B14F-4D97-AF65-F5344CB8AC3E}">
        <p14:creationId xmlns:p14="http://schemas.microsoft.com/office/powerpoint/2010/main" val="15667003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3182" cy="1325563"/>
          </a:xfrm>
        </p:spPr>
        <p:txBody>
          <a:bodyPr/>
          <a:lstStyle/>
          <a:p>
            <a:r>
              <a:rPr lang="fr-FR" sz="4000" dirty="0"/>
              <a:t>MoMA West &amp; East end,New-York,NY (2019)</a:t>
            </a:r>
            <a:r>
              <a:rPr lang="fr-FR" dirty="0"/>
              <a:t>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4327" y="1690689"/>
            <a:ext cx="6555346" cy="4297987"/>
          </a:xfrm>
          <a:prstGeom prst="rect">
            <a:avLst/>
          </a:prstGeom>
        </p:spPr>
      </p:pic>
    </p:spTree>
    <p:extLst>
      <p:ext uri="{BB962C8B-B14F-4D97-AF65-F5344CB8AC3E}">
        <p14:creationId xmlns:p14="http://schemas.microsoft.com/office/powerpoint/2010/main" val="12802552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94125" cy="1325563"/>
          </a:xfrm>
        </p:spPr>
        <p:txBody>
          <a:bodyPr/>
          <a:lstStyle/>
          <a:p>
            <a:r>
              <a:rPr lang="fr-FR" sz="4000" dirty="0"/>
              <a:t>MoMA West &amp; East end,New-York,NY (2019)</a:t>
            </a:r>
            <a:r>
              <a:rPr lang="fr-FR" dirty="0"/>
              <a:t>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1288" y="1690689"/>
            <a:ext cx="6241424" cy="4160949"/>
          </a:xfrm>
          <a:prstGeom prst="rect">
            <a:avLst/>
          </a:prstGeom>
        </p:spPr>
      </p:pic>
    </p:spTree>
    <p:extLst>
      <p:ext uri="{BB962C8B-B14F-4D97-AF65-F5344CB8AC3E}">
        <p14:creationId xmlns:p14="http://schemas.microsoft.com/office/powerpoint/2010/main" val="2757303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76013" cy="1325563"/>
          </a:xfrm>
        </p:spPr>
        <p:txBody>
          <a:bodyPr>
            <a:normAutofit/>
          </a:bodyPr>
          <a:lstStyle/>
          <a:p>
            <a:r>
              <a:rPr lang="fr-FR" sz="4000" dirty="0"/>
              <a:t>MoMA West &amp; East end,New-York,NY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711" y="1690689"/>
            <a:ext cx="6146578" cy="4104804"/>
          </a:xfrm>
          <a:prstGeom prst="rect">
            <a:avLst/>
          </a:prstGeom>
        </p:spPr>
      </p:pic>
    </p:spTree>
    <p:extLst>
      <p:ext uri="{BB962C8B-B14F-4D97-AF65-F5344CB8AC3E}">
        <p14:creationId xmlns:p14="http://schemas.microsoft.com/office/powerpoint/2010/main" val="34118892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80478" cy="1325563"/>
          </a:xfrm>
        </p:spPr>
        <p:txBody>
          <a:bodyPr>
            <a:normAutofit/>
          </a:bodyPr>
          <a:lstStyle/>
          <a:p>
            <a:r>
              <a:rPr lang="fr-FR" sz="4000" dirty="0"/>
              <a:t>MoMA West &amp; East end,New-York,NY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0947" y="1690689"/>
            <a:ext cx="6222105" cy="4148070"/>
          </a:xfrm>
          <a:prstGeom prst="rect">
            <a:avLst/>
          </a:prstGeom>
        </p:spPr>
      </p:pic>
    </p:spTree>
    <p:extLst>
      <p:ext uri="{BB962C8B-B14F-4D97-AF65-F5344CB8AC3E}">
        <p14:creationId xmlns:p14="http://schemas.microsoft.com/office/powerpoint/2010/main" val="18487860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3182" cy="1325563"/>
          </a:xfrm>
        </p:spPr>
        <p:txBody>
          <a:bodyPr>
            <a:normAutofit/>
          </a:bodyPr>
          <a:lstStyle/>
          <a:p>
            <a:r>
              <a:rPr lang="fr-FR" sz="4000" dirty="0"/>
              <a:t>MoMA West &amp; East end,New-York,NY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5037" y="1690689"/>
            <a:ext cx="6453926" cy="4117683"/>
          </a:xfrm>
          <a:prstGeom prst="rect">
            <a:avLst/>
          </a:prstGeom>
        </p:spPr>
      </p:pic>
    </p:spTree>
    <p:extLst>
      <p:ext uri="{BB962C8B-B14F-4D97-AF65-F5344CB8AC3E}">
        <p14:creationId xmlns:p14="http://schemas.microsoft.com/office/powerpoint/2010/main" val="20460285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21421" cy="1325563"/>
          </a:xfrm>
        </p:spPr>
        <p:txBody>
          <a:bodyPr>
            <a:normAutofit/>
          </a:bodyPr>
          <a:lstStyle/>
          <a:p>
            <a:r>
              <a:rPr lang="fr-FR" sz="4000" dirty="0"/>
              <a:t>MoMA West &amp; East end,New-York,NY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1690689"/>
            <a:ext cx="3107029" cy="456844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514" y="2450911"/>
            <a:ext cx="4572000" cy="3048000"/>
          </a:xfrm>
          <a:prstGeom prst="rect">
            <a:avLst/>
          </a:prstGeom>
        </p:spPr>
      </p:pic>
    </p:spTree>
    <p:extLst>
      <p:ext uri="{BB962C8B-B14F-4D97-AF65-F5344CB8AC3E}">
        <p14:creationId xmlns:p14="http://schemas.microsoft.com/office/powerpoint/2010/main" val="17896886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9100" y="365126"/>
            <a:ext cx="8096250" cy="1325563"/>
          </a:xfrm>
        </p:spPr>
        <p:txBody>
          <a:bodyPr/>
          <a:lstStyle/>
          <a:p>
            <a:r>
              <a:rPr lang="fr-FR" dirty="0" smtClean="0"/>
              <a:t>Burke Museum, Seattle, WA (2019)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55" y="1690689"/>
            <a:ext cx="3166746" cy="4227511"/>
          </a:xfrm>
          <a:prstGeom prst="rect">
            <a:avLst/>
          </a:prstGeom>
        </p:spPr>
      </p:pic>
      <p:pic>
        <p:nvPicPr>
          <p:cNvPr id="5" name="Image 4"/>
          <p:cNvPicPr>
            <a:picLocks noChangeAspect="1"/>
          </p:cNvPicPr>
          <p:nvPr/>
        </p:nvPicPr>
        <p:blipFill>
          <a:blip r:embed="rId3"/>
          <a:stretch>
            <a:fillRect/>
          </a:stretch>
        </p:blipFill>
        <p:spPr>
          <a:xfrm>
            <a:off x="639128" y="6151563"/>
            <a:ext cx="1524000" cy="40957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7156" y="1690688"/>
            <a:ext cx="4406264" cy="4227511"/>
          </a:xfrm>
          <a:prstGeom prst="rect">
            <a:avLst/>
          </a:prstGeom>
        </p:spPr>
      </p:pic>
      <p:pic>
        <p:nvPicPr>
          <p:cNvPr id="7" name="Image 6"/>
          <p:cNvPicPr>
            <a:picLocks noChangeAspect="1"/>
          </p:cNvPicPr>
          <p:nvPr/>
        </p:nvPicPr>
        <p:blipFill>
          <a:blip r:embed="rId5"/>
          <a:stretch>
            <a:fillRect/>
          </a:stretch>
        </p:blipFill>
        <p:spPr>
          <a:xfrm>
            <a:off x="6423025" y="6211094"/>
            <a:ext cx="1646240" cy="290513"/>
          </a:xfrm>
          <a:prstGeom prst="rect">
            <a:avLst/>
          </a:prstGeom>
        </p:spPr>
      </p:pic>
      <p:sp>
        <p:nvSpPr>
          <p:cNvPr id="8" name="ZoneTexte 7"/>
          <p:cNvSpPr txBox="1"/>
          <p:nvPr/>
        </p:nvSpPr>
        <p:spPr>
          <a:xfrm>
            <a:off x="5384800" y="5359400"/>
            <a:ext cx="1524000" cy="369332"/>
          </a:xfrm>
          <a:prstGeom prst="rect">
            <a:avLst/>
          </a:prstGeom>
          <a:noFill/>
        </p:spPr>
        <p:txBody>
          <a:bodyPr wrap="square" rtlCol="0">
            <a:spAutoFit/>
          </a:bodyPr>
          <a:lstStyle/>
          <a:p>
            <a:pPr algn="r"/>
            <a:r>
              <a:rPr lang="fr-FR" dirty="0" smtClean="0">
                <a:solidFill>
                  <a:schemeClr val="bg1"/>
                </a:solidFill>
              </a:rPr>
              <a:t>Tom Kundig</a:t>
            </a:r>
            <a:endParaRPr lang="fr-FR" dirty="0">
              <a:solidFill>
                <a:schemeClr val="bg1"/>
              </a:solidFill>
            </a:endParaRPr>
          </a:p>
        </p:txBody>
      </p:sp>
    </p:spTree>
    <p:extLst>
      <p:ext uri="{BB962C8B-B14F-4D97-AF65-F5344CB8AC3E}">
        <p14:creationId xmlns:p14="http://schemas.microsoft.com/office/powerpoint/2010/main" val="27575674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47050" cy="1325563"/>
          </a:xfrm>
        </p:spPr>
        <p:txBody>
          <a:bodyPr/>
          <a:lstStyle/>
          <a:p>
            <a:r>
              <a:rPr lang="fr-FR" dirty="0"/>
              <a:t>Burke Museum, Seattle, WA (2019)</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the architect Tom Kundig.</a:t>
            </a:r>
          </a:p>
          <a:p>
            <a:r>
              <a:rPr lang="en-US" dirty="0" smtClean="0"/>
              <a:t>Large </a:t>
            </a:r>
            <a:r>
              <a:rPr lang="en-US" dirty="0"/>
              <a:t>areas of glazing maximize transparency and expose the interior </a:t>
            </a:r>
            <a:r>
              <a:rPr lang="en-US" dirty="0" smtClean="0"/>
              <a:t>experience.</a:t>
            </a:r>
          </a:p>
          <a:p>
            <a:r>
              <a:rPr lang="en-US" dirty="0"/>
              <a:t>The design further breaks down traditional museum barriers between public and “back-of-house” spaces, integrating collections and research labs with traditional galleries and enabling visitors and the surrounding community to engage with the process of scientific discovery in a true working museum. A 24-foot-by-20-foot pivoting window wall continues this emphasis on transparency to literally open the Burke to the nature of a new outdoor courtyard.</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25831260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21650" cy="1325563"/>
          </a:xfrm>
        </p:spPr>
        <p:txBody>
          <a:bodyPr/>
          <a:lstStyle/>
          <a:p>
            <a:r>
              <a:rPr lang="fr-FR" dirty="0"/>
              <a:t>Burke Museum, Seattle, WA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1745" y="1690689"/>
            <a:ext cx="6620510" cy="4252911"/>
          </a:xfrm>
          <a:prstGeom prst="rect">
            <a:avLst/>
          </a:prstGeom>
        </p:spPr>
      </p:pic>
    </p:spTree>
    <p:extLst>
      <p:ext uri="{BB962C8B-B14F-4D97-AF65-F5344CB8AC3E}">
        <p14:creationId xmlns:p14="http://schemas.microsoft.com/office/powerpoint/2010/main" val="16173543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8884692" cy="1325563"/>
          </a:xfrm>
        </p:spPr>
        <p:txBody>
          <a:bodyPr/>
          <a:lstStyle/>
          <a:p>
            <a:r>
              <a:rPr lang="fr-FR" dirty="0"/>
              <a:t>Spy Museum, Washington D.C.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859" y="1690689"/>
            <a:ext cx="7050281" cy="4564832"/>
          </a:xfrm>
          <a:prstGeom prst="rect">
            <a:avLst/>
          </a:prstGeom>
        </p:spPr>
      </p:pic>
    </p:spTree>
    <p:extLst>
      <p:ext uri="{BB962C8B-B14F-4D97-AF65-F5344CB8AC3E}">
        <p14:creationId xmlns:p14="http://schemas.microsoft.com/office/powerpoint/2010/main" val="4011028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08950" cy="1325563"/>
          </a:xfrm>
        </p:spPr>
        <p:txBody>
          <a:bodyPr/>
          <a:lstStyle/>
          <a:p>
            <a:r>
              <a:rPr lang="fr-FR" dirty="0"/>
              <a:t>Burke Museum, Seattle, WA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8269" y="1690689"/>
            <a:ext cx="6569711" cy="4069715"/>
          </a:xfrm>
          <a:prstGeom prst="rect">
            <a:avLst/>
          </a:prstGeom>
        </p:spPr>
      </p:pic>
    </p:spTree>
    <p:extLst>
      <p:ext uri="{BB962C8B-B14F-4D97-AF65-F5344CB8AC3E}">
        <p14:creationId xmlns:p14="http://schemas.microsoft.com/office/powerpoint/2010/main" val="36348603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10550" cy="1325563"/>
          </a:xfrm>
        </p:spPr>
        <p:txBody>
          <a:bodyPr/>
          <a:lstStyle/>
          <a:p>
            <a:r>
              <a:rPr lang="fr-FR" dirty="0"/>
              <a:t>Burke Museum, Seattle, WA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905" y="1690688"/>
            <a:ext cx="3006090" cy="434181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690687"/>
            <a:ext cx="3006090" cy="4341811"/>
          </a:xfrm>
          <a:prstGeom prst="rect">
            <a:avLst/>
          </a:prstGeom>
        </p:spPr>
      </p:pic>
    </p:spTree>
    <p:extLst>
      <p:ext uri="{BB962C8B-B14F-4D97-AF65-F5344CB8AC3E}">
        <p14:creationId xmlns:p14="http://schemas.microsoft.com/office/powerpoint/2010/main" val="36495956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58150" cy="1325563"/>
          </a:xfrm>
        </p:spPr>
        <p:txBody>
          <a:bodyPr/>
          <a:lstStyle/>
          <a:p>
            <a:r>
              <a:rPr lang="fr-FR" dirty="0"/>
              <a:t>Burke Museum, Seattle, WA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7020" y="1690689"/>
            <a:ext cx="6201410" cy="4292600"/>
          </a:xfrm>
          <a:prstGeom prst="rect">
            <a:avLst/>
          </a:prstGeom>
        </p:spPr>
      </p:pic>
    </p:spTree>
    <p:extLst>
      <p:ext uri="{BB962C8B-B14F-4D97-AF65-F5344CB8AC3E}">
        <p14:creationId xmlns:p14="http://schemas.microsoft.com/office/powerpoint/2010/main" val="23847175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85150" cy="1325563"/>
          </a:xfrm>
        </p:spPr>
        <p:txBody>
          <a:bodyPr/>
          <a:lstStyle/>
          <a:p>
            <a:r>
              <a:rPr lang="fr-FR" dirty="0"/>
              <a:t>Burke Museum, Seattle, WA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1414" y="1690689"/>
            <a:ext cx="6407785" cy="4367211"/>
          </a:xfrm>
          <a:prstGeom prst="rect">
            <a:avLst/>
          </a:prstGeom>
        </p:spPr>
      </p:pic>
    </p:spTree>
    <p:extLst>
      <p:ext uri="{BB962C8B-B14F-4D97-AF65-F5344CB8AC3E}">
        <p14:creationId xmlns:p14="http://schemas.microsoft.com/office/powerpoint/2010/main" val="21201186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70850" cy="1325563"/>
          </a:xfrm>
        </p:spPr>
        <p:txBody>
          <a:bodyPr/>
          <a:lstStyle/>
          <a:p>
            <a:r>
              <a:rPr lang="fr-FR" dirty="0"/>
              <a:t>Burke Museum, Seattle, WA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690689"/>
            <a:ext cx="6400800" cy="4341811"/>
          </a:xfrm>
          <a:prstGeom prst="rect">
            <a:avLst/>
          </a:prstGeom>
        </p:spPr>
      </p:pic>
    </p:spTree>
    <p:extLst>
      <p:ext uri="{BB962C8B-B14F-4D97-AF65-F5344CB8AC3E}">
        <p14:creationId xmlns:p14="http://schemas.microsoft.com/office/powerpoint/2010/main" val="7023475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83550" cy="1325563"/>
          </a:xfrm>
        </p:spPr>
        <p:txBody>
          <a:bodyPr/>
          <a:lstStyle/>
          <a:p>
            <a:r>
              <a:rPr lang="fr-FR" dirty="0"/>
              <a:t>Burke Museum, Seattle, WA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8949" y="1690689"/>
            <a:ext cx="2916009" cy="45339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0" y="1690689"/>
            <a:ext cx="2851150" cy="453390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7" y="1690689"/>
            <a:ext cx="2693670" cy="4533900"/>
          </a:xfrm>
          <a:prstGeom prst="rect">
            <a:avLst/>
          </a:prstGeom>
        </p:spPr>
      </p:pic>
    </p:spTree>
    <p:extLst>
      <p:ext uri="{BB962C8B-B14F-4D97-AF65-F5344CB8AC3E}">
        <p14:creationId xmlns:p14="http://schemas.microsoft.com/office/powerpoint/2010/main" val="20418326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08950" cy="1325563"/>
          </a:xfrm>
        </p:spPr>
        <p:txBody>
          <a:bodyPr/>
          <a:lstStyle/>
          <a:p>
            <a:r>
              <a:rPr lang="fr-FR" dirty="0"/>
              <a:t>Burke Museum, Seattle, WA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4056" y="1690689"/>
            <a:ext cx="6438138" cy="4354511"/>
          </a:xfrm>
          <a:prstGeom prst="rect">
            <a:avLst/>
          </a:prstGeom>
        </p:spPr>
      </p:pic>
    </p:spTree>
    <p:extLst>
      <p:ext uri="{BB962C8B-B14F-4D97-AF65-F5344CB8AC3E}">
        <p14:creationId xmlns:p14="http://schemas.microsoft.com/office/powerpoint/2010/main" val="26400565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21650" cy="1325563"/>
          </a:xfrm>
        </p:spPr>
        <p:txBody>
          <a:bodyPr/>
          <a:lstStyle/>
          <a:p>
            <a:r>
              <a:rPr lang="fr-FR" dirty="0"/>
              <a:t>Burke Museum, Seattle, WA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575" y="1804989"/>
            <a:ext cx="4984750" cy="38100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1980" y="1804989"/>
            <a:ext cx="2606040" cy="3810000"/>
          </a:xfrm>
          <a:prstGeom prst="rect">
            <a:avLst/>
          </a:prstGeom>
        </p:spPr>
      </p:pic>
    </p:spTree>
    <p:extLst>
      <p:ext uri="{BB962C8B-B14F-4D97-AF65-F5344CB8AC3E}">
        <p14:creationId xmlns:p14="http://schemas.microsoft.com/office/powerpoint/2010/main" val="18873065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34350" cy="1325563"/>
          </a:xfrm>
        </p:spPr>
        <p:txBody>
          <a:bodyPr/>
          <a:lstStyle/>
          <a:p>
            <a:r>
              <a:rPr lang="fr-FR" dirty="0"/>
              <a:t>Burke Museum, Seattle, WA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9392" y="1690689"/>
            <a:ext cx="6165215" cy="4252911"/>
          </a:xfrm>
          <a:prstGeom prst="rect">
            <a:avLst/>
          </a:prstGeom>
        </p:spPr>
      </p:pic>
    </p:spTree>
    <p:extLst>
      <p:ext uri="{BB962C8B-B14F-4D97-AF65-F5344CB8AC3E}">
        <p14:creationId xmlns:p14="http://schemas.microsoft.com/office/powerpoint/2010/main" val="8360827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70850" cy="1325563"/>
          </a:xfrm>
        </p:spPr>
        <p:txBody>
          <a:bodyPr/>
          <a:lstStyle/>
          <a:p>
            <a:r>
              <a:rPr lang="fr-FR" dirty="0"/>
              <a:t>Burke Museum, Seattle, WA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995" y="1690689"/>
            <a:ext cx="6176010" cy="4328160"/>
          </a:xfrm>
          <a:prstGeom prst="rect">
            <a:avLst/>
          </a:prstGeom>
        </p:spPr>
      </p:pic>
    </p:spTree>
    <p:extLst>
      <p:ext uri="{BB962C8B-B14F-4D97-AF65-F5344CB8AC3E}">
        <p14:creationId xmlns:p14="http://schemas.microsoft.com/office/powerpoint/2010/main" val="17252647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884693" cy="1325563"/>
          </a:xfrm>
        </p:spPr>
        <p:txBody>
          <a:bodyPr/>
          <a:lstStyle/>
          <a:p>
            <a:r>
              <a:rPr lang="fr-FR" dirty="0"/>
              <a:t>Spy Museum, Washington D.C.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583" y="1690689"/>
            <a:ext cx="7161376" cy="4487920"/>
          </a:xfrm>
          <a:prstGeom prst="rect">
            <a:avLst/>
          </a:prstGeom>
        </p:spPr>
      </p:pic>
    </p:spTree>
    <p:extLst>
      <p:ext uri="{BB962C8B-B14F-4D97-AF65-F5344CB8AC3E}">
        <p14:creationId xmlns:p14="http://schemas.microsoft.com/office/powerpoint/2010/main" val="24999534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45450" cy="1325563"/>
          </a:xfrm>
        </p:spPr>
        <p:txBody>
          <a:bodyPr/>
          <a:lstStyle/>
          <a:p>
            <a:r>
              <a:rPr lang="fr-FR" dirty="0"/>
              <a:t>Burke Museum, Seattle, WA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1295" y="1690689"/>
            <a:ext cx="6201410" cy="4113211"/>
          </a:xfrm>
          <a:prstGeom prst="rect">
            <a:avLst/>
          </a:prstGeom>
        </p:spPr>
      </p:pic>
    </p:spTree>
    <p:extLst>
      <p:ext uri="{BB962C8B-B14F-4D97-AF65-F5344CB8AC3E}">
        <p14:creationId xmlns:p14="http://schemas.microsoft.com/office/powerpoint/2010/main" val="25026551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sz="3600" dirty="0" smtClean="0"/>
              <a:t>  Benton Museum of Art, Claremont, CA (2019)</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2630" y="1690689"/>
            <a:ext cx="2804046" cy="4496467"/>
          </a:xfrm>
          <a:prstGeom prst="rect">
            <a:avLst/>
          </a:prstGeom>
        </p:spPr>
      </p:pic>
      <p:pic>
        <p:nvPicPr>
          <p:cNvPr id="5" name="Image 4"/>
          <p:cNvPicPr>
            <a:picLocks noChangeAspect="1"/>
          </p:cNvPicPr>
          <p:nvPr/>
        </p:nvPicPr>
        <p:blipFill>
          <a:blip r:embed="rId3"/>
          <a:stretch>
            <a:fillRect/>
          </a:stretch>
        </p:blipFill>
        <p:spPr>
          <a:xfrm>
            <a:off x="5720963" y="6216919"/>
            <a:ext cx="3333750" cy="53340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0630" y="1665696"/>
            <a:ext cx="3219849" cy="2381727"/>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0630" y="4201737"/>
            <a:ext cx="3219849" cy="1972380"/>
          </a:xfrm>
          <a:prstGeom prst="rect">
            <a:avLst/>
          </a:prstGeom>
        </p:spPr>
      </p:pic>
      <p:sp>
        <p:nvSpPr>
          <p:cNvPr id="8" name="ZoneTexte 7"/>
          <p:cNvSpPr txBox="1"/>
          <p:nvPr/>
        </p:nvSpPr>
        <p:spPr>
          <a:xfrm>
            <a:off x="5030412" y="3537959"/>
            <a:ext cx="1968593" cy="369332"/>
          </a:xfrm>
          <a:prstGeom prst="rect">
            <a:avLst/>
          </a:prstGeom>
          <a:noFill/>
        </p:spPr>
        <p:txBody>
          <a:bodyPr wrap="square" rtlCol="0">
            <a:spAutoFit/>
          </a:bodyPr>
          <a:lstStyle/>
          <a:p>
            <a:r>
              <a:rPr lang="fr-FR" dirty="0" smtClean="0"/>
              <a:t>Rodolfo Machado</a:t>
            </a:r>
            <a:endParaRPr lang="fr-FR" dirty="0"/>
          </a:p>
        </p:txBody>
      </p:sp>
      <p:sp>
        <p:nvSpPr>
          <p:cNvPr id="9" name="ZoneTexte 8"/>
          <p:cNvSpPr txBox="1"/>
          <p:nvPr/>
        </p:nvSpPr>
        <p:spPr>
          <a:xfrm>
            <a:off x="5469307" y="5665862"/>
            <a:ext cx="1760435" cy="369332"/>
          </a:xfrm>
          <a:prstGeom prst="rect">
            <a:avLst/>
          </a:prstGeom>
          <a:noFill/>
        </p:spPr>
        <p:txBody>
          <a:bodyPr wrap="square" rtlCol="0">
            <a:spAutoFit/>
          </a:bodyPr>
          <a:lstStyle/>
          <a:p>
            <a:r>
              <a:rPr lang="fr-FR" dirty="0" smtClean="0">
                <a:solidFill>
                  <a:schemeClr val="bg1"/>
                </a:solidFill>
              </a:rPr>
              <a:t>Jorge Silvetti</a:t>
            </a:r>
            <a:endParaRPr lang="fr-FR" dirty="0">
              <a:solidFill>
                <a:schemeClr val="bg1"/>
              </a:solidFill>
            </a:endParaRPr>
          </a:p>
        </p:txBody>
      </p:sp>
      <p:pic>
        <p:nvPicPr>
          <p:cNvPr id="10" name="Image 9"/>
          <p:cNvPicPr>
            <a:picLocks noChangeAspect="1"/>
          </p:cNvPicPr>
          <p:nvPr/>
        </p:nvPicPr>
        <p:blipFill>
          <a:blip r:embed="rId6"/>
          <a:stretch>
            <a:fillRect/>
          </a:stretch>
        </p:blipFill>
        <p:spPr>
          <a:xfrm>
            <a:off x="7641009" y="5016019"/>
            <a:ext cx="1143000" cy="1019175"/>
          </a:xfrm>
          <a:prstGeom prst="rect">
            <a:avLst/>
          </a:prstGeom>
        </p:spPr>
      </p:pic>
    </p:spTree>
    <p:extLst>
      <p:ext uri="{BB962C8B-B14F-4D97-AF65-F5344CB8AC3E}">
        <p14:creationId xmlns:p14="http://schemas.microsoft.com/office/powerpoint/2010/main" val="11974212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Benton </a:t>
            </a:r>
            <a:r>
              <a:rPr lang="fr-FR" sz="3600" dirty="0"/>
              <a:t>Museum of Art, Claremont, CA (2019)</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Machado Silvetti firm.</a:t>
            </a:r>
          </a:p>
          <a:p>
            <a:r>
              <a:rPr lang="en-US" dirty="0" smtClean="0"/>
              <a:t>This is a visually </a:t>
            </a:r>
            <a:r>
              <a:rPr lang="en-US" dirty="0"/>
              <a:t>porous museum where passersby can get a glimpse of the art world inside and visitors on the interior are often in contact with the landscapes </a:t>
            </a:r>
            <a:r>
              <a:rPr lang="en-US" dirty="0" smtClean="0"/>
              <a:t>a</a:t>
            </a:r>
            <a:r>
              <a:rPr lang="en-US" dirty="0"/>
              <a:t>nd light of Southern California. </a:t>
            </a:r>
            <a:r>
              <a:rPr lang="en-US" dirty="0" smtClean="0"/>
              <a:t>Cast-in-place </a:t>
            </a:r>
            <a:r>
              <a:rPr lang="en-US" dirty="0"/>
              <a:t>concrete is the primary structural, thermal and exterior façade solution. Pomona College has a long history of cast-in-place concrete and here at the Benton the concrete is rendered in its most essential states-board formed and smooth-and is contrasted against stained heavy timbers that interact with the concrete as portico, porch, arcade, threshold and embedded ornamentation.</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34738132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3823" y="365126"/>
            <a:ext cx="8861989" cy="1325563"/>
          </a:xfrm>
        </p:spPr>
        <p:txBody>
          <a:bodyPr>
            <a:normAutofit/>
          </a:bodyPr>
          <a:lstStyle/>
          <a:p>
            <a:r>
              <a:rPr lang="fr-FR" sz="3600" dirty="0" smtClean="0"/>
              <a:t> Benton </a:t>
            </a:r>
            <a:r>
              <a:rPr lang="fr-FR" sz="3600" dirty="0"/>
              <a:t>Museum of Art, Claremont, CA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499" y="1760434"/>
            <a:ext cx="6905002" cy="4375447"/>
          </a:xfrm>
          <a:prstGeom prst="rect">
            <a:avLst/>
          </a:prstGeom>
        </p:spPr>
      </p:pic>
    </p:spTree>
    <p:extLst>
      <p:ext uri="{BB962C8B-B14F-4D97-AF65-F5344CB8AC3E}">
        <p14:creationId xmlns:p14="http://schemas.microsoft.com/office/powerpoint/2010/main" val="17340485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sz="3600" dirty="0" smtClean="0"/>
              <a:t>  Benton </a:t>
            </a:r>
            <a:r>
              <a:rPr lang="fr-FR" sz="3600" dirty="0"/>
              <a:t>Museum of Art, Claremont, CA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726" y="1690689"/>
            <a:ext cx="6966546" cy="4419554"/>
          </a:xfrm>
          <a:prstGeom prst="rect">
            <a:avLst/>
          </a:prstGeom>
        </p:spPr>
      </p:pic>
    </p:spTree>
    <p:extLst>
      <p:ext uri="{BB962C8B-B14F-4D97-AF65-F5344CB8AC3E}">
        <p14:creationId xmlns:p14="http://schemas.microsoft.com/office/powerpoint/2010/main" val="26535037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Benton </a:t>
            </a:r>
            <a:r>
              <a:rPr lang="fr-FR" sz="3600" dirty="0"/>
              <a:t>Museum of Art, Claremont, CA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236" y="1690689"/>
            <a:ext cx="6691527" cy="4445191"/>
          </a:xfrm>
          <a:prstGeom prst="rect">
            <a:avLst/>
          </a:prstGeom>
        </p:spPr>
      </p:pic>
    </p:spTree>
    <p:extLst>
      <p:ext uri="{BB962C8B-B14F-4D97-AF65-F5344CB8AC3E}">
        <p14:creationId xmlns:p14="http://schemas.microsoft.com/office/powerpoint/2010/main" val="8526829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0916" y="390763"/>
            <a:ext cx="8742348" cy="1325563"/>
          </a:xfrm>
        </p:spPr>
        <p:txBody>
          <a:bodyPr>
            <a:normAutofit/>
          </a:bodyPr>
          <a:lstStyle/>
          <a:p>
            <a:r>
              <a:rPr lang="fr-FR" sz="3600" dirty="0" smtClean="0"/>
              <a:t> Benton </a:t>
            </a:r>
            <a:r>
              <a:rPr lang="fr-FR" sz="3600" dirty="0"/>
              <a:t>Museum of Art, Claremont, CA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650" y="2110584"/>
            <a:ext cx="4282440" cy="285902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7296" y="2110584"/>
            <a:ext cx="4315968" cy="2859024"/>
          </a:xfrm>
          <a:prstGeom prst="rect">
            <a:avLst/>
          </a:prstGeom>
        </p:spPr>
      </p:pic>
    </p:spTree>
    <p:extLst>
      <p:ext uri="{BB962C8B-B14F-4D97-AF65-F5344CB8AC3E}">
        <p14:creationId xmlns:p14="http://schemas.microsoft.com/office/powerpoint/2010/main" val="10214422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641" y="365126"/>
            <a:ext cx="8844897" cy="1325563"/>
          </a:xfrm>
        </p:spPr>
        <p:txBody>
          <a:bodyPr>
            <a:normAutofit/>
          </a:bodyPr>
          <a:lstStyle/>
          <a:p>
            <a:r>
              <a:rPr lang="fr-FR" sz="3600" dirty="0" smtClean="0"/>
              <a:t> Benton </a:t>
            </a:r>
            <a:r>
              <a:rPr lang="fr-FR" sz="3600" dirty="0"/>
              <a:t>Museum of Art, Claremont, CA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41" y="1802935"/>
            <a:ext cx="4288536" cy="285902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089" y="1802935"/>
            <a:ext cx="4285488" cy="2859024"/>
          </a:xfrm>
          <a:prstGeom prst="rect">
            <a:avLst/>
          </a:prstGeom>
        </p:spPr>
      </p:pic>
    </p:spTree>
    <p:extLst>
      <p:ext uri="{BB962C8B-B14F-4D97-AF65-F5344CB8AC3E}">
        <p14:creationId xmlns:p14="http://schemas.microsoft.com/office/powerpoint/2010/main" val="1260109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733" y="365126"/>
            <a:ext cx="8691073" cy="1325563"/>
          </a:xfrm>
        </p:spPr>
        <p:txBody>
          <a:bodyPr>
            <a:normAutofit/>
          </a:bodyPr>
          <a:lstStyle/>
          <a:p>
            <a:r>
              <a:rPr lang="fr-FR" sz="3600" dirty="0" smtClean="0"/>
              <a:t> Benton </a:t>
            </a:r>
            <a:r>
              <a:rPr lang="fr-FR" sz="3600" dirty="0"/>
              <a:t>Museum of Art, Claremont, CA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33" y="1690689"/>
            <a:ext cx="4203192" cy="285902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597" y="1690689"/>
            <a:ext cx="4288536" cy="2859024"/>
          </a:xfrm>
          <a:prstGeom prst="rect">
            <a:avLst/>
          </a:prstGeom>
        </p:spPr>
      </p:pic>
    </p:spTree>
    <p:extLst>
      <p:ext uri="{BB962C8B-B14F-4D97-AF65-F5344CB8AC3E}">
        <p14:creationId xmlns:p14="http://schemas.microsoft.com/office/powerpoint/2010/main" val="36302321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6553" y="365126"/>
            <a:ext cx="8819260" cy="1325563"/>
          </a:xfrm>
        </p:spPr>
        <p:txBody>
          <a:bodyPr>
            <a:normAutofit/>
          </a:bodyPr>
          <a:lstStyle/>
          <a:p>
            <a:r>
              <a:rPr lang="fr-FR" sz="3600" dirty="0"/>
              <a:t>Benton Museum of Art, Claremont, CA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505" y="1690689"/>
            <a:ext cx="6622990" cy="4368279"/>
          </a:xfrm>
          <a:prstGeom prst="rect">
            <a:avLst/>
          </a:prstGeom>
        </p:spPr>
      </p:pic>
    </p:spTree>
    <p:extLst>
      <p:ext uri="{BB962C8B-B14F-4D97-AF65-F5344CB8AC3E}">
        <p14:creationId xmlns:p14="http://schemas.microsoft.com/office/powerpoint/2010/main" val="15413799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37954</TotalTime>
  <Words>2448</Words>
  <Application>Microsoft Office PowerPoint</Application>
  <PresentationFormat>Affichage à l'écran (4:3)</PresentationFormat>
  <Paragraphs>258</Paragraphs>
  <Slides>102</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102</vt:i4>
      </vt:variant>
    </vt:vector>
  </HeadingPairs>
  <TitlesOfParts>
    <vt:vector size="106" baseType="lpstr">
      <vt:lpstr>Arial</vt:lpstr>
      <vt:lpstr>Calibri</vt:lpstr>
      <vt:lpstr>Calibri Light</vt:lpstr>
      <vt:lpstr>Thème Office</vt:lpstr>
      <vt:lpstr>Présentation PowerPoint</vt:lpstr>
      <vt:lpstr>US Contemporary Museums XVII</vt:lpstr>
      <vt:lpstr>  US Contemporary Museums </vt:lpstr>
      <vt:lpstr> Spy Museum, Washington D.C. (2019)</vt:lpstr>
      <vt:lpstr> Spy Museum, Washington D.C. (2019)</vt:lpstr>
      <vt:lpstr>Spy Museum, Washington D.C. (2019)</vt:lpstr>
      <vt:lpstr>Spy Museum, Washington D.C. (2019)</vt:lpstr>
      <vt:lpstr>Spy Museum, Washington D.C. (2019)</vt:lpstr>
      <vt:lpstr>Spy Museum, Washington D.C. (2019)</vt:lpstr>
      <vt:lpstr>Spy Museum, Washington D.C. (2019)</vt:lpstr>
      <vt:lpstr>Spy Museum, Washington D.C. (2019)</vt:lpstr>
      <vt:lpstr>Spy Museum, Washington D.C. (2019)</vt:lpstr>
      <vt:lpstr>Spy Museum, Washington D.C. (2019)</vt:lpstr>
      <vt:lpstr>Spy Museum, Washington D.C. (2019)</vt:lpstr>
      <vt:lpstr>Spy Museum, Washington D.C. (2019)</vt:lpstr>
      <vt:lpstr>Spy Museum, Washington D.C. (2019)</vt:lpstr>
      <vt:lpstr>Spy Museum, Washington D.C. (2019)</vt:lpstr>
      <vt:lpstr> Statue of Liberty Museum, New-York, NY (2019) </vt:lpstr>
      <vt:lpstr> Statue of Liberty Museum, New-York, NY (2019)</vt:lpstr>
      <vt:lpstr> Statue of Liberty Museum, New-York, NY (2019)</vt:lpstr>
      <vt:lpstr> Statue of Liberty Museum, New-York, NY (2019)</vt:lpstr>
      <vt:lpstr> Statue of Liberty Museum, New-York, NY (2019)</vt:lpstr>
      <vt:lpstr> Statue of Liberty Museum, New-York, NY (2019)</vt:lpstr>
      <vt:lpstr> Statue of Liberty Museum, New-York, NY (2019)</vt:lpstr>
      <vt:lpstr> Statue of Liberty Museum, New-York, NY (2019)</vt:lpstr>
      <vt:lpstr> Statue of Liberty Museum, New-York, NY (2019)</vt:lpstr>
      <vt:lpstr> Statue of Liberty Museum, New-York, NY (2019)</vt:lpstr>
      <vt:lpstr> Statue of Liberty Museum, New-York, NY (2019)</vt:lpstr>
      <vt:lpstr>Statue of Liberty Museum, New-York, NY (2019)</vt:lpstr>
      <vt:lpstr> Statue of Liberty Museum, New-York, NY (2019)</vt:lpstr>
      <vt:lpstr> Statue of Liberty Museum, New-York, NY (2019)</vt:lpstr>
      <vt:lpstr> Statue of Liberty Museum, New-York, NY (2019)</vt:lpstr>
      <vt:lpstr>  Holocaust Museum, Dallas, TX (2019)</vt:lpstr>
      <vt:lpstr>Holocaust Museum, Dallas, TX (2019)</vt:lpstr>
      <vt:lpstr>Holocaust Museum, Dallas, TX (2019)</vt:lpstr>
      <vt:lpstr>Holocaust Museum, Dallas, TX (2019)</vt:lpstr>
      <vt:lpstr>Holocaust Museum, Dallas, TX (2019)</vt:lpstr>
      <vt:lpstr>Holocaust Museum, Dallas, TX (2019)</vt:lpstr>
      <vt:lpstr>Holocaust Museum, Dallas, TX (2019)</vt:lpstr>
      <vt:lpstr>Holocaust Museum, Dallas, TX (2019)</vt:lpstr>
      <vt:lpstr>Holocaust Museum, Dallas, TX (2019)</vt:lpstr>
      <vt:lpstr>Holocaust Museum, Dallas, TX (2019)</vt:lpstr>
      <vt:lpstr>Holocaust Museum, Dallas, TX (2019)</vt:lpstr>
      <vt:lpstr>Holocaust Museum, Dallas, TX (2019)</vt:lpstr>
      <vt:lpstr>Holocaust Museum, Dallas, TX (2019)</vt:lpstr>
      <vt:lpstr>Holocaust Museum, Dallas, TX (2019)</vt:lpstr>
      <vt:lpstr>Holocaust Museum, Dallas, TX (2019)</vt:lpstr>
      <vt:lpstr>Holocaust Museum, Dallas, TX (2019)</vt:lpstr>
      <vt:lpstr>Ruby City, San Antonio, TX (2019)</vt:lpstr>
      <vt:lpstr>Ruby City, San Antonio, TX (2019)</vt:lpstr>
      <vt:lpstr>Ruby City, San Antonio, TX (2019)</vt:lpstr>
      <vt:lpstr>Ruby City, San Antonio, TX (2019)</vt:lpstr>
      <vt:lpstr>Ruby City, San Antonio, TX (2019)</vt:lpstr>
      <vt:lpstr>Ruby City, San Antonio, TX (2019)</vt:lpstr>
      <vt:lpstr>Ruby City, San Antonio, TX (2019)</vt:lpstr>
      <vt:lpstr>Ruby City, San Antonio, TX (2019)</vt:lpstr>
      <vt:lpstr>Ruby City, San Antonio, TX (2019)</vt:lpstr>
      <vt:lpstr>Ruby City, San Antonio, TX (2019)</vt:lpstr>
      <vt:lpstr>Ruby City, San Antonio, TX (2019)</vt:lpstr>
      <vt:lpstr>Ruby City, San Antonio, TX (2019)</vt:lpstr>
      <vt:lpstr>Ruby City, San Antonio, TX (2019)</vt:lpstr>
      <vt:lpstr>Ruby City, San Antonio, TX (2019)</vt:lpstr>
      <vt:lpstr>MoMA West &amp; East end,New-York,NY (2019) </vt:lpstr>
      <vt:lpstr>MoMA West &amp; East end,New-York,NY (2019) </vt:lpstr>
      <vt:lpstr>MoMA West &amp; East end,New-York,NY (2019) </vt:lpstr>
      <vt:lpstr>MoMA West &amp; East end,New-York,NY (2019) </vt:lpstr>
      <vt:lpstr>MoMA West &amp; East end,New-York,NY (2019) </vt:lpstr>
      <vt:lpstr>MoMA West &amp; East end,New-York,NY (2019) </vt:lpstr>
      <vt:lpstr>MoMA West &amp; East end,New-York,NY (2019) </vt:lpstr>
      <vt:lpstr>MoMA West &amp; East end,New-York,NY (2019) </vt:lpstr>
      <vt:lpstr>MoMA West &amp; East end,New-York,NY (2019) </vt:lpstr>
      <vt:lpstr>MoMA West &amp; East end,New-York,NY (2019) </vt:lpstr>
      <vt:lpstr>MoMA West &amp; East end,New-York,NY (2019)</vt:lpstr>
      <vt:lpstr>MoMA West &amp; East end,New-York,NY (2019)</vt:lpstr>
      <vt:lpstr>MoMA West &amp; East end,New-York,NY (2019)</vt:lpstr>
      <vt:lpstr>MoMA West &amp; East end,New-York,NY (2019)</vt:lpstr>
      <vt:lpstr>Burke Museum, Seattle, WA (2019)</vt:lpstr>
      <vt:lpstr>Burke Museum, Seattle, WA (2019)</vt:lpstr>
      <vt:lpstr>Burke Museum, Seattle, WA (2019)</vt:lpstr>
      <vt:lpstr>Burke Museum, Seattle, WA (2019)</vt:lpstr>
      <vt:lpstr>Burke Museum, Seattle, WA (2019)</vt:lpstr>
      <vt:lpstr>Burke Museum, Seattle, WA (2019)</vt:lpstr>
      <vt:lpstr>Burke Museum, Seattle, WA (2019)</vt:lpstr>
      <vt:lpstr>Burke Museum, Seattle, WA (2019)</vt:lpstr>
      <vt:lpstr>Burke Museum, Seattle, WA (2019)</vt:lpstr>
      <vt:lpstr>Burke Museum, Seattle, WA (2019)</vt:lpstr>
      <vt:lpstr>Burke Museum, Seattle, WA (2019)</vt:lpstr>
      <vt:lpstr>Burke Museum, Seattle, WA (2019)</vt:lpstr>
      <vt:lpstr>Burke Museum, Seattle, WA (2019)</vt:lpstr>
      <vt:lpstr>Burke Museum, Seattle, WA (2019)</vt:lpstr>
      <vt:lpstr>  Benton Museum of Art, Claremont, CA (2019)</vt:lpstr>
      <vt:lpstr>  Benton Museum of Art, Claremont, CA (2019)</vt:lpstr>
      <vt:lpstr> Benton Museum of Art, Claremont, CA (2019)</vt:lpstr>
      <vt:lpstr>  Benton Museum of Art, Claremont, CA (2019)</vt:lpstr>
      <vt:lpstr>  Benton Museum of Art, Claremont, CA (2019)</vt:lpstr>
      <vt:lpstr> Benton Museum of Art, Claremont, CA (2019)</vt:lpstr>
      <vt:lpstr> Benton Museum of Art, Claremont, CA (2019)</vt:lpstr>
      <vt:lpstr> Benton Museum of Art, Claremont, CA (2019)</vt:lpstr>
      <vt:lpstr>Benton Museum of Art, Claremont, CA (2019)</vt:lpstr>
      <vt:lpstr>Benton Museum of Art, Claremont, CA (2019)</vt:lpstr>
      <vt:lpstr>Benton Museum of Art, Claremont, CA (2019)</vt:lpstr>
      <vt:lpstr>Burke Museum, Seattle, WA (2019)</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784</cp:revision>
  <dcterms:created xsi:type="dcterms:W3CDTF">2017-12-25T13:11:09Z</dcterms:created>
  <dcterms:modified xsi:type="dcterms:W3CDTF">2022-06-08T17:17:43Z</dcterms:modified>
</cp:coreProperties>
</file>