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5"/>
  </p:notesMasterIdLst>
  <p:sldIdLst>
    <p:sldId id="934" r:id="rId2"/>
    <p:sldId id="797" r:id="rId3"/>
    <p:sldId id="2062" r:id="rId4"/>
    <p:sldId id="1255" r:id="rId5"/>
    <p:sldId id="1856" r:id="rId6"/>
    <p:sldId id="2025" r:id="rId7"/>
    <p:sldId id="1970" r:id="rId8"/>
    <p:sldId id="1971" r:id="rId9"/>
    <p:sldId id="1972" r:id="rId10"/>
    <p:sldId id="1979" r:id="rId11"/>
    <p:sldId id="1973" r:id="rId12"/>
    <p:sldId id="2074" r:id="rId13"/>
    <p:sldId id="1974" r:id="rId14"/>
    <p:sldId id="1982" r:id="rId15"/>
    <p:sldId id="1975" r:id="rId16"/>
    <p:sldId id="1980" r:id="rId17"/>
    <p:sldId id="1981" r:id="rId18"/>
    <p:sldId id="1976" r:id="rId19"/>
    <p:sldId id="1977" r:id="rId20"/>
    <p:sldId id="1978" r:id="rId21"/>
    <p:sldId id="1983" r:id="rId22"/>
    <p:sldId id="1984" r:id="rId23"/>
    <p:sldId id="1994" r:id="rId24"/>
    <p:sldId id="1995" r:id="rId25"/>
    <p:sldId id="1985" r:id="rId26"/>
    <p:sldId id="1989" r:id="rId27"/>
    <p:sldId id="1988" r:id="rId28"/>
    <p:sldId id="1987" r:id="rId29"/>
    <p:sldId id="1990" r:id="rId30"/>
    <p:sldId id="1991" r:id="rId31"/>
    <p:sldId id="1992" r:id="rId32"/>
    <p:sldId id="1993" r:id="rId33"/>
    <p:sldId id="2026" r:id="rId34"/>
    <p:sldId id="2027" r:id="rId35"/>
    <p:sldId id="2028" r:id="rId36"/>
    <p:sldId id="2029" r:id="rId37"/>
    <p:sldId id="2030" r:id="rId38"/>
    <p:sldId id="2031" r:id="rId39"/>
    <p:sldId id="2032" r:id="rId40"/>
    <p:sldId id="2033" r:id="rId41"/>
    <p:sldId id="1839" r:id="rId42"/>
    <p:sldId id="1840" r:id="rId43"/>
    <p:sldId id="1841" r:id="rId44"/>
    <p:sldId id="1851" r:id="rId45"/>
    <p:sldId id="1853" r:id="rId46"/>
    <p:sldId id="1854" r:id="rId47"/>
    <p:sldId id="1855" r:id="rId48"/>
    <p:sldId id="1845" r:id="rId49"/>
    <p:sldId id="1846" r:id="rId50"/>
    <p:sldId id="1852" r:id="rId51"/>
    <p:sldId id="1847" r:id="rId52"/>
    <p:sldId id="1848" r:id="rId53"/>
    <p:sldId id="1849" r:id="rId54"/>
    <p:sldId id="1850" r:id="rId55"/>
    <p:sldId id="1924" r:id="rId56"/>
    <p:sldId id="1925" r:id="rId57"/>
    <p:sldId id="1933" r:id="rId58"/>
    <p:sldId id="1926" r:id="rId59"/>
    <p:sldId id="1928" r:id="rId60"/>
    <p:sldId id="1929" r:id="rId61"/>
    <p:sldId id="1932" r:id="rId62"/>
    <p:sldId id="1934" r:id="rId63"/>
    <p:sldId id="1935" r:id="rId64"/>
    <p:sldId id="1931" r:id="rId65"/>
    <p:sldId id="1936" r:id="rId66"/>
    <p:sldId id="1937" r:id="rId67"/>
    <p:sldId id="1938" r:id="rId68"/>
    <p:sldId id="1950" r:id="rId69"/>
    <p:sldId id="1951" r:id="rId70"/>
    <p:sldId id="1939" r:id="rId71"/>
    <p:sldId id="1940" r:id="rId72"/>
    <p:sldId id="1941" r:id="rId73"/>
    <p:sldId id="1942" r:id="rId74"/>
    <p:sldId id="1943" r:id="rId75"/>
    <p:sldId id="1944" r:id="rId76"/>
    <p:sldId id="1948" r:id="rId77"/>
    <p:sldId id="1952" r:id="rId78"/>
    <p:sldId id="1949" r:id="rId79"/>
    <p:sldId id="1946" r:id="rId80"/>
    <p:sldId id="1947" r:id="rId81"/>
    <p:sldId id="1729" r:id="rId82"/>
    <p:sldId id="1730" r:id="rId83"/>
    <p:sldId id="1739" r:id="rId84"/>
    <p:sldId id="1731" r:id="rId85"/>
    <p:sldId id="1733" r:id="rId86"/>
    <p:sldId id="1734" r:id="rId87"/>
    <p:sldId id="1741" r:id="rId88"/>
    <p:sldId id="1735" r:id="rId89"/>
    <p:sldId id="1732" r:id="rId90"/>
    <p:sldId id="1736" r:id="rId91"/>
    <p:sldId id="1740" r:id="rId92"/>
    <p:sldId id="1737" r:id="rId93"/>
    <p:sldId id="1738" r:id="rId94"/>
    <p:sldId id="1794" r:id="rId95"/>
    <p:sldId id="1795" r:id="rId96"/>
    <p:sldId id="1800" r:id="rId97"/>
    <p:sldId id="1796" r:id="rId98"/>
    <p:sldId id="1797" r:id="rId99"/>
    <p:sldId id="1798" r:id="rId100"/>
    <p:sldId id="1799" r:id="rId101"/>
    <p:sldId id="1905" r:id="rId102"/>
    <p:sldId id="1919" r:id="rId103"/>
    <p:sldId id="1906" r:id="rId104"/>
    <p:sldId id="1922" r:id="rId105"/>
    <p:sldId id="1923" r:id="rId106"/>
    <p:sldId id="1916" r:id="rId107"/>
    <p:sldId id="1908" r:id="rId108"/>
    <p:sldId id="1918" r:id="rId109"/>
    <p:sldId id="1912" r:id="rId110"/>
    <p:sldId id="2036" r:id="rId111"/>
    <p:sldId id="2037" r:id="rId112"/>
    <p:sldId id="2038" r:id="rId113"/>
    <p:sldId id="2039" r:id="rId114"/>
    <p:sldId id="1915" r:id="rId115"/>
    <p:sldId id="2040" r:id="rId116"/>
    <p:sldId id="1910" r:id="rId117"/>
    <p:sldId id="1913" r:id="rId118"/>
    <p:sldId id="1914" r:id="rId119"/>
    <p:sldId id="1920" r:id="rId120"/>
    <p:sldId id="1907" r:id="rId121"/>
    <p:sldId id="1911" r:id="rId122"/>
    <p:sldId id="1921" r:id="rId123"/>
    <p:sldId id="1917" r:id="rId124"/>
    <p:sldId id="1772" r:id="rId125"/>
    <p:sldId id="1773" r:id="rId126"/>
    <p:sldId id="1781" r:id="rId127"/>
    <p:sldId id="1782" r:id="rId128"/>
    <p:sldId id="1774" r:id="rId129"/>
    <p:sldId id="1778" r:id="rId130"/>
    <p:sldId id="1775" r:id="rId131"/>
    <p:sldId id="1777" r:id="rId132"/>
    <p:sldId id="1779" r:id="rId133"/>
    <p:sldId id="1780" r:id="rId134"/>
    <p:sldId id="2063" r:id="rId135"/>
    <p:sldId id="2064" r:id="rId136"/>
    <p:sldId id="2065" r:id="rId137"/>
    <p:sldId id="2066" r:id="rId138"/>
    <p:sldId id="2067" r:id="rId139"/>
    <p:sldId id="2068" r:id="rId140"/>
    <p:sldId id="2072" r:id="rId141"/>
    <p:sldId id="2073" r:id="rId142"/>
    <p:sldId id="2069" r:id="rId143"/>
    <p:sldId id="2071" r:id="rId144"/>
    <p:sldId id="2070" r:id="rId145"/>
    <p:sldId id="1879" r:id="rId146"/>
    <p:sldId id="1880" r:id="rId147"/>
    <p:sldId id="1891" r:id="rId148"/>
    <p:sldId id="1892" r:id="rId149"/>
    <p:sldId id="1893" r:id="rId150"/>
    <p:sldId id="1881" r:id="rId151"/>
    <p:sldId id="1883" r:id="rId152"/>
    <p:sldId id="1882" r:id="rId153"/>
    <p:sldId id="1884" r:id="rId154"/>
    <p:sldId id="1885" r:id="rId155"/>
    <p:sldId id="1886" r:id="rId156"/>
    <p:sldId id="1887" r:id="rId157"/>
    <p:sldId id="1888" r:id="rId158"/>
    <p:sldId id="1889" r:id="rId159"/>
    <p:sldId id="1890" r:id="rId160"/>
    <p:sldId id="1616" r:id="rId161"/>
    <p:sldId id="1618" r:id="rId162"/>
    <p:sldId id="1619" r:id="rId163"/>
    <p:sldId id="1617" r:id="rId164"/>
    <p:sldId id="1634" r:id="rId165"/>
    <p:sldId id="1635" r:id="rId166"/>
    <p:sldId id="1620" r:id="rId167"/>
    <p:sldId id="1631" r:id="rId168"/>
    <p:sldId id="1632" r:id="rId169"/>
    <p:sldId id="1621" r:id="rId170"/>
    <p:sldId id="1793" r:id="rId171"/>
    <p:sldId id="1622" r:id="rId172"/>
    <p:sldId id="1623" r:id="rId173"/>
    <p:sldId id="1624" r:id="rId174"/>
    <p:sldId id="1626" r:id="rId175"/>
    <p:sldId id="1627" r:id="rId176"/>
    <p:sldId id="1628" r:id="rId177"/>
    <p:sldId id="1636" r:id="rId178"/>
    <p:sldId id="1629" r:id="rId179"/>
    <p:sldId id="1633" r:id="rId180"/>
    <p:sldId id="1630" r:id="rId181"/>
    <p:sldId id="1256" r:id="rId182"/>
    <p:sldId id="1257" r:id="rId183"/>
    <p:sldId id="1263" r:id="rId184"/>
    <p:sldId id="1264" r:id="rId185"/>
    <p:sldId id="1266" r:id="rId186"/>
    <p:sldId id="1258" r:id="rId187"/>
    <p:sldId id="1259" r:id="rId188"/>
    <p:sldId id="1260" r:id="rId189"/>
    <p:sldId id="1261" r:id="rId190"/>
    <p:sldId id="1262" r:id="rId191"/>
    <p:sldId id="1265" r:id="rId192"/>
    <p:sldId id="1869" r:id="rId193"/>
    <p:sldId id="1870" r:id="rId194"/>
    <p:sldId id="1871" r:id="rId195"/>
    <p:sldId id="1872" r:id="rId196"/>
    <p:sldId id="1873" r:id="rId197"/>
    <p:sldId id="1878" r:id="rId198"/>
    <p:sldId id="1874" r:id="rId199"/>
    <p:sldId id="1875" r:id="rId200"/>
    <p:sldId id="1876" r:id="rId201"/>
    <p:sldId id="1877" r:id="rId202"/>
    <p:sldId id="1953" r:id="rId203"/>
    <p:sldId id="1954" r:id="rId204"/>
    <p:sldId id="1955" r:id="rId205"/>
    <p:sldId id="1956" r:id="rId206"/>
    <p:sldId id="1957" r:id="rId207"/>
    <p:sldId id="1958" r:id="rId208"/>
    <p:sldId id="1960" r:id="rId209"/>
    <p:sldId id="1962" r:id="rId210"/>
    <p:sldId id="1961" r:id="rId211"/>
    <p:sldId id="1817" r:id="rId212"/>
    <p:sldId id="1818" r:id="rId213"/>
    <p:sldId id="1824" r:id="rId214"/>
    <p:sldId id="1819" r:id="rId215"/>
    <p:sldId id="1820" r:id="rId216"/>
    <p:sldId id="1821" r:id="rId217"/>
    <p:sldId id="1827" r:id="rId218"/>
    <p:sldId id="1828" r:id="rId219"/>
    <p:sldId id="1822" r:id="rId220"/>
    <p:sldId id="1823" r:id="rId221"/>
    <p:sldId id="1826" r:id="rId222"/>
    <p:sldId id="1825" r:id="rId223"/>
    <p:sldId id="1637" r:id="rId224"/>
    <p:sldId id="1638" r:id="rId225"/>
    <p:sldId id="1639" r:id="rId226"/>
    <p:sldId id="1640" r:id="rId227"/>
    <p:sldId id="1641" r:id="rId228"/>
    <p:sldId id="1642" r:id="rId229"/>
    <p:sldId id="1643" r:id="rId230"/>
    <p:sldId id="1801" r:id="rId231"/>
    <p:sldId id="1802" r:id="rId232"/>
    <p:sldId id="1813" r:id="rId233"/>
    <p:sldId id="1815" r:id="rId234"/>
    <p:sldId id="1816" r:id="rId235"/>
    <p:sldId id="1803" r:id="rId236"/>
    <p:sldId id="1808" r:id="rId237"/>
    <p:sldId id="1814" r:id="rId238"/>
    <p:sldId id="1804" r:id="rId239"/>
    <p:sldId id="1805" r:id="rId240"/>
    <p:sldId id="1806" r:id="rId241"/>
    <p:sldId id="1807" r:id="rId242"/>
    <p:sldId id="1810" r:id="rId243"/>
    <p:sldId id="1811" r:id="rId244"/>
    <p:sldId id="1812" r:id="rId245"/>
    <p:sldId id="2035" r:id="rId246"/>
    <p:sldId id="1997" r:id="rId247"/>
    <p:sldId id="2011" r:id="rId248"/>
    <p:sldId id="1999" r:id="rId249"/>
    <p:sldId id="2000" r:id="rId250"/>
    <p:sldId id="2007" r:id="rId251"/>
    <p:sldId id="1998" r:id="rId252"/>
    <p:sldId id="2008" r:id="rId253"/>
    <p:sldId id="2002" r:id="rId254"/>
    <p:sldId id="2009" r:id="rId255"/>
    <p:sldId id="2003" r:id="rId256"/>
    <p:sldId id="2005" r:id="rId257"/>
    <p:sldId id="2006" r:id="rId258"/>
    <p:sldId id="2004" r:id="rId259"/>
    <p:sldId id="2010" r:id="rId260"/>
    <p:sldId id="1857" r:id="rId261"/>
    <p:sldId id="1858" r:id="rId262"/>
    <p:sldId id="1859" r:id="rId263"/>
    <p:sldId id="1860" r:id="rId264"/>
    <p:sldId id="1861" r:id="rId265"/>
    <p:sldId id="1862" r:id="rId266"/>
    <p:sldId id="1863" r:id="rId267"/>
    <p:sldId id="1864" r:id="rId268"/>
    <p:sldId id="1865" r:id="rId269"/>
    <p:sldId id="1868" r:id="rId270"/>
    <p:sldId id="1866" r:id="rId271"/>
    <p:sldId id="1867" r:id="rId272"/>
    <p:sldId id="1963" r:id="rId273"/>
    <p:sldId id="1964" r:id="rId274"/>
    <p:sldId id="1965" r:id="rId275"/>
    <p:sldId id="1966" r:id="rId276"/>
    <p:sldId id="1967" r:id="rId277"/>
    <p:sldId id="1968" r:id="rId278"/>
    <p:sldId id="1969" r:id="rId279"/>
    <p:sldId id="1267" r:id="rId280"/>
    <p:sldId id="1268" r:id="rId281"/>
    <p:sldId id="1274" r:id="rId282"/>
    <p:sldId id="1269" r:id="rId283"/>
    <p:sldId id="1270" r:id="rId284"/>
    <p:sldId id="1271" r:id="rId285"/>
    <p:sldId id="1272" r:id="rId286"/>
    <p:sldId id="1283" r:id="rId287"/>
    <p:sldId id="1273" r:id="rId288"/>
    <p:sldId id="1275" r:id="rId289"/>
    <p:sldId id="1894" r:id="rId290"/>
    <p:sldId id="1895" r:id="rId291"/>
    <p:sldId id="1896" r:id="rId292"/>
    <p:sldId id="1897" r:id="rId293"/>
    <p:sldId id="1898" r:id="rId294"/>
    <p:sldId id="1899" r:id="rId295"/>
    <p:sldId id="1900" r:id="rId296"/>
    <p:sldId id="1902" r:id="rId297"/>
    <p:sldId id="1901" r:id="rId298"/>
    <p:sldId id="1903" r:id="rId299"/>
    <p:sldId id="1904" r:id="rId300"/>
    <p:sldId id="1286" r:id="rId301"/>
    <p:sldId id="1287" r:id="rId302"/>
    <p:sldId id="1288" r:id="rId303"/>
    <p:sldId id="1289" r:id="rId304"/>
    <p:sldId id="1290" r:id="rId305"/>
    <p:sldId id="1291" r:id="rId306"/>
    <p:sldId id="1292" r:id="rId307"/>
    <p:sldId id="1293" r:id="rId308"/>
    <p:sldId id="1294" r:id="rId309"/>
    <p:sldId id="1295" r:id="rId310"/>
    <p:sldId id="1296" r:id="rId311"/>
    <p:sldId id="1297" r:id="rId312"/>
    <p:sldId id="1298" r:id="rId313"/>
    <p:sldId id="1299" r:id="rId314"/>
    <p:sldId id="1300" r:id="rId315"/>
    <p:sldId id="1301" r:id="rId316"/>
    <p:sldId id="1302" r:id="rId317"/>
    <p:sldId id="1303" r:id="rId318"/>
    <p:sldId id="1304" r:id="rId319"/>
    <p:sldId id="1311" r:id="rId320"/>
    <p:sldId id="1305" r:id="rId321"/>
    <p:sldId id="1306" r:id="rId322"/>
    <p:sldId id="1307" r:id="rId323"/>
    <p:sldId id="1308" r:id="rId324"/>
    <p:sldId id="1309" r:id="rId325"/>
    <p:sldId id="1310" r:id="rId326"/>
    <p:sldId id="1312" r:id="rId327"/>
    <p:sldId id="1313" r:id="rId328"/>
    <p:sldId id="1314" r:id="rId329"/>
    <p:sldId id="1315" r:id="rId330"/>
    <p:sldId id="1316" r:id="rId331"/>
    <p:sldId id="1317" r:id="rId332"/>
    <p:sldId id="1318" r:id="rId333"/>
    <p:sldId id="1319" r:id="rId334"/>
    <p:sldId id="1320" r:id="rId335"/>
    <p:sldId id="1321" r:id="rId336"/>
    <p:sldId id="1322" r:id="rId337"/>
    <p:sldId id="1323" r:id="rId338"/>
    <p:sldId id="1324" r:id="rId339"/>
    <p:sldId id="1325" r:id="rId340"/>
    <p:sldId id="1326" r:id="rId341"/>
    <p:sldId id="1327" r:id="rId342"/>
    <p:sldId id="1328" r:id="rId343"/>
    <p:sldId id="1329" r:id="rId344"/>
    <p:sldId id="1330" r:id="rId345"/>
    <p:sldId id="1331" r:id="rId346"/>
    <p:sldId id="1332" r:id="rId347"/>
    <p:sldId id="1333" r:id="rId348"/>
    <p:sldId id="1334" r:id="rId349"/>
    <p:sldId id="1335" r:id="rId350"/>
    <p:sldId id="1336" r:id="rId351"/>
    <p:sldId id="1337" r:id="rId352"/>
    <p:sldId id="1338" r:id="rId353"/>
    <p:sldId id="1339" r:id="rId354"/>
    <p:sldId id="1340" r:id="rId355"/>
    <p:sldId id="1341" r:id="rId356"/>
    <p:sldId id="1342" r:id="rId357"/>
    <p:sldId id="1343" r:id="rId358"/>
    <p:sldId id="1344" r:id="rId359"/>
    <p:sldId id="1345" r:id="rId360"/>
    <p:sldId id="1346" r:id="rId361"/>
    <p:sldId id="1783" r:id="rId362"/>
    <p:sldId id="1784" r:id="rId363"/>
    <p:sldId id="1785" r:id="rId364"/>
    <p:sldId id="1789" r:id="rId365"/>
    <p:sldId id="1786" r:id="rId366"/>
    <p:sldId id="1788" r:id="rId367"/>
    <p:sldId id="1790" r:id="rId368"/>
    <p:sldId id="1787" r:id="rId369"/>
    <p:sldId id="1792" r:id="rId370"/>
    <p:sldId id="1829" r:id="rId371"/>
    <p:sldId id="1830" r:id="rId372"/>
    <p:sldId id="1831" r:id="rId373"/>
    <p:sldId id="1832" r:id="rId374"/>
    <p:sldId id="1833" r:id="rId375"/>
    <p:sldId id="1834" r:id="rId376"/>
    <p:sldId id="1835" r:id="rId377"/>
    <p:sldId id="1836" r:id="rId378"/>
    <p:sldId id="1837" r:id="rId379"/>
    <p:sldId id="1838" r:id="rId380"/>
    <p:sldId id="2012" r:id="rId381"/>
    <p:sldId id="2013" r:id="rId382"/>
    <p:sldId id="2024" r:id="rId383"/>
    <p:sldId id="2022" r:id="rId384"/>
    <p:sldId id="2016" r:id="rId385"/>
    <p:sldId id="2014" r:id="rId386"/>
    <p:sldId id="2015" r:id="rId387"/>
    <p:sldId id="2017" r:id="rId388"/>
    <p:sldId id="2018" r:id="rId389"/>
    <p:sldId id="2021" r:id="rId390"/>
    <p:sldId id="2019" r:id="rId391"/>
    <p:sldId id="2020" r:id="rId392"/>
    <p:sldId id="2023" r:id="rId393"/>
    <p:sldId id="440" r:id="rId39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52A15BB-6FCD-4138-89E9-E022BEF7E4BD}">
          <p14:sldIdLst>
            <p14:sldId id="934"/>
            <p14:sldId id="797"/>
            <p14:sldId id="2062"/>
            <p14:sldId id="1255"/>
            <p14:sldId id="1856"/>
            <p14:sldId id="2025"/>
            <p14:sldId id="1970"/>
            <p14:sldId id="1971"/>
            <p14:sldId id="1972"/>
            <p14:sldId id="1979"/>
            <p14:sldId id="1973"/>
            <p14:sldId id="2074"/>
            <p14:sldId id="1974"/>
            <p14:sldId id="1982"/>
            <p14:sldId id="1975"/>
            <p14:sldId id="1980"/>
            <p14:sldId id="1981"/>
            <p14:sldId id="1976"/>
            <p14:sldId id="1977"/>
            <p14:sldId id="1978"/>
            <p14:sldId id="1983"/>
            <p14:sldId id="1984"/>
            <p14:sldId id="1994"/>
            <p14:sldId id="1995"/>
            <p14:sldId id="1985"/>
            <p14:sldId id="1989"/>
            <p14:sldId id="1988"/>
            <p14:sldId id="1987"/>
            <p14:sldId id="1990"/>
            <p14:sldId id="1991"/>
            <p14:sldId id="1992"/>
            <p14:sldId id="1993"/>
            <p14:sldId id="2026"/>
            <p14:sldId id="2027"/>
            <p14:sldId id="2028"/>
            <p14:sldId id="2029"/>
            <p14:sldId id="2030"/>
            <p14:sldId id="2031"/>
            <p14:sldId id="2032"/>
            <p14:sldId id="2033"/>
            <p14:sldId id="1839"/>
            <p14:sldId id="1840"/>
            <p14:sldId id="1841"/>
            <p14:sldId id="1851"/>
            <p14:sldId id="1853"/>
            <p14:sldId id="1854"/>
            <p14:sldId id="1855"/>
            <p14:sldId id="1845"/>
            <p14:sldId id="1846"/>
            <p14:sldId id="1852"/>
            <p14:sldId id="1847"/>
            <p14:sldId id="1848"/>
            <p14:sldId id="1849"/>
            <p14:sldId id="1850"/>
            <p14:sldId id="1924"/>
            <p14:sldId id="1925"/>
            <p14:sldId id="1933"/>
            <p14:sldId id="1926"/>
            <p14:sldId id="1928"/>
            <p14:sldId id="1929"/>
            <p14:sldId id="1932"/>
            <p14:sldId id="1934"/>
            <p14:sldId id="1935"/>
            <p14:sldId id="1931"/>
            <p14:sldId id="1936"/>
            <p14:sldId id="1937"/>
            <p14:sldId id="1938"/>
            <p14:sldId id="1950"/>
            <p14:sldId id="1951"/>
            <p14:sldId id="1939"/>
            <p14:sldId id="1940"/>
            <p14:sldId id="1941"/>
            <p14:sldId id="1942"/>
            <p14:sldId id="1943"/>
            <p14:sldId id="1944"/>
            <p14:sldId id="1948"/>
            <p14:sldId id="1952"/>
            <p14:sldId id="1949"/>
            <p14:sldId id="1946"/>
            <p14:sldId id="1947"/>
            <p14:sldId id="1729"/>
            <p14:sldId id="1730"/>
            <p14:sldId id="1739"/>
            <p14:sldId id="1731"/>
            <p14:sldId id="1733"/>
            <p14:sldId id="1734"/>
            <p14:sldId id="1741"/>
            <p14:sldId id="1735"/>
            <p14:sldId id="1732"/>
            <p14:sldId id="1736"/>
            <p14:sldId id="1740"/>
            <p14:sldId id="1737"/>
            <p14:sldId id="1738"/>
            <p14:sldId id="1794"/>
            <p14:sldId id="1795"/>
            <p14:sldId id="1800"/>
            <p14:sldId id="1796"/>
            <p14:sldId id="1797"/>
            <p14:sldId id="1798"/>
            <p14:sldId id="1799"/>
            <p14:sldId id="1905"/>
            <p14:sldId id="1919"/>
            <p14:sldId id="1906"/>
            <p14:sldId id="1922"/>
            <p14:sldId id="1923"/>
            <p14:sldId id="1916"/>
            <p14:sldId id="1908"/>
            <p14:sldId id="1918"/>
            <p14:sldId id="1912"/>
            <p14:sldId id="2036"/>
            <p14:sldId id="2037"/>
            <p14:sldId id="2038"/>
            <p14:sldId id="2039"/>
            <p14:sldId id="1915"/>
            <p14:sldId id="2040"/>
            <p14:sldId id="1910"/>
            <p14:sldId id="1913"/>
            <p14:sldId id="1914"/>
            <p14:sldId id="1920"/>
            <p14:sldId id="1907"/>
            <p14:sldId id="1911"/>
            <p14:sldId id="1921"/>
            <p14:sldId id="1917"/>
            <p14:sldId id="1772"/>
            <p14:sldId id="1773"/>
            <p14:sldId id="1781"/>
            <p14:sldId id="1782"/>
            <p14:sldId id="1774"/>
            <p14:sldId id="1778"/>
            <p14:sldId id="1775"/>
            <p14:sldId id="1777"/>
            <p14:sldId id="1779"/>
            <p14:sldId id="1780"/>
            <p14:sldId id="2063"/>
            <p14:sldId id="2064"/>
            <p14:sldId id="2065"/>
            <p14:sldId id="2066"/>
            <p14:sldId id="2067"/>
            <p14:sldId id="2068"/>
            <p14:sldId id="2072"/>
            <p14:sldId id="2073"/>
            <p14:sldId id="2069"/>
            <p14:sldId id="2071"/>
            <p14:sldId id="2070"/>
            <p14:sldId id="1879"/>
            <p14:sldId id="1880"/>
            <p14:sldId id="1891"/>
            <p14:sldId id="1892"/>
            <p14:sldId id="1893"/>
            <p14:sldId id="1881"/>
            <p14:sldId id="1883"/>
            <p14:sldId id="1882"/>
            <p14:sldId id="1884"/>
            <p14:sldId id="1885"/>
            <p14:sldId id="1886"/>
            <p14:sldId id="1887"/>
            <p14:sldId id="1888"/>
            <p14:sldId id="1889"/>
            <p14:sldId id="1890"/>
            <p14:sldId id="1616"/>
            <p14:sldId id="1618"/>
            <p14:sldId id="1619"/>
            <p14:sldId id="1617"/>
            <p14:sldId id="1634"/>
            <p14:sldId id="1635"/>
            <p14:sldId id="1620"/>
            <p14:sldId id="1631"/>
            <p14:sldId id="1632"/>
            <p14:sldId id="1621"/>
            <p14:sldId id="1793"/>
            <p14:sldId id="1622"/>
            <p14:sldId id="1623"/>
            <p14:sldId id="1624"/>
            <p14:sldId id="1626"/>
            <p14:sldId id="1627"/>
            <p14:sldId id="1628"/>
            <p14:sldId id="1636"/>
            <p14:sldId id="1629"/>
            <p14:sldId id="1633"/>
            <p14:sldId id="1630"/>
            <p14:sldId id="1256"/>
            <p14:sldId id="1257"/>
            <p14:sldId id="1263"/>
            <p14:sldId id="1264"/>
            <p14:sldId id="1266"/>
            <p14:sldId id="1258"/>
            <p14:sldId id="1259"/>
            <p14:sldId id="1260"/>
            <p14:sldId id="1261"/>
            <p14:sldId id="1262"/>
            <p14:sldId id="1265"/>
            <p14:sldId id="1869"/>
            <p14:sldId id="1870"/>
            <p14:sldId id="1871"/>
            <p14:sldId id="1872"/>
            <p14:sldId id="1873"/>
            <p14:sldId id="1878"/>
            <p14:sldId id="1874"/>
            <p14:sldId id="1875"/>
            <p14:sldId id="1876"/>
            <p14:sldId id="1877"/>
            <p14:sldId id="1953"/>
            <p14:sldId id="1954"/>
            <p14:sldId id="1955"/>
            <p14:sldId id="1956"/>
            <p14:sldId id="1957"/>
            <p14:sldId id="1958"/>
            <p14:sldId id="1960"/>
            <p14:sldId id="1962"/>
            <p14:sldId id="1961"/>
            <p14:sldId id="1817"/>
            <p14:sldId id="1818"/>
            <p14:sldId id="1824"/>
            <p14:sldId id="1819"/>
            <p14:sldId id="1820"/>
            <p14:sldId id="1821"/>
            <p14:sldId id="1827"/>
            <p14:sldId id="1828"/>
            <p14:sldId id="1822"/>
            <p14:sldId id="1823"/>
            <p14:sldId id="1826"/>
            <p14:sldId id="1825"/>
            <p14:sldId id="1637"/>
            <p14:sldId id="1638"/>
            <p14:sldId id="1639"/>
            <p14:sldId id="1640"/>
            <p14:sldId id="1641"/>
            <p14:sldId id="1642"/>
            <p14:sldId id="1643"/>
            <p14:sldId id="1801"/>
            <p14:sldId id="1802"/>
            <p14:sldId id="1813"/>
            <p14:sldId id="1815"/>
            <p14:sldId id="1816"/>
            <p14:sldId id="1803"/>
            <p14:sldId id="1808"/>
            <p14:sldId id="1814"/>
            <p14:sldId id="1804"/>
            <p14:sldId id="1805"/>
            <p14:sldId id="1806"/>
            <p14:sldId id="1807"/>
            <p14:sldId id="1810"/>
            <p14:sldId id="1811"/>
            <p14:sldId id="1812"/>
            <p14:sldId id="2035"/>
            <p14:sldId id="1997"/>
            <p14:sldId id="2011"/>
            <p14:sldId id="1999"/>
            <p14:sldId id="2000"/>
            <p14:sldId id="2007"/>
            <p14:sldId id="1998"/>
            <p14:sldId id="2008"/>
            <p14:sldId id="2002"/>
            <p14:sldId id="2009"/>
            <p14:sldId id="2003"/>
            <p14:sldId id="2005"/>
            <p14:sldId id="2006"/>
            <p14:sldId id="2004"/>
            <p14:sldId id="2010"/>
            <p14:sldId id="1857"/>
            <p14:sldId id="1858"/>
            <p14:sldId id="1859"/>
            <p14:sldId id="1860"/>
            <p14:sldId id="1861"/>
            <p14:sldId id="1862"/>
            <p14:sldId id="1863"/>
            <p14:sldId id="1864"/>
            <p14:sldId id="1865"/>
            <p14:sldId id="1868"/>
            <p14:sldId id="1866"/>
            <p14:sldId id="1867"/>
            <p14:sldId id="1963"/>
            <p14:sldId id="1964"/>
            <p14:sldId id="1965"/>
            <p14:sldId id="1966"/>
            <p14:sldId id="1967"/>
            <p14:sldId id="1968"/>
            <p14:sldId id="1969"/>
            <p14:sldId id="1267"/>
            <p14:sldId id="1268"/>
            <p14:sldId id="1274"/>
            <p14:sldId id="1269"/>
            <p14:sldId id="1270"/>
            <p14:sldId id="1271"/>
            <p14:sldId id="1272"/>
            <p14:sldId id="1283"/>
            <p14:sldId id="1273"/>
            <p14:sldId id="1275"/>
            <p14:sldId id="1894"/>
            <p14:sldId id="1895"/>
            <p14:sldId id="1896"/>
            <p14:sldId id="1897"/>
            <p14:sldId id="1898"/>
            <p14:sldId id="1899"/>
            <p14:sldId id="1900"/>
            <p14:sldId id="1902"/>
            <p14:sldId id="1901"/>
            <p14:sldId id="1903"/>
            <p14:sldId id="1904"/>
            <p14:sldId id="1286"/>
            <p14:sldId id="1287"/>
            <p14:sldId id="1288"/>
            <p14:sldId id="1289"/>
            <p14:sldId id="1290"/>
            <p14:sldId id="1291"/>
            <p14:sldId id="1292"/>
            <p14:sldId id="1293"/>
            <p14:sldId id="1294"/>
            <p14:sldId id="1295"/>
            <p14:sldId id="1296"/>
            <p14:sldId id="1297"/>
            <p14:sldId id="1298"/>
            <p14:sldId id="1299"/>
            <p14:sldId id="1300"/>
            <p14:sldId id="1301"/>
            <p14:sldId id="1302"/>
            <p14:sldId id="1303"/>
            <p14:sldId id="1304"/>
            <p14:sldId id="1311"/>
            <p14:sldId id="1305"/>
            <p14:sldId id="1306"/>
            <p14:sldId id="1307"/>
            <p14:sldId id="1308"/>
            <p14:sldId id="1309"/>
            <p14:sldId id="1310"/>
            <p14:sldId id="1312"/>
            <p14:sldId id="1313"/>
            <p14:sldId id="1314"/>
            <p14:sldId id="1315"/>
            <p14:sldId id="1316"/>
            <p14:sldId id="1317"/>
            <p14:sldId id="1318"/>
            <p14:sldId id="1319"/>
            <p14:sldId id="1320"/>
            <p14:sldId id="1321"/>
            <p14:sldId id="1322"/>
            <p14:sldId id="1323"/>
            <p14:sldId id="1324"/>
            <p14:sldId id="1325"/>
            <p14:sldId id="1326"/>
            <p14:sldId id="1327"/>
            <p14:sldId id="1328"/>
            <p14:sldId id="1329"/>
            <p14:sldId id="1330"/>
            <p14:sldId id="1331"/>
            <p14:sldId id="1332"/>
            <p14:sldId id="1333"/>
            <p14:sldId id="1334"/>
            <p14:sldId id="1335"/>
            <p14:sldId id="1336"/>
            <p14:sldId id="1337"/>
            <p14:sldId id="1338"/>
            <p14:sldId id="1339"/>
            <p14:sldId id="1340"/>
            <p14:sldId id="1341"/>
            <p14:sldId id="1342"/>
            <p14:sldId id="1343"/>
            <p14:sldId id="1344"/>
            <p14:sldId id="1345"/>
            <p14:sldId id="1346"/>
            <p14:sldId id="1783"/>
            <p14:sldId id="1784"/>
            <p14:sldId id="1785"/>
            <p14:sldId id="1789"/>
            <p14:sldId id="1786"/>
            <p14:sldId id="1788"/>
            <p14:sldId id="1790"/>
            <p14:sldId id="1787"/>
            <p14:sldId id="1792"/>
            <p14:sldId id="1829"/>
            <p14:sldId id="1830"/>
            <p14:sldId id="1831"/>
            <p14:sldId id="1832"/>
            <p14:sldId id="1833"/>
            <p14:sldId id="1834"/>
            <p14:sldId id="1835"/>
            <p14:sldId id="1836"/>
            <p14:sldId id="1837"/>
            <p14:sldId id="1838"/>
            <p14:sldId id="2012"/>
            <p14:sldId id="2013"/>
            <p14:sldId id="2024"/>
            <p14:sldId id="2022"/>
            <p14:sldId id="2016"/>
            <p14:sldId id="2014"/>
            <p14:sldId id="2015"/>
            <p14:sldId id="2017"/>
            <p14:sldId id="2018"/>
            <p14:sldId id="2021"/>
            <p14:sldId id="2019"/>
            <p14:sldId id="2020"/>
            <p14:sldId id="2023"/>
            <p14:sldId id="4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5" autoAdjust="0"/>
    <p:restoredTop sz="95179" autoAdjust="0"/>
  </p:normalViewPr>
  <p:slideViewPr>
    <p:cSldViewPr snapToGrid="0">
      <p:cViewPr varScale="1">
        <p:scale>
          <a:sx n="74" d="100"/>
          <a:sy n="74" d="100"/>
        </p:scale>
        <p:origin x="1206" y="72"/>
      </p:cViewPr>
      <p:guideLst/>
    </p:cSldViewPr>
  </p:slideViewPr>
  <p:notesTextViewPr>
    <p:cViewPr>
      <p:scale>
        <a:sx n="1" d="1"/>
        <a:sy n="1" d="1"/>
      </p:scale>
      <p:origin x="0" y="0"/>
    </p:cViewPr>
  </p:notesTextViewPr>
  <p:sorterViewPr>
    <p:cViewPr varScale="1">
      <p:scale>
        <a:sx n="100" d="100"/>
        <a:sy n="100" d="100"/>
      </p:scale>
      <p:origin x="0" y="-13529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398"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tableStyles" Target="tableStyle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viewProps" Target="view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21/10/2020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21/10/2020</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21/10/2020</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21/10/2020</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21/10/2020</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21/10/2020</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21/10/2020</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21/10/2020</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21/10/2020</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21/10/2020</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21/10/2020</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21/10/2020</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21/10/2020</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11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08.jpg"/><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6.jpg"/><Relationship Id="rId7" Type="http://schemas.openxmlformats.org/officeDocument/2006/relationships/image" Target="../media/image170.png"/><Relationship Id="rId2" Type="http://schemas.openxmlformats.org/officeDocument/2006/relationships/image" Target="../media/image165.jpg"/><Relationship Id="rId1" Type="http://schemas.openxmlformats.org/officeDocument/2006/relationships/slideLayout" Target="../slideLayouts/slideLayout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g"/><Relationship Id="rId1" Type="http://schemas.openxmlformats.org/officeDocument/2006/relationships/slideLayout" Target="../slideLayouts/slideLayout6.xml"/><Relationship Id="rId6" Type="http://schemas.openxmlformats.org/officeDocument/2006/relationships/image" Target="../media/image187.png"/><Relationship Id="rId5" Type="http://schemas.openxmlformats.org/officeDocument/2006/relationships/image" Target="../media/image186.jpg"/><Relationship Id="rId4" Type="http://schemas.openxmlformats.org/officeDocument/2006/relationships/image" Target="../media/image185.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98.JP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jpg"/><Relationship Id="rId7" Type="http://schemas.openxmlformats.org/officeDocument/2006/relationships/image" Target="../media/image213.jpeg"/><Relationship Id="rId2" Type="http://schemas.openxmlformats.org/officeDocument/2006/relationships/image" Target="../media/image208.jpg"/><Relationship Id="rId1" Type="http://schemas.openxmlformats.org/officeDocument/2006/relationships/slideLayout" Target="../slideLayouts/slideLayout6.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jp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image" Target="../media/image223.jpg"/><Relationship Id="rId1" Type="http://schemas.openxmlformats.org/officeDocument/2006/relationships/slideLayout" Target="../slideLayouts/slideLayout6.xml"/><Relationship Id="rId5" Type="http://schemas.openxmlformats.org/officeDocument/2006/relationships/image" Target="../media/image226.jpeg"/><Relationship Id="rId4" Type="http://schemas.openxmlformats.org/officeDocument/2006/relationships/image" Target="../media/image225.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image" Target="../media/image230.jp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6.xml"/><Relationship Id="rId4" Type="http://schemas.openxmlformats.org/officeDocument/2006/relationships/image" Target="../media/image238.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jpg"/></Relationships>
</file>

<file path=ppt/slides/_rels/slide210.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g"/><Relationship Id="rId1" Type="http://schemas.openxmlformats.org/officeDocument/2006/relationships/slideLayout" Target="../slideLayouts/slideLayout6.xml"/><Relationship Id="rId5" Type="http://schemas.openxmlformats.org/officeDocument/2006/relationships/image" Target="../media/image249.png"/><Relationship Id="rId4" Type="http://schemas.openxmlformats.org/officeDocument/2006/relationships/image" Target="../media/image248.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253.JP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25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61.gif"/><Relationship Id="rId2" Type="http://schemas.openxmlformats.org/officeDocument/2006/relationships/image" Target="../media/image260.jpeg"/><Relationship Id="rId1" Type="http://schemas.openxmlformats.org/officeDocument/2006/relationships/slideLayout" Target="../slideLayouts/slideLayout6.xml"/><Relationship Id="rId4" Type="http://schemas.openxmlformats.org/officeDocument/2006/relationships/image" Target="../media/image262.jp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63.jp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265.jp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2" Type="http://schemas.openxmlformats.org/officeDocument/2006/relationships/image" Target="../media/image266.jp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g"/></Relationships>
</file>

<file path=ppt/slides/_rels/slide23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6.xml"/><Relationship Id="rId6" Type="http://schemas.openxmlformats.org/officeDocument/2006/relationships/image" Target="../media/image272.jpeg"/><Relationship Id="rId5" Type="http://schemas.openxmlformats.org/officeDocument/2006/relationships/image" Target="../media/image271.jpeg"/><Relationship Id="rId4" Type="http://schemas.openxmlformats.org/officeDocument/2006/relationships/image" Target="../media/image270.jp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73.jp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74.jp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276.jp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277.jp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27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image" Target="../media/image279.jp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280.jp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281.jp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282.jp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283.jp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jpeg"/><Relationship Id="rId1" Type="http://schemas.openxmlformats.org/officeDocument/2006/relationships/slideLayout" Target="../slideLayouts/slideLayout6.xml"/><Relationship Id="rId6" Type="http://schemas.openxmlformats.org/officeDocument/2006/relationships/image" Target="../media/image288.png"/><Relationship Id="rId5" Type="http://schemas.openxmlformats.org/officeDocument/2006/relationships/image" Target="../media/image287.jpg"/><Relationship Id="rId4" Type="http://schemas.openxmlformats.org/officeDocument/2006/relationships/image" Target="../media/image286.jpe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29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image" Target="../media/image291.jp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287.jp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93.JP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294.jp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295.jp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297.jp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image" Target="../media/image298.jp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image" Target="../media/image300.jp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image" Target="../media/image301.jp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image" Target="../media/image303.jpg"/><Relationship Id="rId1" Type="http://schemas.openxmlformats.org/officeDocument/2006/relationships/slideLayout" Target="../slideLayouts/slideLayout6.xml"/><Relationship Id="rId5" Type="http://schemas.openxmlformats.org/officeDocument/2006/relationships/image" Target="../media/image306.jpg"/><Relationship Id="rId4" Type="http://schemas.openxmlformats.org/officeDocument/2006/relationships/image" Target="../media/image305.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jp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309.jpg"/><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image" Target="../media/image311.JP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image" Target="../media/image312.jp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image" Target="../media/image314.jp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image" Target="../media/image31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316.jpg"/><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319.jpg"/><Relationship Id="rId2" Type="http://schemas.openxmlformats.org/officeDocument/2006/relationships/image" Target="../media/image318.gif"/><Relationship Id="rId1" Type="http://schemas.openxmlformats.org/officeDocument/2006/relationships/slideLayout" Target="../slideLayouts/slideLayout6.xml"/><Relationship Id="rId5" Type="http://schemas.openxmlformats.org/officeDocument/2006/relationships/image" Target="../media/image321.jpeg"/><Relationship Id="rId4" Type="http://schemas.openxmlformats.org/officeDocument/2006/relationships/image" Target="../media/image320.jp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322.jp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2" Type="http://schemas.openxmlformats.org/officeDocument/2006/relationships/image" Target="../media/image324.jpg"/><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image" Target="../media/image325.jpg"/><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2" Type="http://schemas.openxmlformats.org/officeDocument/2006/relationships/image" Target="../media/image326.jp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3" Type="http://schemas.openxmlformats.org/officeDocument/2006/relationships/image" Target="../media/image328.jpg"/><Relationship Id="rId2" Type="http://schemas.openxmlformats.org/officeDocument/2006/relationships/image" Target="../media/image327.jpg"/><Relationship Id="rId1" Type="http://schemas.openxmlformats.org/officeDocument/2006/relationships/slideLayout" Target="../slideLayouts/slideLayout6.xml"/><Relationship Id="rId5" Type="http://schemas.openxmlformats.org/officeDocument/2006/relationships/image" Target="../media/image330.png"/><Relationship Id="rId4" Type="http://schemas.openxmlformats.org/officeDocument/2006/relationships/image" Target="../media/image329.pn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332.jpg"/><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333.jp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2" Type="http://schemas.openxmlformats.org/officeDocument/2006/relationships/image" Target="../media/image334.jpg"/><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2" Type="http://schemas.openxmlformats.org/officeDocument/2006/relationships/image" Target="../media/image335.jpg"/><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2" Type="http://schemas.openxmlformats.org/officeDocument/2006/relationships/image" Target="../media/image336.jpg"/><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image" Target="../media/image337.jpg"/><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image" Target="../media/image339.jpg"/><Relationship Id="rId2" Type="http://schemas.openxmlformats.org/officeDocument/2006/relationships/image" Target="../media/image338.jpg"/><Relationship Id="rId1" Type="http://schemas.openxmlformats.org/officeDocument/2006/relationships/slideLayout" Target="../slideLayouts/slideLayout6.xml"/><Relationship Id="rId4" Type="http://schemas.openxmlformats.org/officeDocument/2006/relationships/image" Target="../media/image340.jpg"/></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341.jpg"/><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2" Type="http://schemas.openxmlformats.org/officeDocument/2006/relationships/image" Target="../media/image342.jpg"/><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image" Target="../media/image343.jp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image" Target="../media/image345.jpg"/><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2" Type="http://schemas.openxmlformats.org/officeDocument/2006/relationships/image" Target="../media/image348.jp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34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image" Target="../media/image351.jpg"/><Relationship Id="rId2" Type="http://schemas.openxmlformats.org/officeDocument/2006/relationships/image" Target="../media/image350.jpg"/><Relationship Id="rId1" Type="http://schemas.openxmlformats.org/officeDocument/2006/relationships/slideLayout" Target="../slideLayouts/slideLayout6.xml"/><Relationship Id="rId4" Type="http://schemas.openxmlformats.org/officeDocument/2006/relationships/image" Target="../media/image352.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353.jpg"/><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2" Type="http://schemas.openxmlformats.org/officeDocument/2006/relationships/image" Target="../media/image354.jpg"/><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2" Type="http://schemas.openxmlformats.org/officeDocument/2006/relationships/image" Target="../media/image355.jpg"/><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2" Type="http://schemas.openxmlformats.org/officeDocument/2006/relationships/image" Target="../media/image356.jpeg"/><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image" Target="../media/image357.jpg"/><Relationship Id="rId1" Type="http://schemas.openxmlformats.org/officeDocument/2006/relationships/slideLayout" Target="../slideLayouts/slideLayout6.xml"/><Relationship Id="rId4" Type="http://schemas.openxmlformats.org/officeDocument/2006/relationships/image" Target="../media/image359.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360.jpg"/><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2" Type="http://schemas.openxmlformats.org/officeDocument/2006/relationships/image" Target="../media/image361.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2" Type="http://schemas.openxmlformats.org/officeDocument/2006/relationships/image" Target="../media/image362.gif"/><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2" Type="http://schemas.openxmlformats.org/officeDocument/2006/relationships/image" Target="../media/image363.jpg"/><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3" Type="http://schemas.openxmlformats.org/officeDocument/2006/relationships/image" Target="../media/image365.jpg"/><Relationship Id="rId2" Type="http://schemas.openxmlformats.org/officeDocument/2006/relationships/image" Target="../media/image364.jpg"/><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image" Target="../media/image366.jpg"/><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2" Type="http://schemas.openxmlformats.org/officeDocument/2006/relationships/image" Target="../media/image367.jpg"/><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2" Type="http://schemas.openxmlformats.org/officeDocument/2006/relationships/image" Target="../media/image368.jpg"/><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2" Type="http://schemas.openxmlformats.org/officeDocument/2006/relationships/image" Target="../media/image369.gif"/><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jpeg"/><Relationship Id="rId1" Type="http://schemas.openxmlformats.org/officeDocument/2006/relationships/slideLayout" Target="../slideLayouts/slideLayout6.xml"/><Relationship Id="rId6" Type="http://schemas.openxmlformats.org/officeDocument/2006/relationships/image" Target="../media/image374.png"/><Relationship Id="rId5" Type="http://schemas.openxmlformats.org/officeDocument/2006/relationships/image" Target="../media/image373.png"/><Relationship Id="rId4" Type="http://schemas.openxmlformats.org/officeDocument/2006/relationships/image" Target="../media/image372.pn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2" Type="http://schemas.openxmlformats.org/officeDocument/2006/relationships/image" Target="../media/image375.jpg"/><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image" Target="../media/image376.JPG"/><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2" Type="http://schemas.openxmlformats.org/officeDocument/2006/relationships/image" Target="../media/image377.jpeg"/><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image" Target="../media/image378.jpg"/><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2" Type="http://schemas.openxmlformats.org/officeDocument/2006/relationships/image" Target="../media/image379.jpg"/><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3" Type="http://schemas.openxmlformats.org/officeDocument/2006/relationships/image" Target="../media/image382.jpg"/><Relationship Id="rId2" Type="http://schemas.openxmlformats.org/officeDocument/2006/relationships/image" Target="../media/image381.jpg"/><Relationship Id="rId1" Type="http://schemas.openxmlformats.org/officeDocument/2006/relationships/slideLayout" Target="../slideLayouts/slideLayout6.xml"/><Relationship Id="rId5" Type="http://schemas.openxmlformats.org/officeDocument/2006/relationships/image" Target="../media/image384.png"/><Relationship Id="rId4" Type="http://schemas.openxmlformats.org/officeDocument/2006/relationships/image" Target="../media/image383.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image" Target="../media/image38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g"/></Relationships>
</file>

<file path=ppt/slides/_rels/slide330.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2" Type="http://schemas.openxmlformats.org/officeDocument/2006/relationships/image" Target="../media/image389.jp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3" Type="http://schemas.openxmlformats.org/officeDocument/2006/relationships/image" Target="../media/image391.jpg"/><Relationship Id="rId2" Type="http://schemas.openxmlformats.org/officeDocument/2006/relationships/image" Target="../media/image390.jpg"/><Relationship Id="rId1" Type="http://schemas.openxmlformats.org/officeDocument/2006/relationships/slideLayout" Target="../slideLayouts/slideLayout6.xml"/><Relationship Id="rId6" Type="http://schemas.openxmlformats.org/officeDocument/2006/relationships/image" Target="../media/image394.png"/><Relationship Id="rId5" Type="http://schemas.openxmlformats.org/officeDocument/2006/relationships/image" Target="../media/image393.png"/><Relationship Id="rId4" Type="http://schemas.openxmlformats.org/officeDocument/2006/relationships/image" Target="../media/image392.jp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395.jpg"/><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2" Type="http://schemas.openxmlformats.org/officeDocument/2006/relationships/image" Target="../media/image397.jpg"/><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2" Type="http://schemas.openxmlformats.org/officeDocument/2006/relationships/image" Target="../media/image398.jpg"/><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2" Type="http://schemas.openxmlformats.org/officeDocument/2006/relationships/image" Target="../media/image39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400.jpg"/><Relationship Id="rId1" Type="http://schemas.openxmlformats.org/officeDocument/2006/relationships/slideLayout" Target="../slideLayouts/slideLayout6.xml"/></Relationships>
</file>

<file path=ppt/slides/_rels/slide341.xml.rels><?xml version="1.0" encoding="UTF-8" standalone="yes"?>
<Relationships xmlns="http://schemas.openxmlformats.org/package/2006/relationships"><Relationship Id="rId3" Type="http://schemas.openxmlformats.org/officeDocument/2006/relationships/image" Target="../media/image402.jpg"/><Relationship Id="rId2" Type="http://schemas.openxmlformats.org/officeDocument/2006/relationships/image" Target="../media/image401.jpg"/><Relationship Id="rId1" Type="http://schemas.openxmlformats.org/officeDocument/2006/relationships/slideLayout" Target="../slideLayouts/slideLayout6.xml"/><Relationship Id="rId6" Type="http://schemas.openxmlformats.org/officeDocument/2006/relationships/image" Target="../media/image404.jpeg"/><Relationship Id="rId5" Type="http://schemas.openxmlformats.org/officeDocument/2006/relationships/image" Target="../media/image211.png"/><Relationship Id="rId4" Type="http://schemas.openxmlformats.org/officeDocument/2006/relationships/image" Target="../media/image403.jp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405.jpg"/><Relationship Id="rId1" Type="http://schemas.openxmlformats.org/officeDocument/2006/relationships/slideLayout" Target="../slideLayouts/slideLayout6.xml"/></Relationships>
</file>

<file path=ppt/slides/_rels/slide344.xml.rels><?xml version="1.0" encoding="UTF-8" standalone="yes"?>
<Relationships xmlns="http://schemas.openxmlformats.org/package/2006/relationships"><Relationship Id="rId2" Type="http://schemas.openxmlformats.org/officeDocument/2006/relationships/image" Target="../media/image406.jpg"/><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2" Type="http://schemas.openxmlformats.org/officeDocument/2006/relationships/image" Target="../media/image407.jpg"/><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2" Type="http://schemas.openxmlformats.org/officeDocument/2006/relationships/image" Target="../media/image408.jpg"/><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2" Type="http://schemas.openxmlformats.org/officeDocument/2006/relationships/image" Target="../media/image409.jpg"/><Relationship Id="rId1" Type="http://schemas.openxmlformats.org/officeDocument/2006/relationships/slideLayout" Target="../slideLayouts/slideLayout6.xml"/></Relationships>
</file>

<file path=ppt/slides/_rels/slide348.xml.rels><?xml version="1.0" encoding="UTF-8" standalone="yes"?>
<Relationships xmlns="http://schemas.openxmlformats.org/package/2006/relationships"><Relationship Id="rId2" Type="http://schemas.openxmlformats.org/officeDocument/2006/relationships/image" Target="../media/image410.jpg"/><Relationship Id="rId1" Type="http://schemas.openxmlformats.org/officeDocument/2006/relationships/slideLayout" Target="../slideLayouts/slideLayout6.xml"/></Relationships>
</file>

<file path=ppt/slides/_rels/slide349.xml.rels><?xml version="1.0" encoding="UTF-8" standalone="yes"?>
<Relationships xmlns="http://schemas.openxmlformats.org/package/2006/relationships"><Relationship Id="rId2" Type="http://schemas.openxmlformats.org/officeDocument/2006/relationships/image" Target="../media/image41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2" Type="http://schemas.openxmlformats.org/officeDocument/2006/relationships/image" Target="../media/image412.jpg"/><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3" Type="http://schemas.openxmlformats.org/officeDocument/2006/relationships/image" Target="../media/image414.jpeg"/><Relationship Id="rId2" Type="http://schemas.openxmlformats.org/officeDocument/2006/relationships/image" Target="../media/image413.JPG"/><Relationship Id="rId1" Type="http://schemas.openxmlformats.org/officeDocument/2006/relationships/slideLayout" Target="../slideLayouts/slideLayout6.xml"/><Relationship Id="rId5" Type="http://schemas.openxmlformats.org/officeDocument/2006/relationships/image" Target="../media/image211.png"/><Relationship Id="rId4" Type="http://schemas.openxmlformats.org/officeDocument/2006/relationships/image" Target="../media/image415.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417.jpg"/><Relationship Id="rId2" Type="http://schemas.openxmlformats.org/officeDocument/2006/relationships/image" Target="../media/image416.jpg"/><Relationship Id="rId1" Type="http://schemas.openxmlformats.org/officeDocument/2006/relationships/slideLayout" Target="../slideLayouts/slideLayout6.xml"/><Relationship Id="rId4" Type="http://schemas.openxmlformats.org/officeDocument/2006/relationships/image" Target="../media/image418.jpg"/></Relationships>
</file>

<file path=ppt/slides/_rels/slide354.xml.rels><?xml version="1.0" encoding="UTF-8" standalone="yes"?>
<Relationships xmlns="http://schemas.openxmlformats.org/package/2006/relationships"><Relationship Id="rId2" Type="http://schemas.openxmlformats.org/officeDocument/2006/relationships/image" Target="../media/image419.jpg"/><Relationship Id="rId1" Type="http://schemas.openxmlformats.org/officeDocument/2006/relationships/slideLayout" Target="../slideLayouts/slideLayout6.xml"/></Relationships>
</file>

<file path=ppt/slides/_rels/slide355.xml.rels><?xml version="1.0" encoding="UTF-8" standalone="yes"?>
<Relationships xmlns="http://schemas.openxmlformats.org/package/2006/relationships"><Relationship Id="rId2" Type="http://schemas.openxmlformats.org/officeDocument/2006/relationships/image" Target="../media/image420.jpeg"/><Relationship Id="rId1" Type="http://schemas.openxmlformats.org/officeDocument/2006/relationships/slideLayout" Target="../slideLayouts/slideLayout6.xml"/></Relationships>
</file>

<file path=ppt/slides/_rels/slide356.xml.rels><?xml version="1.0" encoding="UTF-8" standalone="yes"?>
<Relationships xmlns="http://schemas.openxmlformats.org/package/2006/relationships"><Relationship Id="rId2" Type="http://schemas.openxmlformats.org/officeDocument/2006/relationships/image" Target="../media/image421.jpg"/><Relationship Id="rId1" Type="http://schemas.openxmlformats.org/officeDocument/2006/relationships/slideLayout" Target="../slideLayouts/slideLayout6.xml"/></Relationships>
</file>

<file path=ppt/slides/_rels/slide357.xml.rels><?xml version="1.0" encoding="UTF-8" standalone="yes"?>
<Relationships xmlns="http://schemas.openxmlformats.org/package/2006/relationships"><Relationship Id="rId2" Type="http://schemas.openxmlformats.org/officeDocument/2006/relationships/image" Target="../media/image422.JPG"/><Relationship Id="rId1" Type="http://schemas.openxmlformats.org/officeDocument/2006/relationships/slideLayout" Target="../slideLayouts/slideLayout6.xml"/></Relationships>
</file>

<file path=ppt/slides/_rels/slide358.xml.rels><?xml version="1.0" encoding="UTF-8" standalone="yes"?>
<Relationships xmlns="http://schemas.openxmlformats.org/package/2006/relationships"><Relationship Id="rId2" Type="http://schemas.openxmlformats.org/officeDocument/2006/relationships/image" Target="../media/image423.jpg"/><Relationship Id="rId1" Type="http://schemas.openxmlformats.org/officeDocument/2006/relationships/slideLayout" Target="../slideLayouts/slideLayout6.xml"/></Relationships>
</file>

<file path=ppt/slides/_rels/slide359.xml.rels><?xml version="1.0" encoding="UTF-8" standalone="yes"?>
<Relationships xmlns="http://schemas.openxmlformats.org/package/2006/relationships"><Relationship Id="rId2" Type="http://schemas.openxmlformats.org/officeDocument/2006/relationships/image" Target="../media/image42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2" Type="http://schemas.openxmlformats.org/officeDocument/2006/relationships/image" Target="../media/image425.jpeg"/><Relationship Id="rId1" Type="http://schemas.openxmlformats.org/officeDocument/2006/relationships/slideLayout" Target="../slideLayouts/slideLayout6.xml"/></Relationships>
</file>

<file path=ppt/slides/_rels/slide361.xml.rels><?xml version="1.0" encoding="UTF-8" standalone="yes"?>
<Relationships xmlns="http://schemas.openxmlformats.org/package/2006/relationships"><Relationship Id="rId3" Type="http://schemas.openxmlformats.org/officeDocument/2006/relationships/image" Target="../media/image427.png"/><Relationship Id="rId7" Type="http://schemas.openxmlformats.org/officeDocument/2006/relationships/image" Target="../media/image431.png"/><Relationship Id="rId2" Type="http://schemas.openxmlformats.org/officeDocument/2006/relationships/image" Target="../media/image426.jpeg"/><Relationship Id="rId1" Type="http://schemas.openxmlformats.org/officeDocument/2006/relationships/slideLayout" Target="../slideLayouts/slideLayout6.xml"/><Relationship Id="rId6" Type="http://schemas.openxmlformats.org/officeDocument/2006/relationships/image" Target="../media/image430.jpg"/><Relationship Id="rId5" Type="http://schemas.openxmlformats.org/officeDocument/2006/relationships/image" Target="../media/image429.jpeg"/><Relationship Id="rId4" Type="http://schemas.openxmlformats.org/officeDocument/2006/relationships/image" Target="../media/image428.jpg"/></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2" Type="http://schemas.openxmlformats.org/officeDocument/2006/relationships/image" Target="../media/image433.jpg"/><Relationship Id="rId1" Type="http://schemas.openxmlformats.org/officeDocument/2006/relationships/slideLayout" Target="../slideLayouts/slideLayout6.xml"/></Relationships>
</file>

<file path=ppt/slides/_rels/slide365.xml.rels><?xml version="1.0" encoding="UTF-8" standalone="yes"?>
<Relationships xmlns="http://schemas.openxmlformats.org/package/2006/relationships"><Relationship Id="rId2" Type="http://schemas.openxmlformats.org/officeDocument/2006/relationships/image" Target="../media/image434.jpg"/><Relationship Id="rId1" Type="http://schemas.openxmlformats.org/officeDocument/2006/relationships/slideLayout" Target="../slideLayouts/slideLayout6.xml"/></Relationships>
</file>

<file path=ppt/slides/_rels/slide366.xml.rels><?xml version="1.0" encoding="UTF-8" standalone="yes"?>
<Relationships xmlns="http://schemas.openxmlformats.org/package/2006/relationships"><Relationship Id="rId2" Type="http://schemas.openxmlformats.org/officeDocument/2006/relationships/image" Target="../media/image435.jpg"/><Relationship Id="rId1" Type="http://schemas.openxmlformats.org/officeDocument/2006/relationships/slideLayout" Target="../slideLayouts/slideLayout6.xml"/></Relationships>
</file>

<file path=ppt/slides/_rels/slide367.xml.rels><?xml version="1.0" encoding="UTF-8" standalone="yes"?>
<Relationships xmlns="http://schemas.openxmlformats.org/package/2006/relationships"><Relationship Id="rId2" Type="http://schemas.openxmlformats.org/officeDocument/2006/relationships/image" Target="../media/image436.jpg"/><Relationship Id="rId1" Type="http://schemas.openxmlformats.org/officeDocument/2006/relationships/slideLayout" Target="../slideLayouts/slideLayout6.xml"/></Relationships>
</file>

<file path=ppt/slides/_rels/slide368.xml.rels><?xml version="1.0" encoding="UTF-8" standalone="yes"?>
<Relationships xmlns="http://schemas.openxmlformats.org/package/2006/relationships"><Relationship Id="rId2" Type="http://schemas.openxmlformats.org/officeDocument/2006/relationships/image" Target="../media/image437.jpg"/><Relationship Id="rId1" Type="http://schemas.openxmlformats.org/officeDocument/2006/relationships/slideLayout" Target="../slideLayouts/slideLayout6.xml"/></Relationships>
</file>

<file path=ppt/slides/_rels/slide369.xml.rels><?xml version="1.0" encoding="UTF-8" standalone="yes"?>
<Relationships xmlns="http://schemas.openxmlformats.org/package/2006/relationships"><Relationship Id="rId3" Type="http://schemas.openxmlformats.org/officeDocument/2006/relationships/image" Target="../media/image439.jpg"/><Relationship Id="rId2" Type="http://schemas.openxmlformats.org/officeDocument/2006/relationships/image" Target="../media/image4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jpg"/><Relationship Id="rId1" Type="http://schemas.openxmlformats.org/officeDocument/2006/relationships/slideLayout" Target="../slideLayouts/slideLayout6.xml"/><Relationship Id="rId5" Type="http://schemas.openxmlformats.org/officeDocument/2006/relationships/image" Target="../media/image443.jpg"/><Relationship Id="rId4" Type="http://schemas.openxmlformats.org/officeDocument/2006/relationships/image" Target="../media/image442.png"/></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444.jpg"/><Relationship Id="rId1" Type="http://schemas.openxmlformats.org/officeDocument/2006/relationships/slideLayout" Target="../slideLayouts/slideLayout6.xml"/></Relationships>
</file>

<file path=ppt/slides/_rels/slide373.xml.rels><?xml version="1.0" encoding="UTF-8" standalone="yes"?>
<Relationships xmlns="http://schemas.openxmlformats.org/package/2006/relationships"><Relationship Id="rId2" Type="http://schemas.openxmlformats.org/officeDocument/2006/relationships/image" Target="../media/image445.jpg"/><Relationship Id="rId1" Type="http://schemas.openxmlformats.org/officeDocument/2006/relationships/slideLayout" Target="../slideLayouts/slideLayout6.xml"/></Relationships>
</file>

<file path=ppt/slides/_rels/slide374.xml.rels><?xml version="1.0" encoding="UTF-8" standalone="yes"?>
<Relationships xmlns="http://schemas.openxmlformats.org/package/2006/relationships"><Relationship Id="rId2" Type="http://schemas.openxmlformats.org/officeDocument/2006/relationships/image" Target="../media/image446.jpg"/><Relationship Id="rId1" Type="http://schemas.openxmlformats.org/officeDocument/2006/relationships/slideLayout" Target="../slideLayouts/slideLayout6.xml"/></Relationships>
</file>

<file path=ppt/slides/_rels/slide375.xml.rels><?xml version="1.0" encoding="UTF-8" standalone="yes"?>
<Relationships xmlns="http://schemas.openxmlformats.org/package/2006/relationships"><Relationship Id="rId2" Type="http://schemas.openxmlformats.org/officeDocument/2006/relationships/image" Target="../media/image447.jpg"/><Relationship Id="rId1" Type="http://schemas.openxmlformats.org/officeDocument/2006/relationships/slideLayout" Target="../slideLayouts/slideLayout6.xml"/></Relationships>
</file>

<file path=ppt/slides/_rels/slide376.xml.rels><?xml version="1.0" encoding="UTF-8" standalone="yes"?>
<Relationships xmlns="http://schemas.openxmlformats.org/package/2006/relationships"><Relationship Id="rId2" Type="http://schemas.openxmlformats.org/officeDocument/2006/relationships/image" Target="../media/image448.jpg"/><Relationship Id="rId1" Type="http://schemas.openxmlformats.org/officeDocument/2006/relationships/slideLayout" Target="../slideLayouts/slideLayout6.xml"/></Relationships>
</file>

<file path=ppt/slides/_rels/slide377.xml.rels><?xml version="1.0" encoding="UTF-8" standalone="yes"?>
<Relationships xmlns="http://schemas.openxmlformats.org/package/2006/relationships"><Relationship Id="rId2" Type="http://schemas.openxmlformats.org/officeDocument/2006/relationships/image" Target="../media/image449.jpg"/><Relationship Id="rId1" Type="http://schemas.openxmlformats.org/officeDocument/2006/relationships/slideLayout" Target="../slideLayouts/slideLayout6.xml"/></Relationships>
</file>

<file path=ppt/slides/_rels/slide378.xml.rels><?xml version="1.0" encoding="UTF-8" standalone="yes"?>
<Relationships xmlns="http://schemas.openxmlformats.org/package/2006/relationships"><Relationship Id="rId2" Type="http://schemas.openxmlformats.org/officeDocument/2006/relationships/image" Target="../media/image450.jpg"/><Relationship Id="rId1" Type="http://schemas.openxmlformats.org/officeDocument/2006/relationships/slideLayout" Target="../slideLayouts/slideLayout6.xml"/></Relationships>
</file>

<file path=ppt/slides/_rels/slide379.xml.rels><?xml version="1.0" encoding="UTF-8" standalone="yes"?>
<Relationships xmlns="http://schemas.openxmlformats.org/package/2006/relationships"><Relationship Id="rId2" Type="http://schemas.openxmlformats.org/officeDocument/2006/relationships/image" Target="../media/image451.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80.xml.rels><?xml version="1.0" encoding="UTF-8" standalone="yes"?>
<Relationships xmlns="http://schemas.openxmlformats.org/package/2006/relationships"><Relationship Id="rId3" Type="http://schemas.openxmlformats.org/officeDocument/2006/relationships/image" Target="../media/image453.jpg"/><Relationship Id="rId2" Type="http://schemas.openxmlformats.org/officeDocument/2006/relationships/image" Target="../media/image452.jpg"/><Relationship Id="rId1" Type="http://schemas.openxmlformats.org/officeDocument/2006/relationships/slideLayout" Target="../slideLayouts/slideLayout6.xml"/><Relationship Id="rId5" Type="http://schemas.openxmlformats.org/officeDocument/2006/relationships/image" Target="../media/image455.jpg"/><Relationship Id="rId4" Type="http://schemas.openxmlformats.org/officeDocument/2006/relationships/image" Target="../media/image454.png"/></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456.jpg"/><Relationship Id="rId1" Type="http://schemas.openxmlformats.org/officeDocument/2006/relationships/slideLayout" Target="../slideLayouts/slideLayout6.xml"/></Relationships>
</file>

<file path=ppt/slides/_rels/slide384.xml.rels><?xml version="1.0" encoding="UTF-8" standalone="yes"?>
<Relationships xmlns="http://schemas.openxmlformats.org/package/2006/relationships"><Relationship Id="rId2" Type="http://schemas.openxmlformats.org/officeDocument/2006/relationships/image" Target="../media/image457.jpg"/><Relationship Id="rId1" Type="http://schemas.openxmlformats.org/officeDocument/2006/relationships/slideLayout" Target="../slideLayouts/slideLayout6.xml"/></Relationships>
</file>

<file path=ppt/slides/_rels/slide385.xml.rels><?xml version="1.0" encoding="UTF-8" standalone="yes"?>
<Relationships xmlns="http://schemas.openxmlformats.org/package/2006/relationships"><Relationship Id="rId2" Type="http://schemas.openxmlformats.org/officeDocument/2006/relationships/image" Target="../media/image458.JPG"/><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2" Type="http://schemas.openxmlformats.org/officeDocument/2006/relationships/image" Target="../media/image459.jpg"/><Relationship Id="rId1" Type="http://schemas.openxmlformats.org/officeDocument/2006/relationships/slideLayout" Target="../slideLayouts/slideLayout6.xml"/></Relationships>
</file>

<file path=ppt/slides/_rels/slide387.xml.rels><?xml version="1.0" encoding="UTF-8" standalone="yes"?>
<Relationships xmlns="http://schemas.openxmlformats.org/package/2006/relationships"><Relationship Id="rId2" Type="http://schemas.openxmlformats.org/officeDocument/2006/relationships/image" Target="../media/image460.jpg"/><Relationship Id="rId1" Type="http://schemas.openxmlformats.org/officeDocument/2006/relationships/slideLayout" Target="../slideLayouts/slideLayout6.xml"/></Relationships>
</file>

<file path=ppt/slides/_rels/slide388.xml.rels><?xml version="1.0" encoding="UTF-8" standalone="yes"?>
<Relationships xmlns="http://schemas.openxmlformats.org/package/2006/relationships"><Relationship Id="rId2" Type="http://schemas.openxmlformats.org/officeDocument/2006/relationships/image" Target="../media/image461.jpg"/><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2" Type="http://schemas.openxmlformats.org/officeDocument/2006/relationships/image" Target="../media/image46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90.xml.rels><?xml version="1.0" encoding="UTF-8" standalone="yes"?>
<Relationships xmlns="http://schemas.openxmlformats.org/package/2006/relationships"><Relationship Id="rId2" Type="http://schemas.openxmlformats.org/officeDocument/2006/relationships/image" Target="../media/image463.JPG"/><Relationship Id="rId1" Type="http://schemas.openxmlformats.org/officeDocument/2006/relationships/slideLayout" Target="../slideLayouts/slideLayout6.xml"/></Relationships>
</file>

<file path=ppt/slides/_rels/slide391.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6.xml"/></Relationships>
</file>

<file path=ppt/slides/_rels/slide392.xml.rels><?xml version="1.0" encoding="UTF-8" standalone="yes"?>
<Relationships xmlns="http://schemas.openxmlformats.org/package/2006/relationships"><Relationship Id="rId2" Type="http://schemas.openxmlformats.org/officeDocument/2006/relationships/image" Target="../media/image465.jpg"/><Relationship Id="rId1" Type="http://schemas.openxmlformats.org/officeDocument/2006/relationships/slideLayout" Target="../slideLayouts/slideLayout6.xml"/></Relationships>
</file>

<file path=ppt/slides/_rels/slide393.xml.rels><?xml version="1.0" encoding="UTF-8" standalone="yes"?>
<Relationships xmlns="http://schemas.openxmlformats.org/package/2006/relationships"><Relationship Id="rId2" Type="http://schemas.openxmlformats.org/officeDocument/2006/relationships/image" Target="../media/image466.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68.jpg"/><Relationship Id="rId4" Type="http://schemas.openxmlformats.org/officeDocument/2006/relationships/image" Target="../media/image67.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80.png"/><Relationship Id="rId4" Type="http://schemas.openxmlformats.org/officeDocument/2006/relationships/image" Target="../media/image7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6.xml"/><Relationship Id="rId4" Type="http://schemas.openxmlformats.org/officeDocument/2006/relationships/image" Target="../media/image9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192935"/>
            <a:ext cx="7136780" cy="5103517"/>
          </a:xfrm>
          <a:prstGeom prst="rect">
            <a:avLst/>
          </a:prstGeom>
        </p:spPr>
      </p:pic>
      <p:sp>
        <p:nvSpPr>
          <p:cNvPr id="5" name="ZoneTexte 4"/>
          <p:cNvSpPr txBox="1"/>
          <p:nvPr/>
        </p:nvSpPr>
        <p:spPr>
          <a:xfrm>
            <a:off x="1505415" y="3711129"/>
            <a:ext cx="6322741" cy="2585323"/>
          </a:xfrm>
          <a:prstGeom prst="rect">
            <a:avLst/>
          </a:prstGeom>
          <a:noFill/>
        </p:spPr>
        <p:txBody>
          <a:bodyPr wrap="square" rtlCol="0">
            <a:spAutoFit/>
          </a:bodyPr>
          <a:lstStyle/>
          <a:p>
            <a:pPr algn="ctr"/>
            <a:r>
              <a:rPr lang="fr-FR" sz="5400" smtClean="0">
                <a:solidFill>
                  <a:schemeClr val="bg1"/>
                </a:solidFill>
              </a:rPr>
              <a:t>World Operas </a:t>
            </a:r>
            <a:r>
              <a:rPr lang="fr-FR" sz="5400" dirty="0" smtClean="0">
                <a:solidFill>
                  <a:schemeClr val="bg1"/>
                </a:solidFill>
              </a:rPr>
              <a:t>&amp; Perfomance Halls I (1950-2000)</a:t>
            </a:r>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7" y="365126"/>
            <a:ext cx="8776008"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351" y="1947000"/>
            <a:ext cx="6255834" cy="345465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77" y="1947000"/>
            <a:ext cx="2408662" cy="430883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6289" y="5534984"/>
            <a:ext cx="1623896" cy="1186492"/>
          </a:xfrm>
          <a:prstGeom prst="rect">
            <a:avLst/>
          </a:prstGeom>
        </p:spPr>
      </p:pic>
    </p:spTree>
    <p:extLst>
      <p:ext uri="{BB962C8B-B14F-4D97-AF65-F5344CB8AC3E}">
        <p14:creationId xmlns:p14="http://schemas.microsoft.com/office/powerpoint/2010/main" val="15083636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Théâtre</a:t>
            </a:r>
            <a:r>
              <a:rPr lang="fr-FR" dirty="0"/>
              <a:t>, Caen, FR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815" y="1690689"/>
            <a:ext cx="6590370" cy="4364424"/>
          </a:xfrm>
          <a:prstGeom prst="rect">
            <a:avLst/>
          </a:prstGeom>
        </p:spPr>
      </p:pic>
    </p:spTree>
    <p:extLst>
      <p:ext uri="{BB962C8B-B14F-4D97-AF65-F5344CB8AC3E}">
        <p14:creationId xmlns:p14="http://schemas.microsoft.com/office/powerpoint/2010/main" val="18402550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1"/>
            <a:ext cx="8920975" cy="1371600"/>
          </a:xfrm>
        </p:spPr>
        <p:txBody>
          <a:bodyPr/>
          <a:lstStyle/>
          <a:p>
            <a:r>
              <a:rPr lang="fr-FR" dirty="0" smtClean="0"/>
              <a:t>Philarmonic Conc. H., Berlin, DE (1963)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732" y="1371601"/>
            <a:ext cx="3046030" cy="49847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864" y="1371601"/>
            <a:ext cx="2179371" cy="3260453"/>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538" y="4733056"/>
            <a:ext cx="4527394" cy="1623295"/>
          </a:xfrm>
          <a:prstGeom prst="rect">
            <a:avLst/>
          </a:prstGeom>
        </p:spPr>
      </p:pic>
      <p:sp>
        <p:nvSpPr>
          <p:cNvPr id="7" name="ZoneTexte 6"/>
          <p:cNvSpPr txBox="1"/>
          <p:nvPr/>
        </p:nvSpPr>
        <p:spPr>
          <a:xfrm>
            <a:off x="3958683" y="4192859"/>
            <a:ext cx="1884556" cy="369332"/>
          </a:xfrm>
          <a:prstGeom prst="rect">
            <a:avLst/>
          </a:prstGeom>
          <a:noFill/>
        </p:spPr>
        <p:txBody>
          <a:bodyPr wrap="square" rtlCol="0">
            <a:spAutoFit/>
          </a:bodyPr>
          <a:lstStyle/>
          <a:p>
            <a:r>
              <a:rPr lang="fr-FR" dirty="0" smtClean="0">
                <a:solidFill>
                  <a:schemeClr val="bg1"/>
                </a:solidFill>
              </a:rPr>
              <a:t>Hans Scharoun</a:t>
            </a:r>
            <a:endParaRPr lang="fr-FR" dirty="0">
              <a:solidFill>
                <a:schemeClr val="bg1"/>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054" y="3256707"/>
            <a:ext cx="1523511" cy="1375347"/>
          </a:xfrm>
          <a:prstGeom prst="rect">
            <a:avLst/>
          </a:prstGeom>
        </p:spPr>
      </p:pic>
    </p:spTree>
    <p:extLst>
      <p:ext uri="{BB962C8B-B14F-4D97-AF65-F5344CB8AC3E}">
        <p14:creationId xmlns:p14="http://schemas.microsoft.com/office/powerpoint/2010/main" val="2931345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1" y="78060"/>
            <a:ext cx="8887520" cy="1081667"/>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159727"/>
            <a:ext cx="7810500" cy="30003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671" y="4231211"/>
            <a:ext cx="5025019" cy="2054031"/>
          </a:xfrm>
          <a:prstGeom prst="rect">
            <a:avLst/>
          </a:prstGeom>
        </p:spPr>
      </p:pic>
      <p:sp>
        <p:nvSpPr>
          <p:cNvPr id="6" name="ZoneTexte 5"/>
          <p:cNvSpPr txBox="1"/>
          <p:nvPr/>
        </p:nvSpPr>
        <p:spPr>
          <a:xfrm>
            <a:off x="3668751" y="5765180"/>
            <a:ext cx="2230244" cy="369332"/>
          </a:xfrm>
          <a:prstGeom prst="rect">
            <a:avLst/>
          </a:prstGeom>
          <a:noFill/>
        </p:spPr>
        <p:txBody>
          <a:bodyPr wrap="square" rtlCol="0">
            <a:spAutoFit/>
          </a:bodyPr>
          <a:lstStyle/>
          <a:p>
            <a:r>
              <a:rPr lang="fr-FR" dirty="0">
                <a:solidFill>
                  <a:schemeClr val="bg1"/>
                </a:solidFill>
              </a:rPr>
              <a:t>Edgar Wisniewski</a:t>
            </a:r>
          </a:p>
        </p:txBody>
      </p:sp>
      <p:sp>
        <p:nvSpPr>
          <p:cNvPr id="7" name="ZoneTexte 6"/>
          <p:cNvSpPr txBox="1"/>
          <p:nvPr/>
        </p:nvSpPr>
        <p:spPr>
          <a:xfrm>
            <a:off x="2109670" y="3479180"/>
            <a:ext cx="5149773" cy="369332"/>
          </a:xfrm>
          <a:prstGeom prst="rect">
            <a:avLst/>
          </a:prstGeom>
          <a:noFill/>
        </p:spPr>
        <p:txBody>
          <a:bodyPr wrap="square" rtlCol="0">
            <a:spAutoFit/>
          </a:bodyPr>
          <a:lstStyle/>
          <a:p>
            <a:r>
              <a:rPr lang="fr-FR" dirty="0" smtClean="0">
                <a:solidFill>
                  <a:schemeClr val="bg1"/>
                </a:solidFill>
              </a:rPr>
              <a:t>Herbert Von Karajan (Left) Hans Scharoun (Center)</a:t>
            </a:r>
            <a:endParaRPr lang="fr-FR" dirty="0">
              <a:solidFill>
                <a:schemeClr val="bg1"/>
              </a:solidFill>
            </a:endParaRPr>
          </a:p>
        </p:txBody>
      </p:sp>
    </p:spTree>
    <p:extLst>
      <p:ext uri="{BB962C8B-B14F-4D97-AF65-F5344CB8AC3E}">
        <p14:creationId xmlns:p14="http://schemas.microsoft.com/office/powerpoint/2010/main" val="972323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1"/>
            <a:ext cx="9010185" cy="1115122"/>
          </a:xfrm>
        </p:spPr>
        <p:txBody>
          <a:bodyPr/>
          <a:lstStyle/>
          <a:p>
            <a:r>
              <a:rPr lang="fr-FR" dirty="0"/>
              <a:t>Philarmonic Conc. H., Berlin, DE (1963)</a:t>
            </a:r>
          </a:p>
        </p:txBody>
      </p:sp>
      <p:sp>
        <p:nvSpPr>
          <p:cNvPr id="3" name="Espace réservé du contenu 2"/>
          <p:cNvSpPr>
            <a:spLocks noGrp="1"/>
          </p:cNvSpPr>
          <p:nvPr>
            <p:ph idx="1"/>
          </p:nvPr>
        </p:nvSpPr>
        <p:spPr>
          <a:xfrm>
            <a:off x="628650" y="1271239"/>
            <a:ext cx="7886700" cy="4905724"/>
          </a:xfrm>
        </p:spPr>
        <p:txBody>
          <a:bodyPr>
            <a:normAutofit lnSpcReduction="10000"/>
          </a:bodyPr>
          <a:lstStyle/>
          <a:p>
            <a:r>
              <a:rPr lang="en-US" dirty="0"/>
              <a:t>The Berlin Philharmonic (Berliner Philharmonie), including a symphonic concert hall designed by Hans Scharoun and inaugurated in 1963, and a chamber music hall designed by Edgar Wisniewski after a Scharoun project and inaugurated in </a:t>
            </a:r>
            <a:r>
              <a:rPr lang="en-US" dirty="0" smtClean="0"/>
              <a:t>1987.</a:t>
            </a:r>
          </a:p>
          <a:p>
            <a:r>
              <a:rPr lang="en-US" dirty="0"/>
              <a:t>The large hall is a kind of pentagon-shaped </a:t>
            </a:r>
            <a:r>
              <a:rPr lang="en-US" dirty="0" smtClean="0"/>
              <a:t>capital, 60 meters </a:t>
            </a:r>
            <a:r>
              <a:rPr lang="en-US" dirty="0"/>
              <a:t>wide and </a:t>
            </a:r>
            <a:r>
              <a:rPr lang="en-US" dirty="0" smtClean="0"/>
              <a:t>50 meters </a:t>
            </a:r>
            <a:r>
              <a:rPr lang="en-US" dirty="0"/>
              <a:t>deep. In the </a:t>
            </a:r>
            <a:r>
              <a:rPr lang="en-US" dirty="0" smtClean="0"/>
              <a:t>center </a:t>
            </a:r>
            <a:r>
              <a:rPr lang="en-US" dirty="0"/>
              <a:t>is the podium, itself in the shape of a slightly crushed pentagon; the spectators are set up around it in several groups of steps that rise towards the walls. The layout is asymmetrical and irregular, as if it were the product of nature, and should even evoke a valley with vineyard terraces</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7797302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122664"/>
            <a:ext cx="8920976" cy="1193180"/>
          </a:xfrm>
        </p:spPr>
        <p:txBody>
          <a:bodyPr/>
          <a:lstStyle/>
          <a:p>
            <a:r>
              <a:rPr lang="fr-FR" dirty="0"/>
              <a:t>Philarmonic Conc. H., Berlin, DE (1963)</a:t>
            </a:r>
          </a:p>
        </p:txBody>
      </p:sp>
      <p:sp>
        <p:nvSpPr>
          <p:cNvPr id="3" name="Espace réservé du contenu 2"/>
          <p:cNvSpPr>
            <a:spLocks noGrp="1"/>
          </p:cNvSpPr>
          <p:nvPr>
            <p:ph idx="1"/>
          </p:nvPr>
        </p:nvSpPr>
        <p:spPr>
          <a:xfrm>
            <a:off x="628650" y="1315844"/>
            <a:ext cx="7886700" cy="4861119"/>
          </a:xfrm>
        </p:spPr>
        <p:txBody>
          <a:bodyPr>
            <a:normAutofit fontScale="92500" lnSpcReduction="10000"/>
          </a:bodyPr>
          <a:lstStyle/>
          <a:p>
            <a:r>
              <a:rPr lang="en-US" dirty="0"/>
              <a:t>Moreover, many of the "terraces" are not exactly horizontal and lean slightly, which shows the importance of the maritime universe in the work of Scharoun, a native of Bremen; this is also found in the </a:t>
            </a:r>
            <a:r>
              <a:rPr lang="en-US" dirty="0" smtClean="0"/>
              <a:t>color </a:t>
            </a:r>
            <a:r>
              <a:rPr lang="en-US" dirty="0"/>
              <a:t>of the walls, in very dark ochre wood, which evokes those of a cabin on board a ship. </a:t>
            </a:r>
            <a:endParaRPr lang="en-US" dirty="0" smtClean="0"/>
          </a:p>
          <a:p>
            <a:r>
              <a:rPr lang="en-US" dirty="0"/>
              <a:t>The hall has </a:t>
            </a:r>
            <a:r>
              <a:rPr lang="en-US" dirty="0" smtClean="0"/>
              <a:t>2440 </a:t>
            </a:r>
            <a:r>
              <a:rPr lang="en-US" dirty="0"/>
              <a:t>seats: about </a:t>
            </a:r>
            <a:r>
              <a:rPr lang="en-US" dirty="0" smtClean="0"/>
              <a:t>1300 </a:t>
            </a:r>
            <a:r>
              <a:rPr lang="en-US" dirty="0"/>
              <a:t>in front of the orchestra, </a:t>
            </a:r>
            <a:r>
              <a:rPr lang="en-US" dirty="0" smtClean="0"/>
              <a:t>270 </a:t>
            </a:r>
            <a:r>
              <a:rPr lang="en-US" dirty="0"/>
              <a:t>behind, </a:t>
            </a:r>
            <a:r>
              <a:rPr lang="en-US" dirty="0" smtClean="0"/>
              <a:t>300 </a:t>
            </a:r>
            <a:r>
              <a:rPr lang="en-US" dirty="0"/>
              <a:t>on each side, and about </a:t>
            </a:r>
            <a:r>
              <a:rPr lang="en-US" dirty="0" smtClean="0"/>
              <a:t>200 </a:t>
            </a:r>
            <a:r>
              <a:rPr lang="en-US" dirty="0"/>
              <a:t>on the podium itself</a:t>
            </a:r>
            <a:r>
              <a:rPr lang="en-US" dirty="0" smtClean="0"/>
              <a:t>.</a:t>
            </a:r>
          </a:p>
          <a:p>
            <a:r>
              <a:rPr lang="en-US" dirty="0"/>
              <a:t>At the place of the windows, sections of walls with hundreds of small holes let the light pass through according to a gradation of colors, warm in the North and cold in the South.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848852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59" y="365126"/>
            <a:ext cx="8943277" cy="1325563"/>
          </a:xfrm>
        </p:spPr>
        <p:txBody>
          <a:bodyPr/>
          <a:lstStyle/>
          <a:p>
            <a:r>
              <a:rPr lang="fr-FR" dirty="0"/>
              <a:t>Philarmonic Conc. H., Berlin, DE (1963)</a:t>
            </a:r>
          </a:p>
        </p:txBody>
      </p:sp>
      <p:sp>
        <p:nvSpPr>
          <p:cNvPr id="3" name="Espace réservé du contenu 2"/>
          <p:cNvSpPr>
            <a:spLocks noGrp="1"/>
          </p:cNvSpPr>
          <p:nvPr>
            <p:ph idx="1"/>
          </p:nvPr>
        </p:nvSpPr>
        <p:spPr/>
        <p:txBody>
          <a:bodyPr/>
          <a:lstStyle/>
          <a:p>
            <a:r>
              <a:rPr lang="en-US" dirty="0"/>
              <a:t>The chamber music room (Kammermusiksaal</a:t>
            </a:r>
            <a:r>
              <a:rPr lang="en-US" dirty="0" smtClean="0"/>
              <a:t>) </a:t>
            </a:r>
            <a:r>
              <a:rPr lang="en-US" dirty="0"/>
              <a:t>is designed according to the same principle as the large room, in obviously smaller dimensions. While the shape of the large hall derives from a pentagon, its own is hexagonal: the stage is a hexagon, and two series of steps extend from each side to the partition</a:t>
            </a:r>
            <a:r>
              <a:rPr lang="en-US" dirty="0" smtClean="0"/>
              <a:t>.</a:t>
            </a:r>
          </a:p>
          <a:p>
            <a:r>
              <a:rPr lang="en-US" dirty="0"/>
              <a:t>The foyers of the large hall and the chamber music room, which are in fact a large hall, also illustrate the principles of organic architecture.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999859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87521"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78" y="1690689"/>
            <a:ext cx="7571678" cy="4453633"/>
          </a:xfrm>
          <a:prstGeom prst="rect">
            <a:avLst/>
          </a:prstGeom>
        </p:spPr>
      </p:pic>
    </p:spTree>
    <p:extLst>
      <p:ext uri="{BB962C8B-B14F-4D97-AF65-F5344CB8AC3E}">
        <p14:creationId xmlns:p14="http://schemas.microsoft.com/office/powerpoint/2010/main" val="11416418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976732"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70" y="1836716"/>
            <a:ext cx="7984273" cy="3809037"/>
          </a:xfrm>
          <a:prstGeom prst="rect">
            <a:avLst/>
          </a:prstGeom>
        </p:spPr>
      </p:pic>
    </p:spTree>
    <p:extLst>
      <p:ext uri="{BB962C8B-B14F-4D97-AF65-F5344CB8AC3E}">
        <p14:creationId xmlns:p14="http://schemas.microsoft.com/office/powerpoint/2010/main" val="12537872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7" y="365126"/>
            <a:ext cx="8898672"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962265"/>
            <a:ext cx="7810500" cy="3000375"/>
          </a:xfrm>
          <a:prstGeom prst="rect">
            <a:avLst/>
          </a:prstGeom>
        </p:spPr>
      </p:pic>
    </p:spTree>
    <p:extLst>
      <p:ext uri="{BB962C8B-B14F-4D97-AF65-F5344CB8AC3E}">
        <p14:creationId xmlns:p14="http://schemas.microsoft.com/office/powerpoint/2010/main" val="8303986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999034"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71" y="1690689"/>
            <a:ext cx="6560858" cy="4158810"/>
          </a:xfrm>
          <a:prstGeom prst="rect">
            <a:avLst/>
          </a:prstGeom>
        </p:spPr>
      </p:pic>
      <p:sp>
        <p:nvSpPr>
          <p:cNvPr id="6" name="ZoneTexte 5"/>
          <p:cNvSpPr txBox="1"/>
          <p:nvPr/>
        </p:nvSpPr>
        <p:spPr>
          <a:xfrm>
            <a:off x="1594624" y="5207620"/>
            <a:ext cx="2999678" cy="369332"/>
          </a:xfrm>
          <a:prstGeom prst="rect">
            <a:avLst/>
          </a:prstGeom>
          <a:noFill/>
        </p:spPr>
        <p:txBody>
          <a:bodyPr wrap="square" rtlCol="0">
            <a:spAutoFit/>
          </a:bodyPr>
          <a:lstStyle/>
          <a:p>
            <a:r>
              <a:rPr lang="fr-FR" dirty="0"/>
              <a:t>Berliner Philharmonie</a:t>
            </a:r>
          </a:p>
        </p:txBody>
      </p:sp>
    </p:spTree>
    <p:extLst>
      <p:ext uri="{BB962C8B-B14F-4D97-AF65-F5344CB8AC3E}">
        <p14:creationId xmlns:p14="http://schemas.microsoft.com/office/powerpoint/2010/main" val="2603206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76009"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4066" y="1690689"/>
            <a:ext cx="6235868" cy="4297516"/>
          </a:xfrm>
          <a:prstGeom prst="rect">
            <a:avLst/>
          </a:prstGeom>
        </p:spPr>
      </p:pic>
    </p:spTree>
    <p:extLst>
      <p:ext uri="{BB962C8B-B14F-4D97-AF65-F5344CB8AC3E}">
        <p14:creationId xmlns:p14="http://schemas.microsoft.com/office/powerpoint/2010/main" val="27433184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3848"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4" y="1690689"/>
            <a:ext cx="6967471" cy="4504050"/>
          </a:xfrm>
          <a:prstGeom prst="rect">
            <a:avLst/>
          </a:prstGeom>
        </p:spPr>
      </p:pic>
    </p:spTree>
    <p:extLst>
      <p:ext uri="{BB962C8B-B14F-4D97-AF65-F5344CB8AC3E}">
        <p14:creationId xmlns:p14="http://schemas.microsoft.com/office/powerpoint/2010/main" val="12751864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6" y="365126"/>
            <a:ext cx="8989454"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543" y="1690689"/>
            <a:ext cx="5112913" cy="4568443"/>
          </a:xfrm>
          <a:prstGeom prst="rect">
            <a:avLst/>
          </a:prstGeom>
        </p:spPr>
      </p:pic>
    </p:spTree>
    <p:extLst>
      <p:ext uri="{BB962C8B-B14F-4D97-AF65-F5344CB8AC3E}">
        <p14:creationId xmlns:p14="http://schemas.microsoft.com/office/powerpoint/2010/main" val="42825597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1" y="365126"/>
            <a:ext cx="8899300"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6676" y="1690689"/>
            <a:ext cx="6310648" cy="4516929"/>
          </a:xfrm>
          <a:prstGeom prst="rect">
            <a:avLst/>
          </a:prstGeom>
        </p:spPr>
      </p:pic>
    </p:spTree>
    <p:extLst>
      <p:ext uri="{BB962C8B-B14F-4D97-AF65-F5344CB8AC3E}">
        <p14:creationId xmlns:p14="http://schemas.microsoft.com/office/powerpoint/2010/main" val="33308133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8937938"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0" y="1690689"/>
            <a:ext cx="6645499" cy="4452535"/>
          </a:xfrm>
          <a:prstGeom prst="rect">
            <a:avLst/>
          </a:prstGeom>
        </p:spPr>
      </p:pic>
    </p:spTree>
    <p:extLst>
      <p:ext uri="{BB962C8B-B14F-4D97-AF65-F5344CB8AC3E}">
        <p14:creationId xmlns:p14="http://schemas.microsoft.com/office/powerpoint/2010/main" val="23810529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909823"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803" y="1690689"/>
            <a:ext cx="6348393" cy="4230609"/>
          </a:xfrm>
          <a:prstGeom prst="rect">
            <a:avLst/>
          </a:prstGeom>
        </p:spPr>
      </p:pic>
    </p:spTree>
    <p:extLst>
      <p:ext uri="{BB962C8B-B14F-4D97-AF65-F5344CB8AC3E}">
        <p14:creationId xmlns:p14="http://schemas.microsoft.com/office/powerpoint/2010/main" val="25734456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88" y="1690689"/>
            <a:ext cx="3196375" cy="447829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24" y="1690689"/>
            <a:ext cx="3078052" cy="4478292"/>
          </a:xfrm>
          <a:prstGeom prst="rect">
            <a:avLst/>
          </a:prstGeom>
        </p:spPr>
      </p:pic>
    </p:spTree>
    <p:extLst>
      <p:ext uri="{BB962C8B-B14F-4D97-AF65-F5344CB8AC3E}">
        <p14:creationId xmlns:p14="http://schemas.microsoft.com/office/powerpoint/2010/main" val="3762711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9054790"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10" y="1793720"/>
            <a:ext cx="4431275" cy="347373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605" y="1793720"/>
            <a:ext cx="4398606" cy="3473739"/>
          </a:xfrm>
          <a:prstGeom prst="rect">
            <a:avLst/>
          </a:prstGeom>
        </p:spPr>
      </p:pic>
    </p:spTree>
    <p:extLst>
      <p:ext uri="{BB962C8B-B14F-4D97-AF65-F5344CB8AC3E}">
        <p14:creationId xmlns:p14="http://schemas.microsoft.com/office/powerpoint/2010/main" val="1381251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932127"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555" y="1690689"/>
            <a:ext cx="5840761" cy="4275213"/>
          </a:xfrm>
          <a:prstGeom prst="rect">
            <a:avLst/>
          </a:prstGeom>
        </p:spPr>
      </p:pic>
    </p:spTree>
    <p:extLst>
      <p:ext uri="{BB962C8B-B14F-4D97-AF65-F5344CB8AC3E}">
        <p14:creationId xmlns:p14="http://schemas.microsoft.com/office/powerpoint/2010/main" val="41529275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987883"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697" y="1690689"/>
            <a:ext cx="6902605" cy="4397878"/>
          </a:xfrm>
          <a:prstGeom prst="rect">
            <a:avLst/>
          </a:prstGeom>
        </p:spPr>
      </p:pic>
    </p:spTree>
    <p:extLst>
      <p:ext uri="{BB962C8B-B14F-4D97-AF65-F5344CB8AC3E}">
        <p14:creationId xmlns:p14="http://schemas.microsoft.com/office/powerpoint/2010/main" val="18598921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98673" cy="1325563"/>
          </a:xfrm>
        </p:spPr>
        <p:txBody>
          <a:bodyPr/>
          <a:lstStyle/>
          <a:p>
            <a:r>
              <a:rPr lang="fr-FR" dirty="0"/>
              <a:t>Philarmonic Conc. H., Berlin, DE (</a:t>
            </a:r>
            <a:r>
              <a:rPr lang="fr-FR" dirty="0" smtClean="0"/>
              <a:t>1987)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49" y="1973416"/>
            <a:ext cx="7810500" cy="3000375"/>
          </a:xfrm>
          <a:prstGeom prst="rect">
            <a:avLst/>
          </a:prstGeom>
        </p:spPr>
      </p:pic>
      <p:sp>
        <p:nvSpPr>
          <p:cNvPr id="5" name="ZoneTexte 4"/>
          <p:cNvSpPr txBox="1"/>
          <p:nvPr/>
        </p:nvSpPr>
        <p:spPr>
          <a:xfrm>
            <a:off x="1471961" y="4449337"/>
            <a:ext cx="3021980" cy="369332"/>
          </a:xfrm>
          <a:prstGeom prst="rect">
            <a:avLst/>
          </a:prstGeom>
          <a:noFill/>
        </p:spPr>
        <p:txBody>
          <a:bodyPr wrap="square" rtlCol="0">
            <a:spAutoFit/>
          </a:bodyPr>
          <a:lstStyle/>
          <a:p>
            <a:r>
              <a:rPr lang="en-US" dirty="0" smtClean="0"/>
              <a:t>Kammermusiksaal</a:t>
            </a:r>
            <a:endParaRPr lang="fr-FR" dirty="0"/>
          </a:p>
        </p:txBody>
      </p:sp>
    </p:spTree>
    <p:extLst>
      <p:ext uri="{BB962C8B-B14F-4D97-AF65-F5344CB8AC3E}">
        <p14:creationId xmlns:p14="http://schemas.microsoft.com/office/powerpoint/2010/main" val="11560913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822028"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2249" y="1690689"/>
            <a:ext cx="4439502" cy="4439502"/>
          </a:xfrm>
          <a:prstGeom prst="rect">
            <a:avLst/>
          </a:prstGeom>
        </p:spPr>
      </p:pic>
    </p:spTree>
    <p:extLst>
      <p:ext uri="{BB962C8B-B14F-4D97-AF65-F5344CB8AC3E}">
        <p14:creationId xmlns:p14="http://schemas.microsoft.com/office/powerpoint/2010/main" val="2614595331"/>
      </p:ext>
    </p:extLst>
  </p:cSld>
  <p:clrMapOvr>
    <a:masterClrMapping/>
  </p:clrMapOvr>
  <mc:AlternateContent xmlns:mc="http://schemas.openxmlformats.org/markup-compatibility/2006">
    <mc:Choice xmlns:p14="http://schemas.microsoft.com/office/powerpoint/2010/main" Requires="p14">
      <p:transition spd="slow" p14:dur="7000" advClick="0" advTm="7000"/>
    </mc:Choice>
    <mc:Fallback>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2" y="365126"/>
            <a:ext cx="8943278" cy="1325563"/>
          </a:xfrm>
        </p:spPr>
        <p:txBody>
          <a:bodyPr/>
          <a:lstStyle/>
          <a:p>
            <a:r>
              <a:rPr lang="fr-FR" dirty="0"/>
              <a:t>Philarmonic Conc. H., Berlin, DE (</a:t>
            </a:r>
            <a:r>
              <a:rPr lang="fr-FR" dirty="0" smtClean="0"/>
              <a:t>1987)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575" y="1612630"/>
            <a:ext cx="6733260" cy="4487087"/>
          </a:xfrm>
          <a:prstGeom prst="rect">
            <a:avLst/>
          </a:prstGeom>
        </p:spPr>
      </p:pic>
    </p:spTree>
    <p:extLst>
      <p:ext uri="{BB962C8B-B14F-4D97-AF65-F5344CB8AC3E}">
        <p14:creationId xmlns:p14="http://schemas.microsoft.com/office/powerpoint/2010/main" val="9330715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1" y="365126"/>
            <a:ext cx="8887520" cy="1325563"/>
          </a:xfrm>
        </p:spPr>
        <p:txBody>
          <a:bodyPr/>
          <a:lstStyle/>
          <a:p>
            <a:r>
              <a:rPr lang="fr-FR" dirty="0"/>
              <a:t>Philarmonic Conc. H., Berlin, DE (1963)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411" y="1690689"/>
            <a:ext cx="6201177" cy="4185634"/>
          </a:xfrm>
          <a:prstGeom prst="rect">
            <a:avLst/>
          </a:prstGeom>
        </p:spPr>
      </p:pic>
    </p:spTree>
    <p:extLst>
      <p:ext uri="{BB962C8B-B14F-4D97-AF65-F5344CB8AC3E}">
        <p14:creationId xmlns:p14="http://schemas.microsoft.com/office/powerpoint/2010/main" val="19819204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98672" cy="1325563"/>
          </a:xfrm>
        </p:spPr>
        <p:txBody>
          <a:bodyPr/>
          <a:lstStyle/>
          <a:p>
            <a:r>
              <a:rPr lang="fr-FR" dirty="0"/>
              <a:t>Philarmonic Conc. H., Berlin, DE (</a:t>
            </a:r>
            <a:r>
              <a:rPr lang="fr-FR" dirty="0" smtClean="0"/>
              <a:t>1987)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1906509"/>
            <a:ext cx="7810500" cy="3000375"/>
          </a:xfrm>
          <a:prstGeom prst="rect">
            <a:avLst/>
          </a:prstGeom>
        </p:spPr>
      </p:pic>
    </p:spTree>
    <p:extLst>
      <p:ext uri="{BB962C8B-B14F-4D97-AF65-F5344CB8AC3E}">
        <p14:creationId xmlns:p14="http://schemas.microsoft.com/office/powerpoint/2010/main" val="9940468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7" y="365126"/>
            <a:ext cx="8876371" cy="1325563"/>
          </a:xfrm>
        </p:spPr>
        <p:txBody>
          <a:bodyPr/>
          <a:lstStyle/>
          <a:p>
            <a:r>
              <a:rPr lang="fr-FR" dirty="0"/>
              <a:t>Philarmonic Conc. H., Berlin, DE (</a:t>
            </a:r>
            <a:r>
              <a:rPr lang="fr-FR" dirty="0" smtClean="0"/>
              <a:t>1987)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32" y="1690689"/>
            <a:ext cx="6757639" cy="4553995"/>
          </a:xfrm>
          <a:prstGeom prst="rect">
            <a:avLst/>
          </a:prstGeom>
        </p:spPr>
      </p:pic>
    </p:spTree>
    <p:extLst>
      <p:ext uri="{BB962C8B-B14F-4D97-AF65-F5344CB8AC3E}">
        <p14:creationId xmlns:p14="http://schemas.microsoft.com/office/powerpoint/2010/main" val="31339216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65940" cy="1325563"/>
          </a:xfrm>
        </p:spPr>
        <p:txBody>
          <a:bodyPr/>
          <a:lstStyle/>
          <a:p>
            <a:r>
              <a:rPr lang="fr-FR" dirty="0" smtClean="0"/>
              <a:t>Grand Théâtre, Luxembourg, LU (1964)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793" y="1690689"/>
            <a:ext cx="2295525" cy="28575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817" y="1690689"/>
            <a:ext cx="2857500" cy="19812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054" y="4890295"/>
            <a:ext cx="4076700" cy="11239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147" y="3816882"/>
            <a:ext cx="4337824" cy="2361139"/>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088" y="6063720"/>
            <a:ext cx="2832409" cy="657756"/>
          </a:xfrm>
          <a:prstGeom prst="rect">
            <a:avLst/>
          </a:prstGeom>
        </p:spPr>
      </p:pic>
      <p:sp>
        <p:nvSpPr>
          <p:cNvPr id="9" name="ZoneTexte 8"/>
          <p:cNvSpPr txBox="1"/>
          <p:nvPr/>
        </p:nvSpPr>
        <p:spPr>
          <a:xfrm>
            <a:off x="5441795" y="3947532"/>
            <a:ext cx="2163338" cy="369332"/>
          </a:xfrm>
          <a:prstGeom prst="rect">
            <a:avLst/>
          </a:prstGeom>
          <a:noFill/>
        </p:spPr>
        <p:txBody>
          <a:bodyPr wrap="square" rtlCol="0">
            <a:spAutoFit/>
          </a:bodyPr>
          <a:lstStyle/>
          <a:p>
            <a:r>
              <a:rPr lang="fr-FR" dirty="0" smtClean="0"/>
              <a:t>Alain</a:t>
            </a:r>
            <a:r>
              <a:rPr lang="fr-FR" dirty="0" smtClean="0">
                <a:solidFill>
                  <a:schemeClr val="bg1"/>
                </a:solidFill>
              </a:rPr>
              <a:t> Bourbonnais</a:t>
            </a:r>
            <a:endParaRPr lang="fr-FR" dirty="0">
              <a:solidFill>
                <a:schemeClr val="bg1"/>
              </a:solidFill>
            </a:endParaRPr>
          </a:p>
        </p:txBody>
      </p:sp>
    </p:spTree>
    <p:extLst>
      <p:ext uri="{BB962C8B-B14F-4D97-AF65-F5344CB8AC3E}">
        <p14:creationId xmlns:p14="http://schemas.microsoft.com/office/powerpoint/2010/main" val="42842518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2" y="365126"/>
            <a:ext cx="8943278" cy="1325563"/>
          </a:xfrm>
        </p:spPr>
        <p:txBody>
          <a:bodyPr/>
          <a:lstStyle/>
          <a:p>
            <a:r>
              <a:rPr lang="fr-FR" dirty="0"/>
              <a:t>Grand Théâtre, Luxembourg, LU (1964) </a:t>
            </a:r>
          </a:p>
        </p:txBody>
      </p:sp>
      <p:sp>
        <p:nvSpPr>
          <p:cNvPr id="3" name="Espace réservé du contenu 2"/>
          <p:cNvSpPr>
            <a:spLocks noGrp="1"/>
          </p:cNvSpPr>
          <p:nvPr>
            <p:ph idx="1"/>
          </p:nvPr>
        </p:nvSpPr>
        <p:spPr/>
        <p:txBody>
          <a:bodyPr>
            <a:normAutofit fontScale="92500"/>
          </a:bodyPr>
          <a:lstStyle/>
          <a:p>
            <a:r>
              <a:rPr lang="en-US" dirty="0"/>
              <a:t>In December 1958, after the need for a properly designed theatre building had become a priority, a competition was launched with a view to completing the construction work for the millennium celebrations in 1963. The winner was </a:t>
            </a:r>
            <a:r>
              <a:rPr lang="en-US" dirty="0" smtClean="0"/>
              <a:t>Alain Bourbonnais, </a:t>
            </a:r>
            <a:r>
              <a:rPr lang="en-US" dirty="0"/>
              <a:t>a Parisian architect. </a:t>
            </a:r>
            <a:endParaRPr lang="en-US" dirty="0" smtClean="0"/>
          </a:p>
          <a:p>
            <a:r>
              <a:rPr lang="en-US" dirty="0"/>
              <a:t>The theatre consists of </a:t>
            </a:r>
            <a:r>
              <a:rPr lang="en-US" dirty="0" smtClean="0"/>
              <a:t>2 auditoriums</a:t>
            </a:r>
            <a:r>
              <a:rPr lang="en-US" dirty="0"/>
              <a:t>: the main theatre with 943 seats and the studio which has up to 400 seats but can be compartmentalized. </a:t>
            </a:r>
            <a:endParaRPr lang="en-US" dirty="0" smtClean="0"/>
          </a:p>
          <a:p>
            <a:r>
              <a:rPr lang="en-US" dirty="0"/>
              <a:t>The theatre can be seen as a monolithic block, which by the geometric patterns also resembles a </a:t>
            </a:r>
            <a:r>
              <a:rPr lang="en-US" dirty="0" smtClean="0"/>
              <a:t>beehive.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869790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8943278"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959" y="1690689"/>
            <a:ext cx="6133661" cy="4397877"/>
          </a:xfrm>
          <a:prstGeom prst="rect">
            <a:avLst/>
          </a:prstGeom>
        </p:spPr>
      </p:pic>
    </p:spTree>
    <p:extLst>
      <p:ext uri="{BB962C8B-B14F-4D97-AF65-F5344CB8AC3E}">
        <p14:creationId xmlns:p14="http://schemas.microsoft.com/office/powerpoint/2010/main" val="14995004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361" y="365126"/>
            <a:ext cx="8965580" cy="1325563"/>
          </a:xfrm>
        </p:spPr>
        <p:txBody>
          <a:bodyPr/>
          <a:lstStyle/>
          <a:p>
            <a:r>
              <a:rPr lang="fr-FR" dirty="0"/>
              <a:t>Grand Théâtre, Luxembourg, LU (1964)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839" y="1690689"/>
            <a:ext cx="6144322" cy="4338636"/>
          </a:xfrm>
          <a:prstGeom prst="rect">
            <a:avLst/>
          </a:prstGeom>
        </p:spPr>
      </p:pic>
    </p:spTree>
    <p:extLst>
      <p:ext uri="{BB962C8B-B14F-4D97-AF65-F5344CB8AC3E}">
        <p14:creationId xmlns:p14="http://schemas.microsoft.com/office/powerpoint/2010/main" val="27984780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976732"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385" y="1690689"/>
            <a:ext cx="6211229" cy="4442483"/>
          </a:xfrm>
          <a:prstGeom prst="rect">
            <a:avLst/>
          </a:prstGeom>
        </p:spPr>
      </p:pic>
    </p:spTree>
    <p:extLst>
      <p:ext uri="{BB962C8B-B14F-4D97-AF65-F5344CB8AC3E}">
        <p14:creationId xmlns:p14="http://schemas.microsoft.com/office/powerpoint/2010/main" val="2868783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323" y="1690689"/>
            <a:ext cx="4114800" cy="4520541"/>
          </a:xfrm>
          <a:prstGeom prst="rect">
            <a:avLst/>
          </a:prstGeom>
        </p:spPr>
      </p:pic>
    </p:spTree>
    <p:extLst>
      <p:ext uri="{BB962C8B-B14F-4D97-AF65-F5344CB8AC3E}">
        <p14:creationId xmlns:p14="http://schemas.microsoft.com/office/powerpoint/2010/main" val="14575696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54068"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307" y="1690689"/>
            <a:ext cx="6409396" cy="4336340"/>
          </a:xfrm>
          <a:prstGeom prst="rect">
            <a:avLst/>
          </a:prstGeom>
        </p:spPr>
      </p:pic>
    </p:spTree>
    <p:extLst>
      <p:ext uri="{BB962C8B-B14F-4D97-AF65-F5344CB8AC3E}">
        <p14:creationId xmlns:p14="http://schemas.microsoft.com/office/powerpoint/2010/main" val="26446668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932127"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820" y="1690689"/>
            <a:ext cx="6958360" cy="4531691"/>
          </a:xfrm>
          <a:prstGeom prst="rect">
            <a:avLst/>
          </a:prstGeom>
        </p:spPr>
      </p:pic>
    </p:spTree>
    <p:extLst>
      <p:ext uri="{BB962C8B-B14F-4D97-AF65-F5344CB8AC3E}">
        <p14:creationId xmlns:p14="http://schemas.microsoft.com/office/powerpoint/2010/main" val="32805592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954429"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751" y="1690689"/>
            <a:ext cx="6378498" cy="4360128"/>
          </a:xfrm>
          <a:prstGeom prst="rect">
            <a:avLst/>
          </a:prstGeom>
        </p:spPr>
      </p:pic>
    </p:spTree>
    <p:extLst>
      <p:ext uri="{BB962C8B-B14F-4D97-AF65-F5344CB8AC3E}">
        <p14:creationId xmlns:p14="http://schemas.microsoft.com/office/powerpoint/2010/main" val="25705031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9010185"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03" y="1690689"/>
            <a:ext cx="7036420" cy="4475936"/>
          </a:xfrm>
          <a:prstGeom prst="rect">
            <a:avLst/>
          </a:prstGeom>
        </p:spPr>
      </p:pic>
    </p:spTree>
    <p:extLst>
      <p:ext uri="{BB962C8B-B14F-4D97-AF65-F5344CB8AC3E}">
        <p14:creationId xmlns:p14="http://schemas.microsoft.com/office/powerpoint/2010/main" val="12990520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976732" cy="1325563"/>
          </a:xfrm>
        </p:spPr>
        <p:txBody>
          <a:bodyPr/>
          <a:lstStyle/>
          <a:p>
            <a:r>
              <a:rPr lang="fr-FR" dirty="0"/>
              <a:t>Grand Théâtre, Luxembourg, LU (1964)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68" y="2386695"/>
            <a:ext cx="8778240" cy="2441448"/>
          </a:xfrm>
          <a:prstGeom prst="rect">
            <a:avLst/>
          </a:prstGeom>
        </p:spPr>
      </p:pic>
    </p:spTree>
    <p:extLst>
      <p:ext uri="{BB962C8B-B14F-4D97-AF65-F5344CB8AC3E}">
        <p14:creationId xmlns:p14="http://schemas.microsoft.com/office/powerpoint/2010/main" val="2375233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Opernhaus, Dortmund, DE (1966)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28675" y="6254751"/>
            <a:ext cx="2200275" cy="4667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266" y="1690689"/>
            <a:ext cx="5469467" cy="4102100"/>
          </a:xfrm>
          <a:prstGeom prst="rect">
            <a:avLst/>
          </a:prstGeom>
        </p:spPr>
      </p:pic>
    </p:spTree>
    <p:extLst>
      <p:ext uri="{BB962C8B-B14F-4D97-AF65-F5344CB8AC3E}">
        <p14:creationId xmlns:p14="http://schemas.microsoft.com/office/powerpoint/2010/main" val="1342490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contenu 2"/>
          <p:cNvSpPr>
            <a:spLocks noGrp="1"/>
          </p:cNvSpPr>
          <p:nvPr>
            <p:ph idx="1"/>
          </p:nvPr>
        </p:nvSpPr>
        <p:spPr/>
        <p:txBody>
          <a:bodyPr>
            <a:normAutofit lnSpcReduction="10000"/>
          </a:bodyPr>
          <a:lstStyle/>
          <a:p>
            <a:r>
              <a:rPr lang="en-US" dirty="0" smtClean="0"/>
              <a:t>It is the work of the architects Heinrich Rosskotten </a:t>
            </a:r>
            <a:r>
              <a:rPr lang="fr-FR" dirty="0" smtClean="0"/>
              <a:t>  </a:t>
            </a:r>
            <a:r>
              <a:rPr lang="fr-FR" dirty="0"/>
              <a:t>and Edgar </a:t>
            </a:r>
            <a:r>
              <a:rPr lang="fr-FR" dirty="0" smtClean="0"/>
              <a:t>Tritthart.</a:t>
            </a:r>
          </a:p>
          <a:p>
            <a:r>
              <a:rPr lang="en-US" dirty="0"/>
              <a:t>The design separates the functions of the stage and technical areas in the Bühnenhaus (stage house), which is dominated by straight lines, from the auditorium under a thin-shell structure roof. </a:t>
            </a:r>
            <a:endParaRPr lang="en-US" dirty="0" smtClean="0"/>
          </a:p>
          <a:p>
            <a:r>
              <a:rPr lang="en-US" dirty="0" smtClean="0"/>
              <a:t>The </a:t>
            </a:r>
            <a:r>
              <a:rPr lang="en-US" dirty="0"/>
              <a:t>main motif that </a:t>
            </a:r>
            <a:r>
              <a:rPr lang="en-US" dirty="0" smtClean="0"/>
              <a:t>characterizes the auditorium </a:t>
            </a:r>
            <a:r>
              <a:rPr lang="en-US" dirty="0"/>
              <a:t>is a </a:t>
            </a:r>
            <a:r>
              <a:rPr lang="en-US" dirty="0" smtClean="0"/>
              <a:t>17-m-high </a:t>
            </a:r>
            <a:r>
              <a:rPr lang="en-US" dirty="0"/>
              <a:t>concrete shell that is supported at only three points and seems to shimmer through a partly-glassed base construction with an area of some 1,800 </a:t>
            </a:r>
            <a:r>
              <a:rPr lang="en-US" dirty="0" smtClean="0"/>
              <a:t>sqm.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842270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690689"/>
            <a:ext cx="6858000" cy="4430711"/>
          </a:xfrm>
          <a:prstGeom prst="rect">
            <a:avLst/>
          </a:prstGeom>
        </p:spPr>
      </p:pic>
    </p:spTree>
    <p:extLst>
      <p:ext uri="{BB962C8B-B14F-4D97-AF65-F5344CB8AC3E}">
        <p14:creationId xmlns:p14="http://schemas.microsoft.com/office/powerpoint/2010/main" val="3270205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1690689"/>
            <a:ext cx="6908800" cy="4456112"/>
          </a:xfrm>
          <a:prstGeom prst="rect">
            <a:avLst/>
          </a:prstGeom>
        </p:spPr>
      </p:pic>
    </p:spTree>
    <p:extLst>
      <p:ext uri="{BB962C8B-B14F-4D97-AF65-F5344CB8AC3E}">
        <p14:creationId xmlns:p14="http://schemas.microsoft.com/office/powerpoint/2010/main" val="20035137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690689"/>
            <a:ext cx="6807200" cy="4430712"/>
          </a:xfrm>
          <a:prstGeom prst="rect">
            <a:avLst/>
          </a:prstGeom>
        </p:spPr>
      </p:pic>
    </p:spTree>
    <p:extLst>
      <p:ext uri="{BB962C8B-B14F-4D97-AF65-F5344CB8AC3E}">
        <p14:creationId xmlns:p14="http://schemas.microsoft.com/office/powerpoint/2010/main" val="21237434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1690689"/>
            <a:ext cx="6883400" cy="4470400"/>
          </a:xfrm>
          <a:prstGeom prst="rect">
            <a:avLst/>
          </a:prstGeom>
        </p:spPr>
      </p:pic>
    </p:spTree>
    <p:extLst>
      <p:ext uri="{BB962C8B-B14F-4D97-AF65-F5344CB8AC3E}">
        <p14:creationId xmlns:p14="http://schemas.microsoft.com/office/powerpoint/2010/main" val="32751678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31766"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180" y="1690689"/>
            <a:ext cx="6125286" cy="4241760"/>
          </a:xfrm>
          <a:prstGeom prst="rect">
            <a:avLst/>
          </a:prstGeom>
        </p:spPr>
      </p:pic>
    </p:spTree>
    <p:extLst>
      <p:ext uri="{BB962C8B-B14F-4D97-AF65-F5344CB8AC3E}">
        <p14:creationId xmlns:p14="http://schemas.microsoft.com/office/powerpoint/2010/main" val="29487510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25" y="1690689"/>
            <a:ext cx="6635750" cy="4278311"/>
          </a:xfrm>
          <a:prstGeom prst="rect">
            <a:avLst/>
          </a:prstGeom>
        </p:spPr>
      </p:pic>
    </p:spTree>
    <p:extLst>
      <p:ext uri="{BB962C8B-B14F-4D97-AF65-F5344CB8AC3E}">
        <p14:creationId xmlns:p14="http://schemas.microsoft.com/office/powerpoint/2010/main" val="3536448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50" y="1690689"/>
            <a:ext cx="3378200" cy="4456112"/>
          </a:xfrm>
          <a:prstGeom prst="rect">
            <a:avLst/>
          </a:prstGeom>
        </p:spPr>
      </p:pic>
      <p:pic>
        <p:nvPicPr>
          <p:cNvPr id="6" name="Image 5"/>
          <p:cNvPicPr>
            <a:picLocks noChangeAspect="1"/>
          </p:cNvPicPr>
          <p:nvPr/>
        </p:nvPicPr>
        <p:blipFill>
          <a:blip r:embed="rId3"/>
          <a:stretch>
            <a:fillRect/>
          </a:stretch>
        </p:blipFill>
        <p:spPr>
          <a:xfrm>
            <a:off x="4006849" y="1690689"/>
            <a:ext cx="4899025" cy="4456112"/>
          </a:xfrm>
          <a:prstGeom prst="rect">
            <a:avLst/>
          </a:prstGeom>
        </p:spPr>
      </p:pic>
    </p:spTree>
    <p:extLst>
      <p:ext uri="{BB962C8B-B14F-4D97-AF65-F5344CB8AC3E}">
        <p14:creationId xmlns:p14="http://schemas.microsoft.com/office/powerpoint/2010/main" val="7762398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50" y="1690689"/>
            <a:ext cx="6794500" cy="4310061"/>
          </a:xfrm>
          <a:prstGeom prst="rect">
            <a:avLst/>
          </a:prstGeom>
        </p:spPr>
      </p:pic>
    </p:spTree>
    <p:extLst>
      <p:ext uri="{BB962C8B-B14F-4D97-AF65-F5344CB8AC3E}">
        <p14:creationId xmlns:p14="http://schemas.microsoft.com/office/powerpoint/2010/main" val="4931729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850" y="1690689"/>
            <a:ext cx="7226300" cy="4456112"/>
          </a:xfrm>
          <a:prstGeom prst="rect">
            <a:avLst/>
          </a:prstGeom>
        </p:spPr>
      </p:pic>
    </p:spTree>
    <p:extLst>
      <p:ext uri="{BB962C8B-B14F-4D97-AF65-F5344CB8AC3E}">
        <p14:creationId xmlns:p14="http://schemas.microsoft.com/office/powerpoint/2010/main" val="26104872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Opernhaus, Dortmund, DE (1966)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49" y="1690689"/>
            <a:ext cx="6743701" cy="4456112"/>
          </a:xfrm>
          <a:prstGeom prst="rect">
            <a:avLst/>
          </a:prstGeom>
        </p:spPr>
      </p:pic>
    </p:spTree>
    <p:extLst>
      <p:ext uri="{BB962C8B-B14F-4D97-AF65-F5344CB8AC3E}">
        <p14:creationId xmlns:p14="http://schemas.microsoft.com/office/powerpoint/2010/main" val="566994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09" y="133816"/>
            <a:ext cx="8920975" cy="1319173"/>
          </a:xfrm>
        </p:spPr>
        <p:txBody>
          <a:bodyPr/>
          <a:lstStyle/>
          <a:p>
            <a:r>
              <a:rPr lang="fr-FR" dirty="0" smtClean="0"/>
              <a:t>Cent. Concert H., Winnipeg, CA (1968)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9" y="1452989"/>
            <a:ext cx="3350709" cy="526848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918" y="1315843"/>
            <a:ext cx="5090765" cy="333421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633" y="4719368"/>
            <a:ext cx="1505415" cy="149929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61" y="4925426"/>
            <a:ext cx="3174603" cy="1155556"/>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5955" y="4719369"/>
            <a:ext cx="1450349" cy="1499295"/>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8378" y="4719369"/>
            <a:ext cx="1388903" cy="1499296"/>
          </a:xfrm>
          <a:prstGeom prst="rect">
            <a:avLst/>
          </a:prstGeom>
        </p:spPr>
      </p:pic>
      <p:sp>
        <p:nvSpPr>
          <p:cNvPr id="11" name="ZoneTexte 10"/>
          <p:cNvSpPr txBox="1"/>
          <p:nvPr/>
        </p:nvSpPr>
        <p:spPr>
          <a:xfrm>
            <a:off x="3813717" y="5731727"/>
            <a:ext cx="1170878" cy="369332"/>
          </a:xfrm>
          <a:prstGeom prst="rect">
            <a:avLst/>
          </a:prstGeom>
          <a:noFill/>
        </p:spPr>
        <p:txBody>
          <a:bodyPr wrap="square" rtlCol="0">
            <a:spAutoFit/>
          </a:bodyPr>
          <a:lstStyle/>
          <a:p>
            <a:r>
              <a:rPr lang="fr-FR" dirty="0" smtClean="0">
                <a:solidFill>
                  <a:schemeClr val="bg1"/>
                </a:solidFill>
              </a:rPr>
              <a:t>D. Carter</a:t>
            </a:r>
            <a:endParaRPr lang="fr-FR" dirty="0">
              <a:solidFill>
                <a:schemeClr val="bg1"/>
              </a:solidFill>
            </a:endParaRPr>
          </a:p>
        </p:txBody>
      </p:sp>
      <p:sp>
        <p:nvSpPr>
          <p:cNvPr id="12" name="ZoneTexte 11"/>
          <p:cNvSpPr txBox="1"/>
          <p:nvPr/>
        </p:nvSpPr>
        <p:spPr>
          <a:xfrm>
            <a:off x="3546088" y="4014439"/>
            <a:ext cx="4761571" cy="367990"/>
          </a:xfrm>
          <a:prstGeom prst="rect">
            <a:avLst/>
          </a:prstGeom>
          <a:noFill/>
        </p:spPr>
        <p:txBody>
          <a:bodyPr wrap="square" rtlCol="0">
            <a:spAutoFit/>
          </a:bodyPr>
          <a:lstStyle/>
          <a:p>
            <a:r>
              <a:rPr lang="fr-FR" dirty="0" smtClean="0">
                <a:solidFill>
                  <a:schemeClr val="bg1"/>
                </a:solidFill>
              </a:rPr>
              <a:t>Leslie Russell, Cecil Blankstein, Lawrence Green </a:t>
            </a:r>
            <a:endParaRPr lang="fr-FR" dirty="0">
              <a:solidFill>
                <a:schemeClr val="bg1"/>
              </a:solidFill>
            </a:endParaRPr>
          </a:p>
        </p:txBody>
      </p:sp>
      <p:sp>
        <p:nvSpPr>
          <p:cNvPr id="13" name="ZoneTexte 12"/>
          <p:cNvSpPr txBox="1"/>
          <p:nvPr/>
        </p:nvSpPr>
        <p:spPr>
          <a:xfrm>
            <a:off x="7026019" y="5731727"/>
            <a:ext cx="1421261" cy="369332"/>
          </a:xfrm>
          <a:prstGeom prst="rect">
            <a:avLst/>
          </a:prstGeom>
          <a:noFill/>
        </p:spPr>
        <p:txBody>
          <a:bodyPr wrap="square" rtlCol="0">
            <a:spAutoFit/>
          </a:bodyPr>
          <a:lstStyle/>
          <a:p>
            <a:r>
              <a:rPr lang="fr-FR" dirty="0" smtClean="0">
                <a:solidFill>
                  <a:schemeClr val="bg1"/>
                </a:solidFill>
              </a:rPr>
              <a:t>C. Blankstein</a:t>
            </a:r>
            <a:endParaRPr lang="fr-FR" dirty="0">
              <a:solidFill>
                <a:schemeClr val="bg1"/>
              </a:solidFill>
            </a:endParaRPr>
          </a:p>
        </p:txBody>
      </p:sp>
      <p:sp>
        <p:nvSpPr>
          <p:cNvPr id="14" name="ZoneTexte 13"/>
          <p:cNvSpPr txBox="1"/>
          <p:nvPr/>
        </p:nvSpPr>
        <p:spPr>
          <a:xfrm>
            <a:off x="5371992" y="5731727"/>
            <a:ext cx="1363345" cy="369332"/>
          </a:xfrm>
          <a:prstGeom prst="rect">
            <a:avLst/>
          </a:prstGeom>
          <a:noFill/>
        </p:spPr>
        <p:txBody>
          <a:bodyPr wrap="square" rtlCol="0">
            <a:spAutoFit/>
          </a:bodyPr>
          <a:lstStyle/>
          <a:p>
            <a:r>
              <a:rPr lang="fr-FR" dirty="0" smtClean="0">
                <a:solidFill>
                  <a:schemeClr val="bg1"/>
                </a:solidFill>
              </a:rPr>
              <a:t>H. Moody</a:t>
            </a:r>
            <a:endParaRPr lang="fr-FR" dirty="0">
              <a:solidFill>
                <a:schemeClr val="bg1"/>
              </a:solidFill>
            </a:endParaRPr>
          </a:p>
        </p:txBody>
      </p:sp>
    </p:spTree>
    <p:extLst>
      <p:ext uri="{BB962C8B-B14F-4D97-AF65-F5344CB8AC3E}">
        <p14:creationId xmlns:p14="http://schemas.microsoft.com/office/powerpoint/2010/main" val="25730950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1" y="133816"/>
            <a:ext cx="8831764" cy="1315843"/>
          </a:xfrm>
        </p:spPr>
        <p:txBody>
          <a:bodyPr/>
          <a:lstStyle/>
          <a:p>
            <a:r>
              <a:rPr lang="fr-FR" dirty="0"/>
              <a:t>Cent. Concert H., Winnipeg, CA (1968)</a:t>
            </a:r>
          </a:p>
        </p:txBody>
      </p:sp>
      <p:sp>
        <p:nvSpPr>
          <p:cNvPr id="3" name="Espace réservé du contenu 2"/>
          <p:cNvSpPr>
            <a:spLocks noGrp="1"/>
          </p:cNvSpPr>
          <p:nvPr>
            <p:ph idx="1"/>
          </p:nvPr>
        </p:nvSpPr>
        <p:spPr>
          <a:xfrm>
            <a:off x="628650" y="1360449"/>
            <a:ext cx="7886700" cy="4816514"/>
          </a:xfrm>
        </p:spPr>
        <p:txBody>
          <a:bodyPr>
            <a:normAutofit lnSpcReduction="10000"/>
          </a:bodyPr>
          <a:lstStyle/>
          <a:p>
            <a:r>
              <a:rPr lang="fr-FR" dirty="0" smtClean="0"/>
              <a:t>It is </a:t>
            </a:r>
            <a:r>
              <a:rPr lang="fr-FR" dirty="0"/>
              <a:t>the work of Green, Blankstein, Russell Assoc., </a:t>
            </a:r>
            <a:r>
              <a:rPr lang="fr-FR" dirty="0" smtClean="0"/>
              <a:t> </a:t>
            </a:r>
            <a:r>
              <a:rPr lang="fr-FR" dirty="0"/>
              <a:t>Moody, Moore, Whenham &amp; Partners, </a:t>
            </a:r>
            <a:r>
              <a:rPr lang="fr-FR" dirty="0" smtClean="0"/>
              <a:t>Smith</a:t>
            </a:r>
            <a:r>
              <a:rPr lang="fr-FR" dirty="0"/>
              <a:t>, Carter, Searle </a:t>
            </a:r>
            <a:r>
              <a:rPr lang="fr-FR" dirty="0" smtClean="0"/>
              <a:t>Associates.</a:t>
            </a:r>
          </a:p>
          <a:p>
            <a:r>
              <a:rPr lang="en-US" dirty="0"/>
              <a:t>The exterior design presents a balance of orthogonal lines and angles, glass and masonry, light cream and dark charcoal tones. The building’s coloration complements and parallels those of the Winnipeg City Hall across the </a:t>
            </a:r>
            <a:r>
              <a:rPr lang="en-US" dirty="0" smtClean="0"/>
              <a:t>street, </a:t>
            </a:r>
            <a:r>
              <a:rPr lang="en-US" dirty="0"/>
              <a:t>which also features Tyndall stone and deep grey masonry</a:t>
            </a:r>
            <a:r>
              <a:rPr lang="en-US" dirty="0" smtClean="0"/>
              <a:t>.</a:t>
            </a:r>
          </a:p>
          <a:p>
            <a:r>
              <a:rPr lang="en-US" dirty="0"/>
              <a:t>The theatre itself seats 2,305 and has a proscenium stage 24 </a:t>
            </a:r>
            <a:r>
              <a:rPr lang="en-US" dirty="0" smtClean="0"/>
              <a:t>meters </a:t>
            </a:r>
            <a:r>
              <a:rPr lang="en-US" dirty="0"/>
              <a:t>wide, 12 </a:t>
            </a:r>
            <a:r>
              <a:rPr lang="en-US" dirty="0" smtClean="0"/>
              <a:t>meters </a:t>
            </a:r>
            <a:r>
              <a:rPr lang="en-US" dirty="0"/>
              <a:t>deep and over 33 </a:t>
            </a:r>
            <a:r>
              <a:rPr lang="en-US" dirty="0" smtClean="0"/>
              <a:t>meters </a:t>
            </a:r>
            <a:r>
              <a:rPr lang="en-US" dirty="0"/>
              <a:t>tall which can accommodate a full orchestra and a choir of 700.</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589508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3" y="0"/>
            <a:ext cx="8809462" cy="1326995"/>
          </a:xfrm>
        </p:spPr>
        <p:txBody>
          <a:bodyPr/>
          <a:lstStyle/>
          <a:p>
            <a:r>
              <a:rPr lang="fr-FR" dirty="0"/>
              <a:t>Cent. Concert H., Winnipeg, CA (1968)</a:t>
            </a:r>
          </a:p>
        </p:txBody>
      </p:sp>
      <p:sp>
        <p:nvSpPr>
          <p:cNvPr id="3" name="Espace réservé du contenu 2"/>
          <p:cNvSpPr>
            <a:spLocks noGrp="1"/>
          </p:cNvSpPr>
          <p:nvPr>
            <p:ph idx="1"/>
          </p:nvPr>
        </p:nvSpPr>
        <p:spPr>
          <a:xfrm>
            <a:off x="628650" y="1326995"/>
            <a:ext cx="7886700" cy="4849968"/>
          </a:xfrm>
        </p:spPr>
        <p:txBody>
          <a:bodyPr>
            <a:normAutofit/>
          </a:bodyPr>
          <a:lstStyle/>
          <a:p>
            <a:r>
              <a:rPr lang="en-US" dirty="0"/>
              <a:t>This elevation is anchored on its north and south ends by two tall Tyndall stone towers which project above the roof-line. Perhaps the most distinctive element of the façade is the set of forty-five eyelid-like concrete window covers. These unique, sun-shading awnings, with their origami-like folds, are an example of the modernist exploitation of the plastic possibilities of </a:t>
            </a:r>
            <a:r>
              <a:rPr lang="en-US" dirty="0" smtClean="0"/>
              <a:t>concrete, </a:t>
            </a:r>
            <a:r>
              <a:rPr lang="en-US" dirty="0"/>
              <a:t>here by means of linked sections of pre-cast material. </a:t>
            </a:r>
            <a:endParaRPr lang="en-US" dirty="0" smtClean="0"/>
          </a:p>
          <a:p>
            <a:r>
              <a:rPr lang="en-US" dirty="0" smtClean="0"/>
              <a:t>Flanking </a:t>
            </a:r>
            <a:r>
              <a:rPr lang="en-US" dirty="0"/>
              <a:t>this section are two enormous three-storey windows, which cast light upon the dramatic multi-level floating staircases </a:t>
            </a:r>
            <a:r>
              <a:rPr lang="en-US" dirty="0" smtClean="0"/>
              <a:t>inside.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581632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365126"/>
            <a:ext cx="8842917" cy="1325563"/>
          </a:xfrm>
        </p:spPr>
        <p:txBody>
          <a:bodyPr/>
          <a:lstStyle/>
          <a:p>
            <a:r>
              <a:rPr lang="fr-FR" dirty="0"/>
              <a:t>Cent. Concert H., Winnipeg, CA (1968)</a:t>
            </a:r>
          </a:p>
        </p:txBody>
      </p:sp>
      <p:sp>
        <p:nvSpPr>
          <p:cNvPr id="3" name="Espace réservé du contenu 2"/>
          <p:cNvSpPr>
            <a:spLocks noGrp="1"/>
          </p:cNvSpPr>
          <p:nvPr>
            <p:ph idx="1"/>
          </p:nvPr>
        </p:nvSpPr>
        <p:spPr/>
        <p:txBody>
          <a:bodyPr>
            <a:normAutofit fontScale="92500"/>
          </a:bodyPr>
          <a:lstStyle/>
          <a:p>
            <a:r>
              <a:rPr lang="en-US" dirty="0"/>
              <a:t>The entrance to the building is sheltered by a large five-section canopy built of a cream-toned concrete matching the awnings above. This detail is suspended by six simple columns which, given their dark tone and recessed placement, cause them to nearly vanish from sight and thus lend the heavy canopy a floating quality. </a:t>
            </a:r>
            <a:endParaRPr lang="en-US" dirty="0" smtClean="0"/>
          </a:p>
          <a:p>
            <a:r>
              <a:rPr lang="en-US" dirty="0" smtClean="0"/>
              <a:t>Beyond </a:t>
            </a:r>
            <a:r>
              <a:rPr lang="en-US" dirty="0"/>
              <a:t>the dramatic awnings, perhaps the most notable element of the Concert Hall’s front facade are the glass pyramidal forms which sit between segments of this canopy and whose sharply projecting shapes adds an energetic rhythm to the overall structure.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431803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809464" cy="1325563"/>
          </a:xfrm>
        </p:spPr>
        <p:txBody>
          <a:bodyPr/>
          <a:lstStyle/>
          <a:p>
            <a:r>
              <a:rPr lang="fr-FR" dirty="0"/>
              <a:t>Cent. Concert H., Winnipeg, CA (1968)</a:t>
            </a:r>
          </a:p>
        </p:txBody>
      </p:sp>
      <p:sp>
        <p:nvSpPr>
          <p:cNvPr id="3" name="Espace réservé du contenu 2"/>
          <p:cNvSpPr>
            <a:spLocks noGrp="1"/>
          </p:cNvSpPr>
          <p:nvPr>
            <p:ph idx="1"/>
          </p:nvPr>
        </p:nvSpPr>
        <p:spPr/>
        <p:txBody>
          <a:bodyPr/>
          <a:lstStyle/>
          <a:p>
            <a:r>
              <a:rPr lang="en-US" dirty="0"/>
              <a:t>The ground level features large windows which link the interior corridors to the urban exterior. Pilasters continue from this level to the top of the building, holding between them two-storey windows cradled on their sides by Tyndall stone frames which angle inward</a:t>
            </a:r>
            <a:r>
              <a:rPr lang="en-US" dirty="0" smtClean="0"/>
              <a:t>.</a:t>
            </a:r>
          </a:p>
          <a:p>
            <a:r>
              <a:rPr lang="en-US" dirty="0"/>
              <a:t>The back section of the building, which holds the stage and associated areas, is clad in large expanses of Tyndall stone and is capped with the hall’s striking, tan-</a:t>
            </a:r>
            <a:r>
              <a:rPr lang="en-US" dirty="0" err="1"/>
              <a:t>coloured</a:t>
            </a:r>
            <a:r>
              <a:rPr lang="en-US" dirty="0"/>
              <a:t>, angled roof.</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905798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2" y="365126"/>
            <a:ext cx="9032488"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840" y="1690689"/>
            <a:ext cx="6222469" cy="4141399"/>
          </a:xfrm>
          <a:prstGeom prst="rect">
            <a:avLst/>
          </a:prstGeom>
        </p:spPr>
      </p:pic>
    </p:spTree>
    <p:extLst>
      <p:ext uri="{BB962C8B-B14F-4D97-AF65-F5344CB8AC3E}">
        <p14:creationId xmlns:p14="http://schemas.microsoft.com/office/powerpoint/2010/main" val="17861678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5" y="365126"/>
            <a:ext cx="8820614"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65" y="1690689"/>
            <a:ext cx="7025269" cy="407881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6765" y="6004201"/>
            <a:ext cx="2891187" cy="704300"/>
          </a:xfrm>
          <a:prstGeom prst="rect">
            <a:avLst/>
          </a:prstGeom>
        </p:spPr>
      </p:pic>
    </p:spTree>
    <p:extLst>
      <p:ext uri="{BB962C8B-B14F-4D97-AF65-F5344CB8AC3E}">
        <p14:creationId xmlns:p14="http://schemas.microsoft.com/office/powerpoint/2010/main" val="7812988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6" y="365126"/>
            <a:ext cx="8798312"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302" y="1690689"/>
            <a:ext cx="6936059" cy="4475936"/>
          </a:xfrm>
          <a:prstGeom prst="rect">
            <a:avLst/>
          </a:prstGeom>
        </p:spPr>
      </p:pic>
    </p:spTree>
    <p:extLst>
      <p:ext uri="{BB962C8B-B14F-4D97-AF65-F5344CB8AC3E}">
        <p14:creationId xmlns:p14="http://schemas.microsoft.com/office/powerpoint/2010/main" val="5254343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831766"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390" y="1690689"/>
            <a:ext cx="6579219" cy="4342121"/>
          </a:xfrm>
          <a:prstGeom prst="rect">
            <a:avLst/>
          </a:prstGeom>
        </p:spPr>
      </p:pic>
    </p:spTree>
    <p:extLst>
      <p:ext uri="{BB962C8B-B14F-4D97-AF65-F5344CB8AC3E}">
        <p14:creationId xmlns:p14="http://schemas.microsoft.com/office/powerpoint/2010/main" val="561435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100362"/>
            <a:ext cx="8887521" cy="141175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001" y="1512115"/>
            <a:ext cx="3082731" cy="47102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512114"/>
            <a:ext cx="3256156" cy="4710265"/>
          </a:xfrm>
          <a:prstGeom prst="rect">
            <a:avLst/>
          </a:prstGeom>
        </p:spPr>
      </p:pic>
    </p:spTree>
    <p:extLst>
      <p:ext uri="{BB962C8B-B14F-4D97-AF65-F5344CB8AC3E}">
        <p14:creationId xmlns:p14="http://schemas.microsoft.com/office/powerpoint/2010/main" val="29247611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2" y="365126"/>
            <a:ext cx="8798312"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529" y="1690689"/>
            <a:ext cx="6444941" cy="4297516"/>
          </a:xfrm>
          <a:prstGeom prst="rect">
            <a:avLst/>
          </a:prstGeom>
        </p:spPr>
      </p:pic>
    </p:spTree>
    <p:extLst>
      <p:ext uri="{BB962C8B-B14F-4D97-AF65-F5344CB8AC3E}">
        <p14:creationId xmlns:p14="http://schemas.microsoft.com/office/powerpoint/2010/main" val="21003821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54068"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690689"/>
            <a:ext cx="6667500" cy="4448175"/>
          </a:xfrm>
          <a:prstGeom prst="rect">
            <a:avLst/>
          </a:prstGeom>
        </p:spPr>
      </p:pic>
    </p:spTree>
    <p:extLst>
      <p:ext uri="{BB962C8B-B14F-4D97-AF65-F5344CB8AC3E}">
        <p14:creationId xmlns:p14="http://schemas.microsoft.com/office/powerpoint/2010/main" val="16129064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1" y="365126"/>
            <a:ext cx="8809462"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402" y="1606356"/>
            <a:ext cx="6667500" cy="4448175"/>
          </a:xfrm>
          <a:prstGeom prst="rect">
            <a:avLst/>
          </a:prstGeom>
        </p:spPr>
      </p:pic>
    </p:spTree>
    <p:extLst>
      <p:ext uri="{BB962C8B-B14F-4D97-AF65-F5344CB8AC3E}">
        <p14:creationId xmlns:p14="http://schemas.microsoft.com/office/powerpoint/2010/main" val="26821109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09464"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829" y="1690689"/>
            <a:ext cx="6932341" cy="4376736"/>
          </a:xfrm>
          <a:prstGeom prst="rect">
            <a:avLst/>
          </a:prstGeom>
        </p:spPr>
      </p:pic>
    </p:spTree>
    <p:extLst>
      <p:ext uri="{BB962C8B-B14F-4D97-AF65-F5344CB8AC3E}">
        <p14:creationId xmlns:p14="http://schemas.microsoft.com/office/powerpoint/2010/main" val="22691124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09464"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947" y="1690689"/>
            <a:ext cx="2948104" cy="4375574"/>
          </a:xfrm>
          <a:prstGeom prst="rect">
            <a:avLst/>
          </a:prstGeom>
        </p:spPr>
      </p:pic>
    </p:spTree>
    <p:extLst>
      <p:ext uri="{BB962C8B-B14F-4D97-AF65-F5344CB8AC3E}">
        <p14:creationId xmlns:p14="http://schemas.microsoft.com/office/powerpoint/2010/main" val="32041252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31766" cy="1325563"/>
          </a:xfrm>
        </p:spPr>
        <p:txBody>
          <a:bodyPr/>
          <a:lstStyle/>
          <a:p>
            <a:r>
              <a:rPr lang="fr-FR" dirty="0"/>
              <a:t>Cent. Concert H., Winnipeg, CA (1968)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859" y="1690689"/>
            <a:ext cx="5130778" cy="3996433"/>
          </a:xfrm>
          <a:prstGeom prst="rect">
            <a:avLst/>
          </a:prstGeom>
        </p:spPr>
      </p:pic>
    </p:spTree>
    <p:extLst>
      <p:ext uri="{BB962C8B-B14F-4D97-AF65-F5344CB8AC3E}">
        <p14:creationId xmlns:p14="http://schemas.microsoft.com/office/powerpoint/2010/main" val="7389409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954429"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3528" y="1690689"/>
            <a:ext cx="6156944" cy="4386213"/>
          </a:xfrm>
          <a:prstGeom prst="rect">
            <a:avLst/>
          </a:prstGeom>
        </p:spPr>
      </p:pic>
    </p:spTree>
    <p:extLst>
      <p:ext uri="{BB962C8B-B14F-4D97-AF65-F5344CB8AC3E}">
        <p14:creationId xmlns:p14="http://schemas.microsoft.com/office/powerpoint/2010/main" val="114393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Finlandia Hall, Helsinski, FI (1971)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62" y="1689467"/>
            <a:ext cx="6116675" cy="35293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5" y="5869106"/>
            <a:ext cx="2447925" cy="47625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949" y="1689466"/>
            <a:ext cx="2447925" cy="352930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611" y="5314678"/>
            <a:ext cx="3284264" cy="140679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9780" y="5488106"/>
            <a:ext cx="1905000" cy="762000"/>
          </a:xfrm>
          <a:prstGeom prst="rect">
            <a:avLst/>
          </a:prstGeom>
        </p:spPr>
      </p:pic>
      <p:sp>
        <p:nvSpPr>
          <p:cNvPr id="9" name="ZoneTexte 8"/>
          <p:cNvSpPr txBox="1"/>
          <p:nvPr/>
        </p:nvSpPr>
        <p:spPr>
          <a:xfrm>
            <a:off x="6679580" y="4650059"/>
            <a:ext cx="1984918" cy="369332"/>
          </a:xfrm>
          <a:prstGeom prst="rect">
            <a:avLst/>
          </a:prstGeom>
          <a:noFill/>
        </p:spPr>
        <p:txBody>
          <a:bodyPr wrap="square" rtlCol="0">
            <a:spAutoFit/>
          </a:bodyPr>
          <a:lstStyle/>
          <a:p>
            <a:r>
              <a:rPr lang="fr-FR" dirty="0" smtClean="0">
                <a:solidFill>
                  <a:schemeClr val="bg1"/>
                </a:solidFill>
              </a:rPr>
              <a:t>Alvar Aalto</a:t>
            </a:r>
            <a:endParaRPr lang="fr-FR" dirty="0">
              <a:solidFill>
                <a:schemeClr val="bg1"/>
              </a:solidFill>
            </a:endParaRPr>
          </a:p>
        </p:txBody>
      </p:sp>
    </p:spTree>
    <p:extLst>
      <p:ext uri="{BB962C8B-B14F-4D97-AF65-F5344CB8AC3E}">
        <p14:creationId xmlns:p14="http://schemas.microsoft.com/office/powerpoint/2010/main" val="2972311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contenu 2"/>
          <p:cNvSpPr>
            <a:spLocks noGrp="1"/>
          </p:cNvSpPr>
          <p:nvPr>
            <p:ph idx="1"/>
          </p:nvPr>
        </p:nvSpPr>
        <p:spPr/>
        <p:txBody>
          <a:bodyPr>
            <a:normAutofit lnSpcReduction="10000"/>
          </a:bodyPr>
          <a:lstStyle/>
          <a:p>
            <a:r>
              <a:rPr lang="fr-FR" dirty="0" smtClean="0"/>
              <a:t>It was designed by Alvar Aalto.</a:t>
            </a:r>
          </a:p>
          <a:p>
            <a:r>
              <a:rPr lang="en-US" dirty="0"/>
              <a:t>The main feature of the Finlandia Hall building is a tower like section with a sloping roof. Alvar Aalto’s idea behind the design was that a high empty space would provide better acoustics. </a:t>
            </a:r>
            <a:endParaRPr lang="en-US" dirty="0" smtClean="0"/>
          </a:p>
          <a:p>
            <a:r>
              <a:rPr lang="en-US" dirty="0"/>
              <a:t>A center mass, clad in Carrara marble organized in a vertical running bond, rises </a:t>
            </a:r>
            <a:r>
              <a:rPr lang="en-US" dirty="0" smtClean="0"/>
              <a:t>spire like </a:t>
            </a:r>
            <a:r>
              <a:rPr lang="en-US" dirty="0"/>
              <a:t>from the building. The tallest volume of the composition provides an acoustical plenum over a 1,700-seat auditorium, a space that manages to be intimate, monumental, and informal all at the same time.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7219675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contenu 2"/>
          <p:cNvSpPr>
            <a:spLocks noGrp="1"/>
          </p:cNvSpPr>
          <p:nvPr>
            <p:ph idx="1"/>
          </p:nvPr>
        </p:nvSpPr>
        <p:spPr/>
        <p:txBody>
          <a:bodyPr>
            <a:normAutofit lnSpcReduction="10000"/>
          </a:bodyPr>
          <a:lstStyle/>
          <a:p>
            <a:r>
              <a:rPr lang="en-US" dirty="0"/>
              <a:t>The interior design of the building is a tribute to detail. The design of each lamp, piece of furniture, panel, flooring material and decorative board reflects the mature approach resulting from Aalto’s long career as an architect</a:t>
            </a:r>
            <a:r>
              <a:rPr lang="en-US" dirty="0" smtClean="0"/>
              <a:t>.</a:t>
            </a:r>
          </a:p>
          <a:p>
            <a:r>
              <a:rPr lang="en-US" dirty="0"/>
              <a:t>The commonality of the project comes from the building's material expression, as the prevalent use of the white Carrara marble not only becomes a contrasting element to the black granite interior, but more importantly generates an influential link to Mediterranean classicism </a:t>
            </a:r>
            <a:r>
              <a:rPr lang="en-US" dirty="0" smtClean="0"/>
              <a:t>culture.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000308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4" y="1690689"/>
            <a:ext cx="7656706" cy="4420180"/>
          </a:xfrm>
          <a:prstGeom prst="rect">
            <a:avLst/>
          </a:prstGeom>
        </p:spPr>
      </p:pic>
    </p:spTree>
    <p:extLst>
      <p:ext uri="{BB962C8B-B14F-4D97-AF65-F5344CB8AC3E}">
        <p14:creationId xmlns:p14="http://schemas.microsoft.com/office/powerpoint/2010/main" val="28430703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994" y="1828800"/>
            <a:ext cx="6467707" cy="4167187"/>
          </a:xfrm>
          <a:prstGeom prst="rect">
            <a:avLst/>
          </a:prstGeom>
        </p:spPr>
      </p:pic>
    </p:spTree>
    <p:extLst>
      <p:ext uri="{BB962C8B-B14F-4D97-AF65-F5344CB8AC3E}">
        <p14:creationId xmlns:p14="http://schemas.microsoft.com/office/powerpoint/2010/main" val="9660037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6994" y="1690689"/>
            <a:ext cx="6623825" cy="4431332"/>
          </a:xfrm>
          <a:prstGeom prst="rect">
            <a:avLst/>
          </a:prstGeom>
        </p:spPr>
      </p:pic>
    </p:spTree>
    <p:extLst>
      <p:ext uri="{BB962C8B-B14F-4D97-AF65-F5344CB8AC3E}">
        <p14:creationId xmlns:p14="http://schemas.microsoft.com/office/powerpoint/2010/main" val="41202996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055" y="1787254"/>
            <a:ext cx="6222380" cy="3962440"/>
          </a:xfrm>
          <a:prstGeom prst="rect">
            <a:avLst/>
          </a:prstGeom>
        </p:spPr>
      </p:pic>
    </p:spTree>
    <p:extLst>
      <p:ext uri="{BB962C8B-B14F-4D97-AF65-F5344CB8AC3E}">
        <p14:creationId xmlns:p14="http://schemas.microsoft.com/office/powerpoint/2010/main" val="19717519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693" y="1690688"/>
            <a:ext cx="6311590" cy="4219457"/>
          </a:xfrm>
          <a:prstGeom prst="rect">
            <a:avLst/>
          </a:prstGeom>
        </p:spPr>
      </p:pic>
    </p:spTree>
    <p:extLst>
      <p:ext uri="{BB962C8B-B14F-4D97-AF65-F5344CB8AC3E}">
        <p14:creationId xmlns:p14="http://schemas.microsoft.com/office/powerpoint/2010/main" val="21548798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74" y="1690688"/>
            <a:ext cx="6478858" cy="4353273"/>
          </a:xfrm>
          <a:prstGeom prst="rect">
            <a:avLst/>
          </a:prstGeom>
        </p:spPr>
      </p:pic>
    </p:spTree>
    <p:extLst>
      <p:ext uri="{BB962C8B-B14F-4D97-AF65-F5344CB8AC3E}">
        <p14:creationId xmlns:p14="http://schemas.microsoft.com/office/powerpoint/2010/main" val="25861373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5" y="1690689"/>
            <a:ext cx="6381750" cy="4501838"/>
          </a:xfrm>
          <a:prstGeom prst="rect">
            <a:avLst/>
          </a:prstGeom>
        </p:spPr>
      </p:pic>
    </p:spTree>
    <p:extLst>
      <p:ext uri="{BB962C8B-B14F-4D97-AF65-F5344CB8AC3E}">
        <p14:creationId xmlns:p14="http://schemas.microsoft.com/office/powerpoint/2010/main" val="17935360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7" y="365126"/>
            <a:ext cx="8787160"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1690688"/>
            <a:ext cx="3086100" cy="4565145"/>
          </a:xfrm>
          <a:prstGeom prst="rect">
            <a:avLst/>
          </a:prstGeom>
        </p:spPr>
      </p:pic>
    </p:spTree>
    <p:extLst>
      <p:ext uri="{BB962C8B-B14F-4D97-AF65-F5344CB8AC3E}">
        <p14:creationId xmlns:p14="http://schemas.microsoft.com/office/powerpoint/2010/main" val="600424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210" y="1690689"/>
            <a:ext cx="6679580" cy="4375574"/>
          </a:xfrm>
          <a:prstGeom prst="rect">
            <a:avLst/>
          </a:prstGeom>
        </p:spPr>
      </p:pic>
    </p:spTree>
    <p:extLst>
      <p:ext uri="{BB962C8B-B14F-4D97-AF65-F5344CB8AC3E}">
        <p14:creationId xmlns:p14="http://schemas.microsoft.com/office/powerpoint/2010/main" val="26603824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30" y="1690689"/>
            <a:ext cx="6445404" cy="4275213"/>
          </a:xfrm>
          <a:prstGeom prst="rect">
            <a:avLst/>
          </a:prstGeom>
        </p:spPr>
      </p:pic>
    </p:spTree>
    <p:extLst>
      <p:ext uri="{BB962C8B-B14F-4D97-AF65-F5344CB8AC3E}">
        <p14:creationId xmlns:p14="http://schemas.microsoft.com/office/powerpoint/2010/main" val="32675739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098" y="1690689"/>
            <a:ext cx="6958362" cy="4252912"/>
          </a:xfrm>
          <a:prstGeom prst="rect">
            <a:avLst/>
          </a:prstGeom>
        </p:spPr>
      </p:pic>
    </p:spTree>
    <p:extLst>
      <p:ext uri="{BB962C8B-B14F-4D97-AF65-F5344CB8AC3E}">
        <p14:creationId xmlns:p14="http://schemas.microsoft.com/office/powerpoint/2010/main" val="42312399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60" y="1806498"/>
            <a:ext cx="6735337" cy="4192858"/>
          </a:xfrm>
          <a:prstGeom prst="rect">
            <a:avLst/>
          </a:prstGeom>
        </p:spPr>
      </p:pic>
    </p:spTree>
    <p:extLst>
      <p:ext uri="{BB962C8B-B14F-4D97-AF65-F5344CB8AC3E}">
        <p14:creationId xmlns:p14="http://schemas.microsoft.com/office/powerpoint/2010/main" val="18454335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873" y="1690689"/>
            <a:ext cx="6434254" cy="4420179"/>
          </a:xfrm>
          <a:prstGeom prst="rect">
            <a:avLst/>
          </a:prstGeom>
        </p:spPr>
      </p:pic>
    </p:spTree>
    <p:extLst>
      <p:ext uri="{BB962C8B-B14F-4D97-AF65-F5344CB8AC3E}">
        <p14:creationId xmlns:p14="http://schemas.microsoft.com/office/powerpoint/2010/main" val="28710456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180" y="1690689"/>
            <a:ext cx="6646127" cy="4375574"/>
          </a:xfrm>
          <a:prstGeom prst="rect">
            <a:avLst/>
          </a:prstGeom>
        </p:spPr>
      </p:pic>
    </p:spTree>
    <p:extLst>
      <p:ext uri="{BB962C8B-B14F-4D97-AF65-F5344CB8AC3E}">
        <p14:creationId xmlns:p14="http://schemas.microsoft.com/office/powerpoint/2010/main" val="9750747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575" y="1690689"/>
            <a:ext cx="6846849" cy="4420179"/>
          </a:xfrm>
          <a:prstGeom prst="rect">
            <a:avLst/>
          </a:prstGeom>
        </p:spPr>
      </p:pic>
    </p:spTree>
    <p:extLst>
      <p:ext uri="{BB962C8B-B14F-4D97-AF65-F5344CB8AC3E}">
        <p14:creationId xmlns:p14="http://schemas.microsoft.com/office/powerpoint/2010/main" val="12686427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024" y="1690689"/>
            <a:ext cx="6411951" cy="4159405"/>
          </a:xfrm>
          <a:prstGeom prst="rect">
            <a:avLst/>
          </a:prstGeom>
        </p:spPr>
      </p:pic>
    </p:spTree>
    <p:extLst>
      <p:ext uri="{BB962C8B-B14F-4D97-AF65-F5344CB8AC3E}">
        <p14:creationId xmlns:p14="http://schemas.microsoft.com/office/powerpoint/2010/main" val="5364627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53" y="1690689"/>
            <a:ext cx="2665699" cy="50307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737" y="1690689"/>
            <a:ext cx="4868902" cy="4252913"/>
          </a:xfrm>
          <a:prstGeom prst="rect">
            <a:avLst/>
          </a:prstGeom>
        </p:spPr>
      </p:pic>
    </p:spTree>
    <p:extLst>
      <p:ext uri="{BB962C8B-B14F-4D97-AF65-F5344CB8AC3E}">
        <p14:creationId xmlns:p14="http://schemas.microsoft.com/office/powerpoint/2010/main" val="9729128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47" y="1690689"/>
            <a:ext cx="3040728" cy="516731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087" y="1690689"/>
            <a:ext cx="5226365" cy="4397877"/>
          </a:xfrm>
          <a:prstGeom prst="rect">
            <a:avLst/>
          </a:prstGeom>
        </p:spPr>
      </p:pic>
    </p:spTree>
    <p:extLst>
      <p:ext uri="{BB962C8B-B14F-4D97-AF65-F5344CB8AC3E}">
        <p14:creationId xmlns:p14="http://schemas.microsoft.com/office/powerpoint/2010/main" val="21112904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920976"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395" y="1690689"/>
            <a:ext cx="7170234" cy="4091766"/>
          </a:xfrm>
          <a:prstGeom prst="rect">
            <a:avLst/>
          </a:prstGeom>
        </p:spPr>
      </p:pic>
    </p:spTree>
    <p:extLst>
      <p:ext uri="{BB962C8B-B14F-4D97-AF65-F5344CB8AC3E}">
        <p14:creationId xmlns:p14="http://schemas.microsoft.com/office/powerpoint/2010/main" val="33057213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Finlandia Hall, Helsinski, FI (1971)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971" y="1690689"/>
            <a:ext cx="6802244" cy="4487088"/>
          </a:xfrm>
          <a:prstGeom prst="rect">
            <a:avLst/>
          </a:prstGeom>
        </p:spPr>
      </p:pic>
    </p:spTree>
    <p:extLst>
      <p:ext uri="{BB962C8B-B14F-4D97-AF65-F5344CB8AC3E}">
        <p14:creationId xmlns:p14="http://schemas.microsoft.com/office/powerpoint/2010/main" val="33581525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9" y="1690689"/>
            <a:ext cx="5045428" cy="31974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693" y="1690689"/>
            <a:ext cx="1656184" cy="205282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510" y="1690689"/>
            <a:ext cx="1458680" cy="177254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9128" y="3875283"/>
            <a:ext cx="999029" cy="856479"/>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4839974"/>
            <a:ext cx="2847975" cy="1600200"/>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7975" y="4888128"/>
            <a:ext cx="1365718" cy="1066539"/>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1785" y="5153531"/>
            <a:ext cx="1857375" cy="390525"/>
          </a:xfrm>
          <a:prstGeom prst="rect">
            <a:avLst/>
          </a:prstGeom>
        </p:spPr>
      </p:pic>
      <p:sp>
        <p:nvSpPr>
          <p:cNvPr id="11" name="ZoneTexte 10"/>
          <p:cNvSpPr txBox="1"/>
          <p:nvPr/>
        </p:nvSpPr>
        <p:spPr>
          <a:xfrm>
            <a:off x="5620215" y="3300761"/>
            <a:ext cx="1449658" cy="369332"/>
          </a:xfrm>
          <a:prstGeom prst="rect">
            <a:avLst/>
          </a:prstGeom>
          <a:noFill/>
        </p:spPr>
        <p:txBody>
          <a:bodyPr wrap="square" rtlCol="0">
            <a:spAutoFit/>
          </a:bodyPr>
          <a:lstStyle/>
          <a:p>
            <a:r>
              <a:rPr lang="fr-FR" dirty="0" smtClean="0"/>
              <a:t>Jorn Utzon</a:t>
            </a:r>
            <a:endParaRPr lang="fr-FR" dirty="0"/>
          </a:p>
        </p:txBody>
      </p:sp>
      <p:sp>
        <p:nvSpPr>
          <p:cNvPr id="12" name="ZoneTexte 11"/>
          <p:cNvSpPr txBox="1"/>
          <p:nvPr/>
        </p:nvSpPr>
        <p:spPr>
          <a:xfrm>
            <a:off x="7415561" y="3100703"/>
            <a:ext cx="1326995" cy="369332"/>
          </a:xfrm>
          <a:prstGeom prst="rect">
            <a:avLst/>
          </a:prstGeom>
          <a:noFill/>
        </p:spPr>
        <p:txBody>
          <a:bodyPr wrap="square" rtlCol="0">
            <a:spAutoFit/>
          </a:bodyPr>
          <a:lstStyle/>
          <a:p>
            <a:r>
              <a:rPr lang="fr-FR" dirty="0" smtClean="0">
                <a:solidFill>
                  <a:schemeClr val="bg1"/>
                </a:solidFill>
              </a:rPr>
              <a:t>Peter Hall</a:t>
            </a:r>
            <a:endParaRPr lang="fr-FR" dirty="0">
              <a:solidFill>
                <a:schemeClr val="bg1"/>
              </a:solidFill>
            </a:endParaRPr>
          </a:p>
        </p:txBody>
      </p:sp>
    </p:spTree>
    <p:extLst>
      <p:ext uri="{BB962C8B-B14F-4D97-AF65-F5344CB8AC3E}">
        <p14:creationId xmlns:p14="http://schemas.microsoft.com/office/powerpoint/2010/main" val="21524925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6209" cy="1325563"/>
          </a:xfrm>
        </p:spPr>
        <p:txBody>
          <a:bodyPr/>
          <a:lstStyle/>
          <a:p>
            <a:r>
              <a:rPr lang="fr-FR" dirty="0"/>
              <a:t>Sidney Opera H., Sidney, AU (1973)</a:t>
            </a:r>
          </a:p>
        </p:txBody>
      </p:sp>
      <p:sp>
        <p:nvSpPr>
          <p:cNvPr id="3" name="Espace réservé du contenu 2"/>
          <p:cNvSpPr>
            <a:spLocks noGrp="1"/>
          </p:cNvSpPr>
          <p:nvPr>
            <p:ph idx="1"/>
          </p:nvPr>
        </p:nvSpPr>
        <p:spPr/>
        <p:txBody>
          <a:bodyPr>
            <a:normAutofit fontScale="92500"/>
          </a:bodyPr>
          <a:lstStyle/>
          <a:p>
            <a:r>
              <a:rPr lang="en-US" dirty="0"/>
              <a:t>It is the work of the Danish architect Jorn Utzon</a:t>
            </a:r>
            <a:r>
              <a:rPr lang="en-US" dirty="0" smtClean="0"/>
              <a:t>.</a:t>
            </a:r>
          </a:p>
          <a:p>
            <a:r>
              <a:rPr lang="en-US" dirty="0" smtClean="0"/>
              <a:t>This </a:t>
            </a:r>
            <a:r>
              <a:rPr lang="en-US" dirty="0"/>
              <a:t>iconic building has become the symbol of Sidney and Australia</a:t>
            </a:r>
            <a:r>
              <a:rPr lang="en-US" dirty="0" smtClean="0"/>
              <a:t>.</a:t>
            </a:r>
          </a:p>
          <a:p>
            <a:r>
              <a:rPr lang="en-US" dirty="0" smtClean="0"/>
              <a:t>Several </a:t>
            </a:r>
            <a:r>
              <a:rPr lang="en-US" dirty="0"/>
              <a:t>challenges were met during its construction: first of all, its location on loose alluvial deposits impregnated with seawater (instead of the planned Hawkesbury sandstone); some 700 steel concrete wells, each 1 </a:t>
            </a:r>
            <a:r>
              <a:rPr lang="en-US" dirty="0" smtClean="0"/>
              <a:t>meter </a:t>
            </a:r>
            <a:r>
              <a:rPr lang="en-US" dirty="0"/>
              <a:t>in diameter, were drilled in the perimeter and in the northern half of the site. Mass concrete foundations filled the unstable rock in the </a:t>
            </a:r>
            <a:r>
              <a:rPr lang="en-US" dirty="0" smtClean="0"/>
              <a:t>central zone.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057028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13906" cy="1325563"/>
          </a:xfrm>
        </p:spPr>
        <p:txBody>
          <a:bodyPr/>
          <a:lstStyle/>
          <a:p>
            <a:r>
              <a:rPr lang="fr-FR" dirty="0"/>
              <a:t>Sidney Opera H., Sidney, AU (1973)</a:t>
            </a:r>
          </a:p>
        </p:txBody>
      </p:sp>
      <p:sp>
        <p:nvSpPr>
          <p:cNvPr id="3" name="Espace réservé du contenu 2"/>
          <p:cNvSpPr>
            <a:spLocks noGrp="1"/>
          </p:cNvSpPr>
          <p:nvPr>
            <p:ph idx="1"/>
          </p:nvPr>
        </p:nvSpPr>
        <p:spPr/>
        <p:txBody>
          <a:bodyPr/>
          <a:lstStyle/>
          <a:p>
            <a:r>
              <a:rPr lang="en-US" dirty="0"/>
              <a:t>The second major problem was the still unknown weight of the roof: the single span concrete beams, 49 m long, are visible under the monumental steps</a:t>
            </a:r>
            <a:r>
              <a:rPr lang="en-US" dirty="0" smtClean="0"/>
              <a:t>.</a:t>
            </a:r>
          </a:p>
          <a:p>
            <a:r>
              <a:rPr lang="en-US" dirty="0" smtClean="0"/>
              <a:t>The </a:t>
            </a:r>
            <a:r>
              <a:rPr lang="en-US" dirty="0"/>
              <a:t>sculptural shape of the building is </a:t>
            </a:r>
            <a:r>
              <a:rPr lang="en-US" dirty="0" smtClean="0"/>
              <a:t>organized </a:t>
            </a:r>
            <a:r>
              <a:rPr lang="en-US" dirty="0"/>
              <a:t>in 2 series of 3 partially overlapping shells: the shells of the roof are obtained from 1/4 of a single sphere with a diameter of 75 m, supported by curved concrete ribs, composed of lattice elements welded and installed one after the other.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2087548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58511" cy="1325563"/>
          </a:xfrm>
        </p:spPr>
        <p:txBody>
          <a:bodyPr/>
          <a:lstStyle/>
          <a:p>
            <a:r>
              <a:rPr lang="fr-FR" dirty="0"/>
              <a:t>Sidney Opera H., Sidney, AU (1973)</a:t>
            </a:r>
          </a:p>
        </p:txBody>
      </p:sp>
      <p:sp>
        <p:nvSpPr>
          <p:cNvPr id="3" name="Espace réservé du contenu 2"/>
          <p:cNvSpPr>
            <a:spLocks noGrp="1"/>
          </p:cNvSpPr>
          <p:nvPr>
            <p:ph idx="1"/>
          </p:nvPr>
        </p:nvSpPr>
        <p:spPr/>
        <p:txBody>
          <a:bodyPr>
            <a:normAutofit lnSpcReduction="10000"/>
          </a:bodyPr>
          <a:lstStyle/>
          <a:p>
            <a:r>
              <a:rPr lang="en-US" dirty="0"/>
              <a:t>The rafters, supports of the shells, come from the same sphere, allowing the use of symmetrical and repetitive structural elements, and explains the reproducibility of the tiles, all identical. After three years of testing, the 1,056,006 white ceramic tiles are produced by Höganäs in Sweden. </a:t>
            </a:r>
            <a:endParaRPr lang="en-US" dirty="0" smtClean="0"/>
          </a:p>
          <a:p>
            <a:r>
              <a:rPr lang="en-US" dirty="0" smtClean="0"/>
              <a:t>The </a:t>
            </a:r>
            <a:r>
              <a:rPr lang="en-US" dirty="0"/>
              <a:t>interior decoration is made of pink granite extracted from the quarries of Tarana (N. South Wales).The building was completed by Australian architect Peter Hall following the resignation of </a:t>
            </a:r>
            <a:r>
              <a:rPr lang="en-US" dirty="0" smtClean="0"/>
              <a:t>Jorn Utzon.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576965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8147360" cy="1449659"/>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881" y="1449659"/>
            <a:ext cx="3476237" cy="4761727"/>
          </a:xfrm>
          <a:prstGeom prst="rect">
            <a:avLst/>
          </a:prstGeom>
        </p:spPr>
      </p:pic>
    </p:spTree>
    <p:extLst>
      <p:ext uri="{BB962C8B-B14F-4D97-AF65-F5344CB8AC3E}">
        <p14:creationId xmlns:p14="http://schemas.microsoft.com/office/powerpoint/2010/main" val="9000433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5418" cy="1325563"/>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225" y="1690689"/>
            <a:ext cx="6351550" cy="4315523"/>
          </a:xfrm>
          <a:prstGeom prst="rect">
            <a:avLst/>
          </a:prstGeom>
        </p:spPr>
      </p:pic>
    </p:spTree>
    <p:extLst>
      <p:ext uri="{BB962C8B-B14F-4D97-AF65-F5344CB8AC3E}">
        <p14:creationId xmlns:p14="http://schemas.microsoft.com/office/powerpoint/2010/main" val="14642035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03116" cy="1325563"/>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386" y="1690689"/>
            <a:ext cx="6851227" cy="4370184"/>
          </a:xfrm>
          <a:prstGeom prst="rect">
            <a:avLst/>
          </a:prstGeom>
        </p:spPr>
      </p:pic>
    </p:spTree>
    <p:extLst>
      <p:ext uri="{BB962C8B-B14F-4D97-AF65-F5344CB8AC3E}">
        <p14:creationId xmlns:p14="http://schemas.microsoft.com/office/powerpoint/2010/main" val="33295186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25057" cy="1325563"/>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515" y="1784195"/>
            <a:ext cx="6522969" cy="4215161"/>
          </a:xfrm>
          <a:prstGeom prst="rect">
            <a:avLst/>
          </a:prstGeom>
        </p:spPr>
      </p:pic>
    </p:spTree>
    <p:extLst>
      <p:ext uri="{BB962C8B-B14F-4D97-AF65-F5344CB8AC3E}">
        <p14:creationId xmlns:p14="http://schemas.microsoft.com/office/powerpoint/2010/main" val="21517997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5418" cy="1325563"/>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483" y="1690689"/>
            <a:ext cx="6534614" cy="4342121"/>
          </a:xfrm>
          <a:prstGeom prst="rect">
            <a:avLst/>
          </a:prstGeom>
        </p:spPr>
      </p:pic>
    </p:spTree>
    <p:extLst>
      <p:ext uri="{BB962C8B-B14F-4D97-AF65-F5344CB8AC3E}">
        <p14:creationId xmlns:p14="http://schemas.microsoft.com/office/powerpoint/2010/main" val="38004791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31766"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034" y="1690689"/>
            <a:ext cx="6424529" cy="4286365"/>
          </a:xfrm>
          <a:prstGeom prst="rect">
            <a:avLst/>
          </a:prstGeom>
        </p:spPr>
      </p:pic>
    </p:spTree>
    <p:extLst>
      <p:ext uri="{BB962C8B-B14F-4D97-AF65-F5344CB8AC3E}">
        <p14:creationId xmlns:p14="http://schemas.microsoft.com/office/powerpoint/2010/main" val="29562039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
            <a:ext cx="8281174" cy="1198348"/>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397" y="1198349"/>
            <a:ext cx="3345656" cy="487906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697" y="1198349"/>
            <a:ext cx="3468273" cy="4879066"/>
          </a:xfrm>
          <a:prstGeom prst="rect">
            <a:avLst/>
          </a:prstGeom>
        </p:spPr>
      </p:pic>
    </p:spTree>
    <p:extLst>
      <p:ext uri="{BB962C8B-B14F-4D97-AF65-F5344CB8AC3E}">
        <p14:creationId xmlns:p14="http://schemas.microsoft.com/office/powerpoint/2010/main" val="34464042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78060"/>
            <a:ext cx="8314628" cy="1046684"/>
          </a:xfrm>
        </p:spPr>
        <p:txBody>
          <a:bodyPr/>
          <a:lstStyle/>
          <a:p>
            <a:r>
              <a:rPr lang="fr-FR" dirty="0"/>
              <a:t>Sidney Opera H., Sidney,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330" y="1124744"/>
            <a:ext cx="3703340" cy="5064183"/>
          </a:xfrm>
          <a:prstGeom prst="rect">
            <a:avLst/>
          </a:prstGeom>
        </p:spPr>
      </p:pic>
    </p:spTree>
    <p:extLst>
      <p:ext uri="{BB962C8B-B14F-4D97-AF65-F5344CB8AC3E}">
        <p14:creationId xmlns:p14="http://schemas.microsoft.com/office/powerpoint/2010/main" val="14620217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359233" cy="1325563"/>
          </a:xfrm>
        </p:spPr>
        <p:txBody>
          <a:bodyPr/>
          <a:lstStyle/>
          <a:p>
            <a:r>
              <a:rPr lang="fr-FR" dirty="0" smtClean="0"/>
              <a:t>Perth Concert Hall, Perth, AU (1973)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4782" y="1536699"/>
            <a:ext cx="2381250" cy="37242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374" y="1536700"/>
            <a:ext cx="2476500" cy="372427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178" y="1536700"/>
            <a:ext cx="3331658" cy="505367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782" y="5419344"/>
            <a:ext cx="2231136" cy="1438656"/>
          </a:xfrm>
          <a:prstGeom prst="rect">
            <a:avLst/>
          </a:prstGeom>
        </p:spPr>
      </p:pic>
      <p:sp>
        <p:nvSpPr>
          <p:cNvPr id="8" name="ZoneTexte 7"/>
          <p:cNvSpPr txBox="1"/>
          <p:nvPr/>
        </p:nvSpPr>
        <p:spPr>
          <a:xfrm>
            <a:off x="3914078" y="4683512"/>
            <a:ext cx="2018371" cy="369332"/>
          </a:xfrm>
          <a:prstGeom prst="rect">
            <a:avLst/>
          </a:prstGeom>
          <a:noFill/>
        </p:spPr>
        <p:txBody>
          <a:bodyPr wrap="square" rtlCol="0">
            <a:spAutoFit/>
          </a:bodyPr>
          <a:lstStyle/>
          <a:p>
            <a:r>
              <a:rPr lang="fr-FR" dirty="0" smtClean="0"/>
              <a:t>Don Bailey</a:t>
            </a:r>
            <a:endParaRPr lang="fr-FR" dirty="0"/>
          </a:p>
        </p:txBody>
      </p:sp>
      <p:sp>
        <p:nvSpPr>
          <p:cNvPr id="9" name="ZoneTexte 8"/>
          <p:cNvSpPr txBox="1"/>
          <p:nvPr/>
        </p:nvSpPr>
        <p:spPr>
          <a:xfrm>
            <a:off x="6423102" y="4683512"/>
            <a:ext cx="1918010" cy="369332"/>
          </a:xfrm>
          <a:prstGeom prst="rect">
            <a:avLst/>
          </a:prstGeom>
          <a:noFill/>
        </p:spPr>
        <p:txBody>
          <a:bodyPr wrap="square" rtlCol="0">
            <a:spAutoFit/>
          </a:bodyPr>
          <a:lstStyle/>
          <a:p>
            <a:r>
              <a:rPr lang="fr-FR" dirty="0" err="1" smtClean="0">
                <a:solidFill>
                  <a:schemeClr val="bg1"/>
                </a:solidFill>
              </a:rPr>
              <a:t>Jefferey</a:t>
            </a:r>
            <a:r>
              <a:rPr lang="fr-FR" dirty="0" smtClean="0">
                <a:solidFill>
                  <a:schemeClr val="bg1"/>
                </a:solidFill>
              </a:rPr>
              <a:t> </a:t>
            </a:r>
            <a:r>
              <a:rPr lang="fr-FR" dirty="0">
                <a:solidFill>
                  <a:schemeClr val="bg1"/>
                </a:solidFill>
              </a:rPr>
              <a:t>Howlett </a:t>
            </a:r>
          </a:p>
        </p:txBody>
      </p:sp>
    </p:spTree>
    <p:extLst>
      <p:ext uri="{BB962C8B-B14F-4D97-AF65-F5344CB8AC3E}">
        <p14:creationId xmlns:p14="http://schemas.microsoft.com/office/powerpoint/2010/main" val="29807718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Perth Concert Hall, Perth, AU (1973)</a:t>
            </a:r>
          </a:p>
        </p:txBody>
      </p:sp>
      <p:sp>
        <p:nvSpPr>
          <p:cNvPr id="3" name="Espace réservé du contenu 2"/>
          <p:cNvSpPr>
            <a:spLocks noGrp="1"/>
          </p:cNvSpPr>
          <p:nvPr>
            <p:ph idx="1"/>
          </p:nvPr>
        </p:nvSpPr>
        <p:spPr/>
        <p:txBody>
          <a:bodyPr>
            <a:normAutofit fontScale="92500" lnSpcReduction="10000"/>
          </a:bodyPr>
          <a:lstStyle/>
          <a:p>
            <a:r>
              <a:rPr lang="en-US" dirty="0"/>
              <a:t>Perth Concert Hall was designed by architects </a:t>
            </a:r>
            <a:r>
              <a:rPr lang="en-US" dirty="0" smtClean="0"/>
              <a:t>Jefferey </a:t>
            </a:r>
            <a:r>
              <a:rPr lang="en-US" dirty="0"/>
              <a:t>Howlett and Don </a:t>
            </a:r>
            <a:r>
              <a:rPr lang="en-US" dirty="0" smtClean="0"/>
              <a:t>Bailey.</a:t>
            </a:r>
          </a:p>
          <a:p>
            <a:r>
              <a:rPr lang="en-US" dirty="0" smtClean="0"/>
              <a:t>It is </a:t>
            </a:r>
            <a:r>
              <a:rPr lang="en-US" dirty="0"/>
              <a:t>an example of </a:t>
            </a:r>
            <a:r>
              <a:rPr lang="en-US" dirty="0" smtClean="0"/>
              <a:t>brutalist architecture, </a:t>
            </a:r>
            <a:r>
              <a:rPr lang="en-US" dirty="0"/>
              <a:t>with its solid opaque interior, giant projecting roof, and use of white off-form concrete</a:t>
            </a:r>
            <a:r>
              <a:rPr lang="en-US" dirty="0" smtClean="0"/>
              <a:t>.</a:t>
            </a:r>
          </a:p>
          <a:p>
            <a:r>
              <a:rPr lang="en-US" dirty="0"/>
              <a:t>The main auditorium of the hall seats 1,729 people, as well as a 160-person choir gallery and a </a:t>
            </a:r>
            <a:r>
              <a:rPr lang="en-US" dirty="0" smtClean="0"/>
              <a:t>3000-pipe organ. </a:t>
            </a:r>
          </a:p>
          <a:p>
            <a:r>
              <a:rPr lang="en-US" dirty="0"/>
              <a:t>Acoustically, the venue is considered one of the best in Australia, with the design overseen by the New Zealand acoustician </a:t>
            </a:r>
            <a:r>
              <a:rPr lang="en-US" dirty="0" smtClean="0"/>
              <a:t>Sir Harold Marshall.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431602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608741"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314825"/>
          </a:xfrm>
          <a:prstGeom prst="rect">
            <a:avLst/>
          </a:prstGeom>
        </p:spPr>
      </p:pic>
    </p:spTree>
    <p:extLst>
      <p:ext uri="{BB962C8B-B14F-4D97-AF65-F5344CB8AC3E}">
        <p14:creationId xmlns:p14="http://schemas.microsoft.com/office/powerpoint/2010/main" val="12243968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474927"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22" y="1690689"/>
            <a:ext cx="6913756" cy="4442482"/>
          </a:xfrm>
          <a:prstGeom prst="rect">
            <a:avLst/>
          </a:prstGeom>
        </p:spPr>
      </p:pic>
    </p:spTree>
    <p:extLst>
      <p:ext uri="{BB962C8B-B14F-4D97-AF65-F5344CB8AC3E}">
        <p14:creationId xmlns:p14="http://schemas.microsoft.com/office/powerpoint/2010/main" val="14319653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049" y="365126"/>
            <a:ext cx="8530683"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598" y="1690689"/>
            <a:ext cx="5962804" cy="4472103"/>
          </a:xfrm>
          <a:prstGeom prst="rect">
            <a:avLst/>
          </a:prstGeom>
        </p:spPr>
      </p:pic>
    </p:spTree>
    <p:extLst>
      <p:ext uri="{BB962C8B-B14F-4D97-AF65-F5344CB8AC3E}">
        <p14:creationId xmlns:p14="http://schemas.microsoft.com/office/powerpoint/2010/main" val="7651437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48082"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690689"/>
            <a:ext cx="4598725" cy="440902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2585" y="1690689"/>
            <a:ext cx="2865864" cy="4409028"/>
          </a:xfrm>
          <a:prstGeom prst="rect">
            <a:avLst/>
          </a:prstGeom>
        </p:spPr>
      </p:pic>
    </p:spTree>
    <p:extLst>
      <p:ext uri="{BB962C8B-B14F-4D97-AF65-F5344CB8AC3E}">
        <p14:creationId xmlns:p14="http://schemas.microsoft.com/office/powerpoint/2010/main" val="16885896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65126"/>
            <a:ext cx="8552985"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7" y="1690689"/>
            <a:ext cx="6612673" cy="4481511"/>
          </a:xfrm>
          <a:prstGeom prst="rect">
            <a:avLst/>
          </a:prstGeom>
        </p:spPr>
      </p:pic>
    </p:spTree>
    <p:extLst>
      <p:ext uri="{BB962C8B-B14F-4D97-AF65-F5344CB8AC3E}">
        <p14:creationId xmlns:p14="http://schemas.microsoft.com/office/powerpoint/2010/main" val="34877685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8" y="365126"/>
            <a:ext cx="8508380"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30" y="1690689"/>
            <a:ext cx="7225990" cy="4094499"/>
          </a:xfrm>
          <a:prstGeom prst="rect">
            <a:avLst/>
          </a:prstGeom>
        </p:spPr>
      </p:pic>
    </p:spTree>
    <p:extLst>
      <p:ext uri="{BB962C8B-B14F-4D97-AF65-F5344CB8AC3E}">
        <p14:creationId xmlns:p14="http://schemas.microsoft.com/office/powerpoint/2010/main" val="24332589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Operas &amp; Performance Halls </a:t>
            </a:r>
            <a:endParaRPr lang="fr-FR" dirty="0"/>
          </a:p>
        </p:txBody>
      </p:sp>
      <p:sp>
        <p:nvSpPr>
          <p:cNvPr id="3" name="Espace réservé du contenu 2"/>
          <p:cNvSpPr>
            <a:spLocks noGrp="1"/>
          </p:cNvSpPr>
          <p:nvPr>
            <p:ph idx="1"/>
          </p:nvPr>
        </p:nvSpPr>
        <p:spPr>
          <a:xfrm>
            <a:off x="628650" y="1825625"/>
            <a:ext cx="8002394" cy="4351338"/>
          </a:xfrm>
        </p:spPr>
        <p:txBody>
          <a:bodyPr>
            <a:normAutofit/>
          </a:bodyPr>
          <a:lstStyle/>
          <a:p>
            <a:r>
              <a:rPr lang="en-US" dirty="0"/>
              <a:t>The aim is to show you different </a:t>
            </a:r>
            <a:r>
              <a:rPr lang="en-US" dirty="0" smtClean="0"/>
              <a:t>0peras and Performance Halls  of </a:t>
            </a:r>
            <a:r>
              <a:rPr lang="en-US" dirty="0"/>
              <a:t>contemporary architecture throughout the </a:t>
            </a:r>
            <a:r>
              <a:rPr lang="en-US" dirty="0" smtClean="0"/>
              <a:t>world (except US).</a:t>
            </a:r>
            <a:endParaRPr lang="en-US" dirty="0"/>
          </a:p>
          <a:p>
            <a:r>
              <a:rPr lang="en-US" dirty="0"/>
              <a:t>The greatest architects of the </a:t>
            </a:r>
            <a:r>
              <a:rPr lang="en-US" dirty="0" smtClean="0"/>
              <a:t>20th century </a:t>
            </a:r>
            <a:r>
              <a:rPr lang="en-US" dirty="0"/>
              <a:t>contributed to the building of these </a:t>
            </a:r>
            <a:r>
              <a:rPr lang="en-US" dirty="0" smtClean="0"/>
              <a:t>operas </a:t>
            </a:r>
            <a:r>
              <a:rPr lang="en-US" dirty="0"/>
              <a:t>with architectures certainly different but also adapted to the place and sometimes to the works they contain</a:t>
            </a:r>
            <a:r>
              <a:rPr lang="en-US" dirty="0" smtClean="0"/>
              <a:t>.</a:t>
            </a:r>
          </a:p>
          <a:p>
            <a:r>
              <a:rPr lang="en-US" dirty="0"/>
              <a:t>This selection contains many theatres because they offer the opportunity to attend many </a:t>
            </a:r>
            <a:r>
              <a:rPr lang="en-US" dirty="0" smtClean="0"/>
              <a:t>operas or lyrics.</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8" y="365126"/>
            <a:ext cx="8798312" cy="1325563"/>
          </a:xfrm>
        </p:spPr>
        <p:txBody>
          <a:bodyPr/>
          <a:lstStyle/>
          <a:p>
            <a:r>
              <a:rPr lang="fr-FR" dirty="0"/>
              <a:t>Royal Festival Hall, London, GB (1951)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0268" y="1690689"/>
            <a:ext cx="6690732" cy="4286366"/>
          </a:xfrm>
          <a:prstGeom prst="rect">
            <a:avLst/>
          </a:prstGeom>
        </p:spPr>
      </p:pic>
    </p:spTree>
    <p:extLst>
      <p:ext uri="{BB962C8B-B14F-4D97-AF65-F5344CB8AC3E}">
        <p14:creationId xmlns:p14="http://schemas.microsoft.com/office/powerpoint/2010/main" val="27279352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508379"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388" y="1690689"/>
            <a:ext cx="5400675" cy="3600450"/>
          </a:xfrm>
          <a:prstGeom prst="rect">
            <a:avLst/>
          </a:prstGeom>
        </p:spPr>
      </p:pic>
    </p:spTree>
    <p:extLst>
      <p:ext uri="{BB962C8B-B14F-4D97-AF65-F5344CB8AC3E}">
        <p14:creationId xmlns:p14="http://schemas.microsoft.com/office/powerpoint/2010/main" val="24445302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8" y="365126"/>
            <a:ext cx="8541834" cy="1325563"/>
          </a:xfrm>
        </p:spPr>
        <p:txBody>
          <a:bodyPr/>
          <a:lstStyle/>
          <a:p>
            <a:r>
              <a:rPr lang="fr-FR" dirty="0"/>
              <a:t>Perth Concert Hall, Perth, AU (1973)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0527" y="1690688"/>
            <a:ext cx="2962945" cy="4364423"/>
          </a:xfrm>
          <a:prstGeom prst="rect">
            <a:avLst/>
          </a:prstGeom>
        </p:spPr>
      </p:pic>
    </p:spTree>
    <p:extLst>
      <p:ext uri="{BB962C8B-B14F-4D97-AF65-F5344CB8AC3E}">
        <p14:creationId xmlns:p14="http://schemas.microsoft.com/office/powerpoint/2010/main" val="3892193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Bruckner Haus, Linz, AT (1974)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288" y="5095727"/>
            <a:ext cx="2343150" cy="5238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321" y="1690689"/>
            <a:ext cx="5174071" cy="319216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10" y="1690689"/>
            <a:ext cx="3668751" cy="4442482"/>
          </a:xfrm>
          <a:prstGeom prst="rect">
            <a:avLst/>
          </a:prstGeom>
        </p:spPr>
      </p:pic>
      <p:sp>
        <p:nvSpPr>
          <p:cNvPr id="7" name="ZoneTexte 6"/>
          <p:cNvSpPr txBox="1"/>
          <p:nvPr/>
        </p:nvSpPr>
        <p:spPr>
          <a:xfrm>
            <a:off x="4125951" y="4371278"/>
            <a:ext cx="4003288" cy="369332"/>
          </a:xfrm>
          <a:prstGeom prst="rect">
            <a:avLst/>
          </a:prstGeom>
          <a:noFill/>
        </p:spPr>
        <p:txBody>
          <a:bodyPr wrap="square" rtlCol="0">
            <a:spAutoFit/>
          </a:bodyPr>
          <a:lstStyle/>
          <a:p>
            <a:r>
              <a:rPr lang="en-US" dirty="0">
                <a:solidFill>
                  <a:schemeClr val="bg1"/>
                </a:solidFill>
              </a:rPr>
              <a:t>Kaija </a:t>
            </a:r>
            <a:r>
              <a:rPr lang="en-US" dirty="0" smtClean="0">
                <a:solidFill>
                  <a:schemeClr val="bg1"/>
                </a:solidFill>
              </a:rPr>
              <a:t>and Heikki Siren</a:t>
            </a:r>
            <a:endParaRPr lang="fr-FR" dirty="0">
              <a:solidFill>
                <a:schemeClr val="bg1"/>
              </a:solidFill>
            </a:endParaRPr>
          </a:p>
        </p:txBody>
      </p:sp>
    </p:spTree>
    <p:extLst>
      <p:ext uri="{BB962C8B-B14F-4D97-AF65-F5344CB8AC3E}">
        <p14:creationId xmlns:p14="http://schemas.microsoft.com/office/powerpoint/2010/main" val="13900006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103971"/>
          </a:xfrm>
        </p:spPr>
        <p:txBody>
          <a:bodyPr/>
          <a:lstStyle/>
          <a:p>
            <a:r>
              <a:rPr lang="fr-FR" dirty="0"/>
              <a:t>Bruckner Haus, Linz, AT (1974)</a:t>
            </a:r>
          </a:p>
        </p:txBody>
      </p:sp>
      <p:sp>
        <p:nvSpPr>
          <p:cNvPr id="3" name="Espace réservé du contenu 2"/>
          <p:cNvSpPr>
            <a:spLocks noGrp="1"/>
          </p:cNvSpPr>
          <p:nvPr>
            <p:ph idx="1"/>
          </p:nvPr>
        </p:nvSpPr>
        <p:spPr>
          <a:xfrm>
            <a:off x="628650" y="1215483"/>
            <a:ext cx="7886700" cy="4961480"/>
          </a:xfrm>
        </p:spPr>
        <p:txBody>
          <a:bodyPr>
            <a:normAutofit fontScale="92500" lnSpcReduction="10000"/>
          </a:bodyPr>
          <a:lstStyle/>
          <a:p>
            <a:r>
              <a:rPr lang="en-US" dirty="0"/>
              <a:t>The building was designed by </a:t>
            </a:r>
            <a:r>
              <a:rPr lang="en-US" dirty="0" smtClean="0"/>
              <a:t>Finnish architects Heikki </a:t>
            </a:r>
            <a:r>
              <a:rPr lang="en-US" dirty="0"/>
              <a:t>and </a:t>
            </a:r>
            <a:r>
              <a:rPr lang="en-US" dirty="0" smtClean="0"/>
              <a:t>Kaija Siren.</a:t>
            </a:r>
          </a:p>
          <a:p>
            <a:r>
              <a:rPr lang="en-US" dirty="0" smtClean="0"/>
              <a:t>Bruckner Haus </a:t>
            </a:r>
            <a:r>
              <a:rPr lang="en-US" dirty="0"/>
              <a:t>has </a:t>
            </a:r>
            <a:r>
              <a:rPr lang="en-US" dirty="0" smtClean="0"/>
              <a:t>2 halls </a:t>
            </a:r>
            <a:r>
              <a:rPr lang="en-US" dirty="0"/>
              <a:t>: </a:t>
            </a:r>
            <a:r>
              <a:rPr lang="en-US" dirty="0" smtClean="0"/>
              <a:t>large (Brucknersaal) : </a:t>
            </a:r>
            <a:r>
              <a:rPr lang="en-US" dirty="0"/>
              <a:t>1,420 seats, </a:t>
            </a:r>
            <a:r>
              <a:rPr lang="en-US" dirty="0" smtClean="0"/>
              <a:t>m</a:t>
            </a:r>
            <a:r>
              <a:rPr lang="fr-FR" dirty="0" smtClean="0"/>
              <a:t>iddle (Stiftersaal) : </a:t>
            </a:r>
            <a:r>
              <a:rPr lang="fr-FR" dirty="0"/>
              <a:t>352 </a:t>
            </a:r>
            <a:r>
              <a:rPr lang="fr-FR" dirty="0" smtClean="0"/>
              <a:t>seats.</a:t>
            </a:r>
          </a:p>
          <a:p>
            <a:r>
              <a:rPr lang="en-US" dirty="0"/>
              <a:t>The special acoustics of the </a:t>
            </a:r>
            <a:r>
              <a:rPr lang="en-US" dirty="0" smtClean="0"/>
              <a:t>large hall </a:t>
            </a:r>
            <a:r>
              <a:rPr lang="en-US" dirty="0"/>
              <a:t>are made up by the wood cladding. The wood thickness is at least 6 cm and the different structure of the wood directs the sound. In addition, the sound is distributed by hanging aprons. The reverberation time of 1.7 seconds is also an impressive reference for a modern concert hall</a:t>
            </a:r>
            <a:r>
              <a:rPr lang="en-US" dirty="0" smtClean="0"/>
              <a:t>.</a:t>
            </a:r>
          </a:p>
          <a:p>
            <a:r>
              <a:rPr lang="en-US" dirty="0"/>
              <a:t>A special eye-catcher of the Middle Hall is the hand-woven carpet of the Korean artist Anne </a:t>
            </a:r>
            <a:r>
              <a:rPr lang="en-US" dirty="0" err="1"/>
              <a:t>Tredjan</a:t>
            </a:r>
            <a:r>
              <a:rPr lang="en-US" dirty="0"/>
              <a:t> - a work of art on the back of the theater, measuring 42m2 and a state weight of 350kg.</a:t>
            </a:r>
            <a:endParaRPr lang="en-US" dirty="0" smtClean="0"/>
          </a:p>
          <a:p>
            <a:endParaRPr lang="en-US"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730483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4760" y="1690688"/>
            <a:ext cx="6936059" cy="4310689"/>
          </a:xfrm>
          <a:prstGeom prst="rect">
            <a:avLst/>
          </a:prstGeom>
        </p:spPr>
      </p:pic>
    </p:spTree>
    <p:extLst>
      <p:ext uri="{BB962C8B-B14F-4D97-AF65-F5344CB8AC3E}">
        <p14:creationId xmlns:p14="http://schemas.microsoft.com/office/powerpoint/2010/main" val="4187210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898" y="1976370"/>
            <a:ext cx="8363414" cy="3373612"/>
          </a:xfrm>
          <a:prstGeom prst="rect">
            <a:avLst/>
          </a:prstGeom>
        </p:spPr>
      </p:pic>
    </p:spTree>
    <p:extLst>
      <p:ext uri="{BB962C8B-B14F-4D97-AF65-F5344CB8AC3E}">
        <p14:creationId xmlns:p14="http://schemas.microsoft.com/office/powerpoint/2010/main" val="30735295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690689"/>
            <a:ext cx="7112000" cy="4322956"/>
          </a:xfrm>
          <a:prstGeom prst="rect">
            <a:avLst/>
          </a:prstGeom>
        </p:spPr>
      </p:pic>
    </p:spTree>
    <p:extLst>
      <p:ext uri="{BB962C8B-B14F-4D97-AF65-F5344CB8AC3E}">
        <p14:creationId xmlns:p14="http://schemas.microsoft.com/office/powerpoint/2010/main" val="8905158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190" y="1806498"/>
            <a:ext cx="7393259" cy="4348975"/>
          </a:xfrm>
          <a:prstGeom prst="rect">
            <a:avLst/>
          </a:prstGeom>
        </p:spPr>
      </p:pic>
    </p:spTree>
    <p:extLst>
      <p:ext uri="{BB962C8B-B14F-4D97-AF65-F5344CB8AC3E}">
        <p14:creationId xmlns:p14="http://schemas.microsoft.com/office/powerpoint/2010/main" val="14739291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272" y="1690688"/>
            <a:ext cx="7125629" cy="4464785"/>
          </a:xfrm>
          <a:prstGeom prst="rect">
            <a:avLst/>
          </a:prstGeom>
        </p:spPr>
      </p:pic>
      <p:sp>
        <p:nvSpPr>
          <p:cNvPr id="5" name="ZoneTexte 4"/>
          <p:cNvSpPr txBox="1"/>
          <p:nvPr/>
        </p:nvSpPr>
        <p:spPr>
          <a:xfrm>
            <a:off x="1494263" y="5497551"/>
            <a:ext cx="2107581" cy="646331"/>
          </a:xfrm>
          <a:prstGeom prst="rect">
            <a:avLst/>
          </a:prstGeom>
          <a:noFill/>
        </p:spPr>
        <p:txBody>
          <a:bodyPr wrap="square" rtlCol="0">
            <a:spAutoFit/>
          </a:bodyPr>
          <a:lstStyle/>
          <a:p>
            <a:r>
              <a:rPr lang="en-US" dirty="0">
                <a:solidFill>
                  <a:schemeClr val="bg1"/>
                </a:solidFill>
              </a:rPr>
              <a:t>Brucknersaal</a:t>
            </a:r>
            <a:endParaRPr lang="fr-FR" dirty="0">
              <a:solidFill>
                <a:schemeClr val="bg1"/>
              </a:solidFill>
            </a:endParaRPr>
          </a:p>
          <a:p>
            <a:endParaRPr lang="fr-FR" dirty="0"/>
          </a:p>
        </p:txBody>
      </p:sp>
    </p:spTree>
    <p:extLst>
      <p:ext uri="{BB962C8B-B14F-4D97-AF65-F5344CB8AC3E}">
        <p14:creationId xmlns:p14="http://schemas.microsoft.com/office/powerpoint/2010/main" val="17278013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936" y="1690689"/>
            <a:ext cx="6646127" cy="4364424"/>
          </a:xfrm>
          <a:prstGeom prst="rect">
            <a:avLst/>
          </a:prstGeom>
        </p:spPr>
      </p:pic>
      <p:sp>
        <p:nvSpPr>
          <p:cNvPr id="6" name="ZoneTexte 5"/>
          <p:cNvSpPr txBox="1"/>
          <p:nvPr/>
        </p:nvSpPr>
        <p:spPr>
          <a:xfrm>
            <a:off x="1951463" y="5118410"/>
            <a:ext cx="2665142" cy="369332"/>
          </a:xfrm>
          <a:prstGeom prst="rect">
            <a:avLst/>
          </a:prstGeom>
          <a:noFill/>
        </p:spPr>
        <p:txBody>
          <a:bodyPr wrap="square" rtlCol="0">
            <a:spAutoFit/>
          </a:bodyPr>
          <a:lstStyle/>
          <a:p>
            <a:r>
              <a:rPr lang="fr-FR" dirty="0">
                <a:solidFill>
                  <a:schemeClr val="bg1"/>
                </a:solidFill>
              </a:rPr>
              <a:t>Stiftersaal</a:t>
            </a:r>
          </a:p>
        </p:txBody>
      </p:sp>
    </p:spTree>
    <p:extLst>
      <p:ext uri="{BB962C8B-B14F-4D97-AF65-F5344CB8AC3E}">
        <p14:creationId xmlns:p14="http://schemas.microsoft.com/office/powerpoint/2010/main" val="13581210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9054790" cy="1325563"/>
          </a:xfrm>
        </p:spPr>
        <p:txBody>
          <a:bodyPr/>
          <a:lstStyle/>
          <a:p>
            <a:r>
              <a:rPr lang="fr-FR" dirty="0" smtClean="0"/>
              <a:t>Auditorio Nacional, Mexico, MX (1952)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657" y="1916791"/>
            <a:ext cx="2992710" cy="226556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515" y="1878357"/>
            <a:ext cx="3071708" cy="23040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0514" y="4308035"/>
            <a:ext cx="3073553" cy="2214926"/>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325" y="4596126"/>
            <a:ext cx="2520668" cy="1572557"/>
          </a:xfrm>
          <a:prstGeom prst="rect">
            <a:avLst/>
          </a:prstGeom>
        </p:spPr>
      </p:pic>
      <p:sp>
        <p:nvSpPr>
          <p:cNvPr id="11" name="ZoneTexte 10"/>
          <p:cNvSpPr txBox="1"/>
          <p:nvPr/>
        </p:nvSpPr>
        <p:spPr>
          <a:xfrm>
            <a:off x="2787805" y="3813025"/>
            <a:ext cx="2700010" cy="369332"/>
          </a:xfrm>
          <a:prstGeom prst="rect">
            <a:avLst/>
          </a:prstGeom>
          <a:noFill/>
        </p:spPr>
        <p:txBody>
          <a:bodyPr wrap="square" rtlCol="0">
            <a:spAutoFit/>
          </a:bodyPr>
          <a:lstStyle/>
          <a:p>
            <a:r>
              <a:rPr lang="fr-FR" dirty="0" smtClean="0"/>
              <a:t>Pedro </a:t>
            </a:r>
            <a:r>
              <a:rPr lang="fr-FR" dirty="0" smtClean="0">
                <a:solidFill>
                  <a:schemeClr val="bg1"/>
                </a:solidFill>
              </a:rPr>
              <a:t>Ramirez</a:t>
            </a:r>
            <a:r>
              <a:rPr lang="fr-FR" dirty="0" smtClean="0"/>
              <a:t> </a:t>
            </a:r>
            <a:r>
              <a:rPr lang="fr-FR" dirty="0" smtClean="0">
                <a:solidFill>
                  <a:schemeClr val="bg1"/>
                </a:solidFill>
              </a:rPr>
              <a:t>Vasquez</a:t>
            </a:r>
            <a:endParaRPr lang="fr-FR" dirty="0">
              <a:solidFill>
                <a:schemeClr val="bg1"/>
              </a:solidFill>
            </a:endParaRPr>
          </a:p>
        </p:txBody>
      </p:sp>
      <p:sp>
        <p:nvSpPr>
          <p:cNvPr id="12" name="ZoneTexte 11"/>
          <p:cNvSpPr txBox="1"/>
          <p:nvPr/>
        </p:nvSpPr>
        <p:spPr>
          <a:xfrm>
            <a:off x="5932449" y="6037654"/>
            <a:ext cx="2821259" cy="369332"/>
          </a:xfrm>
          <a:prstGeom prst="rect">
            <a:avLst/>
          </a:prstGeom>
          <a:noFill/>
        </p:spPr>
        <p:txBody>
          <a:bodyPr wrap="square" rtlCol="0">
            <a:spAutoFit/>
          </a:bodyPr>
          <a:lstStyle/>
          <a:p>
            <a:r>
              <a:rPr lang="fr-FR" dirty="0" smtClean="0">
                <a:solidFill>
                  <a:schemeClr val="bg1"/>
                </a:solidFill>
              </a:rPr>
              <a:t>Teodoro Gonzales de Léon</a:t>
            </a:r>
            <a:endParaRPr lang="fr-FR" dirty="0">
              <a:solidFill>
                <a:schemeClr val="bg1"/>
              </a:solidFill>
            </a:endParaRPr>
          </a:p>
        </p:txBody>
      </p:sp>
      <p:sp>
        <p:nvSpPr>
          <p:cNvPr id="13" name="ZoneTexte 12"/>
          <p:cNvSpPr txBox="1"/>
          <p:nvPr/>
        </p:nvSpPr>
        <p:spPr>
          <a:xfrm>
            <a:off x="5756367" y="3620006"/>
            <a:ext cx="3095856" cy="369332"/>
          </a:xfrm>
          <a:prstGeom prst="rect">
            <a:avLst/>
          </a:prstGeom>
          <a:noFill/>
        </p:spPr>
        <p:txBody>
          <a:bodyPr wrap="square" rtlCol="0">
            <a:spAutoFit/>
          </a:bodyPr>
          <a:lstStyle/>
          <a:p>
            <a:r>
              <a:rPr lang="fr-FR" dirty="0">
                <a:solidFill>
                  <a:schemeClr val="bg1"/>
                </a:solidFill>
              </a:rPr>
              <a:t>Abraham Zabludovsky </a:t>
            </a:r>
            <a:r>
              <a:rPr lang="fr-FR" dirty="0" smtClean="0">
                <a:solidFill>
                  <a:schemeClr val="bg1"/>
                </a:solidFill>
              </a:rPr>
              <a:t>Kraveski </a:t>
            </a:r>
            <a:endParaRPr lang="fr-FR" dirty="0">
              <a:solidFill>
                <a:schemeClr val="bg1"/>
              </a:solidFill>
            </a:endParaRPr>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3" y="1943630"/>
            <a:ext cx="2515995" cy="4579331"/>
          </a:xfrm>
          <a:prstGeom prst="rect">
            <a:avLst/>
          </a:prstGeom>
        </p:spPr>
      </p:pic>
    </p:spTree>
    <p:extLst>
      <p:ext uri="{BB962C8B-B14F-4D97-AF65-F5344CB8AC3E}">
        <p14:creationId xmlns:p14="http://schemas.microsoft.com/office/powerpoint/2010/main" val="22797770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Bruckner </a:t>
            </a:r>
            <a:r>
              <a:rPr lang="fr-FR" dirty="0"/>
              <a:t>Haus, Linz, AT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151" y="1690689"/>
            <a:ext cx="6835698" cy="4007584"/>
          </a:xfrm>
          <a:prstGeom prst="rect">
            <a:avLst/>
          </a:prstGeom>
        </p:spPr>
      </p:pic>
    </p:spTree>
    <p:extLst>
      <p:ext uri="{BB962C8B-B14F-4D97-AF65-F5344CB8AC3E}">
        <p14:creationId xmlns:p14="http://schemas.microsoft.com/office/powerpoint/2010/main" val="16054135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Opera House, Vilnius, LT (1974)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216" y="1690689"/>
            <a:ext cx="4419600" cy="29662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079" y="1690689"/>
            <a:ext cx="3473604" cy="481047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113" y="5068074"/>
            <a:ext cx="1352550" cy="1190625"/>
          </a:xfrm>
          <a:prstGeom prst="rect">
            <a:avLst/>
          </a:prstGeom>
        </p:spPr>
      </p:pic>
      <p:sp>
        <p:nvSpPr>
          <p:cNvPr id="8" name="ZoneTexte 7"/>
          <p:cNvSpPr txBox="1"/>
          <p:nvPr/>
        </p:nvSpPr>
        <p:spPr>
          <a:xfrm>
            <a:off x="4326674" y="4148254"/>
            <a:ext cx="2118732" cy="369332"/>
          </a:xfrm>
          <a:prstGeom prst="rect">
            <a:avLst/>
          </a:prstGeom>
          <a:noFill/>
        </p:spPr>
        <p:txBody>
          <a:bodyPr wrap="square" rtlCol="0">
            <a:spAutoFit/>
          </a:bodyPr>
          <a:lstStyle/>
          <a:p>
            <a:r>
              <a:rPr lang="lt-LT" dirty="0"/>
              <a:t>Elena Nijolė Bučiūtė</a:t>
            </a:r>
            <a:endParaRPr lang="fr-FR" dirty="0"/>
          </a:p>
        </p:txBody>
      </p:sp>
      <p:pic>
        <p:nvPicPr>
          <p:cNvPr id="7" name="Image 6"/>
          <p:cNvPicPr>
            <a:picLocks noChangeAspect="1"/>
          </p:cNvPicPr>
          <p:nvPr/>
        </p:nvPicPr>
        <p:blipFill>
          <a:blip r:embed="rId5"/>
          <a:stretch>
            <a:fillRect/>
          </a:stretch>
        </p:blipFill>
        <p:spPr>
          <a:xfrm>
            <a:off x="4239182" y="5068074"/>
            <a:ext cx="2206224" cy="1038223"/>
          </a:xfrm>
          <a:prstGeom prst="rect">
            <a:avLst/>
          </a:prstGeom>
        </p:spPr>
      </p:pic>
    </p:spTree>
    <p:extLst>
      <p:ext uri="{BB962C8B-B14F-4D97-AF65-F5344CB8AC3E}">
        <p14:creationId xmlns:p14="http://schemas.microsoft.com/office/powerpoint/2010/main" val="23435993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33816"/>
            <a:ext cx="7886700" cy="802886"/>
          </a:xfrm>
        </p:spPr>
        <p:txBody>
          <a:bodyPr/>
          <a:lstStyle/>
          <a:p>
            <a:r>
              <a:rPr lang="fr-FR" dirty="0"/>
              <a:t>Opera House, Vilnius, LT (1974)</a:t>
            </a:r>
          </a:p>
        </p:txBody>
      </p:sp>
      <p:sp>
        <p:nvSpPr>
          <p:cNvPr id="3" name="Espace réservé du contenu 2"/>
          <p:cNvSpPr>
            <a:spLocks noGrp="1"/>
          </p:cNvSpPr>
          <p:nvPr>
            <p:ph idx="1"/>
          </p:nvPr>
        </p:nvSpPr>
        <p:spPr>
          <a:xfrm>
            <a:off x="628650" y="1037063"/>
            <a:ext cx="7886700" cy="5319288"/>
          </a:xfrm>
        </p:spPr>
        <p:txBody>
          <a:bodyPr>
            <a:normAutofit fontScale="92500" lnSpcReduction="10000"/>
          </a:bodyPr>
          <a:lstStyle/>
          <a:p>
            <a:r>
              <a:rPr lang="fr-FR" dirty="0" smtClean="0"/>
              <a:t>It is the work of </a:t>
            </a:r>
            <a:r>
              <a:rPr lang="lt-LT" dirty="0"/>
              <a:t>Elena Nijolė </a:t>
            </a:r>
            <a:r>
              <a:rPr lang="lt-LT" dirty="0" smtClean="0"/>
              <a:t>Bučiūtė</a:t>
            </a:r>
            <a:r>
              <a:rPr lang="fr-FR" dirty="0" smtClean="0"/>
              <a:t>.</a:t>
            </a:r>
          </a:p>
          <a:p>
            <a:r>
              <a:rPr lang="en-US" dirty="0"/>
              <a:t>The theatre in Vilnius was inspired by architecture typical of Catholic churches: the upbeat atmosphere of the opera reminded the </a:t>
            </a:r>
            <a:r>
              <a:rPr lang="en-US" dirty="0" smtClean="0"/>
              <a:t>architect of </a:t>
            </a:r>
            <a:r>
              <a:rPr lang="en-US" dirty="0"/>
              <a:t>the atmosphere close to that of a Catholic festive procession. The theatre composition implemented in the form of a glazed parallelepiped with a massive stage box over it can be called a fairly standard solution for late Soviet architecture; however, we can still see re-examined motives of church </a:t>
            </a:r>
            <a:r>
              <a:rPr lang="en-US" dirty="0" smtClean="0"/>
              <a:t>architecture (one </a:t>
            </a:r>
            <a:r>
              <a:rPr lang="en-US" dirty="0"/>
              <a:t>of the facades is decorated with red </a:t>
            </a:r>
            <a:r>
              <a:rPr lang="en-US" dirty="0" smtClean="0"/>
              <a:t>brick).</a:t>
            </a:r>
          </a:p>
          <a:p>
            <a:r>
              <a:rPr lang="en-US" dirty="0"/>
              <a:t>In the theatre interior the architect also tried to infuse the solemn characteristic of Catholic Church service by means of shiny copper surfaces, muted light, lush chandeliers, simple playfulness of yellow glass </a:t>
            </a:r>
            <a:r>
              <a:rPr lang="en-US" dirty="0" smtClean="0"/>
              <a:t>&amp; brass.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050435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994" y="1690689"/>
            <a:ext cx="6266985" cy="4192163"/>
          </a:xfrm>
          <a:prstGeom prst="rect">
            <a:avLst/>
          </a:prstGeom>
        </p:spPr>
      </p:pic>
    </p:spTree>
    <p:extLst>
      <p:ext uri="{BB962C8B-B14F-4D97-AF65-F5344CB8AC3E}">
        <p14:creationId xmlns:p14="http://schemas.microsoft.com/office/powerpoint/2010/main" val="38610641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449" y="1690689"/>
            <a:ext cx="6333892" cy="4453633"/>
          </a:xfrm>
          <a:prstGeom prst="rect">
            <a:avLst/>
          </a:prstGeom>
        </p:spPr>
      </p:pic>
    </p:spTree>
    <p:extLst>
      <p:ext uri="{BB962C8B-B14F-4D97-AF65-F5344CB8AC3E}">
        <p14:creationId xmlns:p14="http://schemas.microsoft.com/office/powerpoint/2010/main" val="22404520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Opera 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3" y="1690689"/>
            <a:ext cx="6713034" cy="4205685"/>
          </a:xfrm>
          <a:prstGeom prst="rect">
            <a:avLst/>
          </a:prstGeom>
        </p:spPr>
      </p:pic>
    </p:spTree>
    <p:extLst>
      <p:ext uri="{BB962C8B-B14F-4D97-AF65-F5344CB8AC3E}">
        <p14:creationId xmlns:p14="http://schemas.microsoft.com/office/powerpoint/2010/main" val="12878112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809" y="1690689"/>
            <a:ext cx="5809786" cy="4219457"/>
          </a:xfrm>
          <a:prstGeom prst="rect">
            <a:avLst/>
          </a:prstGeom>
        </p:spPr>
      </p:pic>
    </p:spTree>
    <p:extLst>
      <p:ext uri="{BB962C8B-B14F-4D97-AF65-F5344CB8AC3E}">
        <p14:creationId xmlns:p14="http://schemas.microsoft.com/office/powerpoint/2010/main" val="35080883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4693" y="1690688"/>
            <a:ext cx="6735336" cy="4447931"/>
          </a:xfrm>
          <a:prstGeom prst="rect">
            <a:avLst/>
          </a:prstGeom>
        </p:spPr>
      </p:pic>
    </p:spTree>
    <p:extLst>
      <p:ext uri="{BB962C8B-B14F-4D97-AF65-F5344CB8AC3E}">
        <p14:creationId xmlns:p14="http://schemas.microsoft.com/office/powerpoint/2010/main" val="35556022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366" y="1690689"/>
            <a:ext cx="7025268" cy="4464785"/>
          </a:xfrm>
          <a:prstGeom prst="rect">
            <a:avLst/>
          </a:prstGeom>
        </p:spPr>
      </p:pic>
    </p:spTree>
    <p:extLst>
      <p:ext uri="{BB962C8B-B14F-4D97-AF65-F5344CB8AC3E}">
        <p14:creationId xmlns:p14="http://schemas.microsoft.com/office/powerpoint/2010/main" val="11281354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936" y="1690689"/>
            <a:ext cx="6646127" cy="4453633"/>
          </a:xfrm>
          <a:prstGeom prst="rect">
            <a:avLst/>
          </a:prstGeom>
        </p:spPr>
      </p:pic>
    </p:spTree>
    <p:extLst>
      <p:ext uri="{BB962C8B-B14F-4D97-AF65-F5344CB8AC3E}">
        <p14:creationId xmlns:p14="http://schemas.microsoft.com/office/powerpoint/2010/main" val="11707203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361" y="1"/>
            <a:ext cx="8932127" cy="1315844"/>
          </a:xfrm>
        </p:spPr>
        <p:txBody>
          <a:bodyPr/>
          <a:lstStyle/>
          <a:p>
            <a:r>
              <a:rPr lang="fr-FR" dirty="0"/>
              <a:t>Auditorio Nacional, Mexico, MX (1952)</a:t>
            </a:r>
          </a:p>
        </p:txBody>
      </p:sp>
      <p:sp>
        <p:nvSpPr>
          <p:cNvPr id="3" name="Espace réservé du contenu 2"/>
          <p:cNvSpPr>
            <a:spLocks noGrp="1"/>
          </p:cNvSpPr>
          <p:nvPr>
            <p:ph idx="1"/>
          </p:nvPr>
        </p:nvSpPr>
        <p:spPr>
          <a:xfrm>
            <a:off x="628650" y="1315845"/>
            <a:ext cx="7886700" cy="4861118"/>
          </a:xfrm>
        </p:spPr>
        <p:txBody>
          <a:bodyPr>
            <a:normAutofit lnSpcReduction="10000"/>
          </a:bodyPr>
          <a:lstStyle/>
          <a:p>
            <a:r>
              <a:rPr lang="fr-FR" dirty="0"/>
              <a:t>It was </a:t>
            </a:r>
            <a:r>
              <a:rPr lang="fr-FR" dirty="0" smtClean="0"/>
              <a:t>designed in 1952 </a:t>
            </a:r>
            <a:r>
              <a:rPr lang="fr-FR" dirty="0"/>
              <a:t>by Mexican architects Pedro Ramírez Vázquez and Gonzalo Ramírez del Sordo, and remodeled </a:t>
            </a:r>
            <a:r>
              <a:rPr lang="fr-FR" dirty="0" smtClean="0"/>
              <a:t>in 1990 by </a:t>
            </a:r>
            <a:r>
              <a:rPr lang="fr-FR" dirty="0"/>
              <a:t>Abraham Zabludovsky and Teodoro González de León</a:t>
            </a:r>
            <a:r>
              <a:rPr lang="fr-FR" dirty="0" smtClean="0"/>
              <a:t>.</a:t>
            </a:r>
          </a:p>
          <a:p>
            <a:r>
              <a:rPr lang="en-US" dirty="0"/>
              <a:t>Initially to promote equestrian activities in a covered area, the project </a:t>
            </a:r>
            <a:r>
              <a:rPr lang="en-US" dirty="0" smtClean="0"/>
              <a:t>includes a </a:t>
            </a:r>
            <a:r>
              <a:rPr lang="en-US" dirty="0"/>
              <a:t>main theatre</a:t>
            </a:r>
            <a:r>
              <a:rPr lang="en-US" dirty="0" smtClean="0"/>
              <a:t>. The </a:t>
            </a:r>
            <a:r>
              <a:rPr lang="en-US" dirty="0"/>
              <a:t>iron riveted structure that was built was erected using the same technique used in the Eiffel Tower</a:t>
            </a:r>
            <a:r>
              <a:rPr lang="en-US" dirty="0" smtClean="0"/>
              <a:t>. After </a:t>
            </a:r>
            <a:r>
              <a:rPr lang="en-US" dirty="0"/>
              <a:t>18 months of work, a building capable of meeting all the requirements of the entertainment industry has emerged. With its reopening in 1991, the Auditorio Nacional has opened a new stage for </a:t>
            </a:r>
            <a:r>
              <a:rPr lang="en-US" dirty="0" smtClean="0"/>
              <a:t>concerts.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319451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85" y="1690689"/>
            <a:ext cx="6668430" cy="4291011"/>
          </a:xfrm>
          <a:prstGeom prst="rect">
            <a:avLst/>
          </a:prstGeom>
        </p:spPr>
      </p:pic>
    </p:spTree>
    <p:extLst>
      <p:ext uri="{BB962C8B-B14F-4D97-AF65-F5344CB8AC3E}">
        <p14:creationId xmlns:p14="http://schemas.microsoft.com/office/powerpoint/2010/main" val="16072208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214" y="1690688"/>
            <a:ext cx="6746487" cy="4386727"/>
          </a:xfrm>
          <a:prstGeom prst="rect">
            <a:avLst/>
          </a:prstGeom>
        </p:spPr>
      </p:pic>
    </p:spTree>
    <p:extLst>
      <p:ext uri="{BB962C8B-B14F-4D97-AF65-F5344CB8AC3E}">
        <p14:creationId xmlns:p14="http://schemas.microsoft.com/office/powerpoint/2010/main" val="30340660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Opera </a:t>
            </a:r>
            <a:r>
              <a:rPr lang="fr-FR" dirty="0"/>
              <a:t>House, Vilnius, LT (1974)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10" y="1690689"/>
            <a:ext cx="6735336" cy="4353272"/>
          </a:xfrm>
          <a:prstGeom prst="rect">
            <a:avLst/>
          </a:prstGeom>
        </p:spPr>
      </p:pic>
    </p:spTree>
    <p:extLst>
      <p:ext uri="{BB962C8B-B14F-4D97-AF65-F5344CB8AC3E}">
        <p14:creationId xmlns:p14="http://schemas.microsoft.com/office/powerpoint/2010/main" val="22332221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Badisches Staatst., Karlsruhe, DE (1975)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321" y="1690689"/>
            <a:ext cx="5177883" cy="3204696"/>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5" y="5159376"/>
            <a:ext cx="2524125" cy="15621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49" y="1693768"/>
            <a:ext cx="1701955" cy="2186856"/>
          </a:xfrm>
          <a:prstGeom prst="rect">
            <a:avLst/>
          </a:prstGeom>
        </p:spPr>
      </p:pic>
      <p:sp>
        <p:nvSpPr>
          <p:cNvPr id="4" name="ZoneTexte 3"/>
          <p:cNvSpPr txBox="1"/>
          <p:nvPr/>
        </p:nvSpPr>
        <p:spPr>
          <a:xfrm>
            <a:off x="6115050" y="3523785"/>
            <a:ext cx="1701954" cy="369332"/>
          </a:xfrm>
          <a:prstGeom prst="rect">
            <a:avLst/>
          </a:prstGeom>
          <a:noFill/>
        </p:spPr>
        <p:txBody>
          <a:bodyPr wrap="square" rtlCol="0">
            <a:spAutoFit/>
          </a:bodyPr>
          <a:lstStyle/>
          <a:p>
            <a:r>
              <a:rPr lang="fr-FR" dirty="0">
                <a:solidFill>
                  <a:schemeClr val="bg1"/>
                </a:solidFill>
              </a:rPr>
              <a:t>Helmüt Batzner</a:t>
            </a:r>
          </a:p>
        </p:txBody>
      </p:sp>
    </p:spTree>
    <p:extLst>
      <p:ext uri="{BB962C8B-B14F-4D97-AF65-F5344CB8AC3E}">
        <p14:creationId xmlns:p14="http://schemas.microsoft.com/office/powerpoint/2010/main" val="26745163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7" y="156118"/>
            <a:ext cx="8920974" cy="970155"/>
          </a:xfrm>
        </p:spPr>
        <p:txBody>
          <a:bodyPr>
            <a:normAutofit fontScale="90000"/>
          </a:bodyPr>
          <a:lstStyle/>
          <a:p>
            <a:r>
              <a:rPr lang="fr-FR" dirty="0" smtClean="0"/>
              <a:t>Badisches </a:t>
            </a:r>
            <a:r>
              <a:rPr lang="fr-FR" dirty="0"/>
              <a:t>Staatst., Karlsruhe, DE (1975)</a:t>
            </a:r>
          </a:p>
        </p:txBody>
      </p:sp>
      <p:sp>
        <p:nvSpPr>
          <p:cNvPr id="3" name="Espace réservé du contenu 2"/>
          <p:cNvSpPr>
            <a:spLocks noGrp="1"/>
          </p:cNvSpPr>
          <p:nvPr>
            <p:ph idx="1"/>
          </p:nvPr>
        </p:nvSpPr>
        <p:spPr>
          <a:xfrm>
            <a:off x="628650" y="1315844"/>
            <a:ext cx="7886700" cy="4861119"/>
          </a:xfrm>
        </p:spPr>
        <p:txBody>
          <a:bodyPr>
            <a:normAutofit lnSpcReduction="10000"/>
          </a:bodyPr>
          <a:lstStyle/>
          <a:p>
            <a:r>
              <a:rPr lang="fr-FR" dirty="0" smtClean="0"/>
              <a:t>It is the work of Helmüt Batzner.</a:t>
            </a:r>
          </a:p>
          <a:p>
            <a:r>
              <a:rPr lang="en-US" dirty="0" smtClean="0"/>
              <a:t>It contains : the Große </a:t>
            </a:r>
            <a:r>
              <a:rPr lang="en-US" dirty="0"/>
              <a:t>Haus with 1000 seats and the Kleine Haus with </a:t>
            </a:r>
            <a:r>
              <a:rPr lang="en-US" dirty="0" smtClean="0"/>
              <a:t>385 </a:t>
            </a:r>
            <a:r>
              <a:rPr lang="en-US" dirty="0"/>
              <a:t>seats</a:t>
            </a:r>
            <a:r>
              <a:rPr lang="en-US" dirty="0" smtClean="0"/>
              <a:t>.</a:t>
            </a:r>
          </a:p>
          <a:p>
            <a:r>
              <a:rPr lang="en-US" dirty="0"/>
              <a:t>The architecture of the existing 20,000m2 building is expressionistic, composed as a series of strata culminating in the sloped form of the </a:t>
            </a:r>
            <a:r>
              <a:rPr lang="en-US" dirty="0" smtClean="0"/>
              <a:t>fly tower, epitomizes </a:t>
            </a:r>
            <a:r>
              <a:rPr lang="en-US" dirty="0"/>
              <a:t>the aesthetic of mid-1970s major cultural buildings. Internally the main 1000 seat theatre is a dramatic asymmetric space and the foyers combine as a series of interlocked spaces and decks which create a complex layered landscape through which the multiple stair clusters are threaded.</a:t>
            </a:r>
            <a:endParaRPr lang="en-US"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225505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smtClean="0"/>
              <a:t>Badisches </a:t>
            </a:r>
            <a:r>
              <a:rPr lang="fr-FR" dirty="0"/>
              <a:t>Staatst., Karlsruhe, DE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12" y="1784195"/>
            <a:ext cx="7025268" cy="4103649"/>
          </a:xfrm>
          <a:prstGeom prst="rect">
            <a:avLst/>
          </a:prstGeom>
        </p:spPr>
      </p:pic>
    </p:spTree>
    <p:extLst>
      <p:ext uri="{BB962C8B-B14F-4D97-AF65-F5344CB8AC3E}">
        <p14:creationId xmlns:p14="http://schemas.microsoft.com/office/powerpoint/2010/main" val="10074479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Badisches </a:t>
            </a:r>
            <a:r>
              <a:rPr lang="fr-FR" dirty="0"/>
              <a:t>Staatst., Karlsruhe, DE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902" y="1690688"/>
            <a:ext cx="6088566" cy="4107945"/>
          </a:xfrm>
          <a:prstGeom prst="rect">
            <a:avLst/>
          </a:prstGeom>
        </p:spPr>
      </p:pic>
    </p:spTree>
    <p:extLst>
      <p:ext uri="{BB962C8B-B14F-4D97-AF65-F5344CB8AC3E}">
        <p14:creationId xmlns:p14="http://schemas.microsoft.com/office/powerpoint/2010/main" val="7318233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Badisches </a:t>
            </a:r>
            <a:r>
              <a:rPr lang="fr-FR" dirty="0"/>
              <a:t>Staatst., Karlsruhe, DE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995" y="1690689"/>
            <a:ext cx="6679580" cy="4149294"/>
          </a:xfrm>
          <a:prstGeom prst="rect">
            <a:avLst/>
          </a:prstGeom>
        </p:spPr>
      </p:pic>
    </p:spTree>
    <p:extLst>
      <p:ext uri="{BB962C8B-B14F-4D97-AF65-F5344CB8AC3E}">
        <p14:creationId xmlns:p14="http://schemas.microsoft.com/office/powerpoint/2010/main" val="1855139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Badisches </a:t>
            </a:r>
            <a:r>
              <a:rPr lang="fr-FR" dirty="0"/>
              <a:t>Staatst., Karlsruhe, DE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43" y="1773044"/>
            <a:ext cx="7159084" cy="4229992"/>
          </a:xfrm>
          <a:prstGeom prst="rect">
            <a:avLst/>
          </a:prstGeom>
        </p:spPr>
      </p:pic>
    </p:spTree>
    <p:extLst>
      <p:ext uri="{BB962C8B-B14F-4D97-AF65-F5344CB8AC3E}">
        <p14:creationId xmlns:p14="http://schemas.microsoft.com/office/powerpoint/2010/main" val="31086020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Badisches </a:t>
            </a:r>
            <a:r>
              <a:rPr lang="fr-FR" dirty="0"/>
              <a:t>Staatst., Karlsruhe, DE (1975)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971" y="1690689"/>
            <a:ext cx="6936058" cy="4348976"/>
          </a:xfrm>
          <a:prstGeom prst="rect">
            <a:avLst/>
          </a:prstGeom>
        </p:spPr>
      </p:pic>
    </p:spTree>
    <p:extLst>
      <p:ext uri="{BB962C8B-B14F-4D97-AF65-F5344CB8AC3E}">
        <p14:creationId xmlns:p14="http://schemas.microsoft.com/office/powerpoint/2010/main" val="16709683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365126"/>
            <a:ext cx="8865220"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721" y="1690689"/>
            <a:ext cx="3549605" cy="218213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3" y="3967567"/>
            <a:ext cx="3522783" cy="204520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690688"/>
            <a:ext cx="3586173" cy="218213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9" y="3941659"/>
            <a:ext cx="3586173" cy="2071116"/>
          </a:xfrm>
          <a:prstGeom prst="rect">
            <a:avLst/>
          </a:prstGeom>
        </p:spPr>
      </p:pic>
    </p:spTree>
    <p:extLst>
      <p:ext uri="{BB962C8B-B14F-4D97-AF65-F5344CB8AC3E}">
        <p14:creationId xmlns:p14="http://schemas.microsoft.com/office/powerpoint/2010/main" val="19570539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20615" cy="1325563"/>
          </a:xfrm>
        </p:spPr>
        <p:txBody>
          <a:bodyPr/>
          <a:lstStyle/>
          <a:p>
            <a:r>
              <a:rPr lang="fr-FR" dirty="0" smtClean="0"/>
              <a:t>Royal Nat. Theatre, London, GB (1976)</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916" y="1690688"/>
            <a:ext cx="3623552" cy="2613682"/>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16" y="4455106"/>
            <a:ext cx="2134512" cy="912463"/>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89" y="1690688"/>
            <a:ext cx="4728117" cy="4587449"/>
          </a:xfrm>
          <a:prstGeom prst="rect">
            <a:avLst/>
          </a:prstGeom>
        </p:spPr>
      </p:pic>
      <p:sp>
        <p:nvSpPr>
          <p:cNvPr id="8" name="ZoneTexte 7"/>
          <p:cNvSpPr txBox="1"/>
          <p:nvPr/>
        </p:nvSpPr>
        <p:spPr>
          <a:xfrm>
            <a:off x="5508702" y="3813717"/>
            <a:ext cx="2174488" cy="369332"/>
          </a:xfrm>
          <a:prstGeom prst="rect">
            <a:avLst/>
          </a:prstGeom>
          <a:noFill/>
        </p:spPr>
        <p:txBody>
          <a:bodyPr wrap="square" rtlCol="0">
            <a:spAutoFit/>
          </a:bodyPr>
          <a:lstStyle/>
          <a:p>
            <a:r>
              <a:rPr lang="fr-FR" dirty="0" smtClean="0"/>
              <a:t>Sir Denys Lasdun</a:t>
            </a:r>
            <a:endParaRPr lang="fr-FR" dirty="0"/>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79" y="4380684"/>
            <a:ext cx="986885" cy="986885"/>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1167" y="5448179"/>
            <a:ext cx="1367697" cy="1179551"/>
          </a:xfrm>
          <a:prstGeom prst="rect">
            <a:avLst/>
          </a:prstGeom>
        </p:spPr>
      </p:pic>
    </p:spTree>
    <p:extLst>
      <p:ext uri="{BB962C8B-B14F-4D97-AF65-F5344CB8AC3E}">
        <p14:creationId xmlns:p14="http://schemas.microsoft.com/office/powerpoint/2010/main" val="36152182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78060"/>
            <a:ext cx="8909823" cy="1070516"/>
          </a:xfrm>
        </p:spPr>
        <p:txBody>
          <a:bodyPr/>
          <a:lstStyle/>
          <a:p>
            <a:r>
              <a:rPr lang="fr-FR" dirty="0"/>
              <a:t>Royal Nat. Theatre, London, GB (1976)</a:t>
            </a:r>
          </a:p>
        </p:txBody>
      </p:sp>
      <p:sp>
        <p:nvSpPr>
          <p:cNvPr id="3" name="Espace réservé du contenu 2"/>
          <p:cNvSpPr>
            <a:spLocks noGrp="1"/>
          </p:cNvSpPr>
          <p:nvPr>
            <p:ph idx="1"/>
          </p:nvPr>
        </p:nvSpPr>
        <p:spPr>
          <a:xfrm>
            <a:off x="628650" y="1282390"/>
            <a:ext cx="7886700" cy="4894573"/>
          </a:xfrm>
        </p:spPr>
        <p:txBody>
          <a:bodyPr>
            <a:normAutofit fontScale="92500" lnSpcReduction="10000"/>
          </a:bodyPr>
          <a:lstStyle/>
          <a:p>
            <a:r>
              <a:rPr lang="fr-FR" dirty="0" smtClean="0"/>
              <a:t>It was designed by Sir Denys Lasdun.</a:t>
            </a:r>
          </a:p>
          <a:p>
            <a:r>
              <a:rPr lang="en-US" dirty="0"/>
              <a:t>The exterior form of the of the building is dominated by the fly towers for the Open Theatre and the proscenium theatre. These two vertical features are connected by horizontal bands of outdoor terraces that stretch across the width of the site, which Lasdun referred to as “strata.” </a:t>
            </a:r>
            <a:endParaRPr lang="fr-FR" dirty="0" smtClean="0"/>
          </a:p>
          <a:p>
            <a:r>
              <a:rPr lang="en-US" dirty="0" smtClean="0"/>
              <a:t>The </a:t>
            </a:r>
            <a:r>
              <a:rPr lang="en-US" dirty="0"/>
              <a:t>open-stage theatre, the Olivier, </a:t>
            </a:r>
            <a:r>
              <a:rPr lang="en-US" dirty="0" smtClean="0"/>
              <a:t>named </a:t>
            </a:r>
            <a:r>
              <a:rPr lang="en-US" dirty="0"/>
              <a:t>after the theatre's first artistic director, </a:t>
            </a:r>
            <a:r>
              <a:rPr lang="en-US" dirty="0" smtClean="0"/>
              <a:t>Laurence Olivier, </a:t>
            </a:r>
            <a:r>
              <a:rPr lang="en-US" dirty="0"/>
              <a:t>is shaped like a giant ancient </a:t>
            </a:r>
            <a:r>
              <a:rPr lang="en-US" dirty="0" smtClean="0"/>
              <a:t>amphitheater </a:t>
            </a:r>
            <a:r>
              <a:rPr lang="en-US" dirty="0"/>
              <a:t>and occupies a large area away from the bridge that runs along one side of the site, while the smaller Proscenium theatre, with an arch over the stage, sits on the bridge.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13339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6" y="0"/>
            <a:ext cx="8909824" cy="1293541"/>
          </a:xfrm>
        </p:spPr>
        <p:txBody>
          <a:bodyPr/>
          <a:lstStyle/>
          <a:p>
            <a:r>
              <a:rPr lang="fr-FR" dirty="0"/>
              <a:t>Royal Nat. Theatre, London, GB (1976)</a:t>
            </a:r>
          </a:p>
        </p:txBody>
      </p:sp>
      <p:sp>
        <p:nvSpPr>
          <p:cNvPr id="3" name="Espace réservé du contenu 2"/>
          <p:cNvSpPr>
            <a:spLocks noGrp="1"/>
          </p:cNvSpPr>
          <p:nvPr>
            <p:ph idx="1"/>
          </p:nvPr>
        </p:nvSpPr>
        <p:spPr>
          <a:xfrm>
            <a:off x="401445" y="1293541"/>
            <a:ext cx="8151540" cy="4883422"/>
          </a:xfrm>
        </p:spPr>
        <p:txBody>
          <a:bodyPr>
            <a:normAutofit/>
          </a:bodyPr>
          <a:lstStyle/>
          <a:p>
            <a:r>
              <a:rPr lang="en-US" dirty="0"/>
              <a:t>The multifaceted fly tower for the Open Theatre, the taller of the two, is oriented 45 degrees from the orthogonal grid of the rest of the structure, in conversation with both the Waterloo Bridge to the west, and Somerset House across the river to the north. </a:t>
            </a:r>
          </a:p>
          <a:p>
            <a:r>
              <a:rPr lang="en-US" dirty="0" smtClean="0"/>
              <a:t>The </a:t>
            </a:r>
            <a:r>
              <a:rPr lang="en-US" dirty="0"/>
              <a:t>horizontality is further reinforced through the dark shadows created by the deeply recessed glass facades at each level. The strata are only interrupted by two smaller sets of double towers that serve as vertical circulation, and as an indication of the main entrance.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00380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10368"/>
            <a:ext cx="9144000" cy="1325563"/>
          </a:xfrm>
        </p:spPr>
        <p:txBody>
          <a:bodyPr/>
          <a:lstStyle/>
          <a:p>
            <a:r>
              <a:rPr lang="fr-FR" dirty="0" smtClean="0"/>
              <a:t> Royal </a:t>
            </a:r>
            <a:r>
              <a:rPr lang="fr-FR" dirty="0"/>
              <a:t>Nat. Theatre, London, GB (1976)</a:t>
            </a:r>
          </a:p>
        </p:txBody>
      </p:sp>
      <p:sp>
        <p:nvSpPr>
          <p:cNvPr id="3" name="Espace réservé du contenu 2"/>
          <p:cNvSpPr>
            <a:spLocks noGrp="1"/>
          </p:cNvSpPr>
          <p:nvPr>
            <p:ph idx="1"/>
          </p:nvPr>
        </p:nvSpPr>
        <p:spPr/>
        <p:txBody>
          <a:bodyPr/>
          <a:lstStyle/>
          <a:p>
            <a:r>
              <a:rPr lang="en-US" dirty="0"/>
              <a:t>The formal language extends to the interior, where the terrace strata transform into theatre balconies. Even the board-form concrete extends to the interior of the theatres, where the textures are exaggerated to baffle sound. </a:t>
            </a:r>
            <a:endParaRPr lang="en-US" dirty="0" smtClean="0"/>
          </a:p>
          <a:p>
            <a:r>
              <a:rPr lang="en-US" dirty="0" smtClean="0"/>
              <a:t>The </a:t>
            </a:r>
            <a:r>
              <a:rPr lang="en-US" dirty="0"/>
              <a:t>Historic Buildings and Monuments Commission for England gave the National Theatre building a Grade II heritage listing in 1994, only 18 years after it was completed.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068122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2" y="365126"/>
            <a:ext cx="9021338"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2" y="2190961"/>
            <a:ext cx="8898675" cy="3167454"/>
          </a:xfrm>
          <a:prstGeom prst="rect">
            <a:avLst/>
          </a:prstGeom>
        </p:spPr>
      </p:pic>
    </p:spTree>
    <p:extLst>
      <p:ext uri="{BB962C8B-B14F-4D97-AF65-F5344CB8AC3E}">
        <p14:creationId xmlns:p14="http://schemas.microsoft.com/office/powerpoint/2010/main" val="13321150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854067"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05" y="1690689"/>
            <a:ext cx="7315201" cy="4553995"/>
          </a:xfrm>
          <a:prstGeom prst="rect">
            <a:avLst/>
          </a:prstGeom>
        </p:spPr>
      </p:pic>
    </p:spTree>
    <p:extLst>
      <p:ext uri="{BB962C8B-B14F-4D97-AF65-F5344CB8AC3E}">
        <p14:creationId xmlns:p14="http://schemas.microsoft.com/office/powerpoint/2010/main" val="18920268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365126"/>
            <a:ext cx="8865220"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810" y="1690689"/>
            <a:ext cx="6490010" cy="4308667"/>
          </a:xfrm>
          <a:prstGeom prst="rect">
            <a:avLst/>
          </a:prstGeom>
        </p:spPr>
      </p:pic>
    </p:spTree>
    <p:extLst>
      <p:ext uri="{BB962C8B-B14F-4D97-AF65-F5344CB8AC3E}">
        <p14:creationId xmlns:p14="http://schemas.microsoft.com/office/powerpoint/2010/main" val="3216406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0" y="365126"/>
            <a:ext cx="8820614"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697012"/>
            <a:ext cx="6802244" cy="4431332"/>
          </a:xfrm>
          <a:prstGeom prst="rect">
            <a:avLst/>
          </a:prstGeom>
        </p:spPr>
      </p:pic>
      <p:sp>
        <p:nvSpPr>
          <p:cNvPr id="5" name="ZoneTexte 4"/>
          <p:cNvSpPr txBox="1"/>
          <p:nvPr/>
        </p:nvSpPr>
        <p:spPr>
          <a:xfrm>
            <a:off x="1193180" y="5531005"/>
            <a:ext cx="6077415" cy="369332"/>
          </a:xfrm>
          <a:prstGeom prst="rect">
            <a:avLst/>
          </a:prstGeom>
          <a:noFill/>
        </p:spPr>
        <p:txBody>
          <a:bodyPr wrap="square" rtlCol="0">
            <a:spAutoFit/>
          </a:bodyPr>
          <a:lstStyle/>
          <a:p>
            <a:r>
              <a:rPr lang="en-US" dirty="0">
                <a:solidFill>
                  <a:schemeClr val="bg1"/>
                </a:solidFill>
              </a:rPr>
              <a:t>Axis view of Royal National Theatre to Olivier Theatre fly tower</a:t>
            </a:r>
            <a:endParaRPr lang="fr-FR" dirty="0">
              <a:solidFill>
                <a:schemeClr val="bg1"/>
              </a:solidFill>
            </a:endParaRPr>
          </a:p>
        </p:txBody>
      </p:sp>
    </p:spTree>
    <p:extLst>
      <p:ext uri="{BB962C8B-B14F-4D97-AF65-F5344CB8AC3E}">
        <p14:creationId xmlns:p14="http://schemas.microsoft.com/office/powerpoint/2010/main" val="4120573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943277"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424" y="1690689"/>
            <a:ext cx="6869152" cy="4415883"/>
          </a:xfrm>
          <a:prstGeom prst="rect">
            <a:avLst/>
          </a:prstGeom>
        </p:spPr>
      </p:pic>
    </p:spTree>
    <p:extLst>
      <p:ext uri="{BB962C8B-B14F-4D97-AF65-F5344CB8AC3E}">
        <p14:creationId xmlns:p14="http://schemas.microsoft.com/office/powerpoint/2010/main" val="17513945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887522"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179" y="1690689"/>
            <a:ext cx="4457700" cy="4457700"/>
          </a:xfrm>
          <a:prstGeom prst="rect">
            <a:avLst/>
          </a:prstGeom>
        </p:spPr>
      </p:pic>
    </p:spTree>
    <p:extLst>
      <p:ext uri="{BB962C8B-B14F-4D97-AF65-F5344CB8AC3E}">
        <p14:creationId xmlns:p14="http://schemas.microsoft.com/office/powerpoint/2010/main" val="21190369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3" y="365126"/>
            <a:ext cx="8842916"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180" y="1690688"/>
            <a:ext cx="6880303" cy="4464785"/>
          </a:xfrm>
          <a:prstGeom prst="rect">
            <a:avLst/>
          </a:prstGeom>
        </p:spPr>
      </p:pic>
    </p:spTree>
    <p:extLst>
      <p:ext uri="{BB962C8B-B14F-4D97-AF65-F5344CB8AC3E}">
        <p14:creationId xmlns:p14="http://schemas.microsoft.com/office/powerpoint/2010/main" val="17665540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09464"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267" y="1690689"/>
            <a:ext cx="4191465" cy="4457700"/>
          </a:xfrm>
          <a:prstGeom prst="rect">
            <a:avLst/>
          </a:prstGeom>
        </p:spPr>
      </p:pic>
    </p:spTree>
    <p:extLst>
      <p:ext uri="{BB962C8B-B14F-4D97-AF65-F5344CB8AC3E}">
        <p14:creationId xmlns:p14="http://schemas.microsoft.com/office/powerpoint/2010/main" val="25956038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7" y="365126"/>
            <a:ext cx="8831764"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2" y="1690689"/>
            <a:ext cx="6534615" cy="4270917"/>
          </a:xfrm>
          <a:prstGeom prst="rect">
            <a:avLst/>
          </a:prstGeom>
        </p:spPr>
      </p:pic>
    </p:spTree>
    <p:extLst>
      <p:ext uri="{BB962C8B-B14F-4D97-AF65-F5344CB8AC3E}">
        <p14:creationId xmlns:p14="http://schemas.microsoft.com/office/powerpoint/2010/main" val="10518895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932127"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1690689"/>
            <a:ext cx="3249186" cy="4514848"/>
          </a:xfrm>
          <a:prstGeom prst="rect">
            <a:avLst/>
          </a:prstGeom>
        </p:spPr>
      </p:pic>
    </p:spTree>
    <p:extLst>
      <p:ext uri="{BB962C8B-B14F-4D97-AF65-F5344CB8AC3E}">
        <p14:creationId xmlns:p14="http://schemas.microsoft.com/office/powerpoint/2010/main" val="20799980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887522"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248" y="1690689"/>
            <a:ext cx="5005504" cy="3951828"/>
          </a:xfrm>
          <a:prstGeom prst="rect">
            <a:avLst/>
          </a:prstGeom>
        </p:spPr>
      </p:pic>
    </p:spTree>
    <p:extLst>
      <p:ext uri="{BB962C8B-B14F-4D97-AF65-F5344CB8AC3E}">
        <p14:creationId xmlns:p14="http://schemas.microsoft.com/office/powerpoint/2010/main" val="35437085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809463" cy="1325563"/>
          </a:xfrm>
        </p:spPr>
        <p:txBody>
          <a:bodyPr/>
          <a:lstStyle/>
          <a:p>
            <a:r>
              <a:rPr lang="fr-FR" dirty="0"/>
              <a:t>Royal Nat. Theatre, London, GB (1976)</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533" y="1690689"/>
            <a:ext cx="6018933" cy="4278311"/>
          </a:xfrm>
          <a:prstGeom prst="rect">
            <a:avLst/>
          </a:prstGeom>
        </p:spPr>
      </p:pic>
    </p:spTree>
    <p:extLst>
      <p:ext uri="{BB962C8B-B14F-4D97-AF65-F5344CB8AC3E}">
        <p14:creationId xmlns:p14="http://schemas.microsoft.com/office/powerpoint/2010/main" val="9028550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8776010" cy="1325563"/>
          </a:xfrm>
        </p:spPr>
        <p:txBody>
          <a:bodyPr/>
          <a:lstStyle/>
          <a:p>
            <a:r>
              <a:rPr lang="fr-FR" dirty="0" smtClean="0"/>
              <a:t>Aarhus Concert H., Aarhus, DK (1982)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4881" y="4527709"/>
            <a:ext cx="3250339" cy="168813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1" y="6356351"/>
            <a:ext cx="2324100" cy="361950"/>
          </a:xfrm>
          <a:prstGeom prst="rect">
            <a:avLst/>
          </a:prstGeom>
        </p:spPr>
      </p:pic>
      <p:sp>
        <p:nvSpPr>
          <p:cNvPr id="8" name="ZoneTexte 7"/>
          <p:cNvSpPr txBox="1"/>
          <p:nvPr/>
        </p:nvSpPr>
        <p:spPr>
          <a:xfrm>
            <a:off x="5943600" y="5765180"/>
            <a:ext cx="2495550" cy="369332"/>
          </a:xfrm>
          <a:prstGeom prst="rect">
            <a:avLst/>
          </a:prstGeom>
          <a:noFill/>
        </p:spPr>
        <p:txBody>
          <a:bodyPr wrap="square" rtlCol="0">
            <a:spAutoFit/>
          </a:bodyPr>
          <a:lstStyle/>
          <a:p>
            <a:r>
              <a:rPr lang="fr-FR" dirty="0" smtClean="0"/>
              <a:t>C.F.  Moller</a:t>
            </a:r>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99" y="1433151"/>
            <a:ext cx="3189249" cy="5260666"/>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637" y="1433151"/>
            <a:ext cx="5562324" cy="2954047"/>
          </a:xfrm>
          <a:prstGeom prst="rect">
            <a:avLst/>
          </a:prstGeom>
        </p:spPr>
      </p:pic>
      <p:sp>
        <p:nvSpPr>
          <p:cNvPr id="10" name="ZoneTexte 9"/>
          <p:cNvSpPr txBox="1"/>
          <p:nvPr/>
        </p:nvSpPr>
        <p:spPr>
          <a:xfrm>
            <a:off x="356839" y="6134512"/>
            <a:ext cx="2854712" cy="369332"/>
          </a:xfrm>
          <a:prstGeom prst="rect">
            <a:avLst/>
          </a:prstGeom>
          <a:noFill/>
        </p:spPr>
        <p:txBody>
          <a:bodyPr wrap="square" rtlCol="0">
            <a:spAutoFit/>
          </a:bodyPr>
          <a:lstStyle/>
          <a:p>
            <a:r>
              <a:rPr lang="fr-FR" dirty="0" smtClean="0"/>
              <a:t>                        Johan Richter</a:t>
            </a:r>
            <a:endParaRPr lang="fr-FR" dirty="0"/>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7077" y="4527709"/>
            <a:ext cx="2200275" cy="600075"/>
          </a:xfrm>
          <a:prstGeom prst="rect">
            <a:avLst/>
          </a:prstGeom>
        </p:spPr>
      </p:pic>
    </p:spTree>
    <p:extLst>
      <p:ext uri="{BB962C8B-B14F-4D97-AF65-F5344CB8AC3E}">
        <p14:creationId xmlns:p14="http://schemas.microsoft.com/office/powerpoint/2010/main" val="35138444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365126"/>
            <a:ext cx="8675649" cy="1325563"/>
          </a:xfrm>
        </p:spPr>
        <p:txBody>
          <a:bodyPr/>
          <a:lstStyle/>
          <a:p>
            <a:r>
              <a:rPr lang="fr-FR" dirty="0"/>
              <a:t>Aarhus Concert H., Aarhus, DK (1982)</a:t>
            </a:r>
          </a:p>
        </p:txBody>
      </p:sp>
      <p:sp>
        <p:nvSpPr>
          <p:cNvPr id="3" name="Espace réservé du contenu 2"/>
          <p:cNvSpPr>
            <a:spLocks noGrp="1"/>
          </p:cNvSpPr>
          <p:nvPr>
            <p:ph idx="1"/>
          </p:nvPr>
        </p:nvSpPr>
        <p:spPr>
          <a:xfrm>
            <a:off x="628649" y="1825625"/>
            <a:ext cx="8069301" cy="4351338"/>
          </a:xfrm>
        </p:spPr>
        <p:txBody>
          <a:bodyPr>
            <a:normAutofit/>
          </a:bodyPr>
          <a:lstStyle/>
          <a:p>
            <a:r>
              <a:rPr lang="en-US" dirty="0" smtClean="0"/>
              <a:t>Aarhus Concert Hall was </a:t>
            </a:r>
            <a:r>
              <a:rPr lang="en-US" dirty="0"/>
              <a:t>designed by Kjær &amp; </a:t>
            </a:r>
            <a:r>
              <a:rPr lang="en-US" dirty="0" smtClean="0"/>
              <a:t>Richter.</a:t>
            </a:r>
          </a:p>
          <a:p>
            <a:r>
              <a:rPr lang="en-US" dirty="0"/>
              <a:t>A lofty 2,000 m² foyer with glass facades on three sides, leads into an anteroom and then into the main auditorium of </a:t>
            </a:r>
            <a:r>
              <a:rPr lang="en-US" i="1" dirty="0"/>
              <a:t>Store Sal</a:t>
            </a:r>
            <a:r>
              <a:rPr lang="en-US" dirty="0"/>
              <a:t> (Large Hall</a:t>
            </a:r>
            <a:r>
              <a:rPr lang="en-US" dirty="0" smtClean="0"/>
              <a:t>) with 1500 seats. </a:t>
            </a:r>
          </a:p>
          <a:p>
            <a:r>
              <a:rPr lang="en-US" dirty="0" smtClean="0"/>
              <a:t>In </a:t>
            </a:r>
            <a:r>
              <a:rPr lang="en-US" dirty="0"/>
              <a:t>an expansion project in </a:t>
            </a:r>
            <a:r>
              <a:rPr lang="en-US" dirty="0" smtClean="0"/>
              <a:t>2007 (Royal Academy of Music), </a:t>
            </a:r>
            <a:r>
              <a:rPr lang="en-US" dirty="0"/>
              <a:t>another large concert hall known as </a:t>
            </a:r>
            <a:r>
              <a:rPr lang="en-US" i="1" dirty="0"/>
              <a:t>Symfonisk Sal</a:t>
            </a:r>
            <a:r>
              <a:rPr lang="en-US" dirty="0"/>
              <a:t> (Symphonic Hall) was added, with seating for around 1,200 people, specifically built to host </a:t>
            </a:r>
            <a:r>
              <a:rPr lang="en-US" dirty="0" smtClean="0"/>
              <a:t>symphonic orchestral music </a:t>
            </a:r>
            <a:r>
              <a:rPr lang="en-US" dirty="0"/>
              <a:t>concerts.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741434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178421"/>
            <a:ext cx="8619893" cy="936702"/>
          </a:xfrm>
        </p:spPr>
        <p:txBody>
          <a:bodyPr/>
          <a:lstStyle/>
          <a:p>
            <a:r>
              <a:rPr lang="fr-FR" dirty="0"/>
              <a:t>Aarhus Concert H., Aarhus, DK (1982)</a:t>
            </a:r>
          </a:p>
        </p:txBody>
      </p:sp>
      <p:sp>
        <p:nvSpPr>
          <p:cNvPr id="3" name="Espace réservé du contenu 2"/>
          <p:cNvSpPr>
            <a:spLocks noGrp="1"/>
          </p:cNvSpPr>
          <p:nvPr>
            <p:ph idx="1"/>
          </p:nvPr>
        </p:nvSpPr>
        <p:spPr>
          <a:xfrm>
            <a:off x="628650" y="1260088"/>
            <a:ext cx="8203116" cy="4916875"/>
          </a:xfrm>
        </p:spPr>
        <p:txBody>
          <a:bodyPr>
            <a:normAutofit/>
          </a:bodyPr>
          <a:lstStyle/>
          <a:p>
            <a:r>
              <a:rPr lang="en-US" dirty="0" smtClean="0"/>
              <a:t>Based </a:t>
            </a:r>
            <a:r>
              <a:rPr lang="en-US" dirty="0"/>
              <a:t>on the proportions of the Great Hall of the </a:t>
            </a:r>
            <a:r>
              <a:rPr lang="en-US" dirty="0" smtClean="0"/>
              <a:t>Musikverein </a:t>
            </a:r>
            <a:r>
              <a:rPr lang="en-US" dirty="0"/>
              <a:t>in Vienna, the Symphonic Hall allows adjustments of the walls, carpeting and acoustic panels in order to ensure the very best delivery of symphonic </a:t>
            </a:r>
            <a:r>
              <a:rPr lang="en-US" dirty="0" smtClean="0"/>
              <a:t>music.</a:t>
            </a:r>
          </a:p>
          <a:p>
            <a:r>
              <a:rPr lang="en-US" dirty="0"/>
              <a:t>The </a:t>
            </a:r>
            <a:r>
              <a:rPr lang="en-US" dirty="0" smtClean="0"/>
              <a:t>colors </a:t>
            </a:r>
            <a:r>
              <a:rPr lang="en-US" dirty="0"/>
              <a:t>in the hall are Nordic and consists of light ash wood, grey acoustic panels and black seats. The back walls are red to illustrate a contrast to the grey </a:t>
            </a:r>
            <a:r>
              <a:rPr lang="en-US" dirty="0" smtClean="0"/>
              <a:t>color </a:t>
            </a:r>
            <a:r>
              <a:rPr lang="en-US" dirty="0"/>
              <a:t>of the acoustic panels. The hall is very large with high </a:t>
            </a:r>
            <a:r>
              <a:rPr lang="en-US" dirty="0" smtClean="0"/>
              <a:t>ceilings, </a:t>
            </a:r>
            <a:r>
              <a:rPr lang="en-US" dirty="0"/>
              <a:t>about 25 </a:t>
            </a:r>
            <a:r>
              <a:rPr lang="en-US" dirty="0" smtClean="0"/>
              <a:t>meters, </a:t>
            </a:r>
            <a:r>
              <a:rPr lang="en-US" dirty="0"/>
              <a:t>and has two sections on both sides. This is in addition to the side balconies close to the floor.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529725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809463"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849" y="1690689"/>
            <a:ext cx="6880302" cy="4420180"/>
          </a:xfrm>
          <a:prstGeom prst="rect">
            <a:avLst/>
          </a:prstGeom>
        </p:spPr>
      </p:pic>
    </p:spTree>
    <p:extLst>
      <p:ext uri="{BB962C8B-B14F-4D97-AF65-F5344CB8AC3E}">
        <p14:creationId xmlns:p14="http://schemas.microsoft.com/office/powerpoint/2010/main" val="17038751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9" y="365126"/>
            <a:ext cx="8764858"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206" y="1690689"/>
            <a:ext cx="5609588" cy="4207191"/>
          </a:xfrm>
          <a:prstGeom prst="rect">
            <a:avLst/>
          </a:prstGeom>
        </p:spPr>
      </p:pic>
    </p:spTree>
    <p:extLst>
      <p:ext uri="{BB962C8B-B14F-4D97-AF65-F5344CB8AC3E}">
        <p14:creationId xmlns:p14="http://schemas.microsoft.com/office/powerpoint/2010/main" val="14230082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887522"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44" y="1690689"/>
            <a:ext cx="5738912" cy="3728804"/>
          </a:xfrm>
          <a:prstGeom prst="rect">
            <a:avLst/>
          </a:prstGeom>
        </p:spPr>
      </p:pic>
    </p:spTree>
    <p:extLst>
      <p:ext uri="{BB962C8B-B14F-4D97-AF65-F5344CB8AC3E}">
        <p14:creationId xmlns:p14="http://schemas.microsoft.com/office/powerpoint/2010/main" val="40858374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664497"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38" y="1690689"/>
            <a:ext cx="3262323" cy="454284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061" y="1690689"/>
            <a:ext cx="4908987" cy="4542844"/>
          </a:xfrm>
          <a:prstGeom prst="rect">
            <a:avLst/>
          </a:prstGeom>
        </p:spPr>
      </p:pic>
    </p:spTree>
    <p:extLst>
      <p:ext uri="{BB962C8B-B14F-4D97-AF65-F5344CB8AC3E}">
        <p14:creationId xmlns:p14="http://schemas.microsoft.com/office/powerpoint/2010/main" val="40773328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753707"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697" y="1690689"/>
            <a:ext cx="6902605" cy="4442483"/>
          </a:xfrm>
          <a:prstGeom prst="rect">
            <a:avLst/>
          </a:prstGeom>
        </p:spPr>
      </p:pic>
    </p:spTree>
    <p:extLst>
      <p:ext uri="{BB962C8B-B14F-4D97-AF65-F5344CB8AC3E}">
        <p14:creationId xmlns:p14="http://schemas.microsoft.com/office/powerpoint/2010/main" val="13532199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642195"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98" y="1690689"/>
            <a:ext cx="7170234" cy="4431332"/>
          </a:xfrm>
          <a:prstGeom prst="rect">
            <a:avLst/>
          </a:prstGeom>
        </p:spPr>
      </p:pic>
    </p:spTree>
    <p:extLst>
      <p:ext uri="{BB962C8B-B14F-4D97-AF65-F5344CB8AC3E}">
        <p14:creationId xmlns:p14="http://schemas.microsoft.com/office/powerpoint/2010/main" val="3358661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9" y="365126"/>
            <a:ext cx="8787160"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61" y="1690689"/>
            <a:ext cx="6657277" cy="4310061"/>
          </a:xfrm>
          <a:prstGeom prst="rect">
            <a:avLst/>
          </a:prstGeom>
        </p:spPr>
      </p:pic>
    </p:spTree>
    <p:extLst>
      <p:ext uri="{BB962C8B-B14F-4D97-AF65-F5344CB8AC3E}">
        <p14:creationId xmlns:p14="http://schemas.microsoft.com/office/powerpoint/2010/main" val="36868208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608741"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978" y="1589606"/>
            <a:ext cx="4919369" cy="219065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978" y="4036740"/>
            <a:ext cx="4919369" cy="2040675"/>
          </a:xfrm>
          <a:prstGeom prst="rect">
            <a:avLst/>
          </a:prstGeom>
        </p:spPr>
      </p:pic>
      <p:sp>
        <p:nvSpPr>
          <p:cNvPr id="6" name="ZoneTexte 5"/>
          <p:cNvSpPr txBox="1"/>
          <p:nvPr/>
        </p:nvSpPr>
        <p:spPr>
          <a:xfrm>
            <a:off x="2520176" y="3233854"/>
            <a:ext cx="2787804" cy="369332"/>
          </a:xfrm>
          <a:prstGeom prst="rect">
            <a:avLst/>
          </a:prstGeom>
          <a:noFill/>
        </p:spPr>
        <p:txBody>
          <a:bodyPr wrap="square" rtlCol="0">
            <a:spAutoFit/>
          </a:bodyPr>
          <a:lstStyle/>
          <a:p>
            <a:r>
              <a:rPr lang="fr-FR" dirty="0" smtClean="0">
                <a:solidFill>
                  <a:schemeClr val="bg1"/>
                </a:solidFill>
              </a:rPr>
              <a:t>Store Sal : Large Hall</a:t>
            </a:r>
            <a:endParaRPr lang="fr-FR" dirty="0">
              <a:solidFill>
                <a:schemeClr val="bg1"/>
              </a:solidFill>
            </a:endParaRPr>
          </a:p>
        </p:txBody>
      </p:sp>
      <p:sp>
        <p:nvSpPr>
          <p:cNvPr id="7" name="ZoneTexte 6"/>
          <p:cNvSpPr txBox="1"/>
          <p:nvPr/>
        </p:nvSpPr>
        <p:spPr>
          <a:xfrm>
            <a:off x="2653990" y="5452946"/>
            <a:ext cx="2341756" cy="369332"/>
          </a:xfrm>
          <a:prstGeom prst="rect">
            <a:avLst/>
          </a:prstGeom>
          <a:noFill/>
        </p:spPr>
        <p:txBody>
          <a:bodyPr wrap="square" rtlCol="0">
            <a:spAutoFit/>
          </a:bodyPr>
          <a:lstStyle/>
          <a:p>
            <a:r>
              <a:rPr lang="fr-FR" dirty="0" smtClean="0">
                <a:solidFill>
                  <a:schemeClr val="bg1"/>
                </a:solidFill>
              </a:rPr>
              <a:t>Lille Sal : Small Hall</a:t>
            </a:r>
            <a:endParaRPr lang="fr-FR" dirty="0">
              <a:solidFill>
                <a:schemeClr val="bg1"/>
              </a:solidFill>
            </a:endParaRPr>
          </a:p>
        </p:txBody>
      </p:sp>
    </p:spTree>
    <p:extLst>
      <p:ext uri="{BB962C8B-B14F-4D97-AF65-F5344CB8AC3E}">
        <p14:creationId xmlns:p14="http://schemas.microsoft.com/office/powerpoint/2010/main" val="15121726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365126"/>
            <a:ext cx="8831766" cy="1325563"/>
          </a:xfrm>
        </p:spPr>
        <p:txBody>
          <a:bodyPr/>
          <a:lstStyle/>
          <a:p>
            <a:r>
              <a:rPr lang="fr-FR" dirty="0"/>
              <a:t>Aarhus Concert H., Aarhus, DK </a:t>
            </a:r>
            <a:r>
              <a:rPr lang="fr-FR" dirty="0" smtClean="0"/>
              <a:t>(2007)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90689"/>
            <a:ext cx="7047571" cy="4453634"/>
          </a:xfrm>
          <a:prstGeom prst="rect">
            <a:avLst/>
          </a:prstGeom>
        </p:spPr>
      </p:pic>
    </p:spTree>
    <p:extLst>
      <p:ext uri="{BB962C8B-B14F-4D97-AF65-F5344CB8AC3E}">
        <p14:creationId xmlns:p14="http://schemas.microsoft.com/office/powerpoint/2010/main" val="33115586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898673" cy="1325563"/>
          </a:xfrm>
        </p:spPr>
        <p:txBody>
          <a:bodyPr/>
          <a:lstStyle/>
          <a:p>
            <a:r>
              <a:rPr lang="fr-FR" dirty="0"/>
              <a:t>Aarhus Concert H., Aarhus, DK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39" y="1554166"/>
            <a:ext cx="2963671" cy="48021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878" y="1554166"/>
            <a:ext cx="5564459" cy="4802184"/>
          </a:xfrm>
          <a:prstGeom prst="rect">
            <a:avLst/>
          </a:prstGeom>
        </p:spPr>
      </p:pic>
    </p:spTree>
    <p:extLst>
      <p:ext uri="{BB962C8B-B14F-4D97-AF65-F5344CB8AC3E}">
        <p14:creationId xmlns:p14="http://schemas.microsoft.com/office/powerpoint/2010/main" val="29818603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809463" cy="1325563"/>
          </a:xfrm>
        </p:spPr>
        <p:txBody>
          <a:bodyPr/>
          <a:lstStyle/>
          <a:p>
            <a:r>
              <a:rPr lang="fr-FR" dirty="0"/>
              <a:t>Aarhus Concert H., Aarhus, DK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366" y="1690689"/>
            <a:ext cx="6263268" cy="4284661"/>
          </a:xfrm>
          <a:prstGeom prst="rect">
            <a:avLst/>
          </a:prstGeom>
        </p:spPr>
      </p:pic>
    </p:spTree>
    <p:extLst>
      <p:ext uri="{BB962C8B-B14F-4D97-AF65-F5344CB8AC3E}">
        <p14:creationId xmlns:p14="http://schemas.microsoft.com/office/powerpoint/2010/main" val="2802421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798311" cy="1325563"/>
          </a:xfrm>
        </p:spPr>
        <p:txBody>
          <a:bodyPr/>
          <a:lstStyle/>
          <a:p>
            <a:r>
              <a:rPr lang="fr-FR" dirty="0"/>
              <a:t>Aarhus Concert H., Aarhus, DK (2007)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85" y="1690689"/>
            <a:ext cx="6818970" cy="4464785"/>
          </a:xfrm>
          <a:prstGeom prst="rect">
            <a:avLst/>
          </a:prstGeom>
        </p:spPr>
      </p:pic>
      <p:sp>
        <p:nvSpPr>
          <p:cNvPr id="5" name="ZoneTexte 4"/>
          <p:cNvSpPr txBox="1"/>
          <p:nvPr/>
        </p:nvSpPr>
        <p:spPr>
          <a:xfrm>
            <a:off x="2620537" y="5531005"/>
            <a:ext cx="3155795" cy="369332"/>
          </a:xfrm>
          <a:prstGeom prst="rect">
            <a:avLst/>
          </a:prstGeom>
          <a:noFill/>
        </p:spPr>
        <p:txBody>
          <a:bodyPr wrap="square" rtlCol="0">
            <a:spAutoFit/>
          </a:bodyPr>
          <a:lstStyle/>
          <a:p>
            <a:r>
              <a:rPr lang="fr-FR" dirty="0" smtClean="0">
                <a:solidFill>
                  <a:schemeClr val="bg1"/>
                </a:solidFill>
              </a:rPr>
              <a:t>Symfonisk Sal : Symphonic Hall</a:t>
            </a:r>
            <a:endParaRPr lang="fr-FR" dirty="0">
              <a:solidFill>
                <a:schemeClr val="bg1"/>
              </a:solidFill>
            </a:endParaRPr>
          </a:p>
        </p:txBody>
      </p:sp>
    </p:spTree>
    <p:extLst>
      <p:ext uri="{BB962C8B-B14F-4D97-AF65-F5344CB8AC3E}">
        <p14:creationId xmlns:p14="http://schemas.microsoft.com/office/powerpoint/2010/main" val="604749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9" y="365126"/>
            <a:ext cx="8664496" cy="1325563"/>
          </a:xfrm>
        </p:spPr>
        <p:txBody>
          <a:bodyPr/>
          <a:lstStyle/>
          <a:p>
            <a:r>
              <a:rPr lang="fr-FR" dirty="0"/>
              <a:t>Aarhus Concert H., Aarhus, DK (1982)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8171" y="1690689"/>
            <a:ext cx="6047657" cy="3851467"/>
          </a:xfrm>
          <a:prstGeom prst="rect">
            <a:avLst/>
          </a:prstGeom>
        </p:spPr>
      </p:pic>
    </p:spTree>
    <p:extLst>
      <p:ext uri="{BB962C8B-B14F-4D97-AF65-F5344CB8AC3E}">
        <p14:creationId xmlns:p14="http://schemas.microsoft.com/office/powerpoint/2010/main" val="26400220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98673"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73" y="1884555"/>
            <a:ext cx="6913756" cy="4059045"/>
          </a:xfrm>
          <a:prstGeom prst="rect">
            <a:avLst/>
          </a:prstGeom>
        </p:spPr>
      </p:pic>
    </p:spTree>
    <p:extLst>
      <p:ext uri="{BB962C8B-B14F-4D97-AF65-F5344CB8AC3E}">
        <p14:creationId xmlns:p14="http://schemas.microsoft.com/office/powerpoint/2010/main" val="811582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365126"/>
            <a:ext cx="8541834" cy="1325563"/>
          </a:xfrm>
        </p:spPr>
        <p:txBody>
          <a:bodyPr/>
          <a:lstStyle/>
          <a:p>
            <a:r>
              <a:rPr lang="fr-FR" dirty="0"/>
              <a:t>Teatro </a:t>
            </a:r>
            <a:r>
              <a:rPr lang="fr-FR" dirty="0" smtClean="0"/>
              <a:t>T. </a:t>
            </a:r>
            <a:r>
              <a:rPr lang="fr-FR" dirty="0"/>
              <a:t>Carreño, Caracas</a:t>
            </a:r>
            <a:r>
              <a:rPr lang="fr-FR" dirty="0" smtClean="0"/>
              <a:t>, VE (1983)</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69" y="1711643"/>
            <a:ext cx="3048000" cy="482727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054" y="1711643"/>
            <a:ext cx="4939992" cy="3863968"/>
          </a:xfrm>
          <a:prstGeom prst="rect">
            <a:avLst/>
          </a:prstGeom>
        </p:spPr>
      </p:pic>
      <p:sp>
        <p:nvSpPr>
          <p:cNvPr id="7" name="ZoneTexte 6"/>
          <p:cNvSpPr txBox="1"/>
          <p:nvPr/>
        </p:nvSpPr>
        <p:spPr>
          <a:xfrm>
            <a:off x="3645055" y="5029200"/>
            <a:ext cx="4807570" cy="369332"/>
          </a:xfrm>
          <a:prstGeom prst="rect">
            <a:avLst/>
          </a:prstGeom>
          <a:noFill/>
        </p:spPr>
        <p:txBody>
          <a:bodyPr wrap="square" rtlCol="0">
            <a:spAutoFit/>
          </a:bodyPr>
          <a:lstStyle/>
          <a:p>
            <a:r>
              <a:rPr lang="fr-FR" dirty="0" smtClean="0"/>
              <a:t>J. Durad, T. Lugo, D. Kunkel, J. Sandoval </a:t>
            </a:r>
            <a:endParaRPr lang="fr-FR"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004" y="5675970"/>
            <a:ext cx="1559081" cy="1045505"/>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971" y="5575610"/>
            <a:ext cx="1619946" cy="1145865"/>
          </a:xfrm>
          <a:prstGeom prst="rect">
            <a:avLst/>
          </a:prstGeom>
        </p:spPr>
      </p:pic>
    </p:spTree>
    <p:extLst>
      <p:ext uri="{BB962C8B-B14F-4D97-AF65-F5344CB8AC3E}">
        <p14:creationId xmlns:p14="http://schemas.microsoft.com/office/powerpoint/2010/main" val="7392334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9" y="122664"/>
            <a:ext cx="8787160" cy="1282390"/>
          </a:xfrm>
        </p:spPr>
        <p:txBody>
          <a:bodyPr/>
          <a:lstStyle/>
          <a:p>
            <a:r>
              <a:rPr lang="fr-FR" dirty="0"/>
              <a:t>Teatro T. Carreño, Caracas, VE (1983)</a:t>
            </a:r>
          </a:p>
        </p:txBody>
      </p:sp>
      <p:sp>
        <p:nvSpPr>
          <p:cNvPr id="3" name="Espace réservé du contenu 2"/>
          <p:cNvSpPr>
            <a:spLocks noGrp="1"/>
          </p:cNvSpPr>
          <p:nvPr>
            <p:ph idx="1"/>
          </p:nvPr>
        </p:nvSpPr>
        <p:spPr>
          <a:xfrm>
            <a:off x="628650" y="1405054"/>
            <a:ext cx="7886700" cy="4771909"/>
          </a:xfrm>
        </p:spPr>
        <p:txBody>
          <a:bodyPr>
            <a:normAutofit lnSpcReduction="10000"/>
          </a:bodyPr>
          <a:lstStyle/>
          <a:p>
            <a:r>
              <a:rPr lang="en-US" dirty="0"/>
              <a:t>The Teresa Carreño </a:t>
            </a:r>
            <a:r>
              <a:rPr lang="en-US" dirty="0" smtClean="0"/>
              <a:t>Theatre was </a:t>
            </a:r>
            <a:r>
              <a:rPr lang="en-US" dirty="0"/>
              <a:t>designed by </a:t>
            </a:r>
            <a:r>
              <a:rPr lang="en-US" dirty="0" smtClean="0"/>
              <a:t>the </a:t>
            </a:r>
            <a:r>
              <a:rPr lang="en-US" dirty="0"/>
              <a:t>architects </a:t>
            </a:r>
            <a:r>
              <a:rPr lang="en-US" dirty="0" err="1"/>
              <a:t>Tomás</a:t>
            </a:r>
            <a:r>
              <a:rPr lang="en-US" dirty="0"/>
              <a:t> Lugo </a:t>
            </a:r>
            <a:r>
              <a:rPr lang="en-US" dirty="0" err="1"/>
              <a:t>Marcano</a:t>
            </a:r>
            <a:r>
              <a:rPr lang="en-US" dirty="0"/>
              <a:t>, Jesús Sandoval and Dietrich </a:t>
            </a:r>
            <a:r>
              <a:rPr lang="en-US" dirty="0" err="1" smtClean="0"/>
              <a:t>Kunckel</a:t>
            </a:r>
            <a:r>
              <a:rPr lang="en-US" dirty="0" smtClean="0"/>
              <a:t>. </a:t>
            </a:r>
            <a:endParaRPr lang="en-US" dirty="0"/>
          </a:p>
          <a:p>
            <a:r>
              <a:rPr lang="en-US" dirty="0" smtClean="0"/>
              <a:t>It is an </a:t>
            </a:r>
            <a:r>
              <a:rPr lang="en-US" dirty="0"/>
              <a:t>architectonical and cultural masterpiece </a:t>
            </a:r>
            <a:r>
              <a:rPr lang="en-US" dirty="0" smtClean="0"/>
              <a:t>of Venezuela, </a:t>
            </a:r>
            <a:r>
              <a:rPr lang="en-US" dirty="0"/>
              <a:t>covers a surface of 22,586 </a:t>
            </a:r>
            <a:r>
              <a:rPr lang="en-US" dirty="0" smtClean="0"/>
              <a:t>m². </a:t>
            </a:r>
            <a:endParaRPr lang="en-US" dirty="0"/>
          </a:p>
          <a:p>
            <a:r>
              <a:rPr lang="en-US" dirty="0"/>
              <a:t>Enormous columns and hexagonal roofs in a harmonic overlaid position, integrate the majestic expression of joint architecture and pluralist nature, making it a unique theatre. </a:t>
            </a:r>
            <a:endParaRPr lang="en-US" dirty="0" smtClean="0"/>
          </a:p>
          <a:p>
            <a:r>
              <a:rPr lang="en-US" dirty="0"/>
              <a:t>The theatre has two main halls: Ríos Reyna and José Félix </a:t>
            </a:r>
            <a:r>
              <a:rPr lang="en-US" dirty="0" err="1"/>
              <a:t>Ribas</a:t>
            </a:r>
            <a:r>
              <a:rPr lang="en-US" dirty="0"/>
              <a:t>, as well as other open and closed spaces, terraces and very versatile </a:t>
            </a:r>
            <a:r>
              <a:rPr lang="en-US" dirty="0" smtClean="0"/>
              <a:t>halls.</a:t>
            </a:r>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252455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9" y="1"/>
            <a:ext cx="8753706" cy="1315844"/>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346" y="1315845"/>
            <a:ext cx="5553307" cy="29773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66" y="4667342"/>
            <a:ext cx="8865219" cy="1091705"/>
          </a:xfrm>
          <a:prstGeom prst="rect">
            <a:avLst/>
          </a:prstGeom>
        </p:spPr>
      </p:pic>
    </p:spTree>
    <p:extLst>
      <p:ext uri="{BB962C8B-B14F-4D97-AF65-F5344CB8AC3E}">
        <p14:creationId xmlns:p14="http://schemas.microsoft.com/office/powerpoint/2010/main" val="32349702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9" y="365126"/>
            <a:ext cx="8441472"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668" y="1690689"/>
            <a:ext cx="6858000" cy="4453633"/>
          </a:xfrm>
          <a:prstGeom prst="rect">
            <a:avLst/>
          </a:prstGeom>
        </p:spPr>
      </p:pic>
    </p:spTree>
    <p:extLst>
      <p:ext uri="{BB962C8B-B14F-4D97-AF65-F5344CB8AC3E}">
        <p14:creationId xmlns:p14="http://schemas.microsoft.com/office/powerpoint/2010/main" val="17459477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552985"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3905250"/>
          </a:xfrm>
          <a:prstGeom prst="rect">
            <a:avLst/>
          </a:prstGeom>
        </p:spPr>
      </p:pic>
    </p:spTree>
    <p:extLst>
      <p:ext uri="{BB962C8B-B14F-4D97-AF65-F5344CB8AC3E}">
        <p14:creationId xmlns:p14="http://schemas.microsoft.com/office/powerpoint/2010/main" val="3468340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65126"/>
            <a:ext cx="8653345"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838" y="1690689"/>
            <a:ext cx="6367345" cy="4464784"/>
          </a:xfrm>
          <a:prstGeom prst="rect">
            <a:avLst/>
          </a:prstGeom>
        </p:spPr>
      </p:pic>
    </p:spTree>
    <p:extLst>
      <p:ext uri="{BB962C8B-B14F-4D97-AF65-F5344CB8AC3E}">
        <p14:creationId xmlns:p14="http://schemas.microsoft.com/office/powerpoint/2010/main" val="12464692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3" y="365126"/>
            <a:ext cx="8731404"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297" y="1690689"/>
            <a:ext cx="6445405" cy="4375574"/>
          </a:xfrm>
          <a:prstGeom prst="rect">
            <a:avLst/>
          </a:prstGeom>
        </p:spPr>
      </p:pic>
    </p:spTree>
    <p:extLst>
      <p:ext uri="{BB962C8B-B14F-4D97-AF65-F5344CB8AC3E}">
        <p14:creationId xmlns:p14="http://schemas.microsoft.com/office/powerpoint/2010/main" val="112387985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619893"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054" y="1690689"/>
            <a:ext cx="6333892" cy="4304370"/>
          </a:xfrm>
          <a:prstGeom prst="rect">
            <a:avLst/>
          </a:prstGeom>
        </p:spPr>
      </p:pic>
    </p:spTree>
    <p:extLst>
      <p:ext uri="{BB962C8B-B14F-4D97-AF65-F5344CB8AC3E}">
        <p14:creationId xmlns:p14="http://schemas.microsoft.com/office/powerpoint/2010/main" val="31444279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31405"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73" y="1690689"/>
            <a:ext cx="6891453" cy="4310061"/>
          </a:xfrm>
          <a:prstGeom prst="rect">
            <a:avLst/>
          </a:prstGeom>
        </p:spPr>
      </p:pic>
    </p:spTree>
    <p:extLst>
      <p:ext uri="{BB962C8B-B14F-4D97-AF65-F5344CB8AC3E}">
        <p14:creationId xmlns:p14="http://schemas.microsoft.com/office/powerpoint/2010/main" val="94881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403838"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512" y="1690689"/>
            <a:ext cx="6634975" cy="4520540"/>
          </a:xfrm>
          <a:prstGeom prst="rect">
            <a:avLst/>
          </a:prstGeom>
        </p:spPr>
      </p:pic>
    </p:spTree>
    <p:extLst>
      <p:ext uri="{BB962C8B-B14F-4D97-AF65-F5344CB8AC3E}">
        <p14:creationId xmlns:p14="http://schemas.microsoft.com/office/powerpoint/2010/main" val="7132188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0521"/>
            <a:ext cx="9039457"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167" y="1646084"/>
            <a:ext cx="5929666" cy="4152435"/>
          </a:xfrm>
          <a:prstGeom prst="rect">
            <a:avLst/>
          </a:prstGeom>
        </p:spPr>
      </p:pic>
    </p:spTree>
    <p:extLst>
      <p:ext uri="{BB962C8B-B14F-4D97-AF65-F5344CB8AC3E}">
        <p14:creationId xmlns:p14="http://schemas.microsoft.com/office/powerpoint/2010/main" val="20827864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65126"/>
            <a:ext cx="8653345" cy="1325563"/>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181" y="1592652"/>
            <a:ext cx="6757638" cy="4551672"/>
          </a:xfrm>
          <a:prstGeom prst="rect">
            <a:avLst/>
          </a:prstGeom>
        </p:spPr>
      </p:pic>
    </p:spTree>
    <p:extLst>
      <p:ext uri="{BB962C8B-B14F-4D97-AF65-F5344CB8AC3E}">
        <p14:creationId xmlns:p14="http://schemas.microsoft.com/office/powerpoint/2010/main" val="14945695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89211"/>
            <a:ext cx="8608741" cy="1170878"/>
          </a:xfrm>
        </p:spPr>
        <p:txBody>
          <a:bodyPr/>
          <a:lstStyle/>
          <a:p>
            <a:r>
              <a:rPr lang="fr-FR" dirty="0"/>
              <a:t>Teatro T. Carreño, Caracas, VE (1983)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042" y="1260089"/>
            <a:ext cx="3377426" cy="5042829"/>
          </a:xfrm>
          <a:prstGeom prst="rect">
            <a:avLst/>
          </a:prstGeom>
        </p:spPr>
      </p:pic>
      <p:sp>
        <p:nvSpPr>
          <p:cNvPr id="5" name="ZoneTexte 4"/>
          <p:cNvSpPr txBox="1"/>
          <p:nvPr/>
        </p:nvSpPr>
        <p:spPr>
          <a:xfrm>
            <a:off x="3122341" y="5698273"/>
            <a:ext cx="2899318" cy="369332"/>
          </a:xfrm>
          <a:prstGeom prst="rect">
            <a:avLst/>
          </a:prstGeom>
          <a:noFill/>
        </p:spPr>
        <p:txBody>
          <a:bodyPr wrap="square" rtlCol="0">
            <a:spAutoFit/>
          </a:bodyPr>
          <a:lstStyle/>
          <a:p>
            <a:r>
              <a:rPr lang="en-US" dirty="0">
                <a:solidFill>
                  <a:schemeClr val="bg1"/>
                </a:solidFill>
              </a:rPr>
              <a:t>Foyer ceiling by Jesús Soto</a:t>
            </a:r>
            <a:endParaRPr lang="fr-FR" dirty="0">
              <a:solidFill>
                <a:schemeClr val="bg1"/>
              </a:solidFill>
            </a:endParaRPr>
          </a:p>
        </p:txBody>
      </p:sp>
    </p:spTree>
    <p:extLst>
      <p:ext uri="{BB962C8B-B14F-4D97-AF65-F5344CB8AC3E}">
        <p14:creationId xmlns:p14="http://schemas.microsoft.com/office/powerpoint/2010/main" val="937879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7" y="365126"/>
            <a:ext cx="8720253" cy="1325563"/>
          </a:xfrm>
        </p:spPr>
        <p:txBody>
          <a:bodyPr/>
          <a:lstStyle/>
          <a:p>
            <a:r>
              <a:rPr lang="fr-FR" dirty="0" smtClean="0"/>
              <a:t>Auditorio Nacional, Madrid, ES (1988)</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552" y="4689816"/>
            <a:ext cx="1219200" cy="10953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319" y="1772717"/>
            <a:ext cx="3762375" cy="27432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50" y="1772717"/>
            <a:ext cx="3021516" cy="453668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877" y="4699055"/>
            <a:ext cx="3323063" cy="1915625"/>
          </a:xfrm>
          <a:prstGeom prst="rect">
            <a:avLst/>
          </a:prstGeom>
        </p:spPr>
      </p:pic>
      <p:sp>
        <p:nvSpPr>
          <p:cNvPr id="8" name="ZoneTexte 7"/>
          <p:cNvSpPr txBox="1"/>
          <p:nvPr/>
        </p:nvSpPr>
        <p:spPr>
          <a:xfrm>
            <a:off x="4308552" y="3947532"/>
            <a:ext cx="3263126" cy="369332"/>
          </a:xfrm>
          <a:prstGeom prst="rect">
            <a:avLst/>
          </a:prstGeom>
          <a:noFill/>
        </p:spPr>
        <p:txBody>
          <a:bodyPr wrap="square" rtlCol="0">
            <a:spAutoFit/>
          </a:bodyPr>
          <a:lstStyle/>
          <a:p>
            <a:r>
              <a:rPr lang="es-ES" dirty="0">
                <a:solidFill>
                  <a:schemeClr val="bg1"/>
                </a:solidFill>
              </a:rPr>
              <a:t>José María García de Paredes</a:t>
            </a:r>
            <a:endParaRPr lang="fr-FR" dirty="0">
              <a:solidFill>
                <a:schemeClr val="bg1"/>
              </a:solidFill>
            </a:endParaRPr>
          </a:p>
        </p:txBody>
      </p:sp>
    </p:spTree>
    <p:extLst>
      <p:ext uri="{BB962C8B-B14F-4D97-AF65-F5344CB8AC3E}">
        <p14:creationId xmlns:p14="http://schemas.microsoft.com/office/powerpoint/2010/main" val="749939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2" y="365126"/>
            <a:ext cx="8675648" cy="1325563"/>
          </a:xfrm>
        </p:spPr>
        <p:txBody>
          <a:bodyPr/>
          <a:lstStyle/>
          <a:p>
            <a:r>
              <a:rPr lang="fr-FR" dirty="0"/>
              <a:t>Auditorio Nacional, Madrid, ES (1988)</a:t>
            </a:r>
          </a:p>
        </p:txBody>
      </p:sp>
      <p:sp>
        <p:nvSpPr>
          <p:cNvPr id="3" name="Espace réservé du contenu 2"/>
          <p:cNvSpPr>
            <a:spLocks noGrp="1"/>
          </p:cNvSpPr>
          <p:nvPr>
            <p:ph idx="1"/>
          </p:nvPr>
        </p:nvSpPr>
        <p:spPr/>
        <p:txBody>
          <a:bodyPr>
            <a:normAutofit lnSpcReduction="10000"/>
          </a:bodyPr>
          <a:lstStyle/>
          <a:p>
            <a:r>
              <a:rPr lang="en-US" dirty="0"/>
              <a:t>The building was designed by the architect José María García de </a:t>
            </a:r>
            <a:r>
              <a:rPr lang="en-US" dirty="0" smtClean="0"/>
              <a:t>Paredes.</a:t>
            </a:r>
          </a:p>
          <a:p>
            <a:r>
              <a:rPr lang="en-US" dirty="0"/>
              <a:t>The Auditorio’s main concert hall is the Sala Sinfónica </a:t>
            </a:r>
            <a:r>
              <a:rPr lang="en-US" dirty="0" smtClean="0"/>
              <a:t>(2,324 seats). </a:t>
            </a:r>
            <a:r>
              <a:rPr lang="en-US" dirty="0"/>
              <a:t>The seats in the Main Hall are situated around the concert stage, following the tradition of the modern European concert halls, in the "vineyard configuration</a:t>
            </a:r>
            <a:r>
              <a:rPr lang="en-US" dirty="0" smtClean="0"/>
              <a:t>”.</a:t>
            </a:r>
          </a:p>
          <a:p>
            <a:r>
              <a:rPr lang="en-US" dirty="0"/>
              <a:t>The final room is a new and resounding solution with two asymmetrical stands facing each other and an austere construction in which large polyhedral lanterns are suspended.</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762579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876371" cy="1325563"/>
          </a:xfrm>
        </p:spPr>
        <p:txBody>
          <a:bodyPr/>
          <a:lstStyle/>
          <a:p>
            <a:r>
              <a:rPr lang="fr-FR" dirty="0"/>
              <a:t>Auditorio Nacional, Madrid, ES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01" y="1690689"/>
            <a:ext cx="7081025" cy="4282068"/>
          </a:xfrm>
          <a:prstGeom prst="rect">
            <a:avLst/>
          </a:prstGeom>
        </p:spPr>
      </p:pic>
    </p:spTree>
    <p:extLst>
      <p:ext uri="{BB962C8B-B14F-4D97-AF65-F5344CB8AC3E}">
        <p14:creationId xmlns:p14="http://schemas.microsoft.com/office/powerpoint/2010/main" val="41898643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365126"/>
            <a:ext cx="8686799" cy="1325563"/>
          </a:xfrm>
        </p:spPr>
        <p:txBody>
          <a:bodyPr/>
          <a:lstStyle/>
          <a:p>
            <a:r>
              <a:rPr lang="fr-FR" dirty="0"/>
              <a:t>Auditorio Nacional, Madrid, ES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726" y="1690689"/>
            <a:ext cx="6824547" cy="4411597"/>
          </a:xfrm>
          <a:prstGeom prst="rect">
            <a:avLst/>
          </a:prstGeom>
        </p:spPr>
      </p:pic>
    </p:spTree>
    <p:extLst>
      <p:ext uri="{BB962C8B-B14F-4D97-AF65-F5344CB8AC3E}">
        <p14:creationId xmlns:p14="http://schemas.microsoft.com/office/powerpoint/2010/main" val="16466013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365126"/>
            <a:ext cx="8776010" cy="1325563"/>
          </a:xfrm>
        </p:spPr>
        <p:txBody>
          <a:bodyPr/>
          <a:lstStyle/>
          <a:p>
            <a:r>
              <a:rPr lang="fr-FR" dirty="0"/>
              <a:t>Auditorio Nacional, Madrid, ES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04" y="1561171"/>
            <a:ext cx="6958361" cy="4605453"/>
          </a:xfrm>
          <a:prstGeom prst="rect">
            <a:avLst/>
          </a:prstGeom>
        </p:spPr>
      </p:pic>
    </p:spTree>
    <p:extLst>
      <p:ext uri="{BB962C8B-B14F-4D97-AF65-F5344CB8AC3E}">
        <p14:creationId xmlns:p14="http://schemas.microsoft.com/office/powerpoint/2010/main" val="26025581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537" y="365126"/>
            <a:ext cx="8664497" cy="1325563"/>
          </a:xfrm>
        </p:spPr>
        <p:txBody>
          <a:bodyPr/>
          <a:lstStyle/>
          <a:p>
            <a:r>
              <a:rPr lang="fr-FR" dirty="0"/>
              <a:t>Auditorio Nacional, Madrid, ES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180" y="1690689"/>
            <a:ext cx="6757639" cy="4386727"/>
          </a:xfrm>
          <a:prstGeom prst="rect">
            <a:avLst/>
          </a:prstGeom>
        </p:spPr>
      </p:pic>
    </p:spTree>
    <p:extLst>
      <p:ext uri="{BB962C8B-B14F-4D97-AF65-F5344CB8AC3E}">
        <p14:creationId xmlns:p14="http://schemas.microsoft.com/office/powerpoint/2010/main" val="6825532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887522" cy="1325563"/>
          </a:xfrm>
        </p:spPr>
        <p:txBody>
          <a:bodyPr/>
          <a:lstStyle/>
          <a:p>
            <a:r>
              <a:rPr lang="fr-FR" dirty="0"/>
              <a:t>Auditorio Nacional, Madrid, ES (1988)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90" y="2400393"/>
            <a:ext cx="8486078" cy="2659380"/>
          </a:xfrm>
          <a:prstGeom prst="rect">
            <a:avLst/>
          </a:prstGeom>
        </p:spPr>
      </p:pic>
    </p:spTree>
    <p:extLst>
      <p:ext uri="{BB962C8B-B14F-4D97-AF65-F5344CB8AC3E}">
        <p14:creationId xmlns:p14="http://schemas.microsoft.com/office/powerpoint/2010/main" val="6491665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Opéra 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09" y="1690689"/>
            <a:ext cx="6248691" cy="41190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921" y="2641433"/>
            <a:ext cx="2237140" cy="316835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011" y="5842001"/>
            <a:ext cx="1247775" cy="10287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2677" y="5888299"/>
            <a:ext cx="1653738" cy="936104"/>
          </a:xfrm>
          <a:prstGeom prst="rect">
            <a:avLst/>
          </a:prstGeom>
        </p:spPr>
      </p:pic>
      <p:sp>
        <p:nvSpPr>
          <p:cNvPr id="8" name="ZoneTexte 7"/>
          <p:cNvSpPr txBox="1"/>
          <p:nvPr/>
        </p:nvSpPr>
        <p:spPr>
          <a:xfrm>
            <a:off x="6840787" y="5096107"/>
            <a:ext cx="1955274" cy="367990"/>
          </a:xfrm>
          <a:prstGeom prst="rect">
            <a:avLst/>
          </a:prstGeom>
          <a:noFill/>
        </p:spPr>
        <p:txBody>
          <a:bodyPr wrap="square" rtlCol="0">
            <a:spAutoFit/>
          </a:bodyPr>
          <a:lstStyle/>
          <a:p>
            <a:r>
              <a:rPr lang="fr-FR" dirty="0" smtClean="0">
                <a:solidFill>
                  <a:schemeClr val="bg1"/>
                </a:solidFill>
              </a:rPr>
              <a:t>Carlos Ott</a:t>
            </a:r>
            <a:endParaRPr lang="fr-FR" dirty="0">
              <a:solidFill>
                <a:schemeClr val="bg1"/>
              </a:solidFill>
            </a:endParaRPr>
          </a:p>
        </p:txBody>
      </p:sp>
    </p:spTree>
    <p:extLst>
      <p:ext uri="{BB962C8B-B14F-4D97-AF65-F5344CB8AC3E}">
        <p14:creationId xmlns:p14="http://schemas.microsoft.com/office/powerpoint/2010/main" val="30399798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7" y="365126"/>
            <a:ext cx="8920974"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3804" y="1690689"/>
            <a:ext cx="6076392" cy="4397877"/>
          </a:xfrm>
          <a:prstGeom prst="rect">
            <a:avLst/>
          </a:prstGeom>
        </p:spPr>
      </p:pic>
    </p:spTree>
    <p:extLst>
      <p:ext uri="{BB962C8B-B14F-4D97-AF65-F5344CB8AC3E}">
        <p14:creationId xmlns:p14="http://schemas.microsoft.com/office/powerpoint/2010/main" val="17233889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contenu 2"/>
          <p:cNvSpPr>
            <a:spLocks noGrp="1"/>
          </p:cNvSpPr>
          <p:nvPr>
            <p:ph idx="1"/>
          </p:nvPr>
        </p:nvSpPr>
        <p:spPr/>
        <p:txBody>
          <a:bodyPr>
            <a:normAutofit fontScale="92500" lnSpcReduction="10000"/>
          </a:bodyPr>
          <a:lstStyle/>
          <a:p>
            <a:r>
              <a:rPr lang="en-US" dirty="0"/>
              <a:t>It is the work of the architect Carlos Ott.</a:t>
            </a:r>
          </a:p>
          <a:p>
            <a:r>
              <a:rPr lang="en-US" dirty="0"/>
              <a:t>The building contains 4 rooms including the Great Hall of 2745 pl and the Amphitheatre of 450 pl.</a:t>
            </a:r>
          </a:p>
          <a:p>
            <a:r>
              <a:rPr lang="en-US" dirty="0"/>
              <a:t>It is semi-circular in shape and designed not to crush Place de la Bastille, emblematic place of the French Revolution.</a:t>
            </a:r>
          </a:p>
          <a:p>
            <a:r>
              <a:rPr lang="en-US" dirty="0"/>
              <a:t>The façade consists of a glass curtain wall with a rhythm of </a:t>
            </a:r>
            <a:r>
              <a:rPr lang="en-US" dirty="0" smtClean="0"/>
              <a:t>aluminum </a:t>
            </a:r>
            <a:r>
              <a:rPr lang="en-US" dirty="0"/>
              <a:t>joinery. The top is plated with a granite stainless steel frame </a:t>
            </a:r>
            <a:r>
              <a:rPr lang="en-US" dirty="0" smtClean="0"/>
              <a:t>symbolizing </a:t>
            </a:r>
            <a:r>
              <a:rPr lang="en-US" dirty="0"/>
              <a:t>the steps of an opera staircase. At the front of the building, a black granite arch serves as a link between the square and the Opera House.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6072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contenu 2"/>
          <p:cNvSpPr>
            <a:spLocks noGrp="1"/>
          </p:cNvSpPr>
          <p:nvPr>
            <p:ph idx="1"/>
          </p:nvPr>
        </p:nvSpPr>
        <p:spPr/>
        <p:txBody>
          <a:bodyPr/>
          <a:lstStyle/>
          <a:p>
            <a:r>
              <a:rPr lang="en-US" dirty="0"/>
              <a:t>At the beginning of the 90s, the 90 x 90 cm slabs of thin limestone came off in places: they were then replaced by composite slabs of the same size laid in cladding of an </a:t>
            </a:r>
            <a:r>
              <a:rPr lang="en-US" dirty="0" smtClean="0"/>
              <a:t>aluminum </a:t>
            </a:r>
            <a:r>
              <a:rPr lang="en-US" dirty="0"/>
              <a:t>framework.</a:t>
            </a:r>
          </a:p>
          <a:p>
            <a:r>
              <a:rPr lang="en-US" dirty="0"/>
              <a:t>Resolutely modern, the walls of the Great Hall are covered in bluish grey granite; the essential decorative element being a luminous ceiling in sandblasted glass, offering different luminous atmospheres according to the shows.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731847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302" y="1690689"/>
            <a:ext cx="6813395" cy="4364424"/>
          </a:xfrm>
          <a:prstGeom prst="rect">
            <a:avLst/>
          </a:prstGeom>
        </p:spPr>
      </p:pic>
    </p:spTree>
    <p:extLst>
      <p:ext uri="{BB962C8B-B14F-4D97-AF65-F5344CB8AC3E}">
        <p14:creationId xmlns:p14="http://schemas.microsoft.com/office/powerpoint/2010/main" val="18962529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02" y="1690689"/>
            <a:ext cx="6813395" cy="4431332"/>
          </a:xfrm>
          <a:prstGeom prst="rect">
            <a:avLst/>
          </a:prstGeom>
        </p:spPr>
      </p:pic>
    </p:spTree>
    <p:extLst>
      <p:ext uri="{BB962C8B-B14F-4D97-AF65-F5344CB8AC3E}">
        <p14:creationId xmlns:p14="http://schemas.microsoft.com/office/powerpoint/2010/main" val="12263435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5" y="1605776"/>
            <a:ext cx="6912769" cy="4449336"/>
          </a:xfrm>
          <a:prstGeom prst="rect">
            <a:avLst/>
          </a:prstGeom>
        </p:spPr>
      </p:pic>
    </p:spTree>
    <p:extLst>
      <p:ext uri="{BB962C8B-B14F-4D97-AF65-F5344CB8AC3E}">
        <p14:creationId xmlns:p14="http://schemas.microsoft.com/office/powerpoint/2010/main" val="29339712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918" y="1690689"/>
            <a:ext cx="6468163" cy="4437463"/>
          </a:xfrm>
          <a:prstGeom prst="rect">
            <a:avLst/>
          </a:prstGeom>
        </p:spPr>
      </p:pic>
    </p:spTree>
    <p:extLst>
      <p:ext uri="{BB962C8B-B14F-4D97-AF65-F5344CB8AC3E}">
        <p14:creationId xmlns:p14="http://schemas.microsoft.com/office/powerpoint/2010/main" val="22098701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301" y="1690689"/>
            <a:ext cx="5269397" cy="4520541"/>
          </a:xfrm>
          <a:prstGeom prst="rect">
            <a:avLst/>
          </a:prstGeom>
        </p:spPr>
      </p:pic>
    </p:spTree>
    <p:extLst>
      <p:ext uri="{BB962C8B-B14F-4D97-AF65-F5344CB8AC3E}">
        <p14:creationId xmlns:p14="http://schemas.microsoft.com/office/powerpoint/2010/main" val="33948682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87" y="1690689"/>
            <a:ext cx="6146626" cy="4458071"/>
          </a:xfrm>
          <a:prstGeom prst="rect">
            <a:avLst/>
          </a:prstGeom>
        </p:spPr>
      </p:pic>
    </p:spTree>
    <p:extLst>
      <p:ext uri="{BB962C8B-B14F-4D97-AF65-F5344CB8AC3E}">
        <p14:creationId xmlns:p14="http://schemas.microsoft.com/office/powerpoint/2010/main" val="26246819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Opéra </a:t>
            </a:r>
            <a:r>
              <a:rPr lang="fr-FR" dirty="0"/>
              <a:t>Bastille, Paris, FR (1989)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730" y="1690689"/>
            <a:ext cx="6712540" cy="4308668"/>
          </a:xfrm>
          <a:prstGeom prst="rect">
            <a:avLst/>
          </a:prstGeom>
        </p:spPr>
      </p:pic>
    </p:spTree>
    <p:extLst>
      <p:ext uri="{BB962C8B-B14F-4D97-AF65-F5344CB8AC3E}">
        <p14:creationId xmlns:p14="http://schemas.microsoft.com/office/powerpoint/2010/main" val="7337510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653346" cy="1325563"/>
          </a:xfrm>
        </p:spPr>
        <p:txBody>
          <a:bodyPr/>
          <a:lstStyle/>
          <a:p>
            <a:r>
              <a:rPr lang="fr-FR" dirty="0" smtClean="0"/>
              <a:t>Athens Concert H., Athens, GR (1991)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992" y="1645544"/>
            <a:ext cx="4820115" cy="440473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52" y="1645544"/>
            <a:ext cx="2893625" cy="440473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94" y="6050275"/>
            <a:ext cx="2466975" cy="715962"/>
          </a:xfrm>
          <a:prstGeom prst="rect">
            <a:avLst/>
          </a:prstGeom>
        </p:spPr>
      </p:pic>
      <p:sp>
        <p:nvSpPr>
          <p:cNvPr id="7" name="ZoneTexte 6"/>
          <p:cNvSpPr txBox="1"/>
          <p:nvPr/>
        </p:nvSpPr>
        <p:spPr>
          <a:xfrm>
            <a:off x="4227763" y="5486400"/>
            <a:ext cx="2687444" cy="367990"/>
          </a:xfrm>
          <a:prstGeom prst="rect">
            <a:avLst/>
          </a:prstGeom>
          <a:noFill/>
        </p:spPr>
        <p:txBody>
          <a:bodyPr wrap="square" rtlCol="0">
            <a:spAutoFit/>
          </a:bodyPr>
          <a:lstStyle/>
          <a:p>
            <a:r>
              <a:rPr lang="fr-FR" dirty="0" smtClean="0">
                <a:solidFill>
                  <a:schemeClr val="bg1"/>
                </a:solidFill>
              </a:rPr>
              <a:t>Emmanuel Vourekas</a:t>
            </a:r>
            <a:endParaRPr lang="fr-FR" dirty="0">
              <a:solidFill>
                <a:schemeClr val="bg1"/>
              </a:solidFill>
            </a:endParaRPr>
          </a:p>
        </p:txBody>
      </p:sp>
    </p:spTree>
    <p:extLst>
      <p:ext uri="{BB962C8B-B14F-4D97-AF65-F5344CB8AC3E}">
        <p14:creationId xmlns:p14="http://schemas.microsoft.com/office/powerpoint/2010/main" val="2215769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0" y="365126"/>
            <a:ext cx="8876370"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756" y="1851103"/>
            <a:ext cx="6835698" cy="4136210"/>
          </a:xfrm>
          <a:prstGeom prst="rect">
            <a:avLst/>
          </a:prstGeom>
        </p:spPr>
      </p:pic>
    </p:spTree>
    <p:extLst>
      <p:ext uri="{BB962C8B-B14F-4D97-AF65-F5344CB8AC3E}">
        <p14:creationId xmlns:p14="http://schemas.microsoft.com/office/powerpoint/2010/main" val="24869160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365126"/>
            <a:ext cx="8686800" cy="1325563"/>
          </a:xfrm>
        </p:spPr>
        <p:txBody>
          <a:bodyPr/>
          <a:lstStyle/>
          <a:p>
            <a:r>
              <a:rPr lang="fr-FR" dirty="0"/>
              <a:t>Athens Concert H., Athens, GR (1991)</a:t>
            </a:r>
          </a:p>
        </p:txBody>
      </p:sp>
      <p:sp>
        <p:nvSpPr>
          <p:cNvPr id="3" name="Espace réservé du contenu 2"/>
          <p:cNvSpPr>
            <a:spLocks noGrp="1"/>
          </p:cNvSpPr>
          <p:nvPr>
            <p:ph idx="1"/>
          </p:nvPr>
        </p:nvSpPr>
        <p:spPr/>
        <p:txBody>
          <a:bodyPr>
            <a:normAutofit fontScale="92500"/>
          </a:bodyPr>
          <a:lstStyle/>
          <a:p>
            <a:r>
              <a:rPr lang="fr-FR" dirty="0" smtClean="0"/>
              <a:t>It is the work of Emmanuel Vourekas</a:t>
            </a:r>
            <a:r>
              <a:rPr lang="fr-FR" i="1" dirty="0" smtClean="0"/>
              <a:t>.</a:t>
            </a:r>
          </a:p>
          <a:p>
            <a:r>
              <a:rPr lang="en-US" dirty="0"/>
              <a:t>The rectangular volume of the building, the colonnade on the façade with its heavy twin piers, the sheeting of the exterior with white Pentelic marble and the large windows express the effort to reinterpret neoclassical models by using modern means of expression</a:t>
            </a:r>
            <a:r>
              <a:rPr lang="en-US" dirty="0" smtClean="0"/>
              <a:t>.</a:t>
            </a:r>
          </a:p>
          <a:p>
            <a:r>
              <a:rPr lang="en-US" dirty="0" smtClean="0"/>
              <a:t>It contains the large hall (capacity </a:t>
            </a:r>
            <a:r>
              <a:rPr lang="en-US" dirty="0"/>
              <a:t>1961 spectators), built of movable </a:t>
            </a:r>
            <a:r>
              <a:rPr lang="en-US" dirty="0" smtClean="0"/>
              <a:t>wood-</a:t>
            </a:r>
            <a:r>
              <a:rPr lang="en-US" dirty="0" err="1" smtClean="0"/>
              <a:t>panelled</a:t>
            </a:r>
            <a:r>
              <a:rPr lang="en-US" dirty="0" smtClean="0"/>
              <a:t> </a:t>
            </a:r>
            <a:r>
              <a:rPr lang="en-US" dirty="0"/>
              <a:t>vertical sections which, when withdrawn, can increase the stage area, according to the demands of each </a:t>
            </a:r>
            <a:r>
              <a:rPr lang="en-US" dirty="0" smtClean="0"/>
              <a:t>performance.</a:t>
            </a:r>
            <a:r>
              <a:rPr lang="en-US" dirty="0"/>
              <a:t/>
            </a:r>
            <a:br>
              <a:rPr lang="en-US" dirty="0"/>
            </a:br>
            <a:endParaRPr lang="fr-FR" i="1"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695231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20253"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937" y="1690689"/>
            <a:ext cx="6646126" cy="4264062"/>
          </a:xfrm>
          <a:prstGeom prst="rect">
            <a:avLst/>
          </a:prstGeom>
        </p:spPr>
      </p:pic>
    </p:spTree>
    <p:extLst>
      <p:ext uri="{BB962C8B-B14F-4D97-AF65-F5344CB8AC3E}">
        <p14:creationId xmlns:p14="http://schemas.microsoft.com/office/powerpoint/2010/main" val="39550941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365126"/>
            <a:ext cx="8697951"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7200" y="1690689"/>
            <a:ext cx="5689600" cy="4285603"/>
          </a:xfrm>
          <a:prstGeom prst="rect">
            <a:avLst/>
          </a:prstGeom>
        </p:spPr>
      </p:pic>
    </p:spTree>
    <p:extLst>
      <p:ext uri="{BB962C8B-B14F-4D97-AF65-F5344CB8AC3E}">
        <p14:creationId xmlns:p14="http://schemas.microsoft.com/office/powerpoint/2010/main" val="25551144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2" y="365126"/>
            <a:ext cx="8709102"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2" y="1690689"/>
            <a:ext cx="6713035" cy="4270918"/>
          </a:xfrm>
          <a:prstGeom prst="rect">
            <a:avLst/>
          </a:prstGeom>
        </p:spPr>
      </p:pic>
    </p:spTree>
    <p:extLst>
      <p:ext uri="{BB962C8B-B14F-4D97-AF65-F5344CB8AC3E}">
        <p14:creationId xmlns:p14="http://schemas.microsoft.com/office/powerpoint/2010/main" val="17616671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54068"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690689"/>
            <a:ext cx="6667500" cy="4000500"/>
          </a:xfrm>
          <a:prstGeom prst="rect">
            <a:avLst/>
          </a:prstGeom>
        </p:spPr>
      </p:pic>
    </p:spTree>
    <p:extLst>
      <p:ext uri="{BB962C8B-B14F-4D97-AF65-F5344CB8AC3E}">
        <p14:creationId xmlns:p14="http://schemas.microsoft.com/office/powerpoint/2010/main" val="29028398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686799"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063" y="1690689"/>
            <a:ext cx="6307873" cy="4330971"/>
          </a:xfrm>
          <a:prstGeom prst="rect">
            <a:avLst/>
          </a:prstGeom>
        </p:spPr>
      </p:pic>
    </p:spTree>
    <p:extLst>
      <p:ext uri="{BB962C8B-B14F-4D97-AF65-F5344CB8AC3E}">
        <p14:creationId xmlns:p14="http://schemas.microsoft.com/office/powerpoint/2010/main" val="41003327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083" y="365126"/>
            <a:ext cx="8720253"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87" y="1690689"/>
            <a:ext cx="6802244" cy="4308668"/>
          </a:xfrm>
          <a:prstGeom prst="rect">
            <a:avLst/>
          </a:prstGeom>
        </p:spPr>
      </p:pic>
    </p:spTree>
    <p:extLst>
      <p:ext uri="{BB962C8B-B14F-4D97-AF65-F5344CB8AC3E}">
        <p14:creationId xmlns:p14="http://schemas.microsoft.com/office/powerpoint/2010/main" val="40774131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141" y="365126"/>
            <a:ext cx="8675649"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705" y="1690689"/>
            <a:ext cx="5976589" cy="4000500"/>
          </a:xfrm>
          <a:prstGeom prst="rect">
            <a:avLst/>
          </a:prstGeom>
        </p:spPr>
      </p:pic>
    </p:spTree>
    <p:extLst>
      <p:ext uri="{BB962C8B-B14F-4D97-AF65-F5344CB8AC3E}">
        <p14:creationId xmlns:p14="http://schemas.microsoft.com/office/powerpoint/2010/main" val="25238702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5" y="365126"/>
            <a:ext cx="8675648"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85" y="1690689"/>
            <a:ext cx="6668429" cy="4404732"/>
          </a:xfrm>
          <a:prstGeom prst="rect">
            <a:avLst/>
          </a:prstGeom>
        </p:spPr>
      </p:pic>
    </p:spTree>
    <p:extLst>
      <p:ext uri="{BB962C8B-B14F-4D97-AF65-F5344CB8AC3E}">
        <p14:creationId xmlns:p14="http://schemas.microsoft.com/office/powerpoint/2010/main" val="33926363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9" y="365126"/>
            <a:ext cx="8764858" cy="1325563"/>
          </a:xfrm>
        </p:spPr>
        <p:txBody>
          <a:bodyPr/>
          <a:lstStyle/>
          <a:p>
            <a:r>
              <a:rPr lang="fr-FR" dirty="0"/>
              <a:t>Athens Concert H., Athens, GR (1991)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040" y="1690689"/>
            <a:ext cx="6667500" cy="4438650"/>
          </a:xfrm>
          <a:prstGeom prst="rect">
            <a:avLst/>
          </a:prstGeom>
        </p:spPr>
      </p:pic>
    </p:spTree>
    <p:extLst>
      <p:ext uri="{BB962C8B-B14F-4D97-AF65-F5344CB8AC3E}">
        <p14:creationId xmlns:p14="http://schemas.microsoft.com/office/powerpoint/2010/main" val="40233136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Operas &amp; Performance Halls  1</a:t>
            </a:r>
          </a:p>
        </p:txBody>
      </p:sp>
      <p:sp>
        <p:nvSpPr>
          <p:cNvPr id="3" name="Espace réservé du contenu 2"/>
          <p:cNvSpPr>
            <a:spLocks noGrp="1"/>
          </p:cNvSpPr>
          <p:nvPr>
            <p:ph idx="1"/>
          </p:nvPr>
        </p:nvSpPr>
        <p:spPr/>
        <p:txBody>
          <a:bodyPr>
            <a:normAutofit fontScale="92500" lnSpcReduction="20000"/>
          </a:bodyPr>
          <a:lstStyle/>
          <a:p>
            <a:r>
              <a:rPr lang="fr-FR" dirty="0"/>
              <a:t>Royal Festival Hall, London, GB 1951.</a:t>
            </a:r>
          </a:p>
          <a:p>
            <a:r>
              <a:rPr lang="fr-FR" dirty="0"/>
              <a:t>Auditorio Nacional, Mexico, MX 1952.</a:t>
            </a:r>
          </a:p>
          <a:p>
            <a:r>
              <a:rPr lang="fr-FR" dirty="0"/>
              <a:t>Turku Concert Hall, Turku, FI 1952.</a:t>
            </a:r>
          </a:p>
          <a:p>
            <a:r>
              <a:rPr lang="fr-FR" dirty="0"/>
              <a:t>Oper Köln, Köln, DE 1957-1962.</a:t>
            </a:r>
          </a:p>
          <a:p>
            <a:r>
              <a:rPr lang="fr-FR" dirty="0"/>
              <a:t>Beethoven Halle, Bonn, DE 1959.</a:t>
            </a:r>
          </a:p>
          <a:p>
            <a:r>
              <a:rPr lang="fr-FR" dirty="0"/>
              <a:t>Musiktheater, Gelsenkirchen, DE 1959.</a:t>
            </a:r>
          </a:p>
          <a:p>
            <a:r>
              <a:rPr lang="fr-FR" dirty="0"/>
              <a:t>Deutsche Oper, Berlin, DE 1961.</a:t>
            </a:r>
          </a:p>
          <a:p>
            <a:r>
              <a:rPr lang="fr-FR" dirty="0"/>
              <a:t>Théâtre, Caen, FR 1963.</a:t>
            </a:r>
          </a:p>
          <a:p>
            <a:r>
              <a:rPr lang="fr-FR" dirty="0"/>
              <a:t>Philharmonic Concert Hall, Berlin, DE 1963.</a:t>
            </a:r>
          </a:p>
          <a:p>
            <a:r>
              <a:rPr lang="fr-FR" dirty="0"/>
              <a:t>Grand Théâtre, Luxembourg, LU 1964.</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523101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0" y="365126"/>
            <a:ext cx="8854068"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381" y="1690689"/>
            <a:ext cx="5881237" cy="3918374"/>
          </a:xfrm>
          <a:prstGeom prst="rect">
            <a:avLst/>
          </a:prstGeom>
        </p:spPr>
      </p:pic>
    </p:spTree>
    <p:extLst>
      <p:ext uri="{BB962C8B-B14F-4D97-AF65-F5344CB8AC3E}">
        <p14:creationId xmlns:p14="http://schemas.microsoft.com/office/powerpoint/2010/main" val="32741224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Grange au Lac, Evian, FR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74" y="1690689"/>
            <a:ext cx="6336704" cy="466566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594" y="3368527"/>
            <a:ext cx="2052092" cy="298782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90" y="1462089"/>
            <a:ext cx="1368152" cy="4800600"/>
          </a:xfrm>
          <a:prstGeom prst="rect">
            <a:avLst/>
          </a:prstGeom>
        </p:spPr>
      </p:pic>
      <p:sp>
        <p:nvSpPr>
          <p:cNvPr id="7" name="ZoneTexte 6"/>
          <p:cNvSpPr txBox="1"/>
          <p:nvPr/>
        </p:nvSpPr>
        <p:spPr>
          <a:xfrm>
            <a:off x="6880302" y="5832088"/>
            <a:ext cx="1839952" cy="369332"/>
          </a:xfrm>
          <a:prstGeom prst="rect">
            <a:avLst/>
          </a:prstGeom>
          <a:noFill/>
        </p:spPr>
        <p:txBody>
          <a:bodyPr wrap="square" rtlCol="0">
            <a:spAutoFit/>
          </a:bodyPr>
          <a:lstStyle/>
          <a:p>
            <a:r>
              <a:rPr lang="fr-FR" dirty="0" smtClean="0">
                <a:solidFill>
                  <a:schemeClr val="bg1"/>
                </a:solidFill>
              </a:rPr>
              <a:t>Patrick Bouchain</a:t>
            </a:r>
            <a:endParaRPr lang="fr-FR" dirty="0">
              <a:solidFill>
                <a:schemeClr val="bg1"/>
              </a:solidFill>
            </a:endParaRPr>
          </a:p>
        </p:txBody>
      </p:sp>
    </p:spTree>
    <p:extLst>
      <p:ext uri="{BB962C8B-B14F-4D97-AF65-F5344CB8AC3E}">
        <p14:creationId xmlns:p14="http://schemas.microsoft.com/office/powerpoint/2010/main" val="13489570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Grange au Lac, Evian, FR (1993)</a:t>
            </a:r>
          </a:p>
        </p:txBody>
      </p:sp>
      <p:sp>
        <p:nvSpPr>
          <p:cNvPr id="3" name="Espace réservé du contenu 2"/>
          <p:cNvSpPr>
            <a:spLocks noGrp="1"/>
          </p:cNvSpPr>
          <p:nvPr>
            <p:ph idx="1"/>
          </p:nvPr>
        </p:nvSpPr>
        <p:spPr/>
        <p:txBody>
          <a:bodyPr/>
          <a:lstStyle/>
          <a:p>
            <a:r>
              <a:rPr lang="en-US" dirty="0"/>
              <a:t>It is the work of the architect Patrick </a:t>
            </a:r>
            <a:r>
              <a:rPr lang="en-US" dirty="0" err="1"/>
              <a:t>Bouchain</a:t>
            </a:r>
            <a:r>
              <a:rPr lang="en-US" dirty="0"/>
              <a:t>.</a:t>
            </a:r>
          </a:p>
          <a:p>
            <a:r>
              <a:rPr lang="en-US" dirty="0"/>
              <a:t>It is a simple volume of 22m wide by 47m long and 15m high to which are attached the stairs, the galleries and the boxes which complete it. A set of 14 identical trusses determines the construction system of the frame. It contains 1200 pl.</a:t>
            </a:r>
          </a:p>
          <a:p>
            <a:r>
              <a:rPr lang="en-US" dirty="0"/>
              <a:t>The room is made only of red cedar and pine: only a huge aluminium shell, made of alucobond petals, comes to the ceiling to ensure perfect acoustics.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625649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Grange au Lac, Evian, FR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812" y="1690689"/>
            <a:ext cx="7022375" cy="4509390"/>
          </a:xfrm>
          <a:prstGeom prst="rect">
            <a:avLst/>
          </a:prstGeom>
        </p:spPr>
      </p:pic>
    </p:spTree>
    <p:extLst>
      <p:ext uri="{BB962C8B-B14F-4D97-AF65-F5344CB8AC3E}">
        <p14:creationId xmlns:p14="http://schemas.microsoft.com/office/powerpoint/2010/main" val="5049137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Grange au Lac, Evian, FR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001" y="1690689"/>
            <a:ext cx="6781998" cy="4464784"/>
          </a:xfrm>
          <a:prstGeom prst="rect">
            <a:avLst/>
          </a:prstGeom>
        </p:spPr>
      </p:pic>
    </p:spTree>
    <p:extLst>
      <p:ext uri="{BB962C8B-B14F-4D97-AF65-F5344CB8AC3E}">
        <p14:creationId xmlns:p14="http://schemas.microsoft.com/office/powerpoint/2010/main" val="23748086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Grange au Lac, Evian, FR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652" y="1690689"/>
            <a:ext cx="6264696" cy="4464497"/>
          </a:xfrm>
          <a:prstGeom prst="rect">
            <a:avLst/>
          </a:prstGeom>
        </p:spPr>
      </p:pic>
    </p:spTree>
    <p:extLst>
      <p:ext uri="{BB962C8B-B14F-4D97-AF65-F5344CB8AC3E}">
        <p14:creationId xmlns:p14="http://schemas.microsoft.com/office/powerpoint/2010/main" val="16381189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Grange au Lac, Evian, FR (1993)</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690689"/>
            <a:ext cx="7488832" cy="3972715"/>
          </a:xfrm>
          <a:prstGeom prst="rect">
            <a:avLst/>
          </a:prstGeom>
        </p:spPr>
      </p:pic>
    </p:spTree>
    <p:extLst>
      <p:ext uri="{BB962C8B-B14F-4D97-AF65-F5344CB8AC3E}">
        <p14:creationId xmlns:p14="http://schemas.microsoft.com/office/powerpoint/2010/main" val="31122967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03477"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13" y="1690689"/>
            <a:ext cx="6444208" cy="446449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387" y="1690689"/>
            <a:ext cx="2251739" cy="19240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97" y="5006898"/>
            <a:ext cx="1958753" cy="1054844"/>
          </a:xfrm>
          <a:prstGeom prst="rect">
            <a:avLst/>
          </a:prstGeom>
        </p:spPr>
      </p:pic>
      <p:sp>
        <p:nvSpPr>
          <p:cNvPr id="7" name="ZoneTexte 6"/>
          <p:cNvSpPr txBox="1"/>
          <p:nvPr/>
        </p:nvSpPr>
        <p:spPr>
          <a:xfrm>
            <a:off x="6779941" y="3222702"/>
            <a:ext cx="1984918" cy="369332"/>
          </a:xfrm>
          <a:prstGeom prst="rect">
            <a:avLst/>
          </a:prstGeom>
          <a:noFill/>
        </p:spPr>
        <p:txBody>
          <a:bodyPr wrap="square" rtlCol="0">
            <a:spAutoFit/>
          </a:bodyPr>
          <a:lstStyle/>
          <a:p>
            <a:r>
              <a:rPr lang="en-US" dirty="0">
                <a:solidFill>
                  <a:schemeClr val="bg1"/>
                </a:solidFill>
              </a:rPr>
              <a:t>Arata Isozaki</a:t>
            </a:r>
            <a:endParaRPr lang="fr-FR" dirty="0">
              <a:solidFill>
                <a:schemeClr val="bg1"/>
              </a:solidFill>
            </a:endParaRPr>
          </a:p>
        </p:txBody>
      </p:sp>
    </p:spTree>
    <p:extLst>
      <p:ext uri="{BB962C8B-B14F-4D97-AF65-F5344CB8AC3E}">
        <p14:creationId xmlns:p14="http://schemas.microsoft.com/office/powerpoint/2010/main" val="12925733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03477" cy="1325563"/>
          </a:xfrm>
        </p:spPr>
        <p:txBody>
          <a:bodyPr/>
          <a:lstStyle/>
          <a:p>
            <a:r>
              <a:rPr lang="fr-FR" dirty="0"/>
              <a:t>Kyoto Concert Hall, Kyoto, JP (1995)</a:t>
            </a:r>
          </a:p>
        </p:txBody>
      </p:sp>
      <p:sp>
        <p:nvSpPr>
          <p:cNvPr id="3" name="Espace réservé du contenu 2"/>
          <p:cNvSpPr>
            <a:spLocks noGrp="1"/>
          </p:cNvSpPr>
          <p:nvPr>
            <p:ph idx="1"/>
          </p:nvPr>
        </p:nvSpPr>
        <p:spPr/>
        <p:txBody>
          <a:bodyPr>
            <a:normAutofit lnSpcReduction="10000"/>
          </a:bodyPr>
          <a:lstStyle/>
          <a:p>
            <a:r>
              <a:rPr lang="en-US" dirty="0"/>
              <a:t>It is the work of the architect Arata Isozaki.</a:t>
            </a:r>
          </a:p>
          <a:p>
            <a:r>
              <a:rPr lang="en-US" dirty="0"/>
              <a:t>The building covered with black ceramic panels contains 2 concert halls: the main one with 1839 seats in the shape of a shoe box and a smaller one, the ¨Ensemble Hall Murata¨ with 500 seats of hexagonal shape but included in the circular tower.</a:t>
            </a:r>
          </a:p>
          <a:p>
            <a:r>
              <a:rPr lang="en-US" dirty="0"/>
              <a:t>Remarkable details: ramps of access, organ with 90 pipes of the main hall or the 12 pillars, placed at regular intervals of the reception hall, represent the 12 symbols of the zodiac of the old Eastern chronology, the ox, the tiger, the hare, etc.</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919867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5418"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1690689"/>
            <a:ext cx="7143750" cy="4333875"/>
          </a:xfrm>
          <a:prstGeom prst="rect">
            <a:avLst/>
          </a:prstGeom>
        </p:spPr>
      </p:pic>
    </p:spTree>
    <p:extLst>
      <p:ext uri="{BB962C8B-B14F-4D97-AF65-F5344CB8AC3E}">
        <p14:creationId xmlns:p14="http://schemas.microsoft.com/office/powerpoint/2010/main" val="24897996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58511"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541" y="1690689"/>
            <a:ext cx="5800725" cy="4353272"/>
          </a:xfrm>
          <a:prstGeom prst="rect">
            <a:avLst/>
          </a:prstGeom>
        </p:spPr>
      </p:pic>
    </p:spTree>
    <p:extLst>
      <p:ext uri="{BB962C8B-B14F-4D97-AF65-F5344CB8AC3E}">
        <p14:creationId xmlns:p14="http://schemas.microsoft.com/office/powerpoint/2010/main" val="30311228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7" y="365126"/>
            <a:ext cx="8898672"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34" y="1880415"/>
            <a:ext cx="4114800" cy="423746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514" y="1880415"/>
            <a:ext cx="3333750" cy="4237463"/>
          </a:xfrm>
          <a:prstGeom prst="rect">
            <a:avLst/>
          </a:prstGeom>
        </p:spPr>
      </p:pic>
      <p:sp>
        <p:nvSpPr>
          <p:cNvPr id="6" name="ZoneTexte 5"/>
          <p:cNvSpPr txBox="1"/>
          <p:nvPr/>
        </p:nvSpPr>
        <p:spPr>
          <a:xfrm>
            <a:off x="5252224" y="5687122"/>
            <a:ext cx="2865864" cy="646331"/>
          </a:xfrm>
          <a:prstGeom prst="rect">
            <a:avLst/>
          </a:prstGeom>
          <a:noFill/>
        </p:spPr>
        <p:txBody>
          <a:bodyPr wrap="square" rtlCol="0">
            <a:spAutoFit/>
          </a:bodyPr>
          <a:lstStyle/>
          <a:p>
            <a:r>
              <a:rPr lang="fr-FR" dirty="0"/>
              <a:t>Vicente </a:t>
            </a:r>
            <a:r>
              <a:rPr lang="fr-FR" dirty="0" smtClean="0"/>
              <a:t>Rojo : Escenario </a:t>
            </a:r>
            <a:r>
              <a:rPr lang="fr-FR" dirty="0"/>
              <a:t>750</a:t>
            </a:r>
          </a:p>
          <a:p>
            <a:endParaRPr lang="fr-FR" dirty="0"/>
          </a:p>
        </p:txBody>
      </p:sp>
      <p:sp>
        <p:nvSpPr>
          <p:cNvPr id="7" name="ZoneTexte 6"/>
          <p:cNvSpPr txBox="1"/>
          <p:nvPr/>
        </p:nvSpPr>
        <p:spPr>
          <a:xfrm>
            <a:off x="2196790" y="5564459"/>
            <a:ext cx="2252547" cy="369332"/>
          </a:xfrm>
          <a:prstGeom prst="rect">
            <a:avLst/>
          </a:prstGeom>
          <a:noFill/>
        </p:spPr>
        <p:txBody>
          <a:bodyPr wrap="square" rtlCol="0">
            <a:spAutoFit/>
          </a:bodyPr>
          <a:lstStyle/>
          <a:p>
            <a:r>
              <a:rPr lang="fr-FR" dirty="0"/>
              <a:t>Juan </a:t>
            </a:r>
            <a:r>
              <a:rPr lang="fr-FR" dirty="0" smtClean="0"/>
              <a:t>Soriano : La Luna</a:t>
            </a:r>
            <a:endParaRPr lang="fr-FR" dirty="0"/>
          </a:p>
        </p:txBody>
      </p:sp>
    </p:spTree>
    <p:extLst>
      <p:ext uri="{BB962C8B-B14F-4D97-AF65-F5344CB8AC3E}">
        <p14:creationId xmlns:p14="http://schemas.microsoft.com/office/powerpoint/2010/main" val="29733092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487" y="1690689"/>
            <a:ext cx="6667500" cy="4448175"/>
          </a:xfrm>
          <a:prstGeom prst="rect">
            <a:avLst/>
          </a:prstGeom>
        </p:spPr>
      </p:pic>
    </p:spTree>
    <p:extLst>
      <p:ext uri="{BB962C8B-B14F-4D97-AF65-F5344CB8AC3E}">
        <p14:creationId xmlns:p14="http://schemas.microsoft.com/office/powerpoint/2010/main" val="13436942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813"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668" y="1690689"/>
            <a:ext cx="5976664" cy="4392488"/>
          </a:xfrm>
          <a:prstGeom prst="rect">
            <a:avLst/>
          </a:prstGeom>
        </p:spPr>
      </p:pic>
    </p:spTree>
    <p:extLst>
      <p:ext uri="{BB962C8B-B14F-4D97-AF65-F5344CB8AC3E}">
        <p14:creationId xmlns:p14="http://schemas.microsoft.com/office/powerpoint/2010/main" val="3425174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887" y="1690689"/>
            <a:ext cx="3286125" cy="389607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237" y="1690689"/>
            <a:ext cx="3371153" cy="3896072"/>
          </a:xfrm>
          <a:prstGeom prst="rect">
            <a:avLst/>
          </a:prstGeom>
        </p:spPr>
      </p:pic>
    </p:spTree>
    <p:extLst>
      <p:ext uri="{BB962C8B-B14F-4D97-AF65-F5344CB8AC3E}">
        <p14:creationId xmlns:p14="http://schemas.microsoft.com/office/powerpoint/2010/main" val="33449033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14628"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0" y="1690689"/>
            <a:ext cx="6286500" cy="4546623"/>
          </a:xfrm>
          <a:prstGeom prst="rect">
            <a:avLst/>
          </a:prstGeom>
        </p:spPr>
      </p:pic>
    </p:spTree>
    <p:extLst>
      <p:ext uri="{BB962C8B-B14F-4D97-AF65-F5344CB8AC3E}">
        <p14:creationId xmlns:p14="http://schemas.microsoft.com/office/powerpoint/2010/main" val="12692210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03477"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0" y="1690689"/>
            <a:ext cx="6286500" cy="4286250"/>
          </a:xfrm>
          <a:prstGeom prst="rect">
            <a:avLst/>
          </a:prstGeom>
        </p:spPr>
      </p:pic>
    </p:spTree>
    <p:extLst>
      <p:ext uri="{BB962C8B-B14F-4D97-AF65-F5344CB8AC3E}">
        <p14:creationId xmlns:p14="http://schemas.microsoft.com/office/powerpoint/2010/main" val="6716832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25418"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351" y="1690689"/>
            <a:ext cx="5921298" cy="4319818"/>
          </a:xfrm>
          <a:prstGeom prst="rect">
            <a:avLst/>
          </a:prstGeom>
        </p:spPr>
      </p:pic>
    </p:spTree>
    <p:extLst>
      <p:ext uri="{BB962C8B-B14F-4D97-AF65-F5344CB8AC3E}">
        <p14:creationId xmlns:p14="http://schemas.microsoft.com/office/powerpoint/2010/main" val="33001852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03116" cy="1325563"/>
          </a:xfrm>
        </p:spPr>
        <p:txBody>
          <a:bodyPr/>
          <a:lstStyle/>
          <a:p>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326" y="1690689"/>
            <a:ext cx="5879347" cy="4275213"/>
          </a:xfrm>
          <a:prstGeom prst="rect">
            <a:avLst/>
          </a:prstGeom>
        </p:spPr>
      </p:pic>
    </p:spTree>
    <p:extLst>
      <p:ext uri="{BB962C8B-B14F-4D97-AF65-F5344CB8AC3E}">
        <p14:creationId xmlns:p14="http://schemas.microsoft.com/office/powerpoint/2010/main" val="19913897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991" y="365126"/>
            <a:ext cx="8419170" cy="1325563"/>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825" y="1690689"/>
            <a:ext cx="6480720" cy="417646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613" y="1690689"/>
            <a:ext cx="1695480" cy="1767513"/>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299" y="3458202"/>
            <a:ext cx="1497794" cy="1128027"/>
          </a:xfrm>
          <a:prstGeom prst="rect">
            <a:avLst/>
          </a:prstGeom>
        </p:spPr>
      </p:pic>
      <p:pic>
        <p:nvPicPr>
          <p:cNvPr id="7" name="Image 6"/>
          <p:cNvPicPr>
            <a:picLocks noChangeAspect="1"/>
          </p:cNvPicPr>
          <p:nvPr/>
        </p:nvPicPr>
        <p:blipFill>
          <a:blip r:embed="rId5"/>
          <a:stretch>
            <a:fillRect/>
          </a:stretch>
        </p:blipFill>
        <p:spPr>
          <a:xfrm>
            <a:off x="7057299" y="4703565"/>
            <a:ext cx="1676400" cy="864197"/>
          </a:xfrm>
          <a:prstGeom prst="rect">
            <a:avLst/>
          </a:prstGeom>
        </p:spPr>
      </p:pic>
      <p:pic>
        <p:nvPicPr>
          <p:cNvPr id="8" name="Image 7"/>
          <p:cNvPicPr>
            <a:picLocks noChangeAspect="1"/>
          </p:cNvPicPr>
          <p:nvPr/>
        </p:nvPicPr>
        <p:blipFill>
          <a:blip r:embed="rId6"/>
          <a:stretch>
            <a:fillRect/>
          </a:stretch>
        </p:blipFill>
        <p:spPr>
          <a:xfrm>
            <a:off x="5776330" y="6067992"/>
            <a:ext cx="3164205" cy="571500"/>
          </a:xfrm>
          <a:prstGeom prst="rect">
            <a:avLst/>
          </a:prstGeom>
        </p:spPr>
      </p:pic>
      <p:sp>
        <p:nvSpPr>
          <p:cNvPr id="9" name="ZoneTexte 8"/>
          <p:cNvSpPr txBox="1"/>
          <p:nvPr/>
        </p:nvSpPr>
        <p:spPr>
          <a:xfrm>
            <a:off x="6859614" y="2888166"/>
            <a:ext cx="1793732" cy="369332"/>
          </a:xfrm>
          <a:prstGeom prst="rect">
            <a:avLst/>
          </a:prstGeom>
          <a:noFill/>
        </p:spPr>
        <p:txBody>
          <a:bodyPr wrap="square" rtlCol="0">
            <a:spAutoFit/>
          </a:bodyPr>
          <a:lstStyle/>
          <a:p>
            <a:r>
              <a:rPr lang="fr-FR" dirty="0" smtClean="0">
                <a:solidFill>
                  <a:schemeClr val="bg1"/>
                </a:solidFill>
              </a:rPr>
              <a:t>Vittorio Gregotti</a:t>
            </a:r>
            <a:endParaRPr lang="fr-FR" dirty="0">
              <a:solidFill>
                <a:schemeClr val="bg1"/>
              </a:solidFill>
            </a:endParaRPr>
          </a:p>
        </p:txBody>
      </p:sp>
    </p:spTree>
    <p:extLst>
      <p:ext uri="{BB962C8B-B14F-4D97-AF65-F5344CB8AC3E}">
        <p14:creationId xmlns:p14="http://schemas.microsoft.com/office/powerpoint/2010/main" val="10336825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1174" cy="1325563"/>
          </a:xfrm>
        </p:spPr>
        <p:txBody>
          <a:bodyPr/>
          <a:lstStyle/>
          <a:p>
            <a:r>
              <a:rPr lang="fr-FR" dirty="0"/>
              <a:t>Grand Théâtre Prov., Aix, FR (1997)</a:t>
            </a:r>
          </a:p>
        </p:txBody>
      </p:sp>
      <p:sp>
        <p:nvSpPr>
          <p:cNvPr id="3" name="Espace réservé du contenu 2"/>
          <p:cNvSpPr>
            <a:spLocks noGrp="1"/>
          </p:cNvSpPr>
          <p:nvPr>
            <p:ph idx="1"/>
          </p:nvPr>
        </p:nvSpPr>
        <p:spPr/>
        <p:txBody>
          <a:bodyPr>
            <a:normAutofit fontScale="92500"/>
          </a:bodyPr>
          <a:lstStyle/>
          <a:p>
            <a:r>
              <a:rPr lang="en-US" dirty="0"/>
              <a:t>It is the work of the architect Vittorio Gregotti.</a:t>
            </a:r>
          </a:p>
          <a:p>
            <a:r>
              <a:rPr lang="en-US" dirty="0"/>
              <a:t>He proposes to place the room in a place open to the outside public space. Apart from the various terrace floors, the most striking example is the large circular forum, accessible directly from the street at a low level, or by a staircase from the upper terraces.</a:t>
            </a:r>
          </a:p>
          <a:p>
            <a:r>
              <a:rPr lang="en-US" dirty="0"/>
              <a:t>The exterior cladding of the building was made of stapled stone, which had to be seismically protected for hanging. The choice of </a:t>
            </a:r>
            <a:r>
              <a:rPr lang="en-US" dirty="0" smtClean="0"/>
              <a:t>color </a:t>
            </a:r>
            <a:r>
              <a:rPr lang="en-US" dirty="0"/>
              <a:t>(yellow/light beige Indian sandstone) leaves a monolithic impression of a high retaining wall.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758011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14628" cy="1325563"/>
          </a:xfrm>
        </p:spPr>
        <p:txBody>
          <a:bodyPr/>
          <a:lstStyle/>
          <a:p>
            <a:r>
              <a:rPr lang="fr-FR" dirty="0"/>
              <a:t>Grand Théâtre Prov., Aix, FR (1997)</a:t>
            </a:r>
          </a:p>
        </p:txBody>
      </p:sp>
      <p:sp>
        <p:nvSpPr>
          <p:cNvPr id="3" name="Espace réservé du contenu 2"/>
          <p:cNvSpPr>
            <a:spLocks noGrp="1"/>
          </p:cNvSpPr>
          <p:nvPr>
            <p:ph idx="1"/>
          </p:nvPr>
        </p:nvSpPr>
        <p:spPr/>
        <p:txBody>
          <a:bodyPr/>
          <a:lstStyle/>
          <a:p>
            <a:r>
              <a:rPr lang="en-US" dirty="0"/>
              <a:t>Circular in shape, the large hall offers, depending on the show and the volume required in the orchestra pit, a modular gauge (1250 to 1370 seats), composed of a large inclined floor (up to 950 seats) and 3 levels of arched balconies (420 seats). This large room keeps "human" dimensions, the last row of the parterre allowing to keep an interesting and pleasant proximity with the plateau.</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698920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865220" cy="1325563"/>
          </a:xfrm>
        </p:spPr>
        <p:txBody>
          <a:bodyPr/>
          <a:lstStyle/>
          <a:p>
            <a:r>
              <a:rPr lang="fr-FR" dirty="0"/>
              <a:t>Auditorio Nacional, Mexico, MX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68" y="1690689"/>
            <a:ext cx="5174166" cy="436442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603" y="1690689"/>
            <a:ext cx="3333750" cy="4364423"/>
          </a:xfrm>
          <a:prstGeom prst="rect">
            <a:avLst/>
          </a:prstGeom>
        </p:spPr>
      </p:pic>
      <p:sp>
        <p:nvSpPr>
          <p:cNvPr id="6" name="ZoneTexte 5"/>
          <p:cNvSpPr txBox="1"/>
          <p:nvPr/>
        </p:nvSpPr>
        <p:spPr>
          <a:xfrm>
            <a:off x="5731727" y="5330283"/>
            <a:ext cx="2765502" cy="923330"/>
          </a:xfrm>
          <a:prstGeom prst="rect">
            <a:avLst/>
          </a:prstGeom>
          <a:noFill/>
        </p:spPr>
        <p:txBody>
          <a:bodyPr wrap="square" rtlCol="0">
            <a:spAutoFit/>
          </a:bodyPr>
          <a:lstStyle/>
          <a:p>
            <a:r>
              <a:rPr lang="fr-FR" dirty="0">
                <a:solidFill>
                  <a:schemeClr val="bg1"/>
                </a:solidFill>
              </a:rPr>
              <a:t>Teodoro González de </a:t>
            </a:r>
            <a:r>
              <a:rPr lang="fr-FR" dirty="0" smtClean="0">
                <a:solidFill>
                  <a:schemeClr val="bg1"/>
                </a:solidFill>
              </a:rPr>
              <a:t>León :</a:t>
            </a:r>
          </a:p>
          <a:p>
            <a:r>
              <a:rPr lang="fr-FR" dirty="0">
                <a:solidFill>
                  <a:schemeClr val="bg1"/>
                </a:solidFill>
              </a:rPr>
              <a:t>Tres figuras áureas</a:t>
            </a:r>
          </a:p>
          <a:p>
            <a:endParaRPr lang="fr-FR" dirty="0"/>
          </a:p>
        </p:txBody>
      </p:sp>
      <p:sp>
        <p:nvSpPr>
          <p:cNvPr id="7" name="ZoneTexte 6"/>
          <p:cNvSpPr txBox="1"/>
          <p:nvPr/>
        </p:nvSpPr>
        <p:spPr>
          <a:xfrm>
            <a:off x="646771" y="5330283"/>
            <a:ext cx="3713356" cy="646331"/>
          </a:xfrm>
          <a:prstGeom prst="rect">
            <a:avLst/>
          </a:prstGeom>
          <a:noFill/>
        </p:spPr>
        <p:txBody>
          <a:bodyPr wrap="square" rtlCol="0">
            <a:spAutoFit/>
          </a:bodyPr>
          <a:lstStyle/>
          <a:p>
            <a:r>
              <a:rPr lang="fr-FR" dirty="0">
                <a:solidFill>
                  <a:schemeClr val="bg1"/>
                </a:solidFill>
              </a:rPr>
              <a:t>Manuel </a:t>
            </a:r>
            <a:r>
              <a:rPr lang="fr-FR" dirty="0" smtClean="0">
                <a:solidFill>
                  <a:schemeClr val="bg1"/>
                </a:solidFill>
              </a:rPr>
              <a:t>Felguérez : </a:t>
            </a:r>
            <a:r>
              <a:rPr lang="fr-FR" dirty="0">
                <a:solidFill>
                  <a:schemeClr val="bg1"/>
                </a:solidFill>
              </a:rPr>
              <a:t>Teorema Inmóvil</a:t>
            </a:r>
          </a:p>
          <a:p>
            <a:endParaRPr lang="fr-FR" dirty="0"/>
          </a:p>
        </p:txBody>
      </p:sp>
    </p:spTree>
    <p:extLst>
      <p:ext uri="{BB962C8B-B14F-4D97-AF65-F5344CB8AC3E}">
        <p14:creationId xmlns:p14="http://schemas.microsoft.com/office/powerpoint/2010/main" val="26784040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36570" cy="1325563"/>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935" y="1690689"/>
            <a:ext cx="6096000" cy="4531692"/>
          </a:xfrm>
          <a:prstGeom prst="rect">
            <a:avLst/>
          </a:prstGeom>
        </p:spPr>
      </p:pic>
    </p:spTree>
    <p:extLst>
      <p:ext uri="{BB962C8B-B14F-4D97-AF65-F5344CB8AC3E}">
        <p14:creationId xmlns:p14="http://schemas.microsoft.com/office/powerpoint/2010/main" val="29903648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36570" cy="1325563"/>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502" y="1690689"/>
            <a:ext cx="6632865" cy="4607407"/>
          </a:xfrm>
          <a:prstGeom prst="rect">
            <a:avLst/>
          </a:prstGeom>
        </p:spPr>
      </p:pic>
    </p:spTree>
    <p:extLst>
      <p:ext uri="{BB962C8B-B14F-4D97-AF65-F5344CB8AC3E}">
        <p14:creationId xmlns:p14="http://schemas.microsoft.com/office/powerpoint/2010/main" val="20559203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48082" cy="1325563"/>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585146"/>
            <a:ext cx="6048672" cy="4525724"/>
          </a:xfrm>
          <a:prstGeom prst="rect">
            <a:avLst/>
          </a:prstGeom>
        </p:spPr>
      </p:pic>
    </p:spTree>
    <p:extLst>
      <p:ext uri="{BB962C8B-B14F-4D97-AF65-F5344CB8AC3E}">
        <p14:creationId xmlns:p14="http://schemas.microsoft.com/office/powerpoint/2010/main" val="34110705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44966"/>
            <a:ext cx="8225418" cy="1048215"/>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724" y="1193181"/>
            <a:ext cx="3523270" cy="5112568"/>
          </a:xfrm>
          <a:prstGeom prst="rect">
            <a:avLst/>
          </a:prstGeom>
        </p:spPr>
      </p:pic>
    </p:spTree>
    <p:extLst>
      <p:ext uri="{BB962C8B-B14F-4D97-AF65-F5344CB8AC3E}">
        <p14:creationId xmlns:p14="http://schemas.microsoft.com/office/powerpoint/2010/main" val="33051806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58511" cy="1325563"/>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88" y="1690689"/>
            <a:ext cx="7416824" cy="4158208"/>
          </a:xfrm>
          <a:prstGeom prst="rect">
            <a:avLst/>
          </a:prstGeom>
        </p:spPr>
      </p:pic>
    </p:spTree>
    <p:extLst>
      <p:ext uri="{BB962C8B-B14F-4D97-AF65-F5344CB8AC3E}">
        <p14:creationId xmlns:p14="http://schemas.microsoft.com/office/powerpoint/2010/main" val="33543969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813" cy="1325563"/>
          </a:xfrm>
        </p:spPr>
        <p:txBody>
          <a:bodyPr/>
          <a:lstStyle/>
          <a:p>
            <a:r>
              <a:rPr lang="fr-FR" dirty="0"/>
              <a:t>Grand Théâtre Prov., Aix, FR (1997)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693" y="1690689"/>
            <a:ext cx="6516724" cy="4409028"/>
          </a:xfrm>
          <a:prstGeom prst="rect">
            <a:avLst/>
          </a:prstGeom>
        </p:spPr>
      </p:pic>
    </p:spTree>
    <p:extLst>
      <p:ext uri="{BB962C8B-B14F-4D97-AF65-F5344CB8AC3E}">
        <p14:creationId xmlns:p14="http://schemas.microsoft.com/office/powerpoint/2010/main" val="25924015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91965" cy="1325563"/>
          </a:xfrm>
        </p:spPr>
        <p:txBody>
          <a:bodyPr/>
          <a:lstStyle/>
          <a:p>
            <a:r>
              <a:rPr lang="fr-FR" dirty="0"/>
              <a:t>Grand Théâtre, Shangai, CN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26" y="1690689"/>
            <a:ext cx="5719462" cy="410445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294" y="1690689"/>
            <a:ext cx="3025286" cy="217589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294" y="4203951"/>
            <a:ext cx="2286000" cy="4476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294" y="5133157"/>
            <a:ext cx="3025286" cy="1323975"/>
          </a:xfrm>
          <a:prstGeom prst="rect">
            <a:avLst/>
          </a:prstGeom>
        </p:spPr>
      </p:pic>
      <p:sp>
        <p:nvSpPr>
          <p:cNvPr id="8" name="ZoneTexte 7"/>
          <p:cNvSpPr txBox="1"/>
          <p:nvPr/>
        </p:nvSpPr>
        <p:spPr>
          <a:xfrm>
            <a:off x="6115050" y="3300761"/>
            <a:ext cx="2705564" cy="369332"/>
          </a:xfrm>
          <a:prstGeom prst="rect">
            <a:avLst/>
          </a:prstGeom>
          <a:noFill/>
        </p:spPr>
        <p:txBody>
          <a:bodyPr wrap="square" rtlCol="0">
            <a:spAutoFit/>
          </a:bodyPr>
          <a:lstStyle/>
          <a:p>
            <a:r>
              <a:rPr lang="en-US" dirty="0">
                <a:solidFill>
                  <a:schemeClr val="bg1"/>
                </a:solidFill>
              </a:rPr>
              <a:t>Jean-Marie Charpentier</a:t>
            </a:r>
            <a:endParaRPr lang="fr-FR" dirty="0">
              <a:solidFill>
                <a:schemeClr val="bg1"/>
              </a:solidFill>
            </a:endParaRPr>
          </a:p>
        </p:txBody>
      </p:sp>
    </p:spTree>
    <p:extLst>
      <p:ext uri="{BB962C8B-B14F-4D97-AF65-F5344CB8AC3E}">
        <p14:creationId xmlns:p14="http://schemas.microsoft.com/office/powerpoint/2010/main" val="365425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36209" cy="1325563"/>
          </a:xfrm>
        </p:spPr>
        <p:txBody>
          <a:bodyPr/>
          <a:lstStyle/>
          <a:p>
            <a:r>
              <a:rPr lang="fr-FR" dirty="0"/>
              <a:t>Grand Théâtre, Shangai, CN (1998)</a:t>
            </a:r>
          </a:p>
        </p:txBody>
      </p:sp>
      <p:sp>
        <p:nvSpPr>
          <p:cNvPr id="3" name="Espace réservé du contenu 2"/>
          <p:cNvSpPr>
            <a:spLocks noGrp="1"/>
          </p:cNvSpPr>
          <p:nvPr>
            <p:ph idx="1"/>
          </p:nvPr>
        </p:nvSpPr>
        <p:spPr/>
        <p:txBody>
          <a:bodyPr>
            <a:normAutofit fontScale="92500"/>
          </a:bodyPr>
          <a:lstStyle/>
          <a:p>
            <a:r>
              <a:rPr lang="en-US" dirty="0"/>
              <a:t>It is the work of the architect Jean-Marie Charpentier.</a:t>
            </a:r>
          </a:p>
          <a:p>
            <a:r>
              <a:rPr lang="en-US" dirty="0"/>
              <a:t>The plan is based on the square geometry, which represents the earth in Chinese symbolism, while the curved roof of the building is an arc of circle depicting the sky. The glass façade was suspended by cables to make it transparent, homogeneous and crystalline.</a:t>
            </a:r>
          </a:p>
          <a:p>
            <a:r>
              <a:rPr lang="en-US" dirty="0"/>
              <a:t>The 7000 t of steel of the structure, hull of boat realized by the shipyards of Shanghai and assembled on the ground, were hoisted to 40m height using jacks.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3405977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091604" cy="1325563"/>
          </a:xfrm>
        </p:spPr>
        <p:txBody>
          <a:bodyPr/>
          <a:lstStyle/>
          <a:p>
            <a:r>
              <a:rPr lang="fr-FR" dirty="0"/>
              <a:t>Grand Théâtre, Shangai, CN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096" y="1608702"/>
            <a:ext cx="6408712" cy="4502167"/>
          </a:xfrm>
          <a:prstGeom prst="rect">
            <a:avLst/>
          </a:prstGeom>
        </p:spPr>
      </p:pic>
    </p:spTree>
    <p:extLst>
      <p:ext uri="{BB962C8B-B14F-4D97-AF65-F5344CB8AC3E}">
        <p14:creationId xmlns:p14="http://schemas.microsoft.com/office/powerpoint/2010/main" val="6770709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03116" cy="1325563"/>
          </a:xfrm>
        </p:spPr>
        <p:txBody>
          <a:bodyPr/>
          <a:lstStyle/>
          <a:p>
            <a:r>
              <a:rPr lang="fr-FR" dirty="0"/>
              <a:t>Grand Théâtre, Shangai, CN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51" y="1690689"/>
            <a:ext cx="7157514" cy="4446001"/>
          </a:xfrm>
          <a:prstGeom prst="rect">
            <a:avLst/>
          </a:prstGeom>
        </p:spPr>
      </p:pic>
    </p:spTree>
    <p:extLst>
      <p:ext uri="{BB962C8B-B14F-4D97-AF65-F5344CB8AC3E}">
        <p14:creationId xmlns:p14="http://schemas.microsoft.com/office/powerpoint/2010/main" val="21524357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78421"/>
            <a:ext cx="7886700" cy="1159726"/>
          </a:xfrm>
        </p:spPr>
        <p:txBody>
          <a:bodyPr/>
          <a:lstStyle/>
          <a:p>
            <a:r>
              <a:rPr lang="fr-FR" dirty="0" smtClean="0"/>
              <a:t>Turku Concert H., Turku, FI (1952)</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743121"/>
            <a:ext cx="6553200" cy="13906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912" y="1338147"/>
            <a:ext cx="1397000" cy="18796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338147"/>
            <a:ext cx="5174166" cy="3182394"/>
          </a:xfrm>
          <a:prstGeom prst="rect">
            <a:avLst/>
          </a:prstGeom>
        </p:spPr>
      </p:pic>
      <p:sp>
        <p:nvSpPr>
          <p:cNvPr id="7" name="ZoneTexte 6"/>
          <p:cNvSpPr txBox="1"/>
          <p:nvPr/>
        </p:nvSpPr>
        <p:spPr>
          <a:xfrm>
            <a:off x="6590912" y="2620537"/>
            <a:ext cx="1257688" cy="646331"/>
          </a:xfrm>
          <a:prstGeom prst="rect">
            <a:avLst/>
          </a:prstGeom>
          <a:noFill/>
        </p:spPr>
        <p:txBody>
          <a:bodyPr wrap="square" rtlCol="0">
            <a:spAutoFit/>
          </a:bodyPr>
          <a:lstStyle/>
          <a:p>
            <a:r>
              <a:rPr lang="fr-FR" dirty="0" smtClean="0">
                <a:solidFill>
                  <a:schemeClr val="bg1"/>
                </a:solidFill>
              </a:rPr>
              <a:t>R.V. Luukkonen</a:t>
            </a:r>
            <a:endParaRPr lang="fr-FR" dirty="0">
              <a:solidFill>
                <a:schemeClr val="bg1"/>
              </a:solidFill>
            </a:endParaRP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717" y="3774688"/>
            <a:ext cx="1733333" cy="571429"/>
          </a:xfrm>
          <a:prstGeom prst="rect">
            <a:avLst/>
          </a:prstGeom>
        </p:spPr>
      </p:pic>
    </p:spTree>
    <p:extLst>
      <p:ext uri="{BB962C8B-B14F-4D97-AF65-F5344CB8AC3E}">
        <p14:creationId xmlns:p14="http://schemas.microsoft.com/office/powerpoint/2010/main" val="29313753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2755" cy="1325563"/>
          </a:xfrm>
        </p:spPr>
        <p:txBody>
          <a:bodyPr/>
          <a:lstStyle/>
          <a:p>
            <a:r>
              <a:rPr lang="fr-FR" dirty="0"/>
              <a:t>Grand Théâtre, Shangai, CN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851" y="1690689"/>
            <a:ext cx="6610350" cy="4542844"/>
          </a:xfrm>
          <a:prstGeom prst="rect">
            <a:avLst/>
          </a:prstGeom>
        </p:spPr>
      </p:pic>
    </p:spTree>
    <p:extLst>
      <p:ext uri="{BB962C8B-B14F-4D97-AF65-F5344CB8AC3E}">
        <p14:creationId xmlns:p14="http://schemas.microsoft.com/office/powerpoint/2010/main" val="4476879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02755" cy="1325563"/>
          </a:xfrm>
        </p:spPr>
        <p:txBody>
          <a:bodyPr/>
          <a:lstStyle/>
          <a:p>
            <a:r>
              <a:rPr lang="fr-FR" dirty="0"/>
              <a:t>Grand Théâtre, Shangai, CN (1998)</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76" y="1690689"/>
            <a:ext cx="6286500" cy="4442482"/>
          </a:xfrm>
          <a:prstGeom prst="rect">
            <a:avLst/>
          </a:prstGeom>
        </p:spPr>
      </p:pic>
    </p:spTree>
    <p:extLst>
      <p:ext uri="{BB962C8B-B14F-4D97-AF65-F5344CB8AC3E}">
        <p14:creationId xmlns:p14="http://schemas.microsoft.com/office/powerpoint/2010/main" val="19672154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69662" cy="1325563"/>
          </a:xfrm>
        </p:spPr>
        <p:txBody>
          <a:bodyPr/>
          <a:lstStyle/>
          <a:p>
            <a:r>
              <a:rPr lang="fr-FR" dirty="0"/>
              <a:t>Grand Théâtre, Shangai, CN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085" y="1690689"/>
            <a:ext cx="7128792" cy="4565146"/>
          </a:xfrm>
          <a:prstGeom prst="rect">
            <a:avLst/>
          </a:prstGeom>
        </p:spPr>
      </p:pic>
    </p:spTree>
    <p:extLst>
      <p:ext uri="{BB962C8B-B14F-4D97-AF65-F5344CB8AC3E}">
        <p14:creationId xmlns:p14="http://schemas.microsoft.com/office/powerpoint/2010/main" val="14502755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
            <a:ext cx="7886700" cy="1265308"/>
          </a:xfrm>
        </p:spPr>
        <p:txBody>
          <a:bodyPr/>
          <a:lstStyle/>
          <a:p>
            <a:r>
              <a:rPr lang="fr-FR" dirty="0" smtClean="0"/>
              <a:t>     Auditorium, </a:t>
            </a:r>
            <a:r>
              <a:rPr lang="fr-FR" dirty="0"/>
              <a:t>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93" y="1423059"/>
            <a:ext cx="6286500" cy="440702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677" y="1438059"/>
            <a:ext cx="2369840" cy="21885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2590" y="3769322"/>
            <a:ext cx="2348013" cy="206076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0316" y="5878203"/>
            <a:ext cx="1282917" cy="956296"/>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7328" y="6189352"/>
            <a:ext cx="3343275" cy="381000"/>
          </a:xfrm>
          <a:prstGeom prst="rect">
            <a:avLst/>
          </a:prstGeom>
        </p:spPr>
      </p:pic>
      <p:sp>
        <p:nvSpPr>
          <p:cNvPr id="9" name="ZoneTexte 8"/>
          <p:cNvSpPr txBox="1"/>
          <p:nvPr/>
        </p:nvSpPr>
        <p:spPr>
          <a:xfrm>
            <a:off x="6824546" y="3155795"/>
            <a:ext cx="1918010"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Bernardo Fort</a:t>
            </a:r>
          </a:p>
          <a:p>
            <a:endParaRPr lang="fr-FR" dirty="0"/>
          </a:p>
        </p:txBody>
      </p:sp>
      <p:sp>
        <p:nvSpPr>
          <p:cNvPr id="10" name="ZoneTexte 9"/>
          <p:cNvSpPr txBox="1"/>
          <p:nvPr/>
        </p:nvSpPr>
        <p:spPr>
          <a:xfrm>
            <a:off x="6824546" y="5363386"/>
            <a:ext cx="1690804"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Yves Berranger</a:t>
            </a:r>
          </a:p>
          <a:p>
            <a:endParaRPr lang="fr-FR" dirty="0"/>
          </a:p>
        </p:txBody>
      </p:sp>
    </p:spTree>
    <p:extLst>
      <p:ext uri="{BB962C8B-B14F-4D97-AF65-F5344CB8AC3E}">
        <p14:creationId xmlns:p14="http://schemas.microsoft.com/office/powerpoint/2010/main" val="2771087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Auditorium, Dijon, FR (1998)</a:t>
            </a:r>
          </a:p>
        </p:txBody>
      </p:sp>
      <p:sp>
        <p:nvSpPr>
          <p:cNvPr id="3" name="Espace réservé du contenu 2"/>
          <p:cNvSpPr>
            <a:spLocks noGrp="1"/>
          </p:cNvSpPr>
          <p:nvPr>
            <p:ph idx="1"/>
          </p:nvPr>
        </p:nvSpPr>
        <p:spPr/>
        <p:txBody>
          <a:bodyPr>
            <a:normAutofit fontScale="92500"/>
          </a:bodyPr>
          <a:lstStyle/>
          <a:p>
            <a:r>
              <a:rPr lang="en-US" dirty="0"/>
              <a:t>This is the work of Arquitectonica.</a:t>
            </a:r>
          </a:p>
          <a:p>
            <a:r>
              <a:rPr lang="en-US" dirty="0"/>
              <a:t>The auditorium consists of 2 large triangular volumes, the base building and the bridge building, through which the public entrance is located 12.60 m above street level. The facades are covered with flamed Chassagne stone. An elliptical skylight passes vertically through the bridge building. A monumental metal sculpture closes the curve along the stage cage.</a:t>
            </a:r>
          </a:p>
          <a:p>
            <a:r>
              <a:rPr lang="en-US" dirty="0"/>
              <a:t>It contains 1611 pl and the acoustic quality is obtained by 8t gold reflectors on each side of the spectators, in a night blue universe.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222046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Auditorium</a:t>
            </a:r>
            <a:r>
              <a:rPr lang="fr-FR" dirty="0"/>
              <a:t>, 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11" y="1690689"/>
            <a:ext cx="7045177" cy="4386727"/>
          </a:xfrm>
          <a:prstGeom prst="rect">
            <a:avLst/>
          </a:prstGeom>
        </p:spPr>
      </p:pic>
    </p:spTree>
    <p:extLst>
      <p:ext uri="{BB962C8B-B14F-4D97-AF65-F5344CB8AC3E}">
        <p14:creationId xmlns:p14="http://schemas.microsoft.com/office/powerpoint/2010/main" val="38327597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Auditorium</a:t>
            </a:r>
            <a:r>
              <a:rPr lang="fr-FR" dirty="0"/>
              <a:t>, 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58" y="1690689"/>
            <a:ext cx="6406083" cy="4487088"/>
          </a:xfrm>
          <a:prstGeom prst="rect">
            <a:avLst/>
          </a:prstGeom>
        </p:spPr>
      </p:pic>
    </p:spTree>
    <p:extLst>
      <p:ext uri="{BB962C8B-B14F-4D97-AF65-F5344CB8AC3E}">
        <p14:creationId xmlns:p14="http://schemas.microsoft.com/office/powerpoint/2010/main" val="14190146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Auditorium</a:t>
            </a:r>
            <a:r>
              <a:rPr lang="fr-FR" dirty="0"/>
              <a:t>, 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278" y="1575264"/>
            <a:ext cx="6671444" cy="4449853"/>
          </a:xfrm>
          <a:prstGeom prst="rect">
            <a:avLst/>
          </a:prstGeom>
        </p:spPr>
      </p:pic>
    </p:spTree>
    <p:extLst>
      <p:ext uri="{BB962C8B-B14F-4D97-AF65-F5344CB8AC3E}">
        <p14:creationId xmlns:p14="http://schemas.microsoft.com/office/powerpoint/2010/main" val="39933172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Auditorium</a:t>
            </a:r>
            <a:r>
              <a:rPr lang="fr-FR" dirty="0"/>
              <a:t>, 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628" y="1601397"/>
            <a:ext cx="6696744" cy="4507992"/>
          </a:xfrm>
          <a:prstGeom prst="rect">
            <a:avLst/>
          </a:prstGeom>
        </p:spPr>
      </p:pic>
    </p:spTree>
    <p:extLst>
      <p:ext uri="{BB962C8B-B14F-4D97-AF65-F5344CB8AC3E}">
        <p14:creationId xmlns:p14="http://schemas.microsoft.com/office/powerpoint/2010/main" val="13479501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Auditorium</a:t>
            </a:r>
            <a:r>
              <a:rPr lang="fr-FR" dirty="0"/>
              <a:t>, 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690689"/>
            <a:ext cx="7056784" cy="4498239"/>
          </a:xfrm>
          <a:prstGeom prst="rect">
            <a:avLst/>
          </a:prstGeom>
        </p:spPr>
      </p:pic>
    </p:spTree>
    <p:extLst>
      <p:ext uri="{BB962C8B-B14F-4D97-AF65-F5344CB8AC3E}">
        <p14:creationId xmlns:p14="http://schemas.microsoft.com/office/powerpoint/2010/main" val="28988346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contenu 2"/>
          <p:cNvSpPr>
            <a:spLocks noGrp="1"/>
          </p:cNvSpPr>
          <p:nvPr>
            <p:ph idx="1"/>
          </p:nvPr>
        </p:nvSpPr>
        <p:spPr/>
        <p:txBody>
          <a:bodyPr>
            <a:normAutofit fontScale="92500"/>
          </a:bodyPr>
          <a:lstStyle/>
          <a:p>
            <a:r>
              <a:rPr lang="en-US" dirty="0"/>
              <a:t>The Turku Concert Hall </a:t>
            </a:r>
            <a:r>
              <a:rPr lang="en-US" dirty="0" smtClean="0"/>
              <a:t>was designed </a:t>
            </a:r>
            <a:r>
              <a:rPr lang="en-US" dirty="0"/>
              <a:t>by architect Risto-Veikko </a:t>
            </a:r>
            <a:r>
              <a:rPr lang="en-US" dirty="0" smtClean="0"/>
              <a:t>Luukkonen.</a:t>
            </a:r>
          </a:p>
          <a:p>
            <a:r>
              <a:rPr lang="en-US" dirty="0"/>
              <a:t>It is the first hall in the country that was designed and built mainly for concert purposes. The architecture of the Concert Hall represents functionalist style, and the clean-cut building is a fine example of a successful combination of functionality and architectural planning</a:t>
            </a:r>
            <a:r>
              <a:rPr lang="en-US" dirty="0" smtClean="0"/>
              <a:t>.</a:t>
            </a:r>
          </a:p>
          <a:p>
            <a:r>
              <a:rPr lang="en-US" dirty="0"/>
              <a:t>There are 1002 seats in the hall designed by Luukkonen. The acoustic planning of the hall was the responsibility of special expert in acoustics, Chief Engineer Paavo Arni. </a:t>
            </a:r>
          </a:p>
          <a:p>
            <a:endParaRPr lang="en-US"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970047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Auditorium</a:t>
            </a:r>
            <a:r>
              <a:rPr lang="fr-FR" dirty="0"/>
              <a:t>, Dijon, FR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805" y="1690689"/>
            <a:ext cx="3568390" cy="4551422"/>
          </a:xfrm>
          <a:prstGeom prst="rect">
            <a:avLst/>
          </a:prstGeom>
        </p:spPr>
      </p:pic>
    </p:spTree>
    <p:extLst>
      <p:ext uri="{BB962C8B-B14F-4D97-AF65-F5344CB8AC3E}">
        <p14:creationId xmlns:p14="http://schemas.microsoft.com/office/powerpoint/2010/main" val="420884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5689" y="365126"/>
            <a:ext cx="8697950"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1690689"/>
            <a:ext cx="5991200" cy="40324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913" y="1690689"/>
            <a:ext cx="2396877" cy="307846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828" y="4895385"/>
            <a:ext cx="1855046" cy="172843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054" y="5893207"/>
            <a:ext cx="964210" cy="772669"/>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573" y="5758327"/>
            <a:ext cx="1608730" cy="1042427"/>
          </a:xfrm>
          <a:prstGeom prst="rect">
            <a:avLst/>
          </a:prstGeom>
        </p:spPr>
      </p:pic>
      <p:sp>
        <p:nvSpPr>
          <p:cNvPr id="9" name="ZoneTexte 8"/>
          <p:cNvSpPr txBox="1"/>
          <p:nvPr/>
        </p:nvSpPr>
        <p:spPr>
          <a:xfrm>
            <a:off x="6830828" y="4278272"/>
            <a:ext cx="1554889" cy="369332"/>
          </a:xfrm>
          <a:prstGeom prst="rect">
            <a:avLst/>
          </a:prstGeom>
          <a:noFill/>
        </p:spPr>
        <p:txBody>
          <a:bodyPr wrap="square" rtlCol="0">
            <a:spAutoFit/>
          </a:bodyPr>
          <a:lstStyle/>
          <a:p>
            <a:r>
              <a:rPr lang="fr-FR" dirty="0" smtClean="0">
                <a:solidFill>
                  <a:schemeClr val="bg1"/>
                </a:solidFill>
              </a:rPr>
              <a:t>Jean Nouvel</a:t>
            </a:r>
            <a:endParaRPr lang="fr-FR" dirty="0">
              <a:solidFill>
                <a:schemeClr val="bg1"/>
              </a:solidFill>
            </a:endParaRPr>
          </a:p>
        </p:txBody>
      </p:sp>
    </p:spTree>
    <p:extLst>
      <p:ext uri="{BB962C8B-B14F-4D97-AF65-F5344CB8AC3E}">
        <p14:creationId xmlns:p14="http://schemas.microsoft.com/office/powerpoint/2010/main" val="36997705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746" y="365126"/>
            <a:ext cx="8608742" cy="1325563"/>
          </a:xfrm>
        </p:spPr>
        <p:txBody>
          <a:bodyPr/>
          <a:lstStyle/>
          <a:p>
            <a:r>
              <a:rPr lang="fr-FR" dirty="0"/>
              <a:t>Konzertsaal KKL, Lucerne, CH (1998)</a:t>
            </a:r>
          </a:p>
        </p:txBody>
      </p:sp>
      <p:sp>
        <p:nvSpPr>
          <p:cNvPr id="3" name="Espace réservé du contenu 2"/>
          <p:cNvSpPr>
            <a:spLocks noGrp="1"/>
          </p:cNvSpPr>
          <p:nvPr>
            <p:ph idx="1"/>
          </p:nvPr>
        </p:nvSpPr>
        <p:spPr/>
        <p:txBody>
          <a:bodyPr>
            <a:normAutofit lnSpcReduction="10000"/>
          </a:bodyPr>
          <a:lstStyle/>
          <a:p>
            <a:r>
              <a:rPr lang="en-US" dirty="0"/>
              <a:t>It is the work of the architect Jean Nouvel.</a:t>
            </a:r>
          </a:p>
          <a:p>
            <a:r>
              <a:rPr lang="en-US" dirty="0"/>
              <a:t>Under a huge copper roof, the building is divided into 3 parts: the concert hall (1898 pl) with exceptional acoustics, a convention area and a museum.</a:t>
            </a:r>
          </a:p>
          <a:p>
            <a:r>
              <a:rPr lang="en-US" dirty="0"/>
              <a:t>These 3 parts are separated by 2 channels and are distinguished by their identity: the opacity of the concert hall with its unusual </a:t>
            </a:r>
            <a:r>
              <a:rPr lang="en-US" dirty="0" err="1"/>
              <a:t>colours</a:t>
            </a:r>
            <a:r>
              <a:rPr lang="en-US" dirty="0"/>
              <a:t> (garnet red, deep green, night blue) is contrasted by the transparent cube-shaped convention area with a lattice structure.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620296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597589"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2723" y="1690689"/>
            <a:ext cx="6552728" cy="4565146"/>
          </a:xfrm>
          <a:prstGeom prst="rect">
            <a:avLst/>
          </a:prstGeom>
        </p:spPr>
      </p:pic>
    </p:spTree>
    <p:extLst>
      <p:ext uri="{BB962C8B-B14F-4D97-AF65-F5344CB8AC3E}">
        <p14:creationId xmlns:p14="http://schemas.microsoft.com/office/powerpoint/2010/main" val="25053482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51" y="365126"/>
            <a:ext cx="8441473"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295" y="1690689"/>
            <a:ext cx="6881409" cy="4553995"/>
          </a:xfrm>
          <a:prstGeom prst="rect">
            <a:avLst/>
          </a:prstGeom>
        </p:spPr>
      </p:pic>
    </p:spTree>
    <p:extLst>
      <p:ext uri="{BB962C8B-B14F-4D97-AF65-F5344CB8AC3E}">
        <p14:creationId xmlns:p14="http://schemas.microsoft.com/office/powerpoint/2010/main" val="19513774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9502" y="365126"/>
            <a:ext cx="8430322"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619" y="1690689"/>
            <a:ext cx="6840761" cy="4565146"/>
          </a:xfrm>
          <a:prstGeom prst="rect">
            <a:avLst/>
          </a:prstGeom>
        </p:spPr>
      </p:pic>
    </p:spTree>
    <p:extLst>
      <p:ext uri="{BB962C8B-B14F-4D97-AF65-F5344CB8AC3E}">
        <p14:creationId xmlns:p14="http://schemas.microsoft.com/office/powerpoint/2010/main" val="21208707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898" y="365126"/>
            <a:ext cx="8541834"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181" y="1690689"/>
            <a:ext cx="6681637" cy="4498239"/>
          </a:xfrm>
          <a:prstGeom prst="rect">
            <a:avLst/>
          </a:prstGeom>
        </p:spPr>
      </p:pic>
    </p:spTree>
    <p:extLst>
      <p:ext uri="{BB962C8B-B14F-4D97-AF65-F5344CB8AC3E}">
        <p14:creationId xmlns:p14="http://schemas.microsoft.com/office/powerpoint/2010/main" val="22923652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049" y="365126"/>
            <a:ext cx="8474927"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150" y="1690689"/>
            <a:ext cx="6795699" cy="4546623"/>
          </a:xfrm>
          <a:prstGeom prst="rect">
            <a:avLst/>
          </a:prstGeom>
        </p:spPr>
      </p:pic>
    </p:spTree>
    <p:extLst>
      <p:ext uri="{BB962C8B-B14F-4D97-AF65-F5344CB8AC3E}">
        <p14:creationId xmlns:p14="http://schemas.microsoft.com/office/powerpoint/2010/main" val="20294392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51" y="365126"/>
            <a:ext cx="8486077"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017" y="1690689"/>
            <a:ext cx="6696744" cy="4498239"/>
          </a:xfrm>
          <a:prstGeom prst="rect">
            <a:avLst/>
          </a:prstGeom>
        </p:spPr>
      </p:pic>
    </p:spTree>
    <p:extLst>
      <p:ext uri="{BB962C8B-B14F-4D97-AF65-F5344CB8AC3E}">
        <p14:creationId xmlns:p14="http://schemas.microsoft.com/office/powerpoint/2010/main" val="36397794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351" y="365126"/>
            <a:ext cx="8452625"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269" y="1690689"/>
            <a:ext cx="6084788" cy="4330599"/>
          </a:xfrm>
          <a:prstGeom prst="rect">
            <a:avLst/>
          </a:prstGeom>
        </p:spPr>
      </p:pic>
    </p:spTree>
    <p:extLst>
      <p:ext uri="{BB962C8B-B14F-4D97-AF65-F5344CB8AC3E}">
        <p14:creationId xmlns:p14="http://schemas.microsoft.com/office/powerpoint/2010/main" val="3529649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571" y="1690689"/>
            <a:ext cx="7055005" cy="3905250"/>
          </a:xfrm>
          <a:prstGeom prst="rect">
            <a:avLst/>
          </a:prstGeom>
        </p:spPr>
      </p:pic>
    </p:spTree>
    <p:extLst>
      <p:ext uri="{BB962C8B-B14F-4D97-AF65-F5344CB8AC3E}">
        <p14:creationId xmlns:p14="http://schemas.microsoft.com/office/powerpoint/2010/main" val="15568617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1805" y="365126"/>
            <a:ext cx="8430321" cy="1325563"/>
          </a:xfrm>
        </p:spPr>
        <p:txBody>
          <a:bodyPr/>
          <a:lstStyle/>
          <a:p>
            <a:r>
              <a:rPr lang="fr-FR" dirty="0"/>
              <a:t>Konzertsaal KKL, Lucerne, CH (1998)</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028" y="1690689"/>
            <a:ext cx="6773943" cy="4475936"/>
          </a:xfrm>
          <a:prstGeom prst="rect">
            <a:avLst/>
          </a:prstGeom>
        </p:spPr>
      </p:pic>
    </p:spTree>
    <p:extLst>
      <p:ext uri="{BB962C8B-B14F-4D97-AF65-F5344CB8AC3E}">
        <p14:creationId xmlns:p14="http://schemas.microsoft.com/office/powerpoint/2010/main" val="10047281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Kursaal,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8" y="1690689"/>
            <a:ext cx="6336704" cy="446449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677" y="1690689"/>
            <a:ext cx="2238375" cy="36004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677" y="5469717"/>
            <a:ext cx="2238375" cy="114696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443" y="6233531"/>
            <a:ext cx="823904" cy="561779"/>
          </a:xfrm>
          <a:prstGeom prst="rect">
            <a:avLst/>
          </a:prstGeom>
        </p:spPr>
      </p:pic>
      <p:sp>
        <p:nvSpPr>
          <p:cNvPr id="8" name="ZoneTexte 7"/>
          <p:cNvSpPr txBox="1"/>
          <p:nvPr/>
        </p:nvSpPr>
        <p:spPr>
          <a:xfrm>
            <a:off x="6802244" y="4638907"/>
            <a:ext cx="1862254" cy="369332"/>
          </a:xfrm>
          <a:prstGeom prst="rect">
            <a:avLst/>
          </a:prstGeom>
          <a:noFill/>
        </p:spPr>
        <p:txBody>
          <a:bodyPr wrap="square" rtlCol="0">
            <a:spAutoFit/>
          </a:bodyPr>
          <a:lstStyle/>
          <a:p>
            <a:r>
              <a:rPr lang="fr-FR" dirty="0" smtClean="0">
                <a:solidFill>
                  <a:schemeClr val="bg1"/>
                </a:solidFill>
              </a:rPr>
              <a:t>Rafael Moneo</a:t>
            </a:r>
            <a:endParaRPr lang="fr-FR" dirty="0">
              <a:solidFill>
                <a:schemeClr val="bg1"/>
              </a:solidFill>
            </a:endParaRPr>
          </a:p>
        </p:txBody>
      </p:sp>
    </p:spTree>
    <p:extLst>
      <p:ext uri="{BB962C8B-B14F-4D97-AF65-F5344CB8AC3E}">
        <p14:creationId xmlns:p14="http://schemas.microsoft.com/office/powerpoint/2010/main" val="25693564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Kursaal, San Sebastian, ES (1999)</a:t>
            </a:r>
          </a:p>
        </p:txBody>
      </p:sp>
      <p:sp>
        <p:nvSpPr>
          <p:cNvPr id="3" name="Espace réservé du contenu 2"/>
          <p:cNvSpPr>
            <a:spLocks noGrp="1"/>
          </p:cNvSpPr>
          <p:nvPr>
            <p:ph idx="1"/>
          </p:nvPr>
        </p:nvSpPr>
        <p:spPr/>
        <p:txBody>
          <a:bodyPr>
            <a:normAutofit lnSpcReduction="10000"/>
          </a:bodyPr>
          <a:lstStyle/>
          <a:p>
            <a:r>
              <a:rPr lang="en-US" dirty="0"/>
              <a:t>It is the work of the architect Rafael Moneo.</a:t>
            </a:r>
          </a:p>
          <a:p>
            <a:r>
              <a:rPr lang="en-US" dirty="0"/>
              <a:t>The Kursaal is composed of 2 cubes: the large cube contains the auditorium (1800 pl) and the small cube the Salle da Camara (624 pl).</a:t>
            </a:r>
          </a:p>
          <a:p>
            <a:r>
              <a:rPr lang="en-US" dirty="0"/>
              <a:t>Their metal structures support a double wall formed by translucent glass panels: the glass was also chosen to adapt the structure to the environmental conditions because the building is almost always splashed by salt water. </a:t>
            </a:r>
          </a:p>
          <a:p>
            <a:r>
              <a:rPr lang="en-US" dirty="0"/>
              <a:t>Between these 2 cubes a large practicable terrace is formed with views towards the sea.</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068233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
            <a:ext cx="7886700" cy="1226634"/>
          </a:xfrm>
        </p:spPr>
        <p:txBody>
          <a:bodyPr/>
          <a:lstStyle/>
          <a:p>
            <a:r>
              <a:rPr lang="fr-FR" dirty="0"/>
              <a:t>Kursaal,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03971"/>
            <a:ext cx="8751105" cy="257467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783388"/>
            <a:ext cx="4035649" cy="257296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674" y="3785162"/>
            <a:ext cx="4603944" cy="2571188"/>
          </a:xfrm>
          <a:prstGeom prst="rect">
            <a:avLst/>
          </a:prstGeom>
        </p:spPr>
      </p:pic>
    </p:spTree>
    <p:extLst>
      <p:ext uri="{BB962C8B-B14F-4D97-AF65-F5344CB8AC3E}">
        <p14:creationId xmlns:p14="http://schemas.microsoft.com/office/powerpoint/2010/main" val="41566091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Kursaal,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88" y="1690688"/>
            <a:ext cx="7232197" cy="4553995"/>
          </a:xfrm>
          <a:prstGeom prst="rect">
            <a:avLst/>
          </a:prstGeom>
        </p:spPr>
      </p:pic>
    </p:spTree>
    <p:extLst>
      <p:ext uri="{BB962C8B-B14F-4D97-AF65-F5344CB8AC3E}">
        <p14:creationId xmlns:p14="http://schemas.microsoft.com/office/powerpoint/2010/main" val="26778132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Kursaal</a:t>
            </a:r>
            <a:r>
              <a:rPr lang="fr-FR" dirty="0"/>
              <a:t>,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690688"/>
            <a:ext cx="6336704" cy="4474615"/>
          </a:xfrm>
          <a:prstGeom prst="rect">
            <a:avLst/>
          </a:prstGeom>
        </p:spPr>
      </p:pic>
    </p:spTree>
    <p:extLst>
      <p:ext uri="{BB962C8B-B14F-4D97-AF65-F5344CB8AC3E}">
        <p14:creationId xmlns:p14="http://schemas.microsoft.com/office/powerpoint/2010/main" val="15721113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Kursaal</a:t>
            </a:r>
            <a:r>
              <a:rPr lang="fr-FR" dirty="0"/>
              <a:t>,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112" y="1690689"/>
            <a:ext cx="6581775" cy="4600575"/>
          </a:xfrm>
          <a:prstGeom prst="rect">
            <a:avLst/>
          </a:prstGeom>
        </p:spPr>
      </p:pic>
    </p:spTree>
    <p:extLst>
      <p:ext uri="{BB962C8B-B14F-4D97-AF65-F5344CB8AC3E}">
        <p14:creationId xmlns:p14="http://schemas.microsoft.com/office/powerpoint/2010/main" val="36928749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Kursaal</a:t>
            </a:r>
            <a:r>
              <a:rPr lang="fr-FR" dirty="0"/>
              <a:t>,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90" y="1690689"/>
            <a:ext cx="7203044" cy="4531692"/>
          </a:xfrm>
          <a:prstGeom prst="rect">
            <a:avLst/>
          </a:prstGeom>
        </p:spPr>
      </p:pic>
    </p:spTree>
    <p:extLst>
      <p:ext uri="{BB962C8B-B14F-4D97-AF65-F5344CB8AC3E}">
        <p14:creationId xmlns:p14="http://schemas.microsoft.com/office/powerpoint/2010/main" val="26557872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Kursaal</a:t>
            </a:r>
            <a:r>
              <a:rPr lang="fr-FR" dirty="0"/>
              <a:t>,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636" y="1545640"/>
            <a:ext cx="6552728" cy="4536504"/>
          </a:xfrm>
          <a:prstGeom prst="rect">
            <a:avLst/>
          </a:prstGeom>
        </p:spPr>
      </p:pic>
    </p:spTree>
    <p:extLst>
      <p:ext uri="{BB962C8B-B14F-4D97-AF65-F5344CB8AC3E}">
        <p14:creationId xmlns:p14="http://schemas.microsoft.com/office/powerpoint/2010/main" val="36351178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Kursaal</a:t>
            </a:r>
            <a:r>
              <a:rPr lang="fr-FR" dirty="0"/>
              <a:t>,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515" y="1690688"/>
            <a:ext cx="5810969" cy="4546623"/>
          </a:xfrm>
          <a:prstGeom prst="rect">
            <a:avLst/>
          </a:prstGeom>
        </p:spPr>
      </p:pic>
    </p:spTree>
    <p:extLst>
      <p:ext uri="{BB962C8B-B14F-4D97-AF65-F5344CB8AC3E}">
        <p14:creationId xmlns:p14="http://schemas.microsoft.com/office/powerpoint/2010/main" val="34452253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297" y="1690689"/>
            <a:ext cx="6445405" cy="4119096"/>
          </a:xfrm>
          <a:prstGeom prst="rect">
            <a:avLst/>
          </a:prstGeom>
        </p:spPr>
      </p:pic>
    </p:spTree>
    <p:extLst>
      <p:ext uri="{BB962C8B-B14F-4D97-AF65-F5344CB8AC3E}">
        <p14:creationId xmlns:p14="http://schemas.microsoft.com/office/powerpoint/2010/main" val="35236105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Kursaal</a:t>
            </a:r>
            <a:r>
              <a:rPr lang="fr-FR" dirty="0"/>
              <a:t>, San Sebastian, ES (1999)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690689"/>
            <a:ext cx="6480720" cy="4536504"/>
          </a:xfrm>
          <a:prstGeom prst="rect">
            <a:avLst/>
          </a:prstGeom>
        </p:spPr>
      </p:pic>
    </p:spTree>
    <p:extLst>
      <p:ext uri="{BB962C8B-B14F-4D97-AF65-F5344CB8AC3E}">
        <p14:creationId xmlns:p14="http://schemas.microsoft.com/office/powerpoint/2010/main" val="21813567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Nikolaisaal, Postdam, DE (2000)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2190" y="1505415"/>
            <a:ext cx="2641503" cy="412595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5822951"/>
            <a:ext cx="2152650" cy="5334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38" y="1498853"/>
            <a:ext cx="4608576" cy="36576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9" y="5341433"/>
            <a:ext cx="3557239" cy="1380043"/>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7569" y="5278060"/>
            <a:ext cx="1508861" cy="956683"/>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3745" y="4410743"/>
            <a:ext cx="2714625" cy="1009650"/>
          </a:xfrm>
          <a:prstGeom prst="rect">
            <a:avLst/>
          </a:prstGeom>
        </p:spPr>
      </p:pic>
    </p:spTree>
    <p:extLst>
      <p:ext uri="{BB962C8B-B14F-4D97-AF65-F5344CB8AC3E}">
        <p14:creationId xmlns:p14="http://schemas.microsoft.com/office/powerpoint/2010/main" val="27486023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0"/>
            <a:ext cx="7886700" cy="1304693"/>
          </a:xfrm>
        </p:spPr>
        <p:txBody>
          <a:bodyPr/>
          <a:lstStyle/>
          <a:p>
            <a:r>
              <a:rPr lang="fr-FR" dirty="0"/>
              <a:t>Nikolaisaal, Postdam, DE (2000)</a:t>
            </a:r>
          </a:p>
        </p:txBody>
      </p:sp>
      <p:sp>
        <p:nvSpPr>
          <p:cNvPr id="3" name="Espace réservé du contenu 2"/>
          <p:cNvSpPr>
            <a:spLocks noGrp="1"/>
          </p:cNvSpPr>
          <p:nvPr>
            <p:ph idx="1"/>
          </p:nvPr>
        </p:nvSpPr>
        <p:spPr>
          <a:xfrm>
            <a:off x="628650" y="1304693"/>
            <a:ext cx="7886700" cy="4872270"/>
          </a:xfrm>
        </p:spPr>
        <p:txBody>
          <a:bodyPr>
            <a:normAutofit fontScale="92500" lnSpcReduction="10000"/>
          </a:bodyPr>
          <a:lstStyle/>
          <a:p>
            <a:r>
              <a:rPr lang="fr-FR" dirty="0" smtClean="0"/>
              <a:t>It is the work of Rudy Ricciotti.</a:t>
            </a:r>
          </a:p>
          <a:p>
            <a:r>
              <a:rPr lang="en-US" dirty="0"/>
              <a:t>The product of the conversion of a church in 1934, the Nikolaisaal was partially demolished, leaving just a </a:t>
            </a:r>
            <a:r>
              <a:rPr lang="en-US" dirty="0" smtClean="0"/>
              <a:t>3rd </a:t>
            </a:r>
            <a:r>
              <a:rPr lang="en-US" dirty="0"/>
              <a:t>of the original building, to be used as a foyer. A new hall, like the body of a musical instrument, fits neatly into this two-storey space with its strictly rationalist design. The rear wall, clad in flame maple, contrasts with the cool elegance of the completely black, almost </a:t>
            </a:r>
            <a:r>
              <a:rPr lang="en-US" dirty="0" smtClean="0"/>
              <a:t>dematerialized </a:t>
            </a:r>
            <a:r>
              <a:rPr lang="en-US" dirty="0"/>
              <a:t>foyer.</a:t>
            </a:r>
          </a:p>
          <a:p>
            <a:r>
              <a:rPr lang="en-US" dirty="0"/>
              <a:t>In contrast to the severe foyer, the hall is </a:t>
            </a:r>
            <a:r>
              <a:rPr lang="en-US" dirty="0" smtClean="0"/>
              <a:t>characterized </a:t>
            </a:r>
            <a:r>
              <a:rPr lang="en-US" dirty="0"/>
              <a:t>by warm </a:t>
            </a:r>
            <a:r>
              <a:rPr lang="en-US" dirty="0" smtClean="0"/>
              <a:t>colors </a:t>
            </a:r>
            <a:r>
              <a:rPr lang="en-US" dirty="0"/>
              <a:t>and soft, curved lines. The ceiling and wall design is based entirely on the acoustic requirements of a classical concert hall.</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258149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Nikolaisaal,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80" y="1690689"/>
            <a:ext cx="7214840" cy="4464785"/>
          </a:xfrm>
          <a:prstGeom prst="rect">
            <a:avLst/>
          </a:prstGeom>
        </p:spPr>
      </p:pic>
    </p:spTree>
    <p:extLst>
      <p:ext uri="{BB962C8B-B14F-4D97-AF65-F5344CB8AC3E}">
        <p14:creationId xmlns:p14="http://schemas.microsoft.com/office/powerpoint/2010/main" val="1717059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Nikolaisaal,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263" y="1690689"/>
            <a:ext cx="6155473" cy="4282069"/>
          </a:xfrm>
          <a:prstGeom prst="rect">
            <a:avLst/>
          </a:prstGeom>
        </p:spPr>
      </p:pic>
    </p:spTree>
    <p:extLst>
      <p:ext uri="{BB962C8B-B14F-4D97-AF65-F5344CB8AC3E}">
        <p14:creationId xmlns:p14="http://schemas.microsoft.com/office/powerpoint/2010/main" val="13542419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Nikolaisaal,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453" y="1690689"/>
            <a:ext cx="6791093" cy="4397878"/>
          </a:xfrm>
          <a:prstGeom prst="rect">
            <a:avLst/>
          </a:prstGeom>
        </p:spPr>
      </p:pic>
    </p:spTree>
    <p:extLst>
      <p:ext uri="{BB962C8B-B14F-4D97-AF65-F5344CB8AC3E}">
        <p14:creationId xmlns:p14="http://schemas.microsoft.com/office/powerpoint/2010/main" val="36974987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Nikolaisaal,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83" y="1690689"/>
            <a:ext cx="4427034" cy="4475936"/>
          </a:xfrm>
          <a:prstGeom prst="rect">
            <a:avLst/>
          </a:prstGeom>
        </p:spPr>
      </p:pic>
    </p:spTree>
    <p:extLst>
      <p:ext uri="{BB962C8B-B14F-4D97-AF65-F5344CB8AC3E}">
        <p14:creationId xmlns:p14="http://schemas.microsoft.com/office/powerpoint/2010/main" val="22921686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Nikolaisaal,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463" y="1690689"/>
            <a:ext cx="5241073" cy="4509390"/>
          </a:xfrm>
          <a:prstGeom prst="rect">
            <a:avLst/>
          </a:prstGeom>
        </p:spPr>
      </p:pic>
    </p:spTree>
    <p:extLst>
      <p:ext uri="{BB962C8B-B14F-4D97-AF65-F5344CB8AC3E}">
        <p14:creationId xmlns:p14="http://schemas.microsoft.com/office/powerpoint/2010/main" val="42414749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Nikolaisaal,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555" y="1690690"/>
            <a:ext cx="5352585" cy="4208306"/>
          </a:xfrm>
          <a:prstGeom prst="rect">
            <a:avLst/>
          </a:prstGeom>
        </p:spPr>
      </p:pic>
    </p:spTree>
    <p:extLst>
      <p:ext uri="{BB962C8B-B14F-4D97-AF65-F5344CB8AC3E}">
        <p14:creationId xmlns:p14="http://schemas.microsoft.com/office/powerpoint/2010/main" val="26282863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Nikolaisaal</a:t>
            </a:r>
            <a:r>
              <a:rPr lang="fr-FR" dirty="0"/>
              <a:t>, Postdam, DE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26" y="1690689"/>
            <a:ext cx="3137674" cy="447593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059" y="1690688"/>
            <a:ext cx="3108402" cy="4475936"/>
          </a:xfrm>
          <a:prstGeom prst="rect">
            <a:avLst/>
          </a:prstGeom>
        </p:spPr>
      </p:pic>
    </p:spTree>
    <p:extLst>
      <p:ext uri="{BB962C8B-B14F-4D97-AF65-F5344CB8AC3E}">
        <p14:creationId xmlns:p14="http://schemas.microsoft.com/office/powerpoint/2010/main" val="32100124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066" y="1690689"/>
            <a:ext cx="7299867" cy="4542844"/>
          </a:xfrm>
          <a:prstGeom prst="rect">
            <a:avLst/>
          </a:prstGeom>
        </p:spPr>
      </p:pic>
    </p:spTree>
    <p:extLst>
      <p:ext uri="{BB962C8B-B14F-4D97-AF65-F5344CB8AC3E}">
        <p14:creationId xmlns:p14="http://schemas.microsoft.com/office/powerpoint/2010/main" val="16788775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Lowry, Salford, GB (2000)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4629" y="1690689"/>
            <a:ext cx="3524250" cy="23431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851" y="5146714"/>
            <a:ext cx="2686050" cy="5524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029" y="4443376"/>
            <a:ext cx="1695450" cy="2476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876" y="1690689"/>
            <a:ext cx="3048000" cy="2977258"/>
          </a:xfrm>
          <a:prstGeom prst="rect">
            <a:avLst/>
          </a:prstGeom>
        </p:spPr>
      </p:pic>
      <p:sp>
        <p:nvSpPr>
          <p:cNvPr id="8" name="ZoneTexte 7"/>
          <p:cNvSpPr txBox="1"/>
          <p:nvPr/>
        </p:nvSpPr>
        <p:spPr>
          <a:xfrm>
            <a:off x="4572000" y="1741213"/>
            <a:ext cx="2609850" cy="369332"/>
          </a:xfrm>
          <a:prstGeom prst="rect">
            <a:avLst/>
          </a:prstGeom>
          <a:noFill/>
        </p:spPr>
        <p:txBody>
          <a:bodyPr wrap="square" rtlCol="0">
            <a:spAutoFit/>
          </a:bodyPr>
          <a:lstStyle/>
          <a:p>
            <a:r>
              <a:rPr lang="fr-FR" dirty="0" smtClean="0">
                <a:solidFill>
                  <a:schemeClr val="bg1"/>
                </a:solidFill>
              </a:rPr>
              <a:t>Michael Wilford</a:t>
            </a:r>
            <a:endParaRPr lang="fr-FR" dirty="0">
              <a:solidFill>
                <a:schemeClr val="bg1"/>
              </a:solidFill>
            </a:endParaRPr>
          </a:p>
        </p:txBody>
      </p:sp>
    </p:spTree>
    <p:extLst>
      <p:ext uri="{BB962C8B-B14F-4D97-AF65-F5344CB8AC3E}">
        <p14:creationId xmlns:p14="http://schemas.microsoft.com/office/powerpoint/2010/main" val="1386320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contenu 2"/>
          <p:cNvSpPr>
            <a:spLocks noGrp="1"/>
          </p:cNvSpPr>
          <p:nvPr>
            <p:ph idx="1"/>
          </p:nvPr>
        </p:nvSpPr>
        <p:spPr/>
        <p:txBody>
          <a:bodyPr>
            <a:normAutofit fontScale="92500"/>
          </a:bodyPr>
          <a:lstStyle/>
          <a:p>
            <a:r>
              <a:rPr lang="fr-FR" dirty="0" smtClean="0"/>
              <a:t>It is the work of Michael Wilford.</a:t>
            </a:r>
          </a:p>
          <a:p>
            <a:r>
              <a:rPr lang="en-US" dirty="0"/>
              <a:t>The Lowry is its striking architecture. The stainless steel and glass building rises up from the Manchester Ship Canal and has a boat-like appearance. Inside, the venue is noted for its colorful décor with orange staircases, purple walls and blue floors. </a:t>
            </a:r>
            <a:endParaRPr lang="fr-FR" dirty="0" smtClean="0"/>
          </a:p>
          <a:p>
            <a:r>
              <a:rPr lang="en-US" dirty="0"/>
              <a:t>The foyer faces the public plaza, where there is a large aerofoil canopy at the entrance clad with perforated steel and illuminated from inside at night. Much of the building is clad in stainless steel and glass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536711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965" y="1690689"/>
            <a:ext cx="6176069" cy="4375575"/>
          </a:xfrm>
          <a:prstGeom prst="rect">
            <a:avLst/>
          </a:prstGeom>
        </p:spPr>
      </p:pic>
    </p:spTree>
    <p:extLst>
      <p:ext uri="{BB962C8B-B14F-4D97-AF65-F5344CB8AC3E}">
        <p14:creationId xmlns:p14="http://schemas.microsoft.com/office/powerpoint/2010/main" val="3668546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22" y="1690689"/>
            <a:ext cx="6913756" cy="4509390"/>
          </a:xfrm>
          <a:prstGeom prst="rect">
            <a:avLst/>
          </a:prstGeom>
        </p:spPr>
      </p:pic>
    </p:spTree>
    <p:extLst>
      <p:ext uri="{BB962C8B-B14F-4D97-AF65-F5344CB8AC3E}">
        <p14:creationId xmlns:p14="http://schemas.microsoft.com/office/powerpoint/2010/main" val="39238432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482" y="1690689"/>
            <a:ext cx="6713035" cy="4330971"/>
          </a:xfrm>
          <a:prstGeom prst="rect">
            <a:avLst/>
          </a:prstGeom>
        </p:spPr>
      </p:pic>
    </p:spTree>
    <p:extLst>
      <p:ext uri="{BB962C8B-B14F-4D97-AF65-F5344CB8AC3E}">
        <p14:creationId xmlns:p14="http://schemas.microsoft.com/office/powerpoint/2010/main" val="38616817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629" y="1690689"/>
            <a:ext cx="6322741" cy="4114800"/>
          </a:xfrm>
          <a:prstGeom prst="rect">
            <a:avLst/>
          </a:prstGeom>
        </p:spPr>
      </p:pic>
    </p:spTree>
    <p:extLst>
      <p:ext uri="{BB962C8B-B14F-4D97-AF65-F5344CB8AC3E}">
        <p14:creationId xmlns:p14="http://schemas.microsoft.com/office/powerpoint/2010/main" val="920372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327" y="1690689"/>
            <a:ext cx="6367346" cy="4114800"/>
          </a:xfrm>
          <a:prstGeom prst="rect">
            <a:avLst/>
          </a:prstGeom>
        </p:spPr>
      </p:pic>
    </p:spTree>
    <p:extLst>
      <p:ext uri="{BB962C8B-B14F-4D97-AF65-F5344CB8AC3E}">
        <p14:creationId xmlns:p14="http://schemas.microsoft.com/office/powerpoint/2010/main" val="881428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250" y="1690689"/>
            <a:ext cx="6667500" cy="4429125"/>
          </a:xfrm>
          <a:prstGeom prst="rect">
            <a:avLst/>
          </a:prstGeom>
        </p:spPr>
      </p:pic>
    </p:spTree>
    <p:extLst>
      <p:ext uri="{BB962C8B-B14F-4D97-AF65-F5344CB8AC3E}">
        <p14:creationId xmlns:p14="http://schemas.microsoft.com/office/powerpoint/2010/main" val="16802581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85" y="1690689"/>
            <a:ext cx="6096000" cy="4130248"/>
          </a:xfrm>
          <a:prstGeom prst="rect">
            <a:avLst/>
          </a:prstGeom>
        </p:spPr>
      </p:pic>
    </p:spTree>
    <p:extLst>
      <p:ext uri="{BB962C8B-B14F-4D97-AF65-F5344CB8AC3E}">
        <p14:creationId xmlns:p14="http://schemas.microsoft.com/office/powerpoint/2010/main" val="33494362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The </a:t>
            </a:r>
            <a:r>
              <a:rPr lang="fr-FR" dirty="0"/>
              <a:t>Lowry, </a:t>
            </a:r>
            <a:r>
              <a:rPr lang="fr-FR" dirty="0" smtClean="0"/>
              <a:t>Salford, </a:t>
            </a:r>
            <a:r>
              <a:rPr lang="fr-FR" dirty="0"/>
              <a:t>GB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39" y="1690689"/>
            <a:ext cx="6423102" cy="4114800"/>
          </a:xfrm>
          <a:prstGeom prst="rect">
            <a:avLst/>
          </a:prstGeom>
        </p:spPr>
      </p:pic>
    </p:spTree>
    <p:extLst>
      <p:ext uri="{BB962C8B-B14F-4D97-AF65-F5344CB8AC3E}">
        <p14:creationId xmlns:p14="http://schemas.microsoft.com/office/powerpoint/2010/main" val="35407092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005" y="1690689"/>
            <a:ext cx="7225990" cy="4326255"/>
          </a:xfrm>
          <a:prstGeom prst="rect">
            <a:avLst/>
          </a:prstGeom>
        </p:spPr>
      </p:pic>
    </p:spTree>
    <p:extLst>
      <p:ext uri="{BB962C8B-B14F-4D97-AF65-F5344CB8AC3E}">
        <p14:creationId xmlns:p14="http://schemas.microsoft.com/office/powerpoint/2010/main" val="36382115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78420"/>
            <a:ext cx="7886700" cy="1241213"/>
          </a:xfrm>
        </p:spPr>
        <p:txBody>
          <a:bodyPr/>
          <a:lstStyle/>
          <a:p>
            <a:r>
              <a:rPr lang="fr-FR" dirty="0" smtClean="0"/>
              <a:t>   Sibelius Hall, Lahti, FI (2000)</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665" y="4078764"/>
            <a:ext cx="2857500" cy="20193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665" y="1419633"/>
            <a:ext cx="2226062" cy="248329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71" y="5748686"/>
            <a:ext cx="2095500" cy="10763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71" y="1419634"/>
            <a:ext cx="5363736" cy="4245186"/>
          </a:xfrm>
          <a:prstGeom prst="rect">
            <a:avLst/>
          </a:prstGeom>
        </p:spPr>
      </p:pic>
      <p:sp>
        <p:nvSpPr>
          <p:cNvPr id="8" name="ZoneTexte 7"/>
          <p:cNvSpPr txBox="1"/>
          <p:nvPr/>
        </p:nvSpPr>
        <p:spPr>
          <a:xfrm>
            <a:off x="5921297" y="3367668"/>
            <a:ext cx="1929162" cy="369332"/>
          </a:xfrm>
          <a:prstGeom prst="rect">
            <a:avLst/>
          </a:prstGeom>
          <a:noFill/>
        </p:spPr>
        <p:txBody>
          <a:bodyPr wrap="square" rtlCol="0">
            <a:spAutoFit/>
          </a:bodyPr>
          <a:lstStyle/>
          <a:p>
            <a:r>
              <a:rPr lang="fr-FR" dirty="0" smtClean="0">
                <a:solidFill>
                  <a:schemeClr val="bg1"/>
                </a:solidFill>
              </a:rPr>
              <a:t>   Kimmo Lintula</a:t>
            </a:r>
            <a:endParaRPr lang="fr-FR" dirty="0">
              <a:solidFill>
                <a:schemeClr val="bg1"/>
              </a:solidFill>
            </a:endParaRPr>
          </a:p>
        </p:txBody>
      </p:sp>
      <p:sp>
        <p:nvSpPr>
          <p:cNvPr id="9" name="ZoneTexte 8"/>
          <p:cNvSpPr txBox="1"/>
          <p:nvPr/>
        </p:nvSpPr>
        <p:spPr>
          <a:xfrm>
            <a:off x="5921297" y="5664820"/>
            <a:ext cx="2727868" cy="369332"/>
          </a:xfrm>
          <a:prstGeom prst="rect">
            <a:avLst/>
          </a:prstGeom>
          <a:noFill/>
        </p:spPr>
        <p:txBody>
          <a:bodyPr wrap="square" rtlCol="0">
            <a:spAutoFit/>
          </a:bodyPr>
          <a:lstStyle/>
          <a:p>
            <a:r>
              <a:rPr lang="fr-FR" dirty="0" smtClean="0">
                <a:solidFill>
                  <a:schemeClr val="bg1"/>
                </a:solidFill>
              </a:rPr>
              <a:t>Hannu Tikka (on the Left)</a:t>
            </a:r>
            <a:endParaRPr lang="fr-FR" dirty="0">
              <a:solidFill>
                <a:schemeClr val="bg1"/>
              </a:solidFill>
            </a:endParaRPr>
          </a:p>
        </p:txBody>
      </p:sp>
    </p:spTree>
    <p:extLst>
      <p:ext uri="{BB962C8B-B14F-4D97-AF65-F5344CB8AC3E}">
        <p14:creationId xmlns:p14="http://schemas.microsoft.com/office/powerpoint/2010/main" val="27359276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contenu 2"/>
          <p:cNvSpPr>
            <a:spLocks noGrp="1"/>
          </p:cNvSpPr>
          <p:nvPr>
            <p:ph idx="1"/>
          </p:nvPr>
        </p:nvSpPr>
        <p:spPr/>
        <p:txBody>
          <a:bodyPr>
            <a:normAutofit lnSpcReduction="10000"/>
          </a:bodyPr>
          <a:lstStyle/>
          <a:p>
            <a:r>
              <a:rPr lang="en-US" dirty="0"/>
              <a:t>Its architects, Hannu Tikka and Kimmo Lintula, explained that the main source of inspiration in the design was the Finnish forests. </a:t>
            </a:r>
            <a:endParaRPr lang="en-US" dirty="0" smtClean="0"/>
          </a:p>
          <a:p>
            <a:r>
              <a:rPr lang="en-US" dirty="0" smtClean="0"/>
              <a:t>The </a:t>
            </a:r>
            <a:r>
              <a:rPr lang="en-US" dirty="0"/>
              <a:t>‘shoebox’ shape of the hall and the oval shape of the auditorium and stage provide optimal acoustics : </a:t>
            </a:r>
            <a:r>
              <a:rPr lang="en-US" dirty="0" smtClean="0"/>
              <a:t>the </a:t>
            </a:r>
            <a:r>
              <a:rPr lang="en-US" dirty="0"/>
              <a:t>Main Hall is an acoustic miracle, which creates unforgettable musical memories for concert goers. The auditorium seating and stage are situated in an oval-shaped ‘shoebox’ hall. The adjustable acoustics are formed by a vertically movable canopy which is on top of the </a:t>
            </a:r>
            <a:r>
              <a:rPr lang="en-US" dirty="0" smtClean="0"/>
              <a:t>stage.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1512418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contenu 2"/>
          <p:cNvSpPr>
            <a:spLocks noGrp="1"/>
          </p:cNvSpPr>
          <p:nvPr>
            <p:ph idx="1"/>
          </p:nvPr>
        </p:nvSpPr>
        <p:spPr/>
        <p:txBody>
          <a:bodyPr/>
          <a:lstStyle/>
          <a:p>
            <a:r>
              <a:rPr lang="en-US" dirty="0"/>
              <a:t>The sophisticated </a:t>
            </a:r>
            <a:r>
              <a:rPr lang="en-US" dirty="0" smtClean="0"/>
              <a:t>coloring </a:t>
            </a:r>
            <a:r>
              <a:rPr lang="en-US" dirty="0"/>
              <a:t>of the Main Hall is a combination of graphite-grey, natural white, and the warm red of old string instruments. The floor is oil- and heat-treated smoke birch parquet. </a:t>
            </a:r>
            <a:endParaRPr lang="en-US" dirty="0" smtClean="0"/>
          </a:p>
          <a:p>
            <a:r>
              <a:rPr lang="en-US" dirty="0" smtClean="0"/>
              <a:t>A </a:t>
            </a:r>
            <a:r>
              <a:rPr lang="en-US" dirty="0"/>
              <a:t>glass façade covers the massive wall elements, with sandwich-structured laminated veneer lumber panels, filled with sand (18 cm thick insulation) and mineral wool. All of the Main Hall’s load bearing structures are made of glulam timber.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830827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71" y="2077030"/>
            <a:ext cx="7620000" cy="3038475"/>
          </a:xfrm>
          <a:prstGeom prst="rect">
            <a:avLst/>
          </a:prstGeom>
        </p:spPr>
      </p:pic>
    </p:spTree>
    <p:extLst>
      <p:ext uri="{BB962C8B-B14F-4D97-AF65-F5344CB8AC3E}">
        <p14:creationId xmlns:p14="http://schemas.microsoft.com/office/powerpoint/2010/main" val="42658305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2161014"/>
            <a:ext cx="8782050" cy="2781300"/>
          </a:xfrm>
          <a:prstGeom prst="rect">
            <a:avLst/>
          </a:prstGeom>
        </p:spPr>
      </p:pic>
    </p:spTree>
    <p:extLst>
      <p:ext uri="{BB962C8B-B14F-4D97-AF65-F5344CB8AC3E}">
        <p14:creationId xmlns:p14="http://schemas.microsoft.com/office/powerpoint/2010/main" val="9196434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431331"/>
          </a:xfrm>
          <a:prstGeom prst="rect">
            <a:avLst/>
          </a:prstGeom>
        </p:spPr>
      </p:pic>
    </p:spTree>
    <p:extLst>
      <p:ext uri="{BB962C8B-B14F-4D97-AF65-F5344CB8AC3E}">
        <p14:creationId xmlns:p14="http://schemas.microsoft.com/office/powerpoint/2010/main" val="68484897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092" y="1690689"/>
            <a:ext cx="6991816" cy="4453633"/>
          </a:xfrm>
          <a:prstGeom prst="rect">
            <a:avLst/>
          </a:prstGeom>
        </p:spPr>
      </p:pic>
    </p:spTree>
    <p:extLst>
      <p:ext uri="{BB962C8B-B14F-4D97-AF65-F5344CB8AC3E}">
        <p14:creationId xmlns:p14="http://schemas.microsoft.com/office/powerpoint/2010/main" val="16297883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02" y="1690689"/>
            <a:ext cx="7270595" cy="4406776"/>
          </a:xfrm>
          <a:prstGeom prst="rect">
            <a:avLst/>
          </a:prstGeom>
        </p:spPr>
      </p:pic>
    </p:spTree>
    <p:extLst>
      <p:ext uri="{BB962C8B-B14F-4D97-AF65-F5344CB8AC3E}">
        <p14:creationId xmlns:p14="http://schemas.microsoft.com/office/powerpoint/2010/main" val="32146675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790" y="1690689"/>
            <a:ext cx="6874727" cy="4226313"/>
          </a:xfrm>
          <a:prstGeom prst="rect">
            <a:avLst/>
          </a:prstGeom>
        </p:spPr>
      </p:pic>
    </p:spTree>
    <p:extLst>
      <p:ext uri="{BB962C8B-B14F-4D97-AF65-F5344CB8AC3E}">
        <p14:creationId xmlns:p14="http://schemas.microsoft.com/office/powerpoint/2010/main" val="3025109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10" y="1601479"/>
            <a:ext cx="6831980" cy="4276723"/>
          </a:xfrm>
          <a:prstGeom prst="rect">
            <a:avLst/>
          </a:prstGeom>
        </p:spPr>
      </p:pic>
    </p:spTree>
    <p:extLst>
      <p:ext uri="{BB962C8B-B14F-4D97-AF65-F5344CB8AC3E}">
        <p14:creationId xmlns:p14="http://schemas.microsoft.com/office/powerpoint/2010/main" val="32217903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90689"/>
            <a:ext cx="7620000" cy="3905250"/>
          </a:xfrm>
          <a:prstGeom prst="rect">
            <a:avLst/>
          </a:prstGeom>
        </p:spPr>
      </p:pic>
    </p:spTree>
    <p:extLst>
      <p:ext uri="{BB962C8B-B14F-4D97-AF65-F5344CB8AC3E}">
        <p14:creationId xmlns:p14="http://schemas.microsoft.com/office/powerpoint/2010/main" val="4332228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473" y="1690688"/>
            <a:ext cx="6077415" cy="4074491"/>
          </a:xfrm>
          <a:prstGeom prst="rect">
            <a:avLst/>
          </a:prstGeom>
        </p:spPr>
      </p:pic>
    </p:spTree>
    <p:extLst>
      <p:ext uri="{BB962C8B-B14F-4D97-AF65-F5344CB8AC3E}">
        <p14:creationId xmlns:p14="http://schemas.microsoft.com/office/powerpoint/2010/main" val="9629071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3473" y="1690689"/>
            <a:ext cx="5957540" cy="4041038"/>
          </a:xfrm>
          <a:prstGeom prst="rect">
            <a:avLst/>
          </a:prstGeom>
        </p:spPr>
      </p:pic>
    </p:spTree>
    <p:extLst>
      <p:ext uri="{BB962C8B-B14F-4D97-AF65-F5344CB8AC3E}">
        <p14:creationId xmlns:p14="http://schemas.microsoft.com/office/powerpoint/2010/main" val="14642976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
            <a:ext cx="7886700" cy="1338146"/>
          </a:xfrm>
        </p:spPr>
        <p:txBody>
          <a:bodyPr/>
          <a:lstStyle/>
          <a:p>
            <a:r>
              <a:rPr lang="fr-FR" dirty="0" smtClean="0"/>
              <a:t>    Sibelius </a:t>
            </a:r>
            <a:r>
              <a:rPr lang="fr-FR" dirty="0"/>
              <a:t>Hall, Lahti, FI (2000)</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486" y="1338147"/>
            <a:ext cx="3537027" cy="4917687"/>
          </a:xfrm>
          <a:prstGeom prst="rect">
            <a:avLst/>
          </a:prstGeom>
        </p:spPr>
      </p:pic>
    </p:spTree>
    <p:extLst>
      <p:ext uri="{BB962C8B-B14F-4D97-AF65-F5344CB8AC3E}">
        <p14:creationId xmlns:p14="http://schemas.microsoft.com/office/powerpoint/2010/main" val="5615787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20614" cy="1325563"/>
          </a:xfrm>
        </p:spPr>
        <p:txBody>
          <a:bodyPr/>
          <a:lstStyle/>
          <a:p>
            <a:r>
              <a:rPr lang="fr-FR" dirty="0" smtClean="0"/>
              <a:t>    </a:t>
            </a:r>
            <a:r>
              <a:rPr lang="fr-FR" dirty="0"/>
              <a:t>Kyoto Concert Hall, Kyoto, JP (1995)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776" y="1956788"/>
            <a:ext cx="5999356" cy="3971720"/>
          </a:xfrm>
          <a:prstGeom prst="rect">
            <a:avLst/>
          </a:prstGeom>
        </p:spPr>
      </p:pic>
      <p:sp>
        <p:nvSpPr>
          <p:cNvPr id="5" name="ZoneTexte 4"/>
          <p:cNvSpPr txBox="1"/>
          <p:nvPr/>
        </p:nvSpPr>
        <p:spPr>
          <a:xfrm>
            <a:off x="3468028" y="4739268"/>
            <a:ext cx="2230245" cy="707886"/>
          </a:xfrm>
          <a:prstGeom prst="rect">
            <a:avLst/>
          </a:prstGeom>
          <a:noFill/>
        </p:spPr>
        <p:txBody>
          <a:bodyPr wrap="square" rtlCol="0">
            <a:spAutoFit/>
          </a:bodyPr>
          <a:lstStyle/>
          <a:p>
            <a:r>
              <a:rPr lang="fr-FR" sz="4000" dirty="0" smtClean="0">
                <a:solidFill>
                  <a:schemeClr val="bg1"/>
                </a:solidFill>
              </a:rPr>
              <a:t>THE END</a:t>
            </a:r>
            <a:endParaRPr lang="fr-FR" sz="4000" dirty="0">
              <a:solidFill>
                <a:schemeClr val="bg1"/>
              </a:solidFill>
            </a:endParaRPr>
          </a:p>
        </p:txBody>
      </p:sp>
    </p:spTree>
    <p:extLst>
      <p:ext uri="{BB962C8B-B14F-4D97-AF65-F5344CB8AC3E}">
        <p14:creationId xmlns:p14="http://schemas.microsoft.com/office/powerpoint/2010/main" val="31246674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00722"/>
            <a:ext cx="7886700" cy="1103003"/>
          </a:xfrm>
        </p:spPr>
        <p:txBody>
          <a:bodyPr/>
          <a:lstStyle/>
          <a:p>
            <a:r>
              <a:rPr lang="fr-FR" dirty="0"/>
              <a:t>Operas &amp; Performance Halls  </a:t>
            </a:r>
            <a:r>
              <a:rPr lang="fr-FR" dirty="0" smtClean="0"/>
              <a:t>2</a:t>
            </a:r>
            <a:endParaRPr lang="fr-FR" dirty="0"/>
          </a:p>
        </p:txBody>
      </p:sp>
      <p:sp>
        <p:nvSpPr>
          <p:cNvPr id="3" name="Espace réservé du contenu 2"/>
          <p:cNvSpPr>
            <a:spLocks noGrp="1"/>
          </p:cNvSpPr>
          <p:nvPr>
            <p:ph idx="1"/>
          </p:nvPr>
        </p:nvSpPr>
        <p:spPr>
          <a:xfrm>
            <a:off x="628650" y="1483112"/>
            <a:ext cx="7886700" cy="4693851"/>
          </a:xfrm>
        </p:spPr>
        <p:txBody>
          <a:bodyPr>
            <a:normAutofit/>
          </a:bodyPr>
          <a:lstStyle/>
          <a:p>
            <a:r>
              <a:rPr lang="fr-FR" dirty="0"/>
              <a:t>Opernhaus, Dortmund, DE </a:t>
            </a:r>
            <a:r>
              <a:rPr lang="fr-FR" dirty="0" smtClean="0"/>
              <a:t>1966.</a:t>
            </a:r>
            <a:endParaRPr lang="fr-FR" dirty="0"/>
          </a:p>
          <a:p>
            <a:r>
              <a:rPr lang="fr-FR" dirty="0" smtClean="0"/>
              <a:t>Centennial </a:t>
            </a:r>
            <a:r>
              <a:rPr lang="fr-FR" dirty="0"/>
              <a:t>Concert Hall, Winnipeg, </a:t>
            </a:r>
            <a:r>
              <a:rPr lang="fr-FR" dirty="0" smtClean="0"/>
              <a:t>CA 1968.</a:t>
            </a:r>
          </a:p>
          <a:p>
            <a:r>
              <a:rPr lang="fr-FR" dirty="0" smtClean="0"/>
              <a:t>Finlandia </a:t>
            </a:r>
            <a:r>
              <a:rPr lang="fr-FR" dirty="0"/>
              <a:t>Hall, Helsinski, </a:t>
            </a:r>
            <a:r>
              <a:rPr lang="fr-FR" dirty="0" smtClean="0"/>
              <a:t>FI 1971.</a:t>
            </a:r>
          </a:p>
          <a:p>
            <a:r>
              <a:rPr lang="fr-FR" dirty="0" smtClean="0"/>
              <a:t>Sidney </a:t>
            </a:r>
            <a:r>
              <a:rPr lang="fr-FR" dirty="0"/>
              <a:t>Opera, Sidney, </a:t>
            </a:r>
            <a:r>
              <a:rPr lang="fr-FR" dirty="0" smtClean="0"/>
              <a:t>AU 1973.</a:t>
            </a:r>
          </a:p>
          <a:p>
            <a:r>
              <a:rPr lang="fr-FR" dirty="0" smtClean="0"/>
              <a:t>Perth </a:t>
            </a:r>
            <a:r>
              <a:rPr lang="fr-FR" dirty="0"/>
              <a:t>Concert Hall, Perth, </a:t>
            </a:r>
            <a:r>
              <a:rPr lang="fr-FR" dirty="0" smtClean="0"/>
              <a:t>AU 1973.</a:t>
            </a:r>
          </a:p>
          <a:p>
            <a:r>
              <a:rPr lang="fr-FR" dirty="0" smtClean="0"/>
              <a:t>Bruckner Haus, Linz, AT 1974.</a:t>
            </a:r>
          </a:p>
          <a:p>
            <a:r>
              <a:rPr lang="fr-FR" dirty="0" smtClean="0"/>
              <a:t>Opera </a:t>
            </a:r>
            <a:r>
              <a:rPr lang="fr-FR" dirty="0"/>
              <a:t>House, Vilnius, </a:t>
            </a:r>
            <a:r>
              <a:rPr lang="fr-FR" dirty="0" smtClean="0"/>
              <a:t>LT 1974.</a:t>
            </a:r>
          </a:p>
          <a:p>
            <a:r>
              <a:rPr lang="fr-FR" dirty="0" smtClean="0"/>
              <a:t>Badisches </a:t>
            </a:r>
            <a:r>
              <a:rPr lang="fr-FR" dirty="0"/>
              <a:t>Staatstheater, Karlsruhe, </a:t>
            </a:r>
            <a:r>
              <a:rPr lang="fr-FR" dirty="0" smtClean="0"/>
              <a:t>DE 1975.</a:t>
            </a:r>
          </a:p>
          <a:p>
            <a:r>
              <a:rPr lang="fr-FR" dirty="0" smtClean="0"/>
              <a:t>Royal </a:t>
            </a:r>
            <a:r>
              <a:rPr lang="fr-FR" dirty="0"/>
              <a:t>National Theatre, London, </a:t>
            </a:r>
            <a:r>
              <a:rPr lang="fr-FR" dirty="0" smtClean="0"/>
              <a:t>GB 1976.</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551574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Turku Concert H., Turku, FI (1952)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814" y="1690689"/>
            <a:ext cx="6590371" cy="4310061"/>
          </a:xfrm>
          <a:prstGeom prst="rect">
            <a:avLst/>
          </a:prstGeom>
        </p:spPr>
      </p:pic>
    </p:spTree>
    <p:extLst>
      <p:ext uri="{BB962C8B-B14F-4D97-AF65-F5344CB8AC3E}">
        <p14:creationId xmlns:p14="http://schemas.microsoft.com/office/powerpoint/2010/main" val="33078302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Oper Köln, Köln, DE (1957-1962)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044" y="4949998"/>
            <a:ext cx="1619250" cy="28575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538" y="1547020"/>
            <a:ext cx="2908300" cy="4953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547020"/>
            <a:ext cx="4800580" cy="3112376"/>
          </a:xfrm>
          <a:prstGeom prst="rect">
            <a:avLst/>
          </a:prstGeom>
        </p:spPr>
      </p:pic>
      <p:sp>
        <p:nvSpPr>
          <p:cNvPr id="7" name="ZoneTexte 6"/>
          <p:cNvSpPr txBox="1"/>
          <p:nvPr/>
        </p:nvSpPr>
        <p:spPr>
          <a:xfrm>
            <a:off x="5943600" y="5954751"/>
            <a:ext cx="2319454" cy="369332"/>
          </a:xfrm>
          <a:prstGeom prst="rect">
            <a:avLst/>
          </a:prstGeom>
          <a:noFill/>
        </p:spPr>
        <p:txBody>
          <a:bodyPr wrap="square" rtlCol="0">
            <a:spAutoFit/>
          </a:bodyPr>
          <a:lstStyle/>
          <a:p>
            <a:r>
              <a:rPr lang="fr-FR" dirty="0">
                <a:solidFill>
                  <a:schemeClr val="bg1"/>
                </a:solidFill>
              </a:rPr>
              <a:t>Wilhelm </a:t>
            </a:r>
            <a:r>
              <a:rPr lang="fr-FR" dirty="0"/>
              <a:t>Riphahn</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4948736"/>
            <a:ext cx="1523511" cy="1375347"/>
          </a:xfrm>
          <a:prstGeom prst="rect">
            <a:avLst/>
          </a:prstGeom>
        </p:spPr>
      </p:pic>
    </p:spTree>
    <p:extLst>
      <p:ext uri="{BB962C8B-B14F-4D97-AF65-F5344CB8AC3E}">
        <p14:creationId xmlns:p14="http://schemas.microsoft.com/office/powerpoint/2010/main" val="24795304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 Köln, Köln, DE (1957-1962) </a:t>
            </a:r>
          </a:p>
        </p:txBody>
      </p:sp>
      <p:sp>
        <p:nvSpPr>
          <p:cNvPr id="3" name="Espace réservé du contenu 2"/>
          <p:cNvSpPr>
            <a:spLocks noGrp="1"/>
          </p:cNvSpPr>
          <p:nvPr>
            <p:ph idx="1"/>
          </p:nvPr>
        </p:nvSpPr>
        <p:spPr/>
        <p:txBody>
          <a:bodyPr>
            <a:normAutofit fontScale="92500"/>
          </a:bodyPr>
          <a:lstStyle/>
          <a:p>
            <a:r>
              <a:rPr lang="en-US" dirty="0"/>
              <a:t>The house has a seating capacity of 1,300 and an orchestra pit which can accommodate 100 musicians. It is part of an arts complex on </a:t>
            </a:r>
            <a:r>
              <a:rPr lang="en-US" dirty="0" smtClean="0"/>
              <a:t>Offenbachplatz </a:t>
            </a:r>
            <a:r>
              <a:rPr lang="en-US" dirty="0"/>
              <a:t>which includes the Schauspiel Köln (Cologne Playhouse), also designed by Wilhelm Riphahn and built in </a:t>
            </a:r>
            <a:r>
              <a:rPr lang="en-US" dirty="0" smtClean="0"/>
              <a:t>1962.</a:t>
            </a:r>
          </a:p>
          <a:p>
            <a:r>
              <a:rPr lang="en-US" dirty="0" smtClean="0"/>
              <a:t>This </a:t>
            </a:r>
            <a:r>
              <a:rPr lang="en-US" dirty="0"/>
              <a:t>ensemble will be made up of four different stage houses: the opera with space for over 1,200 spectators, the theatre with around 700 seats, Kleines Haus with 200 seats, and the children’s opera also with 200 seats. </a:t>
            </a:r>
            <a:endParaRPr lang="en-US" dirty="0" smtClean="0"/>
          </a:p>
          <a:p>
            <a:r>
              <a:rPr lang="en-US" dirty="0"/>
              <a:t>At the end of the 2009/2010 season, both theatres closed for extensive refurbishment and redevelopment.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64690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 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88" y="1690689"/>
            <a:ext cx="6623824" cy="3976686"/>
          </a:xfrm>
          <a:prstGeom prst="rect">
            <a:avLst/>
          </a:prstGeom>
        </p:spPr>
      </p:pic>
    </p:spTree>
    <p:extLst>
      <p:ext uri="{BB962C8B-B14F-4D97-AF65-F5344CB8AC3E}">
        <p14:creationId xmlns:p14="http://schemas.microsoft.com/office/powerpoint/2010/main" val="28553361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 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248" y="1690689"/>
            <a:ext cx="7114478" cy="4154526"/>
          </a:xfrm>
          <a:prstGeom prst="rect">
            <a:avLst/>
          </a:prstGeom>
        </p:spPr>
      </p:pic>
    </p:spTree>
    <p:extLst>
      <p:ext uri="{BB962C8B-B14F-4D97-AF65-F5344CB8AC3E}">
        <p14:creationId xmlns:p14="http://schemas.microsoft.com/office/powerpoint/2010/main" val="2754682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634" y="1690688"/>
            <a:ext cx="6634976" cy="4310061"/>
          </a:xfrm>
          <a:prstGeom prst="rect">
            <a:avLst/>
          </a:prstGeom>
        </p:spPr>
      </p:pic>
    </p:spTree>
    <p:extLst>
      <p:ext uri="{BB962C8B-B14F-4D97-AF65-F5344CB8AC3E}">
        <p14:creationId xmlns:p14="http://schemas.microsoft.com/office/powerpoint/2010/main" val="14387002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87" y="1690689"/>
            <a:ext cx="6824546" cy="4431331"/>
          </a:xfrm>
          <a:prstGeom prst="rect">
            <a:avLst/>
          </a:prstGeom>
        </p:spPr>
      </p:pic>
    </p:spTree>
    <p:extLst>
      <p:ext uri="{BB962C8B-B14F-4D97-AF65-F5344CB8AC3E}">
        <p14:creationId xmlns:p14="http://schemas.microsoft.com/office/powerpoint/2010/main" val="31037531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1690688"/>
            <a:ext cx="2762250" cy="4464785"/>
          </a:xfrm>
          <a:prstGeom prst="rect">
            <a:avLst/>
          </a:prstGeom>
        </p:spPr>
      </p:pic>
    </p:spTree>
    <p:extLst>
      <p:ext uri="{BB962C8B-B14F-4D97-AF65-F5344CB8AC3E}">
        <p14:creationId xmlns:p14="http://schemas.microsoft.com/office/powerpoint/2010/main" val="26389501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 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83" y="1851102"/>
            <a:ext cx="7549376" cy="4259766"/>
          </a:xfrm>
          <a:prstGeom prst="rect">
            <a:avLst/>
          </a:prstGeom>
        </p:spPr>
      </p:pic>
    </p:spTree>
    <p:extLst>
      <p:ext uri="{BB962C8B-B14F-4D97-AF65-F5344CB8AC3E}">
        <p14:creationId xmlns:p14="http://schemas.microsoft.com/office/powerpoint/2010/main" val="21059649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595" y="1594624"/>
            <a:ext cx="3746810" cy="4594304"/>
          </a:xfrm>
          <a:prstGeom prst="rect">
            <a:avLst/>
          </a:prstGeom>
        </p:spPr>
      </p:pic>
    </p:spTree>
    <p:extLst>
      <p:ext uri="{BB962C8B-B14F-4D97-AF65-F5344CB8AC3E}">
        <p14:creationId xmlns:p14="http://schemas.microsoft.com/office/powerpoint/2010/main" val="34249090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Operas &amp; Performance </a:t>
            </a:r>
            <a:r>
              <a:rPr lang="fr-FR" dirty="0" smtClean="0"/>
              <a:t>Halls 3</a:t>
            </a:r>
            <a:endParaRPr lang="fr-FR" dirty="0"/>
          </a:p>
        </p:txBody>
      </p:sp>
      <p:sp>
        <p:nvSpPr>
          <p:cNvPr id="3" name="Espace réservé du contenu 2"/>
          <p:cNvSpPr>
            <a:spLocks noGrp="1"/>
          </p:cNvSpPr>
          <p:nvPr>
            <p:ph idx="1"/>
          </p:nvPr>
        </p:nvSpPr>
        <p:spPr/>
        <p:txBody>
          <a:bodyPr>
            <a:normAutofit/>
          </a:bodyPr>
          <a:lstStyle/>
          <a:p>
            <a:r>
              <a:rPr lang="fr-FR" dirty="0" smtClean="0"/>
              <a:t>Aarhus </a:t>
            </a:r>
            <a:r>
              <a:rPr lang="fr-FR" dirty="0"/>
              <a:t>Concert Hall, Aarhus, DK 1982</a:t>
            </a:r>
            <a:r>
              <a:rPr lang="fr-FR" dirty="0" smtClean="0"/>
              <a:t>.</a:t>
            </a:r>
          </a:p>
          <a:p>
            <a:r>
              <a:rPr lang="fr-FR" dirty="0" smtClean="0"/>
              <a:t>Teatro </a:t>
            </a:r>
            <a:r>
              <a:rPr lang="fr-FR" dirty="0"/>
              <a:t>Teresa Carreño, Caracas, </a:t>
            </a:r>
            <a:r>
              <a:rPr lang="fr-FR" dirty="0" smtClean="0"/>
              <a:t>VE 1983.</a:t>
            </a:r>
          </a:p>
          <a:p>
            <a:r>
              <a:rPr lang="fr-FR" dirty="0" smtClean="0"/>
              <a:t>Auditorio </a:t>
            </a:r>
            <a:r>
              <a:rPr lang="fr-FR" dirty="0"/>
              <a:t>Nacional, Madrid, </a:t>
            </a:r>
            <a:r>
              <a:rPr lang="fr-FR" dirty="0" smtClean="0"/>
              <a:t>ES 1988.</a:t>
            </a:r>
          </a:p>
          <a:p>
            <a:r>
              <a:rPr lang="fr-FR" dirty="0" smtClean="0"/>
              <a:t>Opéra </a:t>
            </a:r>
            <a:r>
              <a:rPr lang="fr-FR" dirty="0"/>
              <a:t>Bastille, Paris, </a:t>
            </a:r>
            <a:r>
              <a:rPr lang="fr-FR" dirty="0" smtClean="0"/>
              <a:t>FR 1989.</a:t>
            </a:r>
          </a:p>
          <a:p>
            <a:r>
              <a:rPr lang="fr-FR" dirty="0" smtClean="0"/>
              <a:t>Athens </a:t>
            </a:r>
            <a:r>
              <a:rPr lang="fr-FR" dirty="0"/>
              <a:t>Concert Hall, Athens, </a:t>
            </a:r>
            <a:r>
              <a:rPr lang="fr-FR" dirty="0" smtClean="0"/>
              <a:t>GR 1991.</a:t>
            </a:r>
          </a:p>
          <a:p>
            <a:r>
              <a:rPr lang="fr-FR" dirty="0" smtClean="0"/>
              <a:t>La </a:t>
            </a:r>
            <a:r>
              <a:rPr lang="fr-FR" dirty="0"/>
              <a:t>Grange au Lac, Evian, </a:t>
            </a:r>
            <a:r>
              <a:rPr lang="fr-FR" dirty="0" smtClean="0"/>
              <a:t>FR 1993.</a:t>
            </a:r>
          </a:p>
          <a:p>
            <a:r>
              <a:rPr lang="fr-FR" dirty="0" smtClean="0"/>
              <a:t>Kyoto </a:t>
            </a:r>
            <a:r>
              <a:rPr lang="fr-FR" dirty="0"/>
              <a:t>Concert Hall, Kyoto, </a:t>
            </a:r>
            <a:r>
              <a:rPr lang="fr-FR" dirty="0" smtClean="0"/>
              <a:t>JP 1995.</a:t>
            </a:r>
          </a:p>
          <a:p>
            <a:r>
              <a:rPr lang="fr-FR" dirty="0" smtClean="0"/>
              <a:t>Grand </a:t>
            </a:r>
            <a:r>
              <a:rPr lang="fr-FR" dirty="0"/>
              <a:t>Théâtre de Provence, Aix, </a:t>
            </a:r>
            <a:r>
              <a:rPr lang="fr-FR" dirty="0" smtClean="0"/>
              <a:t>FR 1997.</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987220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690689"/>
            <a:ext cx="6746488" cy="4275213"/>
          </a:xfrm>
          <a:prstGeom prst="rect">
            <a:avLst/>
          </a:prstGeom>
        </p:spPr>
      </p:pic>
    </p:spTree>
    <p:extLst>
      <p:ext uri="{BB962C8B-B14F-4D97-AF65-F5344CB8AC3E}">
        <p14:creationId xmlns:p14="http://schemas.microsoft.com/office/powerpoint/2010/main" val="14406961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90689"/>
            <a:ext cx="6858000" cy="4330971"/>
          </a:xfrm>
          <a:prstGeom prst="rect">
            <a:avLst/>
          </a:prstGeom>
        </p:spPr>
      </p:pic>
    </p:spTree>
    <p:extLst>
      <p:ext uri="{BB962C8B-B14F-4D97-AF65-F5344CB8AC3E}">
        <p14:creationId xmlns:p14="http://schemas.microsoft.com/office/powerpoint/2010/main" val="18613063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209" y="1561169"/>
            <a:ext cx="6679581" cy="4382431"/>
          </a:xfrm>
          <a:prstGeom prst="rect">
            <a:avLst/>
          </a:prstGeom>
        </p:spPr>
      </p:pic>
    </p:spTree>
    <p:extLst>
      <p:ext uri="{BB962C8B-B14F-4D97-AF65-F5344CB8AC3E}">
        <p14:creationId xmlns:p14="http://schemas.microsoft.com/office/powerpoint/2010/main" val="41272297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 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875" y="1527717"/>
            <a:ext cx="4286250" cy="4560850"/>
          </a:xfrm>
          <a:prstGeom prst="rect">
            <a:avLst/>
          </a:prstGeom>
        </p:spPr>
      </p:pic>
    </p:spTree>
    <p:extLst>
      <p:ext uri="{BB962C8B-B14F-4D97-AF65-F5344CB8AC3E}">
        <p14:creationId xmlns:p14="http://schemas.microsoft.com/office/powerpoint/2010/main" val="15345118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Oper </a:t>
            </a:r>
            <a:r>
              <a:rPr lang="fr-FR" dirty="0"/>
              <a:t>Köln, Köln, DE (1957-1962)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90689"/>
            <a:ext cx="6400800" cy="4453633"/>
          </a:xfrm>
          <a:prstGeom prst="rect">
            <a:avLst/>
          </a:prstGeom>
        </p:spPr>
      </p:pic>
    </p:spTree>
    <p:extLst>
      <p:ext uri="{BB962C8B-B14F-4D97-AF65-F5344CB8AC3E}">
        <p14:creationId xmlns:p14="http://schemas.microsoft.com/office/powerpoint/2010/main" val="16940145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Beethovenhalle, Bonn, DE (1959) </a:t>
            </a:r>
            <a:endParaRPr lang="fr-F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063" y="1896636"/>
            <a:ext cx="4762500" cy="1905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063" y="4245404"/>
            <a:ext cx="2476500" cy="14954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96" y="5351424"/>
            <a:ext cx="1990725" cy="70485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761" y="1896636"/>
            <a:ext cx="3614700" cy="2831481"/>
          </a:xfrm>
          <a:prstGeom prst="rect">
            <a:avLst/>
          </a:prstGeom>
        </p:spPr>
      </p:pic>
      <p:sp>
        <p:nvSpPr>
          <p:cNvPr id="9" name="ZoneTexte 8"/>
          <p:cNvSpPr txBox="1"/>
          <p:nvPr/>
        </p:nvSpPr>
        <p:spPr>
          <a:xfrm>
            <a:off x="5876693" y="3345366"/>
            <a:ext cx="2531327" cy="369332"/>
          </a:xfrm>
          <a:prstGeom prst="rect">
            <a:avLst/>
          </a:prstGeom>
          <a:noFill/>
        </p:spPr>
        <p:txBody>
          <a:bodyPr wrap="square" rtlCol="0">
            <a:spAutoFit/>
          </a:bodyPr>
          <a:lstStyle/>
          <a:p>
            <a:r>
              <a:rPr lang="fr-FR"/>
              <a:t>Siegfried Wolske</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7447" y="4245404"/>
            <a:ext cx="1523511" cy="1375347"/>
          </a:xfrm>
          <a:prstGeom prst="rect">
            <a:avLst/>
          </a:prstGeom>
        </p:spPr>
      </p:pic>
    </p:spTree>
    <p:extLst>
      <p:ext uri="{BB962C8B-B14F-4D97-AF65-F5344CB8AC3E}">
        <p14:creationId xmlns:p14="http://schemas.microsoft.com/office/powerpoint/2010/main" val="28839114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contenu 2"/>
          <p:cNvSpPr>
            <a:spLocks noGrp="1"/>
          </p:cNvSpPr>
          <p:nvPr>
            <p:ph idx="1"/>
          </p:nvPr>
        </p:nvSpPr>
        <p:spPr/>
        <p:txBody>
          <a:bodyPr/>
          <a:lstStyle/>
          <a:p>
            <a:r>
              <a:rPr lang="fr-FR"/>
              <a:t>It is the work of Siegfried </a:t>
            </a:r>
            <a:r>
              <a:rPr lang="fr-FR" smtClean="0"/>
              <a:t>Wolske.</a:t>
            </a:r>
          </a:p>
          <a:p>
            <a:r>
              <a:rPr lang="en-US"/>
              <a:t>The complex of buildings in the Beethoven Hall consists of a group of irregularly deformed cubes, with different roof slopes, arranged around the large hall topped by a cupola. The central building body is the dome, which rises like a wave of the Rhine. Its height is 25 m above the foundations. It covers the room 36 m wide and 49 m long. It is a self-supporting steel structure covered with copper. </a:t>
            </a:r>
            <a:endParaRPr lang="fr-F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3631883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contenu 2"/>
          <p:cNvSpPr>
            <a:spLocks noGrp="1"/>
          </p:cNvSpPr>
          <p:nvPr>
            <p:ph idx="1"/>
          </p:nvPr>
        </p:nvSpPr>
        <p:spPr/>
        <p:txBody>
          <a:bodyPr>
            <a:normAutofit fontScale="92500"/>
          </a:bodyPr>
          <a:lstStyle/>
          <a:p>
            <a:r>
              <a:rPr lang="en-US"/>
              <a:t>The components of the complex are separated from each other but are ordered by the dome. The centre of the complex has a non-axial asymmetrical plane. To the south of the large hall is a large 500 m2 studio on an oblique fan-shaped plan to the east and a 192 m2 large chamber music room on a trapezoidal plan to the west</a:t>
            </a:r>
            <a:r>
              <a:rPr lang="en-US" smtClean="0"/>
              <a:t>.</a:t>
            </a:r>
          </a:p>
          <a:p>
            <a:r>
              <a:rPr lang="en-US"/>
              <a:t>The plan shape of the room is elliptical, with curved or rectilinear cut sections in many places. The large room is covered in uniformly matt ochre </a:t>
            </a:r>
            <a:r>
              <a:rPr lang="en-US" smtClean="0"/>
              <a:t>wood.</a:t>
            </a:r>
          </a:p>
          <a:p>
            <a:r>
              <a:rPr lang="en-US"/>
              <a:t>The "flattened spheroidal </a:t>
            </a:r>
            <a:r>
              <a:rPr lang="en-US" smtClean="0"/>
              <a:t>" </a:t>
            </a:r>
            <a:r>
              <a:rPr lang="en-US"/>
              <a:t>ceiling under the dome has a suspended surface of geometric relief bodies inside.</a:t>
            </a:r>
          </a:p>
          <a:p>
            <a:endParaRPr lang="fr-F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9509456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8092" y="1690689"/>
            <a:ext cx="5467815" cy="4100862"/>
          </a:xfrm>
          <a:prstGeom prst="rect">
            <a:avLst/>
          </a:prstGeom>
        </p:spPr>
      </p:pic>
    </p:spTree>
    <p:extLst>
      <p:ext uri="{BB962C8B-B14F-4D97-AF65-F5344CB8AC3E}">
        <p14:creationId xmlns:p14="http://schemas.microsoft.com/office/powerpoint/2010/main" val="24272826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156" y="1690689"/>
            <a:ext cx="7203687" cy="4366260"/>
          </a:xfrm>
          <a:prstGeom prst="rect">
            <a:avLst/>
          </a:prstGeom>
        </p:spPr>
      </p:pic>
    </p:spTree>
    <p:extLst>
      <p:ext uri="{BB962C8B-B14F-4D97-AF65-F5344CB8AC3E}">
        <p14:creationId xmlns:p14="http://schemas.microsoft.com/office/powerpoint/2010/main" val="2084899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Operas &amp; Performance Halls </a:t>
            </a:r>
            <a:r>
              <a:rPr lang="fr-FR" dirty="0" smtClean="0"/>
              <a:t>4</a:t>
            </a:r>
            <a:endParaRPr lang="fr-FR" dirty="0"/>
          </a:p>
        </p:txBody>
      </p:sp>
      <p:sp>
        <p:nvSpPr>
          <p:cNvPr id="3" name="Espace réservé du contenu 2"/>
          <p:cNvSpPr>
            <a:spLocks noGrp="1"/>
          </p:cNvSpPr>
          <p:nvPr>
            <p:ph idx="1"/>
          </p:nvPr>
        </p:nvSpPr>
        <p:spPr/>
        <p:txBody>
          <a:bodyPr/>
          <a:lstStyle/>
          <a:p>
            <a:r>
              <a:rPr lang="fr-FR" dirty="0"/>
              <a:t>Grand Théâtre, Shangai, CN 1998</a:t>
            </a:r>
            <a:r>
              <a:rPr lang="fr-FR" dirty="0" smtClean="0"/>
              <a:t>.</a:t>
            </a:r>
          </a:p>
          <a:p>
            <a:r>
              <a:rPr lang="fr-FR" dirty="0" smtClean="0"/>
              <a:t>Auditorium</a:t>
            </a:r>
            <a:r>
              <a:rPr lang="fr-FR" dirty="0"/>
              <a:t>, Dijon, FR 1998</a:t>
            </a:r>
            <a:r>
              <a:rPr lang="fr-FR" dirty="0" smtClean="0"/>
              <a:t>.</a:t>
            </a:r>
          </a:p>
          <a:p>
            <a:r>
              <a:rPr lang="fr-FR" dirty="0" smtClean="0"/>
              <a:t>Konzertsaal</a:t>
            </a:r>
            <a:r>
              <a:rPr lang="fr-FR" dirty="0"/>
              <a:t>, KKL, Lucerne, </a:t>
            </a:r>
            <a:r>
              <a:rPr lang="fr-FR" dirty="0" smtClean="0"/>
              <a:t>CH 1998.</a:t>
            </a:r>
          </a:p>
          <a:p>
            <a:r>
              <a:rPr lang="fr-FR" dirty="0" smtClean="0"/>
              <a:t>Kursaal</a:t>
            </a:r>
            <a:r>
              <a:rPr lang="fr-FR" dirty="0"/>
              <a:t>, San Sebastian</a:t>
            </a:r>
            <a:r>
              <a:rPr lang="fr-FR" dirty="0" smtClean="0"/>
              <a:t>, ES </a:t>
            </a:r>
            <a:r>
              <a:rPr lang="fr-FR" dirty="0"/>
              <a:t>1999.</a:t>
            </a:r>
          </a:p>
          <a:p>
            <a:r>
              <a:rPr lang="fr-FR" dirty="0"/>
              <a:t>Nikolaisaal, Postdam</a:t>
            </a:r>
            <a:r>
              <a:rPr lang="fr-FR" dirty="0" smtClean="0"/>
              <a:t>, DE </a:t>
            </a:r>
            <a:r>
              <a:rPr lang="fr-FR" dirty="0"/>
              <a:t>2000.</a:t>
            </a:r>
          </a:p>
          <a:p>
            <a:r>
              <a:rPr lang="fr-FR" dirty="0"/>
              <a:t>The Lowry, Salford, </a:t>
            </a:r>
            <a:r>
              <a:rPr lang="fr-FR" dirty="0" smtClean="0"/>
              <a:t>GB 2000.</a:t>
            </a:r>
          </a:p>
          <a:p>
            <a:r>
              <a:rPr lang="fr-FR" dirty="0" smtClean="0"/>
              <a:t>Sibelius Hall, Lahti, FI 2000.</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153727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268" y="1884556"/>
            <a:ext cx="6523463" cy="3615371"/>
          </a:xfrm>
          <a:prstGeom prst="rect">
            <a:avLst/>
          </a:prstGeom>
        </p:spPr>
      </p:pic>
    </p:spTree>
    <p:extLst>
      <p:ext uri="{BB962C8B-B14F-4D97-AF65-F5344CB8AC3E}">
        <p14:creationId xmlns:p14="http://schemas.microsoft.com/office/powerpoint/2010/main" val="34220302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690689"/>
            <a:ext cx="7114478" cy="4427034"/>
          </a:xfrm>
          <a:prstGeom prst="rect">
            <a:avLst/>
          </a:prstGeom>
        </p:spPr>
      </p:pic>
    </p:spTree>
    <p:extLst>
      <p:ext uri="{BB962C8B-B14F-4D97-AF65-F5344CB8AC3E}">
        <p14:creationId xmlns:p14="http://schemas.microsoft.com/office/powerpoint/2010/main" val="4103686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6995" y="1690689"/>
            <a:ext cx="6490010" cy="4542843"/>
          </a:xfrm>
          <a:prstGeom prst="rect">
            <a:avLst/>
          </a:prstGeom>
        </p:spPr>
      </p:pic>
    </p:spTree>
    <p:extLst>
      <p:ext uri="{BB962C8B-B14F-4D97-AF65-F5344CB8AC3E}">
        <p14:creationId xmlns:p14="http://schemas.microsoft.com/office/powerpoint/2010/main" val="4272830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541" y="1690689"/>
            <a:ext cx="6556917" cy="4415883"/>
          </a:xfrm>
          <a:prstGeom prst="rect">
            <a:avLst/>
          </a:prstGeom>
        </p:spPr>
      </p:pic>
    </p:spTree>
    <p:extLst>
      <p:ext uri="{BB962C8B-B14F-4D97-AF65-F5344CB8AC3E}">
        <p14:creationId xmlns:p14="http://schemas.microsoft.com/office/powerpoint/2010/main" val="38954441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Beethovenhalle,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727" y="1690689"/>
            <a:ext cx="6824546" cy="4319818"/>
          </a:xfrm>
          <a:prstGeom prst="rect">
            <a:avLst/>
          </a:prstGeom>
        </p:spPr>
      </p:pic>
    </p:spTree>
    <p:extLst>
      <p:ext uri="{BB962C8B-B14F-4D97-AF65-F5344CB8AC3E}">
        <p14:creationId xmlns:p14="http://schemas.microsoft.com/office/powerpoint/2010/main" val="28514977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 Beethovenhalle</a:t>
            </a:r>
            <a:r>
              <a:rPr lang="fr-FR"/>
              <a:t>, Bonn,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58" y="1690689"/>
            <a:ext cx="6244683" cy="4453633"/>
          </a:xfrm>
          <a:prstGeom prst="rect">
            <a:avLst/>
          </a:prstGeom>
        </p:spPr>
      </p:pic>
    </p:spTree>
    <p:extLst>
      <p:ext uri="{BB962C8B-B14F-4D97-AF65-F5344CB8AC3E}">
        <p14:creationId xmlns:p14="http://schemas.microsoft.com/office/powerpoint/2010/main" val="24616820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Musiktheater, Gelsenkirchen, DE (1959)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4459" y="1690689"/>
            <a:ext cx="3523786" cy="305973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38" y="5272088"/>
            <a:ext cx="2790825" cy="126682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420" y="1690688"/>
            <a:ext cx="5207619" cy="339883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2117" y="5006898"/>
            <a:ext cx="3268470" cy="1714578"/>
          </a:xfrm>
          <a:prstGeom prst="rect">
            <a:avLst/>
          </a:prstGeom>
        </p:spPr>
      </p:pic>
      <p:sp>
        <p:nvSpPr>
          <p:cNvPr id="8" name="ZoneTexte 7"/>
          <p:cNvSpPr txBox="1"/>
          <p:nvPr/>
        </p:nvSpPr>
        <p:spPr>
          <a:xfrm>
            <a:off x="5692117" y="4326673"/>
            <a:ext cx="2325610" cy="369332"/>
          </a:xfrm>
          <a:prstGeom prst="rect">
            <a:avLst/>
          </a:prstGeom>
          <a:noFill/>
        </p:spPr>
        <p:txBody>
          <a:bodyPr wrap="square" rtlCol="0">
            <a:spAutoFit/>
          </a:bodyPr>
          <a:lstStyle/>
          <a:p>
            <a:r>
              <a:rPr lang="fr-FR" dirty="0" smtClean="0"/>
              <a:t>Werner </a:t>
            </a:r>
            <a:r>
              <a:rPr lang="fr-FR" dirty="0" smtClean="0">
                <a:solidFill>
                  <a:schemeClr val="bg1"/>
                </a:solidFill>
              </a:rPr>
              <a:t>Ruhnau</a:t>
            </a:r>
            <a:endParaRPr lang="fr-FR" dirty="0">
              <a:solidFill>
                <a:schemeClr val="bg1"/>
              </a:solidFill>
            </a:endParaRP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2320" y="5272088"/>
            <a:ext cx="1333719" cy="983746"/>
          </a:xfrm>
          <a:prstGeom prst="rect">
            <a:avLst/>
          </a:prstGeom>
        </p:spPr>
      </p:pic>
    </p:spTree>
    <p:extLst>
      <p:ext uri="{BB962C8B-B14F-4D97-AF65-F5344CB8AC3E}">
        <p14:creationId xmlns:p14="http://schemas.microsoft.com/office/powerpoint/2010/main" val="14769114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Musiktheater, </a:t>
            </a:r>
            <a:r>
              <a:rPr lang="fr-FR" dirty="0" smtClean="0"/>
              <a:t>Gelsenkirchen, </a:t>
            </a:r>
            <a:r>
              <a:rPr lang="fr-FR" dirty="0"/>
              <a:t>DE (1959) </a:t>
            </a:r>
          </a:p>
        </p:txBody>
      </p:sp>
      <p:sp>
        <p:nvSpPr>
          <p:cNvPr id="3" name="Espace réservé du contenu 2"/>
          <p:cNvSpPr>
            <a:spLocks noGrp="1"/>
          </p:cNvSpPr>
          <p:nvPr>
            <p:ph idx="1"/>
          </p:nvPr>
        </p:nvSpPr>
        <p:spPr/>
        <p:txBody>
          <a:bodyPr>
            <a:normAutofit lnSpcReduction="10000"/>
          </a:bodyPr>
          <a:lstStyle/>
          <a:p>
            <a:r>
              <a:rPr lang="en-US" dirty="0"/>
              <a:t>Built under the direction of architect and urban planner Werner Ruhnau, the complex comprises two halls, the Grande (1004 seats and a stage area of 450 m²) and the Petite Maison ( 336 seats and a stage area of 180 m²). </a:t>
            </a:r>
            <a:endParaRPr lang="en-US" dirty="0" smtClean="0"/>
          </a:p>
          <a:p>
            <a:r>
              <a:rPr lang="en-US" dirty="0"/>
              <a:t>The base, covered with black tiles, supports the Grande Maison. The south façade is largely dissolved in glass surfaces. The vertical glass façade is divided by white profiles, behind which are the supports that are not visible from the outside. Black bars divide the glass façade horizontally.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8211529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Musiktheater, Gelsenkirchen, DE (1959) </a:t>
            </a:r>
          </a:p>
        </p:txBody>
      </p:sp>
      <p:sp>
        <p:nvSpPr>
          <p:cNvPr id="3" name="Espace réservé du contenu 2"/>
          <p:cNvSpPr>
            <a:spLocks noGrp="1"/>
          </p:cNvSpPr>
          <p:nvPr>
            <p:ph idx="1"/>
          </p:nvPr>
        </p:nvSpPr>
        <p:spPr/>
        <p:txBody>
          <a:bodyPr>
            <a:normAutofit lnSpcReduction="10000"/>
          </a:bodyPr>
          <a:lstStyle/>
          <a:p>
            <a:r>
              <a:rPr lang="en-US" dirty="0"/>
              <a:t>The platforms and stairs are symmetrical. At the heart of the Grande Maison are the glass half cylinder and the stage </a:t>
            </a:r>
            <a:r>
              <a:rPr lang="en-US" dirty="0" smtClean="0"/>
              <a:t>house. </a:t>
            </a:r>
            <a:r>
              <a:rPr lang="en-US" dirty="0"/>
              <a:t>The interior of the Grande Maison is divided into </a:t>
            </a:r>
            <a:r>
              <a:rPr lang="en-US" dirty="0" smtClean="0"/>
              <a:t>3 </a:t>
            </a:r>
            <a:r>
              <a:rPr lang="en-US" dirty="0"/>
              <a:t>floors. In the podium area under the glass façade are symmetrically arranged changing rooms, on the end walls of which is suspended a sponge relief by the French artist Yves Klein</a:t>
            </a:r>
            <a:r>
              <a:rPr lang="en-US" dirty="0" smtClean="0"/>
              <a:t>.</a:t>
            </a:r>
          </a:p>
          <a:p>
            <a:r>
              <a:rPr lang="en-US" dirty="0" smtClean="0"/>
              <a:t>In </a:t>
            </a:r>
            <a:r>
              <a:rPr lang="en-US" dirty="0"/>
              <a:t>the foyer, the floor is covered with Sauerland slate grey Kattenfels and </a:t>
            </a:r>
            <a:r>
              <a:rPr lang="en-US" dirty="0" smtClean="0"/>
              <a:t>the </a:t>
            </a:r>
            <a:r>
              <a:rPr lang="en-US" dirty="0"/>
              <a:t>ceiling </a:t>
            </a:r>
            <a:r>
              <a:rPr lang="en-US" dirty="0" smtClean="0"/>
              <a:t>is </a:t>
            </a:r>
            <a:r>
              <a:rPr lang="en-US" dirty="0"/>
              <a:t>covered with black plaster absorbing </a:t>
            </a:r>
            <a:r>
              <a:rPr lang="en-US" dirty="0" smtClean="0"/>
              <a:t>sounds. In </a:t>
            </a:r>
            <a:r>
              <a:rPr lang="en-US" dirty="0"/>
              <a:t>the </a:t>
            </a:r>
            <a:r>
              <a:rPr lang="en-US" dirty="0" smtClean="0"/>
              <a:t>auditorium, </a:t>
            </a:r>
            <a:r>
              <a:rPr lang="en-US" dirty="0"/>
              <a:t>the ceiling is black, just like the wall. </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273854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65941" cy="1325563"/>
          </a:xfrm>
        </p:spPr>
        <p:txBody>
          <a:bodyPr/>
          <a:lstStyle/>
          <a:p>
            <a:r>
              <a:rPr lang="fr-FR" dirty="0"/>
              <a:t>Musiktheater, Gelsenkirchen, DE (1959) </a:t>
            </a:r>
          </a:p>
        </p:txBody>
      </p:sp>
      <p:sp>
        <p:nvSpPr>
          <p:cNvPr id="3" name="Espace réservé du contenu 2"/>
          <p:cNvSpPr>
            <a:spLocks noGrp="1"/>
          </p:cNvSpPr>
          <p:nvPr>
            <p:ph idx="1"/>
          </p:nvPr>
        </p:nvSpPr>
        <p:spPr/>
        <p:txBody>
          <a:bodyPr>
            <a:normAutofit/>
          </a:bodyPr>
          <a:lstStyle/>
          <a:p>
            <a:r>
              <a:rPr lang="en-US" dirty="0"/>
              <a:t>La Petite Maison forms a counterpoint to the main building</a:t>
            </a:r>
            <a:r>
              <a:rPr lang="en-US" dirty="0" smtClean="0"/>
              <a:t>.</a:t>
            </a:r>
          </a:p>
          <a:p>
            <a:r>
              <a:rPr lang="en-US" dirty="0"/>
              <a:t>Natural dark grey stone slabs decorate the exterior wall of the </a:t>
            </a:r>
            <a:r>
              <a:rPr lang="en-US" dirty="0" smtClean="0"/>
              <a:t>Petite Maison. </a:t>
            </a:r>
            <a:r>
              <a:rPr lang="en-US" dirty="0"/>
              <a:t>On the south wall is hung the large relief of steel tubes grouped on two levels by Norbert Kricke. A glass wall is also visible from the west </a:t>
            </a:r>
            <a:r>
              <a:rPr lang="en-US" dirty="0" smtClean="0"/>
              <a:t>side.</a:t>
            </a:r>
          </a:p>
          <a:p>
            <a:r>
              <a:rPr lang="en-US" dirty="0"/>
              <a:t>The concrete relief (3 × 22 m) on the outer wall of the counter hall was designed by the English sculptor Robert </a:t>
            </a:r>
            <a:r>
              <a:rPr lang="en-US" dirty="0" smtClean="0"/>
              <a:t>Adams.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427075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731405" cy="1325563"/>
          </a:xfrm>
        </p:spPr>
        <p:txBody>
          <a:bodyPr/>
          <a:lstStyle/>
          <a:p>
            <a:r>
              <a:rPr lang="fr-FR" dirty="0" smtClean="0"/>
              <a:t>Royal Festival Hall, London, GB (1951)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876" y="1690688"/>
            <a:ext cx="2698594" cy="448574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805" y="1690689"/>
            <a:ext cx="2571750" cy="448574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24" y="1690688"/>
            <a:ext cx="3285517" cy="5030787"/>
          </a:xfrm>
          <a:prstGeom prst="rect">
            <a:avLst/>
          </a:prstGeom>
        </p:spPr>
      </p:pic>
      <p:sp>
        <p:nvSpPr>
          <p:cNvPr id="7" name="ZoneTexte 6"/>
          <p:cNvSpPr txBox="1"/>
          <p:nvPr/>
        </p:nvSpPr>
        <p:spPr>
          <a:xfrm>
            <a:off x="3702205" y="5252224"/>
            <a:ext cx="2412845" cy="369332"/>
          </a:xfrm>
          <a:prstGeom prst="rect">
            <a:avLst/>
          </a:prstGeom>
          <a:noFill/>
        </p:spPr>
        <p:txBody>
          <a:bodyPr wrap="square" rtlCol="0">
            <a:spAutoFit/>
          </a:bodyPr>
          <a:lstStyle/>
          <a:p>
            <a:r>
              <a:rPr lang="fr-FR" dirty="0" smtClean="0">
                <a:solidFill>
                  <a:schemeClr val="bg1"/>
                </a:solidFill>
              </a:rPr>
              <a:t>Sir Robert Matthew </a:t>
            </a:r>
            <a:endParaRPr lang="fr-FR" dirty="0">
              <a:solidFill>
                <a:schemeClr val="bg1"/>
              </a:solidFill>
            </a:endParaRPr>
          </a:p>
        </p:txBody>
      </p:sp>
      <p:sp>
        <p:nvSpPr>
          <p:cNvPr id="8" name="ZoneTexte 7"/>
          <p:cNvSpPr txBox="1"/>
          <p:nvPr/>
        </p:nvSpPr>
        <p:spPr>
          <a:xfrm>
            <a:off x="6400799" y="5252224"/>
            <a:ext cx="1973767" cy="369332"/>
          </a:xfrm>
          <a:prstGeom prst="rect">
            <a:avLst/>
          </a:prstGeom>
          <a:noFill/>
        </p:spPr>
        <p:txBody>
          <a:bodyPr wrap="square" rtlCol="0">
            <a:spAutoFit/>
          </a:bodyPr>
          <a:lstStyle/>
          <a:p>
            <a:r>
              <a:rPr lang="fr-FR" dirty="0" smtClean="0"/>
              <a:t>Sir Leslie Martin</a:t>
            </a:r>
            <a:endParaRPr lang="fr-FR" dirty="0"/>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3751" y="6244682"/>
            <a:ext cx="2476500" cy="545042"/>
          </a:xfrm>
          <a:prstGeom prst="rect">
            <a:avLst/>
          </a:prstGeom>
        </p:spPr>
      </p:pic>
    </p:spTree>
    <p:extLst>
      <p:ext uri="{BB962C8B-B14F-4D97-AF65-F5344CB8AC3E}">
        <p14:creationId xmlns:p14="http://schemas.microsoft.com/office/powerpoint/2010/main" val="5133315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4790"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31" y="1690689"/>
            <a:ext cx="6735337" cy="4375575"/>
          </a:xfrm>
          <a:prstGeom prst="rect">
            <a:avLst/>
          </a:prstGeom>
        </p:spPr>
      </p:pic>
    </p:spTree>
    <p:extLst>
      <p:ext uri="{BB962C8B-B14F-4D97-AF65-F5344CB8AC3E}">
        <p14:creationId xmlns:p14="http://schemas.microsoft.com/office/powerpoint/2010/main" val="17386034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087" y="1690689"/>
            <a:ext cx="6724186" cy="4468560"/>
          </a:xfrm>
          <a:prstGeom prst="rect">
            <a:avLst/>
          </a:prstGeom>
        </p:spPr>
      </p:pic>
    </p:spTree>
    <p:extLst>
      <p:ext uri="{BB962C8B-B14F-4D97-AF65-F5344CB8AC3E}">
        <p14:creationId xmlns:p14="http://schemas.microsoft.com/office/powerpoint/2010/main" val="2055416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54790"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49" y="1690689"/>
            <a:ext cx="7794702" cy="4286250"/>
          </a:xfrm>
          <a:prstGeom prst="rect">
            <a:avLst/>
          </a:prstGeom>
        </p:spPr>
      </p:pic>
    </p:spTree>
    <p:extLst>
      <p:ext uri="{BB962C8B-B14F-4D97-AF65-F5344CB8AC3E}">
        <p14:creationId xmlns:p14="http://schemas.microsoft.com/office/powerpoint/2010/main" val="23086465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912" y="1690689"/>
            <a:ext cx="7092175" cy="4364424"/>
          </a:xfrm>
          <a:prstGeom prst="rect">
            <a:avLst/>
          </a:prstGeom>
        </p:spPr>
      </p:pic>
    </p:spTree>
    <p:extLst>
      <p:ext uri="{BB962C8B-B14F-4D97-AF65-F5344CB8AC3E}">
        <p14:creationId xmlns:p14="http://schemas.microsoft.com/office/powerpoint/2010/main" val="39157423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04" y="1690689"/>
            <a:ext cx="6891454" cy="4498239"/>
          </a:xfrm>
          <a:prstGeom prst="rect">
            <a:avLst/>
          </a:prstGeom>
        </p:spPr>
      </p:pic>
    </p:spTree>
    <p:extLst>
      <p:ext uri="{BB962C8B-B14F-4D97-AF65-F5344CB8AC3E}">
        <p14:creationId xmlns:p14="http://schemas.microsoft.com/office/powerpoint/2010/main" val="22157400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161" y="1690689"/>
            <a:ext cx="6809678" cy="4464784"/>
          </a:xfrm>
          <a:prstGeom prst="rect">
            <a:avLst/>
          </a:prstGeom>
        </p:spPr>
      </p:pic>
    </p:spTree>
    <p:extLst>
      <p:ext uri="{BB962C8B-B14F-4D97-AF65-F5344CB8AC3E}">
        <p14:creationId xmlns:p14="http://schemas.microsoft.com/office/powerpoint/2010/main" val="29376049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4790" cy="1325563"/>
          </a:xfrm>
        </p:spPr>
        <p:txBody>
          <a:bodyPr/>
          <a:lstStyle/>
          <a:p>
            <a:r>
              <a:rPr lang="fr-FR" dirty="0"/>
              <a:t>Musiktheater, </a:t>
            </a:r>
            <a:r>
              <a:rPr lang="fr-FR" dirty="0" smtClean="0"/>
              <a:t>Gelsenkirchen, </a:t>
            </a:r>
            <a:r>
              <a:rPr lang="fr-FR" dirty="0"/>
              <a:t>DE (1959)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844" y="1690689"/>
            <a:ext cx="6445405" cy="4276723"/>
          </a:xfrm>
          <a:prstGeom prst="rect">
            <a:avLst/>
          </a:prstGeom>
        </p:spPr>
      </p:pic>
    </p:spTree>
    <p:extLst>
      <p:ext uri="{BB962C8B-B14F-4D97-AF65-F5344CB8AC3E}">
        <p14:creationId xmlns:p14="http://schemas.microsoft.com/office/powerpoint/2010/main" val="29257909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54790" cy="1325563"/>
          </a:xfrm>
        </p:spPr>
        <p:txBody>
          <a:bodyPr/>
          <a:lstStyle/>
          <a:p>
            <a:r>
              <a:rPr lang="fr-FR" dirty="0"/>
              <a:t>Musiktheater, Gelsenkirchen, 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06" y="1690689"/>
            <a:ext cx="6913757" cy="4252912"/>
          </a:xfrm>
          <a:prstGeom prst="rect">
            <a:avLst/>
          </a:prstGeom>
        </p:spPr>
      </p:pic>
    </p:spTree>
    <p:extLst>
      <p:ext uri="{BB962C8B-B14F-4D97-AF65-F5344CB8AC3E}">
        <p14:creationId xmlns:p14="http://schemas.microsoft.com/office/powerpoint/2010/main" val="14276962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Musiktheater, </a:t>
            </a:r>
            <a:r>
              <a:rPr lang="fr-FR" dirty="0" smtClean="0"/>
              <a:t>Gelsenkirchen, </a:t>
            </a:r>
            <a:r>
              <a:rPr lang="fr-FR" dirty="0"/>
              <a:t>DE (1959)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1690689"/>
            <a:ext cx="2438400" cy="379476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541" y="1690689"/>
            <a:ext cx="5347809" cy="3794760"/>
          </a:xfrm>
          <a:prstGeom prst="rect">
            <a:avLst/>
          </a:prstGeom>
        </p:spPr>
      </p:pic>
    </p:spTree>
    <p:extLst>
      <p:ext uri="{BB962C8B-B14F-4D97-AF65-F5344CB8AC3E}">
        <p14:creationId xmlns:p14="http://schemas.microsoft.com/office/powerpoint/2010/main" val="31327640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lstStyle/>
          <a:p>
            <a:r>
              <a:rPr lang="fr-FR" dirty="0"/>
              <a:t>Musiktheater, </a:t>
            </a:r>
            <a:r>
              <a:rPr lang="fr-FR" dirty="0" smtClean="0"/>
              <a:t>Gelsenkirchen, </a:t>
            </a:r>
            <a:r>
              <a:rPr lang="fr-FR" dirty="0"/>
              <a:t>DE (1959)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29" y="1690689"/>
            <a:ext cx="6779942" cy="4375574"/>
          </a:xfrm>
          <a:prstGeom prst="rect">
            <a:avLst/>
          </a:prstGeom>
        </p:spPr>
      </p:pic>
    </p:spTree>
    <p:extLst>
      <p:ext uri="{BB962C8B-B14F-4D97-AF65-F5344CB8AC3E}">
        <p14:creationId xmlns:p14="http://schemas.microsoft.com/office/powerpoint/2010/main" val="24099074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1"/>
            <a:ext cx="8820613" cy="1371600"/>
          </a:xfrm>
        </p:spPr>
        <p:txBody>
          <a:bodyPr/>
          <a:lstStyle/>
          <a:p>
            <a:r>
              <a:rPr lang="fr-FR" dirty="0"/>
              <a:t>Royal Festival Hall, London, GB (1951)</a:t>
            </a:r>
          </a:p>
        </p:txBody>
      </p:sp>
      <p:sp>
        <p:nvSpPr>
          <p:cNvPr id="3" name="Espace réservé du contenu 2"/>
          <p:cNvSpPr>
            <a:spLocks noGrp="1"/>
          </p:cNvSpPr>
          <p:nvPr>
            <p:ph idx="1"/>
          </p:nvPr>
        </p:nvSpPr>
        <p:spPr>
          <a:xfrm>
            <a:off x="628650" y="1371601"/>
            <a:ext cx="7886700" cy="4772721"/>
          </a:xfrm>
        </p:spPr>
        <p:txBody>
          <a:bodyPr>
            <a:normAutofit fontScale="92500"/>
          </a:bodyPr>
          <a:lstStyle/>
          <a:p>
            <a:r>
              <a:rPr lang="fr-FR" dirty="0" smtClean="0"/>
              <a:t>The building was designed by Sir Robert Matthew and Sir Leslie martin.</a:t>
            </a:r>
          </a:p>
          <a:p>
            <a:r>
              <a:rPr lang="en-US" dirty="0"/>
              <a:t>The exterior of the building was bright white, intended to contrast with the blackened city surrounding it. Large areas of glass on its façade meant that light coursed freely throughout the interior, and at night, the glass let the light from inside flood out onto the river, in contrast to the darkness. </a:t>
            </a:r>
            <a:endParaRPr lang="en-US" dirty="0" smtClean="0"/>
          </a:p>
          <a:p>
            <a:r>
              <a:rPr lang="en-US" dirty="0" smtClean="0"/>
              <a:t>The </a:t>
            </a:r>
            <a:r>
              <a:rPr lang="en-US" dirty="0"/>
              <a:t>hall they built used modernism’s </a:t>
            </a:r>
            <a:r>
              <a:rPr lang="en-US" dirty="0" smtClean="0"/>
              <a:t>favorite </a:t>
            </a:r>
            <a:r>
              <a:rPr lang="en-US" dirty="0"/>
              <a:t>material, reinforced concrete, alongside more luxurious elements including beautiful woods and </a:t>
            </a:r>
            <a:r>
              <a:rPr lang="en-US" dirty="0" smtClean="0"/>
              <a:t>Derbyshire fossilized limestone.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148611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Musiktheater, </a:t>
            </a:r>
            <a:r>
              <a:rPr lang="fr-FR" dirty="0" smtClean="0"/>
              <a:t>Gelsenkirchen, </a:t>
            </a:r>
            <a:r>
              <a:rPr lang="fr-FR" dirty="0"/>
              <a:t>DE (1959)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784083"/>
            <a:ext cx="7886700" cy="192938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3806861"/>
            <a:ext cx="7886700" cy="2406757"/>
          </a:xfrm>
          <a:prstGeom prst="rect">
            <a:avLst/>
          </a:prstGeom>
        </p:spPr>
      </p:pic>
      <p:sp>
        <p:nvSpPr>
          <p:cNvPr id="6" name="ZoneTexte 5"/>
          <p:cNvSpPr txBox="1"/>
          <p:nvPr/>
        </p:nvSpPr>
        <p:spPr>
          <a:xfrm>
            <a:off x="903249" y="3166946"/>
            <a:ext cx="2587083" cy="369332"/>
          </a:xfrm>
          <a:prstGeom prst="rect">
            <a:avLst/>
          </a:prstGeom>
          <a:noFill/>
        </p:spPr>
        <p:txBody>
          <a:bodyPr wrap="square" rtlCol="0">
            <a:spAutoFit/>
          </a:bodyPr>
          <a:lstStyle/>
          <a:p>
            <a:r>
              <a:rPr lang="fr-FR" dirty="0" smtClean="0"/>
              <a:t>Robert Adams</a:t>
            </a:r>
            <a:endParaRPr lang="fr-FR" dirty="0"/>
          </a:p>
        </p:txBody>
      </p:sp>
      <p:sp>
        <p:nvSpPr>
          <p:cNvPr id="8" name="ZoneTexte 7"/>
          <p:cNvSpPr txBox="1"/>
          <p:nvPr/>
        </p:nvSpPr>
        <p:spPr>
          <a:xfrm>
            <a:off x="1037063" y="5586761"/>
            <a:ext cx="1873405" cy="369332"/>
          </a:xfrm>
          <a:prstGeom prst="rect">
            <a:avLst/>
          </a:prstGeom>
          <a:noFill/>
        </p:spPr>
        <p:txBody>
          <a:bodyPr wrap="square" rtlCol="0">
            <a:spAutoFit/>
          </a:bodyPr>
          <a:lstStyle/>
          <a:p>
            <a:r>
              <a:rPr lang="fr-FR" dirty="0">
                <a:solidFill>
                  <a:schemeClr val="bg1"/>
                </a:solidFill>
              </a:rPr>
              <a:t>Norbert Kricke</a:t>
            </a:r>
          </a:p>
        </p:txBody>
      </p:sp>
    </p:spTree>
    <p:extLst>
      <p:ext uri="{BB962C8B-B14F-4D97-AF65-F5344CB8AC3E}">
        <p14:creationId xmlns:p14="http://schemas.microsoft.com/office/powerpoint/2010/main" val="30268596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Deutsche Oper, Berlin, DE (1961)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29" y="1690688"/>
            <a:ext cx="3247012" cy="50307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868" y="1690688"/>
            <a:ext cx="4119762" cy="311728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066" y="4836919"/>
            <a:ext cx="2491832" cy="1884556"/>
          </a:xfrm>
          <a:prstGeom prst="rect">
            <a:avLst/>
          </a:prstGeom>
        </p:spPr>
      </p:pic>
      <p:sp>
        <p:nvSpPr>
          <p:cNvPr id="7" name="ZoneTexte 6"/>
          <p:cNvSpPr txBox="1"/>
          <p:nvPr/>
        </p:nvSpPr>
        <p:spPr>
          <a:xfrm>
            <a:off x="4081346" y="4092498"/>
            <a:ext cx="3456878" cy="369332"/>
          </a:xfrm>
          <a:prstGeom prst="rect">
            <a:avLst/>
          </a:prstGeom>
          <a:noFill/>
        </p:spPr>
        <p:txBody>
          <a:bodyPr wrap="square" rtlCol="0">
            <a:spAutoFit/>
          </a:bodyPr>
          <a:lstStyle/>
          <a:p>
            <a:r>
              <a:rPr lang="fr-FR" dirty="0" smtClean="0"/>
              <a:t>             Fritz Bornemann</a:t>
            </a:r>
            <a:endParaRPr lang="fr-FR" dirty="0"/>
          </a:p>
        </p:txBody>
      </p:sp>
    </p:spTree>
    <p:extLst>
      <p:ext uri="{BB962C8B-B14F-4D97-AF65-F5344CB8AC3E}">
        <p14:creationId xmlns:p14="http://schemas.microsoft.com/office/powerpoint/2010/main" val="7029835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00362"/>
            <a:ext cx="7886700" cy="1204331"/>
          </a:xfrm>
        </p:spPr>
        <p:txBody>
          <a:bodyPr/>
          <a:lstStyle/>
          <a:p>
            <a:r>
              <a:rPr lang="fr-FR" dirty="0"/>
              <a:t>Deutsche Oper, Berlin, DE (1961)</a:t>
            </a:r>
          </a:p>
        </p:txBody>
      </p:sp>
      <p:sp>
        <p:nvSpPr>
          <p:cNvPr id="3" name="Espace réservé du contenu 2"/>
          <p:cNvSpPr>
            <a:spLocks noGrp="1"/>
          </p:cNvSpPr>
          <p:nvPr>
            <p:ph idx="1"/>
          </p:nvPr>
        </p:nvSpPr>
        <p:spPr>
          <a:xfrm>
            <a:off x="628650" y="1304693"/>
            <a:ext cx="7886700" cy="4872270"/>
          </a:xfrm>
        </p:spPr>
        <p:txBody>
          <a:bodyPr>
            <a:normAutofit fontScale="92500" lnSpcReduction="10000"/>
          </a:bodyPr>
          <a:lstStyle/>
          <a:p>
            <a:r>
              <a:rPr lang="en-US" dirty="0"/>
              <a:t>Architect Fritz Bornemann designed a massive exterior wall at the six-lane Bismarckstraße, on which the building is located. The wall completely protects the auditorium from street noise. The supporting effect of this main façade allows bare glass side facades and stairs without columns, which aims at lightness and transparency.</a:t>
            </a:r>
          </a:p>
          <a:p>
            <a:r>
              <a:rPr lang="en-US" dirty="0"/>
              <a:t>The auditorium is not a horseshoe-shaped U-shaped theatre, but rather wide and slightly curved, with cantilevered </a:t>
            </a:r>
            <a:r>
              <a:rPr lang="en-US" dirty="0" smtClean="0"/>
              <a:t>balconies.</a:t>
            </a:r>
          </a:p>
          <a:p>
            <a:r>
              <a:rPr lang="en-US" dirty="0"/>
              <a:t>The excellent sightlines and acoustic properties afford a musical theatre of exceptional status that almost 2000 visitors can experience every night.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81050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805" y="1690689"/>
            <a:ext cx="3624146" cy="4542843"/>
          </a:xfrm>
          <a:prstGeom prst="rect">
            <a:avLst/>
          </a:prstGeom>
        </p:spPr>
      </p:pic>
    </p:spTree>
    <p:extLst>
      <p:ext uri="{BB962C8B-B14F-4D97-AF65-F5344CB8AC3E}">
        <p14:creationId xmlns:p14="http://schemas.microsoft.com/office/powerpoint/2010/main" val="802690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90689"/>
            <a:ext cx="6096000" cy="4431331"/>
          </a:xfrm>
          <a:prstGeom prst="rect">
            <a:avLst/>
          </a:prstGeom>
        </p:spPr>
      </p:pic>
    </p:spTree>
    <p:extLst>
      <p:ext uri="{BB962C8B-B14F-4D97-AF65-F5344CB8AC3E}">
        <p14:creationId xmlns:p14="http://schemas.microsoft.com/office/powerpoint/2010/main" val="12991063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746" y="1690689"/>
            <a:ext cx="6010508" cy="4342121"/>
          </a:xfrm>
          <a:prstGeom prst="rect">
            <a:avLst/>
          </a:prstGeom>
        </p:spPr>
      </p:pic>
    </p:spTree>
    <p:extLst>
      <p:ext uri="{BB962C8B-B14F-4D97-AF65-F5344CB8AC3E}">
        <p14:creationId xmlns:p14="http://schemas.microsoft.com/office/powerpoint/2010/main" val="25495426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670" y="1690689"/>
            <a:ext cx="6512312" cy="4100770"/>
          </a:xfrm>
          <a:prstGeom prst="rect">
            <a:avLst/>
          </a:prstGeom>
        </p:spPr>
      </p:pic>
    </p:spTree>
    <p:extLst>
      <p:ext uri="{BB962C8B-B14F-4D97-AF65-F5344CB8AC3E}">
        <p14:creationId xmlns:p14="http://schemas.microsoft.com/office/powerpoint/2010/main" val="38183014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38" y="1690689"/>
            <a:ext cx="6300439" cy="4319818"/>
          </a:xfrm>
          <a:prstGeom prst="rect">
            <a:avLst/>
          </a:prstGeom>
        </p:spPr>
      </p:pic>
    </p:spTree>
    <p:extLst>
      <p:ext uri="{BB962C8B-B14F-4D97-AF65-F5344CB8AC3E}">
        <p14:creationId xmlns:p14="http://schemas.microsoft.com/office/powerpoint/2010/main" val="37799750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844" y="1690689"/>
            <a:ext cx="6512312" cy="4315523"/>
          </a:xfrm>
          <a:prstGeom prst="rect">
            <a:avLst/>
          </a:prstGeom>
        </p:spPr>
      </p:pic>
    </p:spTree>
    <p:extLst>
      <p:ext uri="{BB962C8B-B14F-4D97-AF65-F5344CB8AC3E}">
        <p14:creationId xmlns:p14="http://schemas.microsoft.com/office/powerpoint/2010/main" val="41942900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785" y="1690689"/>
            <a:ext cx="6668430" cy="4531692"/>
          </a:xfrm>
          <a:prstGeom prst="rect">
            <a:avLst/>
          </a:prstGeom>
        </p:spPr>
      </p:pic>
    </p:spTree>
    <p:extLst>
      <p:ext uri="{BB962C8B-B14F-4D97-AF65-F5344CB8AC3E}">
        <p14:creationId xmlns:p14="http://schemas.microsoft.com/office/powerpoint/2010/main" val="38620273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98672" cy="1325563"/>
          </a:xfrm>
        </p:spPr>
        <p:txBody>
          <a:bodyPr/>
          <a:lstStyle/>
          <a:p>
            <a:r>
              <a:rPr lang="fr-FR" dirty="0"/>
              <a:t>Royal Festival Hall, London, GB (1951)</a:t>
            </a:r>
          </a:p>
        </p:txBody>
      </p:sp>
      <p:sp>
        <p:nvSpPr>
          <p:cNvPr id="3" name="Espace réservé du contenu 2"/>
          <p:cNvSpPr>
            <a:spLocks noGrp="1"/>
          </p:cNvSpPr>
          <p:nvPr>
            <p:ph idx="1"/>
          </p:nvPr>
        </p:nvSpPr>
        <p:spPr/>
        <p:txBody>
          <a:bodyPr>
            <a:normAutofit lnSpcReduction="10000"/>
          </a:bodyPr>
          <a:lstStyle/>
          <a:p>
            <a:r>
              <a:rPr lang="en-US" dirty="0"/>
              <a:t>The hall originally seated 2,901. The </a:t>
            </a:r>
            <a:r>
              <a:rPr lang="en-US" dirty="0" smtClean="0"/>
              <a:t>cantilevered </a:t>
            </a:r>
            <a:r>
              <a:rPr lang="en-US" dirty="0"/>
              <a:t>boxes are often described as looking like drawers pulled out in a hurried burglary, but none has a compromised sightline. </a:t>
            </a:r>
            <a:endParaRPr lang="en-US" dirty="0" smtClean="0"/>
          </a:p>
          <a:p>
            <a:r>
              <a:rPr lang="en-US" dirty="0"/>
              <a:t>The building underwent a substantial renovation between 2005 and 2007 aimed at improving the poor acoustics : </a:t>
            </a:r>
            <a:r>
              <a:rPr lang="en-US" dirty="0" smtClean="0"/>
              <a:t>the </a:t>
            </a:r>
            <a:r>
              <a:rPr lang="en-US" dirty="0"/>
              <a:t>wooden wall panels of the Hall were relined to change their acoustic qualities and the undulating plaster ceiling panels were completely reconstructed using more robust materials to provide greater warmth of sound and support for bass frequencies.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025011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66" y="1690689"/>
            <a:ext cx="6568068" cy="4520540"/>
          </a:xfrm>
          <a:prstGeom prst="rect">
            <a:avLst/>
          </a:prstGeom>
        </p:spPr>
      </p:pic>
    </p:spTree>
    <p:extLst>
      <p:ext uri="{BB962C8B-B14F-4D97-AF65-F5344CB8AC3E}">
        <p14:creationId xmlns:p14="http://schemas.microsoft.com/office/powerpoint/2010/main" val="14715193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09" y="1690689"/>
            <a:ext cx="6941634" cy="4375574"/>
          </a:xfrm>
          <a:prstGeom prst="rect">
            <a:avLst/>
          </a:prstGeom>
        </p:spPr>
      </p:pic>
    </p:spTree>
    <p:extLst>
      <p:ext uri="{BB962C8B-B14F-4D97-AF65-F5344CB8AC3E}">
        <p14:creationId xmlns:p14="http://schemas.microsoft.com/office/powerpoint/2010/main" val="2496429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29" y="1690690"/>
            <a:ext cx="6523464" cy="4520540"/>
          </a:xfrm>
          <a:prstGeom prst="rect">
            <a:avLst/>
          </a:prstGeom>
        </p:spPr>
      </p:pic>
    </p:spTree>
    <p:extLst>
      <p:ext uri="{BB962C8B-B14F-4D97-AF65-F5344CB8AC3E}">
        <p14:creationId xmlns:p14="http://schemas.microsoft.com/office/powerpoint/2010/main" val="42276610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Deutsche Oper, Berlin, DE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1258" y="1690688"/>
            <a:ext cx="2999679" cy="4576297"/>
          </a:xfrm>
          <a:prstGeom prst="rect">
            <a:avLst/>
          </a:prstGeom>
        </p:spPr>
      </p:pic>
    </p:spTree>
    <p:extLst>
      <p:ext uri="{BB962C8B-B14F-4D97-AF65-F5344CB8AC3E}">
        <p14:creationId xmlns:p14="http://schemas.microsoft.com/office/powerpoint/2010/main" val="6956288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Théâtre, Caen, FR (1961)</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9525" y="1919290"/>
            <a:ext cx="2295525" cy="28575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359" y="1919290"/>
            <a:ext cx="2185638" cy="28575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02" y="1919290"/>
            <a:ext cx="2988527" cy="480218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145591"/>
            <a:ext cx="3286125" cy="514350"/>
          </a:xfrm>
          <a:prstGeom prst="rect">
            <a:avLst/>
          </a:prstGeom>
        </p:spPr>
      </p:pic>
      <p:sp>
        <p:nvSpPr>
          <p:cNvPr id="9" name="ZoneTexte 8"/>
          <p:cNvSpPr txBox="1"/>
          <p:nvPr/>
        </p:nvSpPr>
        <p:spPr>
          <a:xfrm>
            <a:off x="3969834" y="4243388"/>
            <a:ext cx="2145216" cy="369332"/>
          </a:xfrm>
          <a:prstGeom prst="rect">
            <a:avLst/>
          </a:prstGeom>
          <a:noFill/>
        </p:spPr>
        <p:txBody>
          <a:bodyPr wrap="square" rtlCol="0">
            <a:spAutoFit/>
          </a:bodyPr>
          <a:lstStyle/>
          <a:p>
            <a:r>
              <a:rPr lang="fr-FR" dirty="0" smtClean="0">
                <a:solidFill>
                  <a:schemeClr val="bg1"/>
                </a:solidFill>
              </a:rPr>
              <a:t>Alain Bourbonnais</a:t>
            </a:r>
            <a:endParaRPr lang="fr-FR" dirty="0">
              <a:solidFill>
                <a:schemeClr val="bg1"/>
              </a:solidFill>
            </a:endParaRPr>
          </a:p>
        </p:txBody>
      </p:sp>
      <p:sp>
        <p:nvSpPr>
          <p:cNvPr id="10" name="ZoneTexte 9"/>
          <p:cNvSpPr txBox="1"/>
          <p:nvPr/>
        </p:nvSpPr>
        <p:spPr>
          <a:xfrm>
            <a:off x="6400800" y="4243388"/>
            <a:ext cx="2050197" cy="369332"/>
          </a:xfrm>
          <a:prstGeom prst="rect">
            <a:avLst/>
          </a:prstGeom>
          <a:noFill/>
        </p:spPr>
        <p:txBody>
          <a:bodyPr wrap="square" rtlCol="0">
            <a:spAutoFit/>
          </a:bodyPr>
          <a:lstStyle/>
          <a:p>
            <a:r>
              <a:rPr lang="fr-FR" dirty="0" smtClean="0">
                <a:solidFill>
                  <a:schemeClr val="bg1"/>
                </a:solidFill>
              </a:rPr>
              <a:t>François Carpentier</a:t>
            </a:r>
            <a:endParaRPr lang="fr-FR" dirty="0">
              <a:solidFill>
                <a:schemeClr val="bg1"/>
              </a:solidFill>
            </a:endParaRPr>
          </a:p>
        </p:txBody>
      </p:sp>
    </p:spTree>
    <p:extLst>
      <p:ext uri="{BB962C8B-B14F-4D97-AF65-F5344CB8AC3E}">
        <p14:creationId xmlns:p14="http://schemas.microsoft.com/office/powerpoint/2010/main" val="1547523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
            <a:ext cx="7886700" cy="1349298"/>
          </a:xfrm>
        </p:spPr>
        <p:txBody>
          <a:bodyPr/>
          <a:lstStyle/>
          <a:p>
            <a:r>
              <a:rPr lang="fr-FR" dirty="0" smtClean="0"/>
              <a:t>       Théâtre</a:t>
            </a:r>
            <a:r>
              <a:rPr lang="fr-FR" dirty="0"/>
              <a:t>, Caen, FR (1961)</a:t>
            </a:r>
          </a:p>
        </p:txBody>
      </p:sp>
      <p:sp>
        <p:nvSpPr>
          <p:cNvPr id="3" name="Espace réservé du contenu 2"/>
          <p:cNvSpPr>
            <a:spLocks noGrp="1"/>
          </p:cNvSpPr>
          <p:nvPr>
            <p:ph idx="1"/>
          </p:nvPr>
        </p:nvSpPr>
        <p:spPr>
          <a:xfrm>
            <a:off x="628650" y="1349299"/>
            <a:ext cx="7886700" cy="4827664"/>
          </a:xfrm>
        </p:spPr>
        <p:txBody>
          <a:bodyPr>
            <a:normAutofit fontScale="92500" lnSpcReduction="10000"/>
          </a:bodyPr>
          <a:lstStyle/>
          <a:p>
            <a:r>
              <a:rPr lang="fr-FR" dirty="0" smtClean="0"/>
              <a:t>It is the work of Alain Bourbonnais &amp; François Carpentier.</a:t>
            </a:r>
          </a:p>
          <a:p>
            <a:r>
              <a:rPr lang="en-US" dirty="0"/>
              <a:t>The room, with its two semi-circular balconies, is inspired by and retains the spirit of the "Italian-style theatres" whose horseshoe-shaped form it takes, the evolution of construction techniques allowing in this configuration the inclination of the parterre and the suppression of the colonnades at the edge of the balconies</a:t>
            </a:r>
            <a:r>
              <a:rPr lang="en-US" dirty="0" smtClean="0"/>
              <a:t>.</a:t>
            </a:r>
          </a:p>
          <a:p>
            <a:r>
              <a:rPr lang="en-US" dirty="0"/>
              <a:t>The main entrance is enlarged to let in more natural light. In the evening, a large </a:t>
            </a:r>
            <a:r>
              <a:rPr lang="en-US" dirty="0" smtClean="0"/>
              <a:t>Teflon </a:t>
            </a:r>
            <a:r>
              <a:rPr lang="en-US" dirty="0"/>
              <a:t>awning, stretched outwards, reflects an artificial light to create a luminous halo, designed as an invitation to enter the halls.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826056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Théâtre</a:t>
            </a:r>
            <a:r>
              <a:rPr lang="fr-FR" dirty="0"/>
              <a:t>, Caen, FR (1961)</a:t>
            </a:r>
          </a:p>
        </p:txBody>
      </p:sp>
      <p:sp>
        <p:nvSpPr>
          <p:cNvPr id="3" name="Espace réservé du contenu 2"/>
          <p:cNvSpPr>
            <a:spLocks noGrp="1"/>
          </p:cNvSpPr>
          <p:nvPr>
            <p:ph idx="1"/>
          </p:nvPr>
        </p:nvSpPr>
        <p:spPr/>
        <p:txBody>
          <a:bodyPr/>
          <a:lstStyle/>
          <a:p>
            <a:r>
              <a:rPr lang="en-US" dirty="0"/>
              <a:t>The room sees the installation of a unique lighting in </a:t>
            </a:r>
            <a:r>
              <a:rPr lang="en-US" dirty="0" smtClean="0"/>
              <a:t>Europe. </a:t>
            </a:r>
            <a:r>
              <a:rPr lang="en-US" dirty="0"/>
              <a:t>Using an optical </a:t>
            </a:r>
            <a:r>
              <a:rPr lang="en-US" dirty="0" smtClean="0"/>
              <a:t>fiber </a:t>
            </a:r>
            <a:r>
              <a:rPr lang="en-US" dirty="0"/>
              <a:t>process, more than 1,060 light points - as many as chairs - scatter the original ceiling (which has been kept and repainted in a dark </a:t>
            </a:r>
            <a:r>
              <a:rPr lang="en-US" dirty="0" smtClean="0"/>
              <a:t>color) </a:t>
            </a:r>
            <a:r>
              <a:rPr lang="en-US" dirty="0"/>
              <a:t>and give the illusion of a starry sky</a:t>
            </a:r>
            <a:r>
              <a:rPr lang="en-US" dirty="0" smtClean="0"/>
              <a:t>.</a:t>
            </a:r>
          </a:p>
          <a:p>
            <a:r>
              <a:rPr lang="en-US" dirty="0"/>
              <a:t>The façade, treated in depth, has lost its false aspect of Caen stone to the benefit of the beige of Etavaux, the </a:t>
            </a:r>
            <a:r>
              <a:rPr lang="en-US" dirty="0" smtClean="0"/>
              <a:t>color </a:t>
            </a:r>
            <a:r>
              <a:rPr lang="en-US" dirty="0"/>
              <a:t>of the gravel of the Etavaux quarry (near </a:t>
            </a:r>
            <a:r>
              <a:rPr lang="en-US" dirty="0" smtClean="0"/>
              <a:t>Saint-André-sur-</a:t>
            </a:r>
            <a:r>
              <a:rPr lang="en-US" dirty="0" err="1" smtClean="0"/>
              <a:t>Orne</a:t>
            </a:r>
            <a:r>
              <a:rPr lang="en-US" dirty="0"/>
              <a: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579537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Théâtre</a:t>
            </a:r>
            <a:r>
              <a:rPr lang="fr-FR" dirty="0"/>
              <a:t>, Caen, FR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704" y="1690689"/>
            <a:ext cx="7022592" cy="4222521"/>
          </a:xfrm>
          <a:prstGeom prst="rect">
            <a:avLst/>
          </a:prstGeom>
        </p:spPr>
      </p:pic>
    </p:spTree>
    <p:extLst>
      <p:ext uri="{BB962C8B-B14F-4D97-AF65-F5344CB8AC3E}">
        <p14:creationId xmlns:p14="http://schemas.microsoft.com/office/powerpoint/2010/main" val="35615772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Théâtre</a:t>
            </a:r>
            <a:r>
              <a:rPr lang="fr-FR" dirty="0"/>
              <a:t>, Caen, FR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878" y="1690689"/>
            <a:ext cx="6456556" cy="4206044"/>
          </a:xfrm>
          <a:prstGeom prst="rect">
            <a:avLst/>
          </a:prstGeom>
        </p:spPr>
      </p:pic>
    </p:spTree>
    <p:extLst>
      <p:ext uri="{BB962C8B-B14F-4D97-AF65-F5344CB8AC3E}">
        <p14:creationId xmlns:p14="http://schemas.microsoft.com/office/powerpoint/2010/main" val="15330465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Théâtre</a:t>
            </a:r>
            <a:r>
              <a:rPr lang="fr-FR" dirty="0"/>
              <a:t>, Caen, FR (1961)</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9297" y="1690689"/>
            <a:ext cx="6445405" cy="4464785"/>
          </a:xfrm>
          <a:prstGeom prst="rect">
            <a:avLst/>
          </a:prstGeom>
        </p:spPr>
      </p:pic>
    </p:spTree>
    <p:extLst>
      <p:ext uri="{BB962C8B-B14F-4D97-AF65-F5344CB8AC3E}">
        <p14:creationId xmlns:p14="http://schemas.microsoft.com/office/powerpoint/2010/main" val="30502441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59768</TotalTime>
  <Words>10650</Words>
  <Application>Microsoft Office PowerPoint</Application>
  <PresentationFormat>Affichage à l'écran (4:3)</PresentationFormat>
  <Paragraphs>1028</Paragraphs>
  <Slides>393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393</vt:i4>
      </vt:variant>
    </vt:vector>
  </HeadingPairs>
  <TitlesOfParts>
    <vt:vector size="397" baseType="lpstr">
      <vt:lpstr>Arial</vt:lpstr>
      <vt:lpstr>Calibri</vt:lpstr>
      <vt:lpstr>Calibri Light</vt:lpstr>
      <vt:lpstr>Thème Office</vt:lpstr>
      <vt:lpstr>Présentation PowerPoint</vt:lpstr>
      <vt:lpstr>     Operas &amp; Performance Halls </vt:lpstr>
      <vt:lpstr>Operas &amp; Performance Halls  1</vt:lpstr>
      <vt:lpstr>Operas &amp; Performance Halls  2</vt:lpstr>
      <vt:lpstr>Operas &amp; Performance Halls 3</vt:lpstr>
      <vt:lpstr>Operas &amp; Performance Halls 4</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Royal Festival Hall, London, GB (1951)</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Auditorio Nacional, Mexico, MX (1952)</vt:lpstr>
      <vt:lpstr>Turku Concert H., Turku, FI (1952)</vt:lpstr>
      <vt:lpstr>Turku Concert H., Turku, FI (1952)</vt:lpstr>
      <vt:lpstr>Turku Concert H., Turku, FI (1952)</vt:lpstr>
      <vt:lpstr>Turku Concert H., Turku, FI (1952)</vt:lpstr>
      <vt:lpstr>Turku Concert H., Turku, FI (1952)</vt:lpstr>
      <vt:lpstr>Turku Concert H., Turku, FI (1952)</vt:lpstr>
      <vt:lpstr>Turku Concert H., Turku, FI (1952)</vt:lpstr>
      <vt:lpstr>Turku Concert H., Turku, FI (1952)</vt:lpstr>
      <vt:lpstr>Oper Köln, Köln, DE (1957-1962) </vt:lpstr>
      <vt:lpstr>Oper Köln, Köln, DE (1957-1962) </vt:lpstr>
      <vt:lpstr>Oper Köln, Köln, DE (1957-1962) </vt:lpstr>
      <vt:lpstr>Oper Köln, Köln, DE (1957-1962) </vt:lpstr>
      <vt:lpstr>   Oper Köln, Köln, DE (1957-1962) </vt:lpstr>
      <vt:lpstr>  Oper Köln, Köln, DE (1957-1962)</vt:lpstr>
      <vt:lpstr>  Oper Köln, Köln, DE (1957-1962) </vt:lpstr>
      <vt:lpstr>Oper Köln, Köln, DE (1957-1962) </vt:lpstr>
      <vt:lpstr> Oper Köln, Köln, DE (1957-1962) </vt:lpstr>
      <vt:lpstr> Oper Köln, Köln, DE (1957-1962) </vt:lpstr>
      <vt:lpstr> Oper Köln, Köln, DE (1957-1962) </vt:lpstr>
      <vt:lpstr> Oper Köln, Köln, DE (1957-1962) </vt:lpstr>
      <vt:lpstr>Oper Köln, Köln, DE (1957-1962) </vt:lpstr>
      <vt:lpstr> Oper Köln, Köln, DE (1957-1962) </vt:lpstr>
      <vt:lpstr>Beethovenhalle, Bonn, DE (1959) </vt:lpstr>
      <vt:lpstr>Beethovenhalle, Bonn, DE (1959) </vt:lpstr>
      <vt:lpstr>Beethovenhalle, Bonn, DE (1959) </vt:lpstr>
      <vt:lpstr>Beethovenhalle, Bonn, DE (1959) </vt:lpstr>
      <vt:lpstr>Beethovenhalle, Bonn, DE (1959) </vt:lpstr>
      <vt:lpstr>Beethovenhalle, Bonn, DE (1959) </vt:lpstr>
      <vt:lpstr>Beethovenhalle, Bonn, DE (1959) </vt:lpstr>
      <vt:lpstr>Beethovenhalle, Bonn, DE (1959) </vt:lpstr>
      <vt:lpstr>Beethovenhalle, Bonn, DE (1959) </vt:lpstr>
      <vt:lpstr>Beethovenhalle, Bonn, DE (1959) </vt:lpstr>
      <vt:lpstr> Beethovenhalle, Bonn, DE (1959) </vt:lpstr>
      <vt:lpstr>Musiktheater, Gelsenkirchen, DE (1959) </vt:lpstr>
      <vt:lpstr>Musiktheater, Gelsenkirchen, DE (1959) </vt:lpstr>
      <vt:lpstr>Musiktheater, Gelsenkirchen, DE (1959) </vt:lpstr>
      <vt:lpstr>Musiktheater, Gelsenkirchen, DE (1959) </vt:lpstr>
      <vt:lpstr>Musiktheater, Gelsenkirchen, DE (1959) </vt:lpstr>
      <vt:lpstr>Musiktheater, Gelsenkirchen, DE (1959) </vt:lpstr>
      <vt:lpstr>Musiktheater, Gelsenkirchen, DE (1959) </vt:lpstr>
      <vt:lpstr>Musiktheater, Gelsenkirchen, DE (1959) </vt:lpstr>
      <vt:lpstr>Musiktheater, Gelsenkirchen, DE (1959) </vt:lpstr>
      <vt:lpstr>Musiktheater, Gelsenkirchen, DE (1959) </vt:lpstr>
      <vt:lpstr>Musiktheater, Gelsenkirchen, DE (1959)</vt:lpstr>
      <vt:lpstr>Musiktheater, Gelsenkirchen, DE (1959) </vt:lpstr>
      <vt:lpstr>Musiktheater, Gelsenkirchen, DE (1959) </vt:lpstr>
      <vt:lpstr>Musiktheater, Gelsenkirchen, DE (1959)</vt:lpstr>
      <vt:lpstr>Musiktheater, Gelsenkirchen, DE (1959)</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Deutsche Oper, Berlin, DE (1961)</vt:lpstr>
      <vt:lpstr>       Théâtre, Caen, FR (1961)</vt:lpstr>
      <vt:lpstr>       Théâtre, Caen, FR (1961)</vt:lpstr>
      <vt:lpstr>        Théâtre, Caen, FR (1961)</vt:lpstr>
      <vt:lpstr>       Théâtre, Caen, FR (1961)</vt:lpstr>
      <vt:lpstr>      Théâtre, Caen, FR (1961)</vt:lpstr>
      <vt:lpstr>       Théâtre, Caen, FR (1961)</vt:lpstr>
      <vt:lpstr>        Théâtre, Caen, FR (1961)</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(1963)</vt:lpstr>
      <vt:lpstr>Philarmonic Conc. H., Berlin, DE (1987)</vt:lpstr>
      <vt:lpstr>Philarmonic Conc. H., Berlin, DE (1987)</vt:lpstr>
      <vt:lpstr>Philarmonic Conc. H., Berlin, DE (1963)</vt:lpstr>
      <vt:lpstr>Philarmonic Conc. H., Berlin, DE (1987)</vt:lpstr>
      <vt:lpstr>Philarmonic Conc. H., Berlin, DE (1987)</vt:lpstr>
      <vt:lpstr>Grand Théâtre, Luxembourg, LU (1964) </vt:lpstr>
      <vt:lpstr>Grand Théâtre, Luxembourg, LU (1964) </vt:lpstr>
      <vt:lpstr>Grand Théâtre, Luxembourg, LU (1964) </vt:lpstr>
      <vt:lpstr>Grand Théâtre, Luxembourg, LU (1964)</vt:lpstr>
      <vt:lpstr>Grand Théâtre, Luxembourg, LU (1964) </vt:lpstr>
      <vt:lpstr>Grand Théâtre, Luxembourg, LU (1964) </vt:lpstr>
      <vt:lpstr>Grand Théâtre, Luxembourg, LU (1964) </vt:lpstr>
      <vt:lpstr>Grand Théâtre, Luxembourg, LU (1964) </vt:lpstr>
      <vt:lpstr>Grand Théâtre, Luxembourg, LU (1964) </vt:lpstr>
      <vt:lpstr>Grand Théâtre, Luxembourg, LU (1964) </vt:lpstr>
      <vt:lpstr>Opernhaus, Dortmund, DE (1966)</vt:lpstr>
      <vt:lpstr>Opernhaus, Dortmund, DE (1966)</vt:lpstr>
      <vt:lpstr>Opernhaus, Dortmund, DE (1966)</vt:lpstr>
      <vt:lpstr>Opernhaus, Dortmund, DE (1966)</vt:lpstr>
      <vt:lpstr>Opernhaus, Dortmund, DE (1966)</vt:lpstr>
      <vt:lpstr>Opernhaus, Dortmund, DE (1966)</vt:lpstr>
      <vt:lpstr>Opernhaus, Dortmund, DE (1966)</vt:lpstr>
      <vt:lpstr>Opernhaus, Dortmund, DE (1966)</vt:lpstr>
      <vt:lpstr>Opernhaus, Dortmund, DE (1966)</vt:lpstr>
      <vt:lpstr>Opernhaus, Dortmund, DE (1966)</vt:lpstr>
      <vt:lpstr>Opernhaus, Dortmund, DE (1966)</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Cent. Concert H., Winnipeg, CA (1968)</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Finlandia Hall, Helsinski, FI (1971)</vt:lpstr>
      <vt:lpstr>Sidney Opera H., Sidney, AU (1973)</vt:lpstr>
      <vt:lpstr>Sidney Opera H., Sidney, AU (1973)</vt:lpstr>
      <vt:lpstr>Sidney Opera H., Sidney, AU (1973)</vt:lpstr>
      <vt:lpstr>Sidney Opera H., Sidney, AU (1973)</vt:lpstr>
      <vt:lpstr>Sidney Opera H., Sidney, AU (1973)</vt:lpstr>
      <vt:lpstr>Sidney Opera H., Sidney, AU (1973)</vt:lpstr>
      <vt:lpstr>Sidney Opera H., Sidney, AU (1973)</vt:lpstr>
      <vt:lpstr>Sidney Opera H., Sidney, AU (1973)</vt:lpstr>
      <vt:lpstr>Sidney Opera H., Sidney, AU (1973)</vt:lpstr>
      <vt:lpstr>Sidney Opera H., Sidney, AU (1973)</vt:lpstr>
      <vt:lpstr>Sidney Opera H., Sidney, AU (1973)</vt:lpstr>
      <vt:lpstr>Perth Concert Hall, Perth, AU (1973)</vt:lpstr>
      <vt:lpstr>Perth Concert Hall, Perth, AU (1973)</vt:lpstr>
      <vt:lpstr>Perth Concert Hall, Perth, AU (1973)</vt:lpstr>
      <vt:lpstr>Perth Concert Hall, Perth, AU (1973)</vt:lpstr>
      <vt:lpstr>Perth Concert Hall, Perth, AU (1973)</vt:lpstr>
      <vt:lpstr>Perth Concert Hall, Perth, AU (1973)</vt:lpstr>
      <vt:lpstr>Perth Concert Hall, Perth, AU (1973)</vt:lpstr>
      <vt:lpstr>Perth Concert Hall, Perth, AU (1973)</vt:lpstr>
      <vt:lpstr>Perth Concert Hall, Perth, AU (1973)</vt:lpstr>
      <vt:lpstr>Perth Concert Hall, Perth, AU (1973)</vt:lpstr>
      <vt:lpstr>Bruckner Haus, Linz, AT (1974)</vt:lpstr>
      <vt:lpstr>Bruckner Haus, Linz, AT (1974)</vt:lpstr>
      <vt:lpstr>   Bruckner Haus, Linz, AT (1974)</vt:lpstr>
      <vt:lpstr>  Bruckner Haus, Linz, AT (1974)</vt:lpstr>
      <vt:lpstr>   Bruckner Haus, Linz, AT (1974)</vt:lpstr>
      <vt:lpstr>   Bruckner Haus, Linz, AT (1974)</vt:lpstr>
      <vt:lpstr>   Bruckner Haus, Linz, AT (1974)</vt:lpstr>
      <vt:lpstr>    Bruckner Haus, Linz, AT (1974)</vt:lpstr>
      <vt:lpstr>   Bruckner Haus, Linz, AT (1974)</vt:lpstr>
      <vt:lpstr>Opera House, Vilnius, LT (1974)</vt:lpstr>
      <vt:lpstr>Opera House, Vilnius, LT (1974)</vt:lpstr>
      <vt:lpstr>  Opera House, Vilnius, LT (1974)</vt:lpstr>
      <vt:lpstr>  Opera House, Vilnius, LT (1974)</vt:lpstr>
      <vt:lpstr>Opera House, Vilnius, LT (1974)</vt:lpstr>
      <vt:lpstr>  Opera House, Vilnius, LT (1974)</vt:lpstr>
      <vt:lpstr>   Opera House, Vilnius, LT (1974)</vt:lpstr>
      <vt:lpstr>  Opera House, Vilnius, LT (1974)</vt:lpstr>
      <vt:lpstr>  Opera House, Vilnius, LT (1974)</vt:lpstr>
      <vt:lpstr>  Opera House, Vilnius, LT (1974)</vt:lpstr>
      <vt:lpstr>  Opera House, Vilnius, LT (1974)</vt:lpstr>
      <vt:lpstr>  Opera House, Vilnius, LT (1974)</vt:lpstr>
      <vt:lpstr>Badisches Staatst., Karlsruhe, DE (1975)</vt:lpstr>
      <vt:lpstr>Badisches Staatst., Karlsruhe, DE (1975)</vt:lpstr>
      <vt:lpstr>Badisches Staatst., Karlsruhe, DE (1975)</vt:lpstr>
      <vt:lpstr>Badisches Staatst., Karlsruhe, DE (1975)</vt:lpstr>
      <vt:lpstr>Badisches Staatst., Karlsruhe, DE (1975)</vt:lpstr>
      <vt:lpstr>Badisches Staatst., Karlsruhe, DE (1975)</vt:lpstr>
      <vt:lpstr>Badisches Staatst., Karlsruhe, DE (1975)</vt:lpstr>
      <vt:lpstr>Royal Nat. Theatre, London, GB (1976)</vt:lpstr>
      <vt:lpstr>Royal Nat. Theatre, London, GB (1976)</vt:lpstr>
      <vt:lpstr>Royal Nat. Theatre, London, GB (1976)</vt:lpstr>
      <vt:lpstr> 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Royal Nat. Theatre, London, GB (1976)</vt:lpstr>
      <vt:lpstr>Aarhus Concert H., Aarhus, DK (1982)</vt:lpstr>
      <vt:lpstr>Aarhus Concert H., Aarhus, DK (1982)</vt:lpstr>
      <vt:lpstr>Aarhus Concert H., Aarhus, DK (1982)</vt:lpstr>
      <vt:lpstr>Aarhus Concert H., Aarhus, DK (1982)</vt:lpstr>
      <vt:lpstr>Aarhus Concert H., Aarhus, DK (1982)</vt:lpstr>
      <vt:lpstr>Aarhus Concert H., Aarhus, DK (1982)</vt:lpstr>
      <vt:lpstr>Aarhus Concert H., Aarhus, DK (1982)</vt:lpstr>
      <vt:lpstr>Aarhus Concert H., Aarhus, DK (1982)</vt:lpstr>
      <vt:lpstr>Aarhus Concert H., Aarhus, DK (1982)</vt:lpstr>
      <vt:lpstr>Aarhus Concert H., Aarhus, DK (1982)</vt:lpstr>
      <vt:lpstr>Aarhus Concert H., Aarhus, DK (2007)</vt:lpstr>
      <vt:lpstr>Aarhus Concert H., Aarhus, DK (2007)</vt:lpstr>
      <vt:lpstr>Aarhus Concert H., Aarhus, DK (2007)</vt:lpstr>
      <vt:lpstr>Aarhus Concert H., Aarhus, DK (2007)</vt:lpstr>
      <vt:lpstr>Aarhus Concert H., Aarhus, DK (1982)</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Teatro T. Carreño, Caracas, VE (1983)</vt:lpstr>
      <vt:lpstr>Auditorio Nacional, Madrid, ES (1988)</vt:lpstr>
      <vt:lpstr>Auditorio Nacional, Madrid, ES (1988)</vt:lpstr>
      <vt:lpstr>Auditorio Nacional, Madrid, ES (1988)</vt:lpstr>
      <vt:lpstr>Auditorio Nacional, Madrid, ES (1988)</vt:lpstr>
      <vt:lpstr>Auditorio Nacional, Madrid, ES (1988)</vt:lpstr>
      <vt:lpstr>Auditorio Nacional, Madrid, ES (1988)</vt:lpstr>
      <vt:lpstr>Auditorio Nacional, Madrid, ES (1988)</vt:lpstr>
      <vt:lpstr>Opéra Bastille, Paris, FR (1989)</vt:lpstr>
      <vt:lpstr>   Opéra Bastille, Paris, FR (1989)</vt:lpstr>
      <vt:lpstr>   Opéra Bastille, Paris, FR (1989)</vt:lpstr>
      <vt:lpstr>   Opéra Bastille, Paris, FR (1989)</vt:lpstr>
      <vt:lpstr>   Opéra Bastille, Paris, FR (1989)</vt:lpstr>
      <vt:lpstr>   Opéra Bastille, Paris, FR (1989)</vt:lpstr>
      <vt:lpstr>   Opéra Bastille, Paris, FR (1989)</vt:lpstr>
      <vt:lpstr>   Opéra Bastille, Paris, FR (1989)</vt:lpstr>
      <vt:lpstr>   Opéra Bastille, Paris, FR (1989)</vt:lpstr>
      <vt:lpstr>   Opéra Bastille, Paris, FR (1989)</vt:lpstr>
      <vt:lpstr>Athens Concert H., Athens, GR (1991)</vt:lpstr>
      <vt:lpstr>Athens Concert H., Athens, GR (1991)</vt:lpstr>
      <vt:lpstr>Athens Concert H., Athens, GR (1991)</vt:lpstr>
      <vt:lpstr>Athens Concert H., Athens, GR (1991)</vt:lpstr>
      <vt:lpstr>Athens Concert H., Athens, GR (1991)</vt:lpstr>
      <vt:lpstr>Athens Concert H., Athens, GR (1991)</vt:lpstr>
      <vt:lpstr>Athens Concert H., Athens, GR (1991)</vt:lpstr>
      <vt:lpstr>Athens Concert H., Athens, GR (1991)</vt:lpstr>
      <vt:lpstr>Athens Concert H., Athens, GR (1991)</vt:lpstr>
      <vt:lpstr>Athens Concert H., Athens, GR (1991)</vt:lpstr>
      <vt:lpstr>Athens Concert H., Athens, GR (1991)</vt:lpstr>
      <vt:lpstr>La Grange au Lac, Evian, FR (1993)</vt:lpstr>
      <vt:lpstr>La Grange au Lac, Evian, FR (1993)</vt:lpstr>
      <vt:lpstr>La Grange au Lac, Evian, FR (1993)</vt:lpstr>
      <vt:lpstr>La Grange au Lac, Evian, FR (1993)</vt:lpstr>
      <vt:lpstr>La Grange au Lac, Evian, FR (1993)</vt:lpstr>
      <vt:lpstr>La Grange au Lac, Evian, FR (1993)</vt:lpstr>
      <vt:lpstr>Kyoto Concert Hall, Kyoto, JP (1995)</vt:lpstr>
      <vt:lpstr>Kyoto Concert Hall, Kyoto, JP (1995)</vt:lpstr>
      <vt:lpstr>Kyoto Concert Hall, Kyoto, JP (1995)</vt:lpstr>
      <vt:lpstr>Kyoto Concert Hall, Kyoto, JP (1995)</vt:lpstr>
      <vt:lpstr>Kyoto Concert Hall, Kyoto, JP (1995)</vt:lpstr>
      <vt:lpstr>Kyoto Concert Hall, Kyoto, JP (1995)</vt:lpstr>
      <vt:lpstr>Kyoto Concert Hall, Kyoto, JP (1995)</vt:lpstr>
      <vt:lpstr>Kyoto Concert Hall, Kyoto, JP (1995)</vt:lpstr>
      <vt:lpstr>Kyoto Concert Hall, Kyoto, JP (1995)</vt:lpstr>
      <vt:lpstr>Kyoto Concert Hall, Kyoto, JP (1995)</vt:lpstr>
      <vt:lpstr>Kyoto Concert Hall, Kyoto, JP (1995)</vt:lpstr>
      <vt:lpstr>Grand Théâtre Prov., Aix, FR (1997)</vt:lpstr>
      <vt:lpstr>Grand Théâtre Prov., Aix, FR (1997)</vt:lpstr>
      <vt:lpstr>Grand Théâtre Prov., Aix, FR (1997)</vt:lpstr>
      <vt:lpstr>Grand Théâtre Prov., Aix, FR (1997)</vt:lpstr>
      <vt:lpstr>Grand Théâtre Prov., Aix, FR (1997)</vt:lpstr>
      <vt:lpstr>Grand Théâtre Prov., Aix, FR (1997)</vt:lpstr>
      <vt:lpstr>Grand Théâtre Prov., Aix, FR (1997)</vt:lpstr>
      <vt:lpstr>Grand Théâtre Prov., Aix, FR (1997)</vt:lpstr>
      <vt:lpstr>Grand Théâtre Prov., Aix, FR (1997)</vt:lpstr>
      <vt:lpstr>Grand Théâtre, Shangai, CN (1998)</vt:lpstr>
      <vt:lpstr>Grand Théâtre, Shangai, CN (1998)</vt:lpstr>
      <vt:lpstr>Grand Théâtre, Shangai, CN (1998)</vt:lpstr>
      <vt:lpstr>Grand Théâtre, Shangai, CN (1998)</vt:lpstr>
      <vt:lpstr>Grand Théâtre, Shangai, CN (1998)</vt:lpstr>
      <vt:lpstr>Grand Théâtre, Shangai, CN (1998)</vt:lpstr>
      <vt:lpstr>Grand Théâtre, Shangai, CN (1998)</vt:lpstr>
      <vt:lpstr>     Auditorium, Dijon, FR (1998)</vt:lpstr>
      <vt:lpstr>Auditorium, Dijon, FR (1998)</vt:lpstr>
      <vt:lpstr>     Auditorium, Dijon, FR (1998)</vt:lpstr>
      <vt:lpstr>     Auditorium, Dijon, FR (1998)</vt:lpstr>
      <vt:lpstr>     Auditorium, Dijon, FR (1998)</vt:lpstr>
      <vt:lpstr>     Auditorium, Dijon, FR (1998)</vt:lpstr>
      <vt:lpstr>    Auditorium, Dijon, FR (1998)</vt:lpstr>
      <vt:lpstr>    Auditorium, Dijon, FR (1998)</vt:lpstr>
      <vt:lpstr>Konzertsaal KKL, Lucerne, CH (1998)</vt:lpstr>
      <vt:lpstr>Konzertsaal KKL, Lucerne, CH (1998)</vt:lpstr>
      <vt:lpstr>Konzertsaal KKL, Lucerne, CH (1998)</vt:lpstr>
      <vt:lpstr>Konzertsaal KKL, Lucerne, CH (1998)</vt:lpstr>
      <vt:lpstr>Konzertsaal KKL, Lucerne, CH (1998)</vt:lpstr>
      <vt:lpstr>Konzertsaal KKL, Lucerne, CH (1998)</vt:lpstr>
      <vt:lpstr>Konzertsaal KKL, Lucerne, CH (1998)</vt:lpstr>
      <vt:lpstr>Konzertsaal KKL, Lucerne, CH (1998)</vt:lpstr>
      <vt:lpstr>Konzertsaal KKL, Lucerne, CH (1998)</vt:lpstr>
      <vt:lpstr>Konzertsaal KKL, Lucerne, CH (1998)</vt:lpstr>
      <vt:lpstr>Kursaal, San Sebastian, ES (1999)</vt:lpstr>
      <vt:lpstr>Kursaal, San Sebastian, ES (1999)</vt:lpstr>
      <vt:lpstr>Kursaal, San Sebastian, ES (1999)</vt:lpstr>
      <vt:lpstr>Kursaal, San Sebastian, ES (1999)</vt:lpstr>
      <vt:lpstr> Kursaal, San Sebastian, ES (1999)</vt:lpstr>
      <vt:lpstr> Kursaal, San Sebastian, ES (1999)</vt:lpstr>
      <vt:lpstr> Kursaal, San Sebastian, ES (1999)</vt:lpstr>
      <vt:lpstr> Kursaal, San Sebastian, ES (1999)</vt:lpstr>
      <vt:lpstr> Kursaal, San Sebastian, ES (1999)</vt:lpstr>
      <vt:lpstr> Kursaal, San Sebastian, ES (1999)</vt:lpstr>
      <vt:lpstr>Nikolaisaal, Postdam, DE (2000)</vt:lpstr>
      <vt:lpstr>Nikolaisaal, Postdam, DE (2000)</vt:lpstr>
      <vt:lpstr>Nikolaisaal, Postdam, DE (2000)</vt:lpstr>
      <vt:lpstr>Nikolaisaal, Postdam, DE (2000)</vt:lpstr>
      <vt:lpstr>Nikolaisaal, Postdam, DE (2000)</vt:lpstr>
      <vt:lpstr>Nikolaisaal, Postdam, DE (2000)</vt:lpstr>
      <vt:lpstr>Nikolaisaal, Postdam, DE (2000)</vt:lpstr>
      <vt:lpstr>Nikolaisaal, Postdam, DE (2000)</vt:lpstr>
      <vt:lpstr>  Nikolaisaal, Postdam, DE (2000)</vt:lpstr>
      <vt:lpstr>    The Lowry, Salford, GB (2000)</vt:lpstr>
      <vt:lpstr>    The Lowry, Salford, GB (2000)</vt:lpstr>
      <vt:lpstr>    The Lowry, Salford, GB (2000)</vt:lpstr>
      <vt:lpstr>    The Lowry, Salford, GB (2000)</vt:lpstr>
      <vt:lpstr>    The Lowry, Salford, GB (2000)</vt:lpstr>
      <vt:lpstr>The Lowry, Salford, GB (2000)</vt:lpstr>
      <vt:lpstr>    The Lowry, Salford, GB (2000)</vt:lpstr>
      <vt:lpstr>    The Lowry, Salford, GB (2000)</vt:lpstr>
      <vt:lpstr>   The Lowry, Salford, GB (2000)</vt:lpstr>
      <vt:lpstr>   The Lowry, Salford, GB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Sibelius Hall, Lahti, FI (2000)</vt:lpstr>
      <vt:lpstr>    Kyoto Concert Hall, Kyoto, JP (1995)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Bonfils</cp:lastModifiedBy>
  <cp:revision>1037</cp:revision>
  <dcterms:created xsi:type="dcterms:W3CDTF">2017-12-25T13:11:09Z</dcterms:created>
  <dcterms:modified xsi:type="dcterms:W3CDTF">2020-10-21T16:55:31Z</dcterms:modified>
</cp:coreProperties>
</file>