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3"/>
  </p:notesMasterIdLst>
  <p:sldIdLst>
    <p:sldId id="256" r:id="rId2"/>
    <p:sldId id="551" r:id="rId3"/>
    <p:sldId id="1408" r:id="rId4"/>
    <p:sldId id="553" r:id="rId5"/>
    <p:sldId id="554" r:id="rId6"/>
    <p:sldId id="1369" r:id="rId7"/>
    <p:sldId id="1370" r:id="rId8"/>
    <p:sldId id="1371" r:id="rId9"/>
    <p:sldId id="1372" r:id="rId10"/>
    <p:sldId id="1373" r:id="rId11"/>
    <p:sldId id="1374" r:id="rId12"/>
    <p:sldId id="1375" r:id="rId13"/>
    <p:sldId id="1376" r:id="rId14"/>
    <p:sldId id="1377" r:id="rId15"/>
    <p:sldId id="1378" r:id="rId16"/>
    <p:sldId id="1149" r:id="rId17"/>
    <p:sldId id="1150" r:id="rId18"/>
    <p:sldId id="1163" r:id="rId19"/>
    <p:sldId id="1151" r:id="rId20"/>
    <p:sldId id="1152" r:id="rId21"/>
    <p:sldId id="1153" r:id="rId22"/>
    <p:sldId id="1154" r:id="rId23"/>
    <p:sldId id="1155" r:id="rId24"/>
    <p:sldId id="1156" r:id="rId25"/>
    <p:sldId id="1157" r:id="rId26"/>
    <p:sldId id="1158" r:id="rId27"/>
    <p:sldId id="1159" r:id="rId28"/>
    <p:sldId id="1160" r:id="rId29"/>
    <p:sldId id="1161" r:id="rId30"/>
    <p:sldId id="1162" r:id="rId31"/>
    <p:sldId id="975" r:id="rId32"/>
    <p:sldId id="976" r:id="rId33"/>
    <p:sldId id="977" r:id="rId34"/>
    <p:sldId id="978" r:id="rId35"/>
    <p:sldId id="979" r:id="rId36"/>
    <p:sldId id="980" r:id="rId37"/>
    <p:sldId id="981" r:id="rId38"/>
    <p:sldId id="982" r:id="rId39"/>
    <p:sldId id="983" r:id="rId40"/>
    <p:sldId id="1061" r:id="rId41"/>
    <p:sldId id="1062" r:id="rId42"/>
    <p:sldId id="1063" r:id="rId43"/>
    <p:sldId id="1064" r:id="rId44"/>
    <p:sldId id="1065" r:id="rId45"/>
    <p:sldId id="1066" r:id="rId46"/>
    <p:sldId id="1067" r:id="rId47"/>
    <p:sldId id="1068" r:id="rId48"/>
    <p:sldId id="1069" r:id="rId49"/>
    <p:sldId id="1071" r:id="rId50"/>
    <p:sldId id="1072" r:id="rId51"/>
    <p:sldId id="1070" r:id="rId52"/>
    <p:sldId id="800" r:id="rId53"/>
    <p:sldId id="801" r:id="rId54"/>
    <p:sldId id="802" r:id="rId55"/>
    <p:sldId id="807" r:id="rId56"/>
    <p:sldId id="804" r:id="rId57"/>
    <p:sldId id="803" r:id="rId58"/>
    <p:sldId id="805" r:id="rId59"/>
    <p:sldId id="806" r:id="rId60"/>
    <p:sldId id="808" r:id="rId61"/>
    <p:sldId id="865" r:id="rId62"/>
    <p:sldId id="866" r:id="rId63"/>
    <p:sldId id="867" r:id="rId64"/>
    <p:sldId id="868" r:id="rId65"/>
    <p:sldId id="869" r:id="rId66"/>
    <p:sldId id="870" r:id="rId67"/>
    <p:sldId id="876" r:id="rId68"/>
    <p:sldId id="877" r:id="rId69"/>
    <p:sldId id="871" r:id="rId70"/>
    <p:sldId id="872" r:id="rId71"/>
    <p:sldId id="873" r:id="rId72"/>
    <p:sldId id="874" r:id="rId73"/>
    <p:sldId id="875" r:id="rId74"/>
    <p:sldId id="1053" r:id="rId75"/>
    <p:sldId id="1054" r:id="rId76"/>
    <p:sldId id="1055" r:id="rId77"/>
    <p:sldId id="1056" r:id="rId78"/>
    <p:sldId id="1058" r:id="rId79"/>
    <p:sldId id="1059" r:id="rId80"/>
    <p:sldId id="1060" r:id="rId81"/>
    <p:sldId id="1057" r:id="rId82"/>
    <p:sldId id="1224" r:id="rId83"/>
    <p:sldId id="1225" r:id="rId84"/>
    <p:sldId id="1226" r:id="rId85"/>
    <p:sldId id="1227" r:id="rId86"/>
    <p:sldId id="1229" r:id="rId87"/>
    <p:sldId id="1236" r:id="rId88"/>
    <p:sldId id="1228" r:id="rId89"/>
    <p:sldId id="1230" r:id="rId90"/>
    <p:sldId id="1239" r:id="rId91"/>
    <p:sldId id="1231" r:id="rId92"/>
    <p:sldId id="1233" r:id="rId93"/>
    <p:sldId id="1237" r:id="rId94"/>
    <p:sldId id="1234" r:id="rId95"/>
    <p:sldId id="1235" r:id="rId96"/>
    <p:sldId id="1232" r:id="rId97"/>
    <p:sldId id="1276" r:id="rId98"/>
    <p:sldId id="1267" r:id="rId99"/>
    <p:sldId id="1270" r:id="rId100"/>
    <p:sldId id="1266" r:id="rId101"/>
    <p:sldId id="1269" r:id="rId102"/>
    <p:sldId id="1275" r:id="rId103"/>
    <p:sldId id="1268" r:id="rId104"/>
    <p:sldId id="1271" r:id="rId105"/>
    <p:sldId id="1272" r:id="rId106"/>
    <p:sldId id="1273" r:id="rId107"/>
    <p:sldId id="1274" r:id="rId108"/>
    <p:sldId id="1277" r:id="rId109"/>
    <p:sldId id="1278" r:id="rId110"/>
    <p:sldId id="1279" r:id="rId111"/>
    <p:sldId id="1395" r:id="rId112"/>
    <p:sldId id="1396" r:id="rId113"/>
    <p:sldId id="1397" r:id="rId114"/>
    <p:sldId id="1398" r:id="rId115"/>
    <p:sldId id="1402" r:id="rId116"/>
    <p:sldId id="1399" r:id="rId117"/>
    <p:sldId id="1400" r:id="rId118"/>
    <p:sldId id="1401" r:id="rId119"/>
    <p:sldId id="1405" r:id="rId120"/>
    <p:sldId id="1406" r:id="rId121"/>
    <p:sldId id="1407" r:id="rId122"/>
    <p:sldId id="1403" r:id="rId123"/>
    <p:sldId id="1404" r:id="rId124"/>
    <p:sldId id="1379" r:id="rId125"/>
    <p:sldId id="1380" r:id="rId126"/>
    <p:sldId id="1392" r:id="rId127"/>
    <p:sldId id="1394" r:id="rId128"/>
    <p:sldId id="1386" r:id="rId129"/>
    <p:sldId id="1388" r:id="rId130"/>
    <p:sldId id="1389" r:id="rId131"/>
    <p:sldId id="1393" r:id="rId132"/>
    <p:sldId id="1391" r:id="rId133"/>
    <p:sldId id="1381" r:id="rId134"/>
    <p:sldId id="1382" r:id="rId135"/>
    <p:sldId id="1383" r:id="rId136"/>
    <p:sldId id="1385" r:id="rId137"/>
    <p:sldId id="1390" r:id="rId138"/>
    <p:sldId id="1387" r:id="rId139"/>
    <p:sldId id="1384" r:id="rId140"/>
    <p:sldId id="1357" r:id="rId141"/>
    <p:sldId id="1358" r:id="rId142"/>
    <p:sldId id="1359" r:id="rId143"/>
    <p:sldId id="1368" r:id="rId144"/>
    <p:sldId id="1360" r:id="rId145"/>
    <p:sldId id="1361" r:id="rId146"/>
    <p:sldId id="1365" r:id="rId147"/>
    <p:sldId id="1366" r:id="rId148"/>
    <p:sldId id="1362" r:id="rId149"/>
    <p:sldId id="1363" r:id="rId150"/>
    <p:sldId id="1364" r:id="rId151"/>
    <p:sldId id="1367" r:id="rId1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F9809B4-9692-4A64-B535-248E401092B8}">
          <p14:sldIdLst>
            <p14:sldId id="256"/>
            <p14:sldId id="551"/>
            <p14:sldId id="1408"/>
            <p14:sldId id="553"/>
            <p14:sldId id="554"/>
            <p14:sldId id="1369"/>
            <p14:sldId id="1370"/>
            <p14:sldId id="1371"/>
            <p14:sldId id="1372"/>
            <p14:sldId id="1373"/>
            <p14:sldId id="1374"/>
            <p14:sldId id="1375"/>
            <p14:sldId id="1376"/>
            <p14:sldId id="1377"/>
            <p14:sldId id="1378"/>
            <p14:sldId id="1149"/>
            <p14:sldId id="1150"/>
            <p14:sldId id="1163"/>
            <p14:sldId id="1151"/>
            <p14:sldId id="1152"/>
            <p14:sldId id="1153"/>
            <p14:sldId id="1154"/>
            <p14:sldId id="1155"/>
            <p14:sldId id="1156"/>
            <p14:sldId id="1157"/>
            <p14:sldId id="1158"/>
            <p14:sldId id="1159"/>
            <p14:sldId id="1160"/>
            <p14:sldId id="1161"/>
            <p14:sldId id="1162"/>
            <p14:sldId id="975"/>
            <p14:sldId id="976"/>
            <p14:sldId id="977"/>
            <p14:sldId id="978"/>
            <p14:sldId id="979"/>
            <p14:sldId id="980"/>
            <p14:sldId id="981"/>
            <p14:sldId id="982"/>
            <p14:sldId id="983"/>
            <p14:sldId id="1061"/>
            <p14:sldId id="1062"/>
            <p14:sldId id="1063"/>
            <p14:sldId id="1064"/>
            <p14:sldId id="1065"/>
            <p14:sldId id="1066"/>
            <p14:sldId id="1067"/>
            <p14:sldId id="1068"/>
            <p14:sldId id="1069"/>
            <p14:sldId id="1071"/>
            <p14:sldId id="1072"/>
            <p14:sldId id="1070"/>
            <p14:sldId id="800"/>
            <p14:sldId id="801"/>
            <p14:sldId id="802"/>
            <p14:sldId id="807"/>
            <p14:sldId id="804"/>
            <p14:sldId id="803"/>
            <p14:sldId id="805"/>
            <p14:sldId id="806"/>
            <p14:sldId id="808"/>
            <p14:sldId id="865"/>
            <p14:sldId id="866"/>
            <p14:sldId id="867"/>
            <p14:sldId id="868"/>
            <p14:sldId id="869"/>
            <p14:sldId id="870"/>
            <p14:sldId id="876"/>
            <p14:sldId id="877"/>
            <p14:sldId id="871"/>
            <p14:sldId id="872"/>
            <p14:sldId id="873"/>
            <p14:sldId id="874"/>
            <p14:sldId id="875"/>
            <p14:sldId id="1053"/>
            <p14:sldId id="1054"/>
            <p14:sldId id="1055"/>
            <p14:sldId id="1056"/>
            <p14:sldId id="1058"/>
            <p14:sldId id="1059"/>
            <p14:sldId id="1060"/>
            <p14:sldId id="1057"/>
            <p14:sldId id="1224"/>
            <p14:sldId id="1225"/>
            <p14:sldId id="1226"/>
            <p14:sldId id="1227"/>
            <p14:sldId id="1229"/>
            <p14:sldId id="1236"/>
            <p14:sldId id="1228"/>
            <p14:sldId id="1230"/>
            <p14:sldId id="1239"/>
            <p14:sldId id="1231"/>
            <p14:sldId id="1233"/>
            <p14:sldId id="1237"/>
            <p14:sldId id="1234"/>
            <p14:sldId id="1235"/>
            <p14:sldId id="1232"/>
            <p14:sldId id="1276"/>
            <p14:sldId id="1267"/>
            <p14:sldId id="1270"/>
            <p14:sldId id="1266"/>
            <p14:sldId id="1269"/>
            <p14:sldId id="1275"/>
            <p14:sldId id="1268"/>
            <p14:sldId id="1271"/>
            <p14:sldId id="1272"/>
            <p14:sldId id="1273"/>
            <p14:sldId id="1274"/>
            <p14:sldId id="1277"/>
            <p14:sldId id="1278"/>
            <p14:sldId id="1279"/>
            <p14:sldId id="1395"/>
            <p14:sldId id="1396"/>
            <p14:sldId id="1397"/>
            <p14:sldId id="1398"/>
            <p14:sldId id="1402"/>
            <p14:sldId id="1399"/>
            <p14:sldId id="1400"/>
            <p14:sldId id="1401"/>
            <p14:sldId id="1405"/>
            <p14:sldId id="1406"/>
            <p14:sldId id="1407"/>
            <p14:sldId id="1403"/>
            <p14:sldId id="1404"/>
            <p14:sldId id="1379"/>
            <p14:sldId id="1380"/>
            <p14:sldId id="1392"/>
            <p14:sldId id="1394"/>
            <p14:sldId id="1386"/>
            <p14:sldId id="1388"/>
            <p14:sldId id="1389"/>
            <p14:sldId id="1393"/>
            <p14:sldId id="1391"/>
            <p14:sldId id="1381"/>
            <p14:sldId id="1382"/>
            <p14:sldId id="1383"/>
            <p14:sldId id="1385"/>
            <p14:sldId id="1390"/>
            <p14:sldId id="1387"/>
            <p14:sldId id="1384"/>
            <p14:sldId id="1357"/>
            <p14:sldId id="1358"/>
            <p14:sldId id="1359"/>
            <p14:sldId id="1368"/>
            <p14:sldId id="1360"/>
            <p14:sldId id="1361"/>
            <p14:sldId id="1365"/>
            <p14:sldId id="1366"/>
            <p14:sldId id="1362"/>
            <p14:sldId id="1363"/>
            <p14:sldId id="1364"/>
            <p14:sldId id="1367"/>
          </p14:sldIdLst>
        </p14:section>
        <p14:section name="Section sans titre" id="{C2C2BF76-4D48-4344-B35F-1D879BB9ECA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84" d="100"/>
          <a:sy n="84" d="100"/>
        </p:scale>
        <p:origin x="1430" y="53"/>
      </p:cViewPr>
      <p:guideLst/>
    </p:cSldViewPr>
  </p:slideViewPr>
  <p:notesTextViewPr>
    <p:cViewPr>
      <p:scale>
        <a:sx n="1" d="1"/>
        <a:sy n="1" d="1"/>
      </p:scale>
      <p:origin x="0" y="0"/>
    </p:cViewPr>
  </p:notesTextViewPr>
  <p:sorterViewPr>
    <p:cViewPr varScale="1">
      <p:scale>
        <a:sx n="100" d="100"/>
        <a:sy n="100" d="100"/>
      </p:scale>
      <p:origin x="0" y="-1464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16/03/2022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8D93813-068E-48BB-B683-A0B593BB9CD7}" type="slidenum">
              <a:rPr lang="fr-FR" smtClean="0"/>
              <a:t>33</a:t>
            </a:fld>
            <a:endParaRPr lang="fr-FR"/>
          </a:p>
        </p:txBody>
      </p:sp>
    </p:spTree>
    <p:extLst>
      <p:ext uri="{BB962C8B-B14F-4D97-AF65-F5344CB8AC3E}">
        <p14:creationId xmlns:p14="http://schemas.microsoft.com/office/powerpoint/2010/main" val="199949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16/03/2022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16/03/2022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16/03/2022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16/03/2022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16/03/2022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16/03/2022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16/03/2022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16/03/2022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6.xml"/><Relationship Id="rId5" Type="http://schemas.openxmlformats.org/officeDocument/2006/relationships/image" Target="../media/image130.jpg"/><Relationship Id="rId4" Type="http://schemas.openxmlformats.org/officeDocument/2006/relationships/image" Target="../media/image129.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134.jpg"/></Relationships>
</file>

<file path=ppt/slides/_rels/slide117.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6.xml"/><Relationship Id="rId4" Type="http://schemas.openxmlformats.org/officeDocument/2006/relationships/image" Target="../media/image152.jpg"/></Relationships>
</file>

<file path=ppt/slides/_rels/slide133.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6.xml"/><Relationship Id="rId4" Type="http://schemas.openxmlformats.org/officeDocument/2006/relationships/image" Target="../media/image156.jpg"/></Relationships>
</file>

<file path=ppt/slides/_rels/slide135.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6.xml"/><Relationship Id="rId5" Type="http://schemas.openxmlformats.org/officeDocument/2006/relationships/image" Target="../media/image165.png"/><Relationship Id="rId4" Type="http://schemas.openxmlformats.org/officeDocument/2006/relationships/image" Target="../media/image16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7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image" Target="../media/image7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jpg"/><Relationship Id="rId4" Type="http://schemas.openxmlformats.org/officeDocument/2006/relationships/image" Target="../media/image8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1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00" y="1285833"/>
            <a:ext cx="6974330" cy="4356684"/>
          </a:xfrm>
          <a:prstGeom prst="rect">
            <a:avLst/>
          </a:prstGeom>
        </p:spPr>
      </p:pic>
      <p:sp>
        <p:nvSpPr>
          <p:cNvPr id="2" name="Titre 1"/>
          <p:cNvSpPr>
            <a:spLocks noGrp="1"/>
          </p:cNvSpPr>
          <p:nvPr>
            <p:ph type="ctrTitle"/>
          </p:nvPr>
        </p:nvSpPr>
        <p:spPr>
          <a:xfrm>
            <a:off x="685800" y="1122363"/>
            <a:ext cx="7744522" cy="1565081"/>
          </a:xfrm>
        </p:spPr>
        <p:txBody>
          <a:bodyPr/>
          <a:lstStyle/>
          <a:p>
            <a:r>
              <a:rPr lang="fr-FR" dirty="0" smtClean="0">
                <a:solidFill>
                  <a:schemeClr val="bg1"/>
                </a:solidFill>
              </a:rPr>
              <a:t>US. Modernist Houses</a:t>
            </a:r>
            <a:endParaRPr lang="fr-FR" dirty="0">
              <a:solidFill>
                <a:schemeClr val="bg1"/>
              </a:solidFill>
            </a:endParaRPr>
          </a:p>
        </p:txBody>
      </p:sp>
      <p:sp>
        <p:nvSpPr>
          <p:cNvPr id="3" name="Sous-titre 2"/>
          <p:cNvSpPr>
            <a:spLocks noGrp="1"/>
          </p:cNvSpPr>
          <p:nvPr>
            <p:ph type="subTitle" idx="1"/>
          </p:nvPr>
        </p:nvSpPr>
        <p:spPr>
          <a:xfrm>
            <a:off x="1248936" y="2850914"/>
            <a:ext cx="6556917" cy="1944110"/>
          </a:xfrm>
        </p:spPr>
        <p:txBody>
          <a:bodyPr/>
          <a:lstStyle/>
          <a:p>
            <a:r>
              <a:rPr lang="fr-FR" dirty="0" smtClean="0">
                <a:solidFill>
                  <a:schemeClr val="bg1"/>
                </a:solidFill>
              </a:rPr>
              <a:t>                                                             2014</a:t>
            </a:r>
            <a:endParaRPr lang="fr-FR" dirty="0">
              <a:solidFill>
                <a:schemeClr val="bg1"/>
              </a:solidFill>
            </a:endParaRPr>
          </a:p>
        </p:txBody>
      </p:sp>
      <p:sp>
        <p:nvSpPr>
          <p:cNvPr id="5" name="Espace réservé du pied de page 4"/>
          <p:cNvSpPr>
            <a:spLocks noGrp="1"/>
          </p:cNvSpPr>
          <p:nvPr>
            <p:ph type="ftr" sz="quarter" idx="11"/>
          </p:nvPr>
        </p:nvSpPr>
        <p:spPr/>
        <p:txBody>
          <a:bodyPr/>
          <a:lstStyle/>
          <a:p>
            <a:r>
              <a:rPr lang="fr-FR" smtClean="0"/>
              <a:t>BONFILS Jean-Paul bonfilsjeanpaul@gmail.com</a:t>
            </a:r>
            <a:endParaRPr lang="fr-FR"/>
          </a:p>
        </p:txBody>
      </p:sp>
      <p:pic>
        <p:nvPicPr>
          <p:cNvPr id="6" name="Birth_Of_A_New_Univer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8444181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Roadrunner Residence, </a:t>
            </a:r>
            <a:r>
              <a:rPr lang="fr-FR" sz="4000" dirty="0"/>
              <a:t>Austin,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18866" y="1690689"/>
            <a:ext cx="7151427" cy="4022466"/>
          </a:xfrm>
          <a:prstGeom prst="rect">
            <a:avLst/>
          </a:prstGeom>
        </p:spPr>
      </p:pic>
    </p:spTree>
    <p:extLst>
      <p:ext uri="{BB962C8B-B14F-4D97-AF65-F5344CB8AC3E}">
        <p14:creationId xmlns:p14="http://schemas.microsoft.com/office/powerpoint/2010/main" val="27418556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Element House,Anton Chico, NM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367" y="1690689"/>
            <a:ext cx="6646460" cy="4423509"/>
          </a:xfrm>
          <a:prstGeom prst="rect">
            <a:avLst/>
          </a:prstGeom>
        </p:spPr>
      </p:pic>
    </p:spTree>
    <p:extLst>
      <p:ext uri="{BB962C8B-B14F-4D97-AF65-F5344CB8AC3E}">
        <p14:creationId xmlns:p14="http://schemas.microsoft.com/office/powerpoint/2010/main" val="38167722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8" y="1690689"/>
            <a:ext cx="7028597" cy="4478100"/>
          </a:xfrm>
          <a:prstGeom prst="rect">
            <a:avLst/>
          </a:prstGeom>
        </p:spPr>
      </p:pic>
    </p:spTree>
    <p:extLst>
      <p:ext uri="{BB962C8B-B14F-4D97-AF65-F5344CB8AC3E}">
        <p14:creationId xmlns:p14="http://schemas.microsoft.com/office/powerpoint/2010/main" val="21124946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758" y="1690689"/>
            <a:ext cx="7110483" cy="4464452"/>
          </a:xfrm>
          <a:prstGeom prst="rect">
            <a:avLst/>
          </a:prstGeom>
        </p:spPr>
      </p:pic>
    </p:spTree>
    <p:extLst>
      <p:ext uri="{BB962C8B-B14F-4D97-AF65-F5344CB8AC3E}">
        <p14:creationId xmlns:p14="http://schemas.microsoft.com/office/powerpoint/2010/main" val="12699680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8059" y="1690689"/>
            <a:ext cx="6527882" cy="4300678"/>
          </a:xfrm>
          <a:prstGeom prst="rect">
            <a:avLst/>
          </a:prstGeom>
        </p:spPr>
      </p:pic>
    </p:spTree>
    <p:extLst>
      <p:ext uri="{BB962C8B-B14F-4D97-AF65-F5344CB8AC3E}">
        <p14:creationId xmlns:p14="http://schemas.microsoft.com/office/powerpoint/2010/main" val="41245036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18" y="1690688"/>
            <a:ext cx="7178722" cy="4450805"/>
          </a:xfrm>
          <a:prstGeom prst="rect">
            <a:avLst/>
          </a:prstGeom>
        </p:spPr>
      </p:pic>
    </p:spTree>
    <p:extLst>
      <p:ext uri="{BB962C8B-B14F-4D97-AF65-F5344CB8AC3E}">
        <p14:creationId xmlns:p14="http://schemas.microsoft.com/office/powerpoint/2010/main" val="7792194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92422"/>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054" y="1717985"/>
            <a:ext cx="7055892" cy="4423509"/>
          </a:xfrm>
          <a:prstGeom prst="rect">
            <a:avLst/>
          </a:prstGeom>
        </p:spPr>
      </p:pic>
    </p:spTree>
    <p:extLst>
      <p:ext uri="{BB962C8B-B14F-4D97-AF65-F5344CB8AC3E}">
        <p14:creationId xmlns:p14="http://schemas.microsoft.com/office/powerpoint/2010/main" val="17797276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0" y="1690689"/>
            <a:ext cx="6960359" cy="4505396"/>
          </a:xfrm>
          <a:prstGeom prst="rect">
            <a:avLst/>
          </a:prstGeom>
        </p:spPr>
      </p:pic>
    </p:spTree>
    <p:extLst>
      <p:ext uri="{BB962C8B-B14F-4D97-AF65-F5344CB8AC3E}">
        <p14:creationId xmlns:p14="http://schemas.microsoft.com/office/powerpoint/2010/main" val="11946366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083" y="1690687"/>
            <a:ext cx="2886502" cy="453269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466" y="1690688"/>
            <a:ext cx="2738370" cy="4532691"/>
          </a:xfrm>
          <a:prstGeom prst="rect">
            <a:avLst/>
          </a:prstGeom>
        </p:spPr>
      </p:pic>
    </p:spTree>
    <p:extLst>
      <p:ext uri="{BB962C8B-B14F-4D97-AF65-F5344CB8AC3E}">
        <p14:creationId xmlns:p14="http://schemas.microsoft.com/office/powerpoint/2010/main" val="21032649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48" y="1690688"/>
            <a:ext cx="7014949" cy="4546339"/>
          </a:xfrm>
          <a:prstGeom prst="rect">
            <a:avLst/>
          </a:prstGeom>
        </p:spPr>
      </p:pic>
    </p:spTree>
    <p:extLst>
      <p:ext uri="{BB962C8B-B14F-4D97-AF65-F5344CB8AC3E}">
        <p14:creationId xmlns:p14="http://schemas.microsoft.com/office/powerpoint/2010/main" val="16726345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0" y="1690688"/>
            <a:ext cx="7083189" cy="4532691"/>
          </a:xfrm>
          <a:prstGeom prst="rect">
            <a:avLst/>
          </a:prstGeom>
        </p:spPr>
      </p:pic>
    </p:spTree>
    <p:extLst>
      <p:ext uri="{BB962C8B-B14F-4D97-AF65-F5344CB8AC3E}">
        <p14:creationId xmlns:p14="http://schemas.microsoft.com/office/powerpoint/2010/main" val="211139340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5" y="365126"/>
            <a:ext cx="8543498" cy="1325563"/>
          </a:xfrm>
        </p:spPr>
        <p:txBody>
          <a:bodyPr>
            <a:normAutofit/>
          </a:bodyPr>
          <a:lstStyle/>
          <a:p>
            <a:r>
              <a:rPr lang="fr-FR" sz="4000" dirty="0"/>
              <a:t>Roadrunner </a:t>
            </a:r>
            <a:r>
              <a:rPr lang="fr-FR" sz="4000" dirty="0" smtClean="0"/>
              <a:t>Residence, </a:t>
            </a:r>
            <a:r>
              <a:rPr lang="fr-FR" sz="4000" dirty="0"/>
              <a:t>Austin,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785173" y="1690689"/>
            <a:ext cx="7430779" cy="4300678"/>
          </a:xfrm>
          <a:prstGeom prst="rect">
            <a:avLst/>
          </a:prstGeom>
        </p:spPr>
      </p:pic>
    </p:spTree>
    <p:extLst>
      <p:ext uri="{BB962C8B-B14F-4D97-AF65-F5344CB8AC3E}">
        <p14:creationId xmlns:p14="http://schemas.microsoft.com/office/powerpoint/2010/main" val="32539681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8" y="1690689"/>
            <a:ext cx="6837528" cy="4505396"/>
          </a:xfrm>
          <a:prstGeom prst="rect">
            <a:avLst/>
          </a:prstGeom>
        </p:spPr>
      </p:pic>
    </p:spTree>
    <p:extLst>
      <p:ext uri="{BB962C8B-B14F-4D97-AF65-F5344CB8AC3E}">
        <p14:creationId xmlns:p14="http://schemas.microsoft.com/office/powerpoint/2010/main" val="344442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36SML, Stone Ridge, NY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095" y="1688119"/>
            <a:ext cx="3202835" cy="2799424"/>
          </a:xfrm>
          <a:prstGeom prst="rect">
            <a:avLst/>
          </a:prstGeom>
        </p:spPr>
      </p:pic>
      <p:pic>
        <p:nvPicPr>
          <p:cNvPr id="5" name="Image 4"/>
          <p:cNvPicPr>
            <a:picLocks noChangeAspect="1"/>
          </p:cNvPicPr>
          <p:nvPr/>
        </p:nvPicPr>
        <p:blipFill>
          <a:blip r:embed="rId3"/>
          <a:stretch>
            <a:fillRect/>
          </a:stretch>
        </p:blipFill>
        <p:spPr>
          <a:xfrm>
            <a:off x="6590810" y="4769384"/>
            <a:ext cx="1676400" cy="295275"/>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06" y="1688119"/>
            <a:ext cx="2691050" cy="454890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3653" y="1688119"/>
            <a:ext cx="2736945" cy="4548908"/>
          </a:xfrm>
          <a:prstGeom prst="rect">
            <a:avLst/>
          </a:prstGeom>
        </p:spPr>
      </p:pic>
      <p:sp>
        <p:nvSpPr>
          <p:cNvPr id="8" name="ZoneTexte 7"/>
          <p:cNvSpPr txBox="1"/>
          <p:nvPr/>
        </p:nvSpPr>
        <p:spPr>
          <a:xfrm>
            <a:off x="5854890" y="3985146"/>
            <a:ext cx="3057098" cy="368490"/>
          </a:xfrm>
          <a:prstGeom prst="rect">
            <a:avLst/>
          </a:prstGeom>
          <a:noFill/>
        </p:spPr>
        <p:txBody>
          <a:bodyPr wrap="square" rtlCol="0">
            <a:spAutoFit/>
          </a:bodyPr>
          <a:lstStyle/>
          <a:p>
            <a:r>
              <a:rPr lang="fr-FR" dirty="0" smtClean="0">
                <a:solidFill>
                  <a:schemeClr val="bg1"/>
                </a:solidFill>
              </a:rPr>
              <a:t> </a:t>
            </a:r>
            <a:r>
              <a:rPr lang="fr-FR" dirty="0">
                <a:solidFill>
                  <a:schemeClr val="bg1"/>
                </a:solidFill>
              </a:rPr>
              <a:t>Stella </a:t>
            </a:r>
            <a:r>
              <a:rPr lang="fr-FR" dirty="0" smtClean="0">
                <a:solidFill>
                  <a:schemeClr val="bg1"/>
                </a:solidFill>
              </a:rPr>
              <a:t>Betts    &amp;  David Leven</a:t>
            </a:r>
            <a:endParaRPr lang="fr-FR" dirty="0">
              <a:solidFill>
                <a:schemeClr val="bg1"/>
              </a:solidFill>
            </a:endParaRPr>
          </a:p>
        </p:txBody>
      </p:sp>
    </p:spTree>
    <p:extLst>
      <p:ext uri="{BB962C8B-B14F-4D97-AF65-F5344CB8AC3E}">
        <p14:creationId xmlns:p14="http://schemas.microsoft.com/office/powerpoint/2010/main" val="79454614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36SML, Stone Ridge, NY (2014)</a:t>
            </a:r>
          </a:p>
        </p:txBody>
      </p:sp>
      <p:sp>
        <p:nvSpPr>
          <p:cNvPr id="3" name="Espace réservé du contenu 2"/>
          <p:cNvSpPr>
            <a:spLocks noGrp="1"/>
          </p:cNvSpPr>
          <p:nvPr>
            <p:ph idx="1"/>
          </p:nvPr>
        </p:nvSpPr>
        <p:spPr/>
        <p:txBody>
          <a:bodyPr>
            <a:normAutofit fontScale="85000" lnSpcReduction="20000"/>
          </a:bodyPr>
          <a:lstStyle/>
          <a:p>
            <a:r>
              <a:rPr lang="fr-FR" dirty="0" smtClean="0"/>
              <a:t>It is the work of </a:t>
            </a:r>
            <a:r>
              <a:rPr lang="fr-FR" dirty="0"/>
              <a:t>the architects David Leven and Stella </a:t>
            </a:r>
            <a:r>
              <a:rPr lang="fr-FR" dirty="0" smtClean="0"/>
              <a:t>Betts.</a:t>
            </a:r>
          </a:p>
          <a:p>
            <a:r>
              <a:rPr lang="en-US" dirty="0" smtClean="0"/>
              <a:t>Dividing </a:t>
            </a:r>
            <a:r>
              <a:rPr lang="en-US" dirty="0"/>
              <a:t>a 1-1/4 acre square lot into </a:t>
            </a:r>
            <a:r>
              <a:rPr lang="en-US" dirty="0" smtClean="0"/>
              <a:t>3 </a:t>
            </a:r>
            <a:r>
              <a:rPr lang="en-US" dirty="0"/>
              <a:t>yards, the house becomes a </a:t>
            </a:r>
            <a:r>
              <a:rPr lang="en-US" dirty="0" smtClean="0"/>
              <a:t>3 </a:t>
            </a:r>
            <a:r>
              <a:rPr lang="en-US" dirty="0"/>
              <a:t>spoke division between these yards. At the ground floor the </a:t>
            </a:r>
            <a:r>
              <a:rPr lang="en-US" dirty="0" smtClean="0"/>
              <a:t>3 </a:t>
            </a:r>
            <a:r>
              <a:rPr lang="en-US" dirty="0"/>
              <a:t>spokes divide into a living wing, kitchen wing and garage wing; whereas the </a:t>
            </a:r>
            <a:r>
              <a:rPr lang="en-US" dirty="0" smtClean="0"/>
              <a:t>2</a:t>
            </a:r>
            <a:r>
              <a:rPr lang="en-US" baseline="30000" dirty="0" smtClean="0"/>
              <a:t>nd</a:t>
            </a:r>
            <a:r>
              <a:rPr lang="en-US" dirty="0" smtClean="0"/>
              <a:t> floor </a:t>
            </a:r>
            <a:r>
              <a:rPr lang="en-US" dirty="0"/>
              <a:t>is divided into a guest wing, a </a:t>
            </a:r>
            <a:r>
              <a:rPr lang="en-US" dirty="0" smtClean="0"/>
              <a:t>children </a:t>
            </a:r>
            <a:r>
              <a:rPr lang="en-US" dirty="0"/>
              <a:t>wing and </a:t>
            </a:r>
            <a:r>
              <a:rPr lang="en-US" dirty="0" smtClean="0"/>
              <a:t>parent </a:t>
            </a:r>
            <a:r>
              <a:rPr lang="en-US" dirty="0"/>
              <a:t>wing. The house is clad in concrete panels: GFRC custom formed panels at the lower level and smooth cement board panels on the upper level. The windows have sliding perforated aluminum screens for sun shading and privacy. Inside the finishes are concrete with white oak floors and cabinets. The braced steel structure is designed to resist gravity loads as well as the intense lateral wind loads that occur near the beach. These structural elements are visible throughout the house through the large glass openings at the ground level.</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025662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01" y="1690689"/>
            <a:ext cx="7028597" cy="4505395"/>
          </a:xfrm>
          <a:prstGeom prst="rect">
            <a:avLst/>
          </a:prstGeom>
        </p:spPr>
      </p:pic>
    </p:spTree>
    <p:extLst>
      <p:ext uri="{BB962C8B-B14F-4D97-AF65-F5344CB8AC3E}">
        <p14:creationId xmlns:p14="http://schemas.microsoft.com/office/powerpoint/2010/main" val="31204191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9"/>
            <a:ext cx="6905767" cy="4464451"/>
          </a:xfrm>
          <a:prstGeom prst="rect">
            <a:avLst/>
          </a:prstGeom>
        </p:spPr>
      </p:pic>
    </p:spTree>
    <p:extLst>
      <p:ext uri="{BB962C8B-B14F-4D97-AF65-F5344CB8AC3E}">
        <p14:creationId xmlns:p14="http://schemas.microsoft.com/office/powerpoint/2010/main" val="18054689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645" y="1690689"/>
            <a:ext cx="6946710" cy="4423508"/>
          </a:xfrm>
          <a:prstGeom prst="rect">
            <a:avLst/>
          </a:prstGeom>
        </p:spPr>
      </p:pic>
    </p:spTree>
    <p:extLst>
      <p:ext uri="{BB962C8B-B14F-4D97-AF65-F5344CB8AC3E}">
        <p14:creationId xmlns:p14="http://schemas.microsoft.com/office/powerpoint/2010/main" val="209536326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299" y="1690689"/>
            <a:ext cx="6823880" cy="4450804"/>
          </a:xfrm>
          <a:prstGeom prst="rect">
            <a:avLst/>
          </a:prstGeom>
        </p:spPr>
      </p:pic>
      <p:pic>
        <p:nvPicPr>
          <p:cNvPr id="5" name="Go_To_The_End_Of_The_Univer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906584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420" y="1690689"/>
            <a:ext cx="6957159" cy="4450804"/>
          </a:xfrm>
          <a:prstGeom prst="rect">
            <a:avLst/>
          </a:prstGeom>
        </p:spPr>
      </p:pic>
    </p:spTree>
    <p:extLst>
      <p:ext uri="{BB962C8B-B14F-4D97-AF65-F5344CB8AC3E}">
        <p14:creationId xmlns:p14="http://schemas.microsoft.com/office/powerpoint/2010/main" val="20230330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40" y="1690689"/>
            <a:ext cx="6892120" cy="4437156"/>
          </a:xfrm>
          <a:prstGeom prst="rect">
            <a:avLst/>
          </a:prstGeom>
        </p:spPr>
      </p:pic>
    </p:spTree>
    <p:extLst>
      <p:ext uri="{BB962C8B-B14F-4D97-AF65-F5344CB8AC3E}">
        <p14:creationId xmlns:p14="http://schemas.microsoft.com/office/powerpoint/2010/main" val="124097767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934" y="1690689"/>
            <a:ext cx="7124131" cy="4396212"/>
          </a:xfrm>
          <a:prstGeom prst="rect">
            <a:avLst/>
          </a:prstGeom>
        </p:spPr>
      </p:pic>
    </p:spTree>
    <p:extLst>
      <p:ext uri="{BB962C8B-B14F-4D97-AF65-F5344CB8AC3E}">
        <p14:creationId xmlns:p14="http://schemas.microsoft.com/office/powerpoint/2010/main" val="30310802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Roadrunner Residence, </a:t>
            </a:r>
            <a:r>
              <a:rPr lang="fr-FR" sz="4000" dirty="0"/>
              <a:t>Austin,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20845" y="1690689"/>
            <a:ext cx="7102310" cy="4327974"/>
          </a:xfrm>
          <a:prstGeom prst="rect">
            <a:avLst/>
          </a:prstGeom>
        </p:spPr>
      </p:pic>
    </p:spTree>
    <p:extLst>
      <p:ext uri="{BB962C8B-B14F-4D97-AF65-F5344CB8AC3E}">
        <p14:creationId xmlns:p14="http://schemas.microsoft.com/office/powerpoint/2010/main" val="42653839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9" y="1690689"/>
            <a:ext cx="7001302" cy="4423508"/>
          </a:xfrm>
          <a:prstGeom prst="rect">
            <a:avLst/>
          </a:prstGeom>
        </p:spPr>
      </p:pic>
    </p:spTree>
    <p:extLst>
      <p:ext uri="{BB962C8B-B14F-4D97-AF65-F5344CB8AC3E}">
        <p14:creationId xmlns:p14="http://schemas.microsoft.com/office/powerpoint/2010/main" val="13414305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2" y="1690689"/>
            <a:ext cx="7096836" cy="4464451"/>
          </a:xfrm>
          <a:prstGeom prst="rect">
            <a:avLst/>
          </a:prstGeom>
        </p:spPr>
      </p:pic>
    </p:spTree>
    <p:extLst>
      <p:ext uri="{BB962C8B-B14F-4D97-AF65-F5344CB8AC3E}">
        <p14:creationId xmlns:p14="http://schemas.microsoft.com/office/powerpoint/2010/main" val="172222246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1" y="1690689"/>
            <a:ext cx="6960358" cy="4368917"/>
          </a:xfrm>
          <a:prstGeom prst="rect">
            <a:avLst/>
          </a:prstGeom>
        </p:spPr>
      </p:pic>
    </p:spTree>
    <p:extLst>
      <p:ext uri="{BB962C8B-B14F-4D97-AF65-F5344CB8AC3E}">
        <p14:creationId xmlns:p14="http://schemas.microsoft.com/office/powerpoint/2010/main" val="2866206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36SML</a:t>
            </a:r>
            <a:r>
              <a:rPr lang="fr-FR" dirty="0"/>
              <a:t>, Stone Ridge,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909965"/>
            <a:ext cx="7886701" cy="3981450"/>
          </a:xfrm>
          <a:prstGeom prst="rect">
            <a:avLst/>
          </a:prstGeom>
        </p:spPr>
      </p:pic>
    </p:spTree>
    <p:extLst>
      <p:ext uri="{BB962C8B-B14F-4D97-AF65-F5344CB8AC3E}">
        <p14:creationId xmlns:p14="http://schemas.microsoft.com/office/powerpoint/2010/main" val="16773422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 Spokane, WA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290" y="1690689"/>
            <a:ext cx="2225436" cy="260835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74" y="1690689"/>
            <a:ext cx="6510833" cy="4665662"/>
          </a:xfrm>
          <a:prstGeom prst="rect">
            <a:avLst/>
          </a:prstGeom>
        </p:spPr>
      </p:pic>
      <p:sp>
        <p:nvSpPr>
          <p:cNvPr id="6" name="ZoneTexte 5"/>
          <p:cNvSpPr txBox="1"/>
          <p:nvPr/>
        </p:nvSpPr>
        <p:spPr>
          <a:xfrm>
            <a:off x="6864824" y="3780430"/>
            <a:ext cx="1924334" cy="369332"/>
          </a:xfrm>
          <a:prstGeom prst="rect">
            <a:avLst/>
          </a:prstGeom>
          <a:noFill/>
        </p:spPr>
        <p:txBody>
          <a:bodyPr wrap="square" rtlCol="0">
            <a:spAutoFit/>
          </a:bodyPr>
          <a:lstStyle/>
          <a:p>
            <a:r>
              <a:rPr lang="fr-FR" dirty="0" smtClean="0">
                <a:solidFill>
                  <a:schemeClr val="bg1"/>
                </a:solidFill>
              </a:rPr>
              <a:t>Tom Kundig</a:t>
            </a:r>
            <a:endParaRPr lang="fr-FR" dirty="0">
              <a:solidFill>
                <a:schemeClr val="bg1"/>
              </a:solidFill>
            </a:endParaRPr>
          </a:p>
        </p:txBody>
      </p:sp>
    </p:spTree>
    <p:extLst>
      <p:ext uri="{BB962C8B-B14F-4D97-AF65-F5344CB8AC3E}">
        <p14:creationId xmlns:p14="http://schemas.microsoft.com/office/powerpoint/2010/main" val="313288043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contenu 2"/>
          <p:cNvSpPr>
            <a:spLocks noGrp="1"/>
          </p:cNvSpPr>
          <p:nvPr>
            <p:ph idx="1"/>
          </p:nvPr>
        </p:nvSpPr>
        <p:spPr/>
        <p:txBody>
          <a:bodyPr>
            <a:normAutofit fontScale="85000" lnSpcReduction="10000"/>
          </a:bodyPr>
          <a:lstStyle/>
          <a:p>
            <a:r>
              <a:rPr lang="en-US" dirty="0" smtClean="0"/>
              <a:t>It is the work of Olson Kundig architectural firm.</a:t>
            </a:r>
          </a:p>
          <a:p>
            <a:r>
              <a:rPr lang="en-US" dirty="0" smtClean="0"/>
              <a:t>The </a:t>
            </a:r>
            <a:r>
              <a:rPr lang="en-US" dirty="0"/>
              <a:t>particular form of Rimrock – a T-shaped structure – responds to the unique typography of the bluff upon which it is situated. At the edge of a cliff, the house straddles </a:t>
            </a:r>
            <a:r>
              <a:rPr lang="en-US" dirty="0" smtClean="0"/>
              <a:t>2 </a:t>
            </a:r>
            <a:r>
              <a:rPr lang="en-US" dirty="0"/>
              <a:t>sides of wash atop a stable outcropping of tough, slow-cooled volcanic basalt. The upper portion of the building, which is </a:t>
            </a:r>
            <a:r>
              <a:rPr lang="en-US" dirty="0" smtClean="0"/>
              <a:t>most </a:t>
            </a:r>
            <a:r>
              <a:rPr lang="en-US" dirty="0"/>
              <a:t>transparent, is actually more private. The lower portion―the more public family and gathering area―has more transparency and contains a bridge element that spans across the game path. This transparent main level, which consists of the kitchen, dining and living area. Tough, durable building materials, mostly mild steel and glass, were used to stand up to harsh environmental conditions and will weather naturally.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3532991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2" y="1690688"/>
            <a:ext cx="7083188" cy="4409861"/>
          </a:xfrm>
          <a:prstGeom prst="rect">
            <a:avLst/>
          </a:prstGeom>
        </p:spPr>
      </p:pic>
    </p:spTree>
    <p:extLst>
      <p:ext uri="{BB962C8B-B14F-4D97-AF65-F5344CB8AC3E}">
        <p14:creationId xmlns:p14="http://schemas.microsoft.com/office/powerpoint/2010/main" val="12121305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90" y="1690689"/>
            <a:ext cx="6933063" cy="4491748"/>
          </a:xfrm>
          <a:prstGeom prst="rect">
            <a:avLst/>
          </a:prstGeom>
        </p:spPr>
      </p:pic>
    </p:spTree>
    <p:extLst>
      <p:ext uri="{BB962C8B-B14F-4D97-AF65-F5344CB8AC3E}">
        <p14:creationId xmlns:p14="http://schemas.microsoft.com/office/powerpoint/2010/main" val="34494775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69" y="1690689"/>
            <a:ext cx="6933062" cy="4532691"/>
          </a:xfrm>
          <a:prstGeom prst="rect">
            <a:avLst/>
          </a:prstGeom>
        </p:spPr>
      </p:pic>
    </p:spTree>
    <p:extLst>
      <p:ext uri="{BB962C8B-B14F-4D97-AF65-F5344CB8AC3E}">
        <p14:creationId xmlns:p14="http://schemas.microsoft.com/office/powerpoint/2010/main" val="7353076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6" y="1690689"/>
            <a:ext cx="6837528" cy="4505396"/>
          </a:xfrm>
          <a:prstGeom prst="rect">
            <a:avLst/>
          </a:prstGeom>
        </p:spPr>
      </p:pic>
    </p:spTree>
    <p:extLst>
      <p:ext uri="{BB962C8B-B14F-4D97-AF65-F5344CB8AC3E}">
        <p14:creationId xmlns:p14="http://schemas.microsoft.com/office/powerpoint/2010/main" val="40437204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Roadrunner Residence, </a:t>
            </a:r>
            <a:r>
              <a:rPr lang="fr-FR" sz="4000" dirty="0"/>
              <a:t>Austin,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32940" y="1690689"/>
            <a:ext cx="7478120" cy="4273384"/>
          </a:xfrm>
          <a:prstGeom prst="rect">
            <a:avLst/>
          </a:prstGeom>
        </p:spPr>
      </p:pic>
    </p:spTree>
    <p:extLst>
      <p:ext uri="{BB962C8B-B14F-4D97-AF65-F5344CB8AC3E}">
        <p14:creationId xmlns:p14="http://schemas.microsoft.com/office/powerpoint/2010/main" val="41560859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30" y="1690689"/>
            <a:ext cx="7069540" cy="4450804"/>
          </a:xfrm>
          <a:prstGeom prst="rect">
            <a:avLst/>
          </a:prstGeom>
        </p:spPr>
      </p:pic>
    </p:spTree>
    <p:extLst>
      <p:ext uri="{BB962C8B-B14F-4D97-AF65-F5344CB8AC3E}">
        <p14:creationId xmlns:p14="http://schemas.microsoft.com/office/powerpoint/2010/main" val="8734101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48" y="1690689"/>
            <a:ext cx="7110483" cy="4464451"/>
          </a:xfrm>
          <a:prstGeom prst="rect">
            <a:avLst/>
          </a:prstGeom>
        </p:spPr>
      </p:pic>
    </p:spTree>
    <p:extLst>
      <p:ext uri="{BB962C8B-B14F-4D97-AF65-F5344CB8AC3E}">
        <p14:creationId xmlns:p14="http://schemas.microsoft.com/office/powerpoint/2010/main" val="4560928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44" y="1690688"/>
            <a:ext cx="2837506" cy="446445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303" y="1690687"/>
            <a:ext cx="2935122" cy="446445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778" y="1690689"/>
            <a:ext cx="2821777" cy="4464451"/>
          </a:xfrm>
          <a:prstGeom prst="rect">
            <a:avLst/>
          </a:prstGeom>
        </p:spPr>
      </p:pic>
    </p:spTree>
    <p:extLst>
      <p:ext uri="{BB962C8B-B14F-4D97-AF65-F5344CB8AC3E}">
        <p14:creationId xmlns:p14="http://schemas.microsoft.com/office/powerpoint/2010/main" val="8787982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73" y="1690689"/>
            <a:ext cx="7206018" cy="4409860"/>
          </a:xfrm>
          <a:prstGeom prst="rect">
            <a:avLst/>
          </a:prstGeom>
        </p:spPr>
      </p:pic>
    </p:spTree>
    <p:extLst>
      <p:ext uri="{BB962C8B-B14F-4D97-AF65-F5344CB8AC3E}">
        <p14:creationId xmlns:p14="http://schemas.microsoft.com/office/powerpoint/2010/main" val="392362432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225"/>
            <a:ext cx="2854924" cy="442350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1676225"/>
            <a:ext cx="2892472" cy="442350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7708" y="1676225"/>
            <a:ext cx="3054557" cy="4423509"/>
          </a:xfrm>
          <a:prstGeom prst="rect">
            <a:avLst/>
          </a:prstGeom>
        </p:spPr>
      </p:pic>
    </p:spTree>
    <p:extLst>
      <p:ext uri="{BB962C8B-B14F-4D97-AF65-F5344CB8AC3E}">
        <p14:creationId xmlns:p14="http://schemas.microsoft.com/office/powerpoint/2010/main" val="67544259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29" y="1690689"/>
            <a:ext cx="7069541" cy="4519042"/>
          </a:xfrm>
          <a:prstGeom prst="rect">
            <a:avLst/>
          </a:prstGeom>
        </p:spPr>
      </p:pic>
    </p:spTree>
    <p:extLst>
      <p:ext uri="{BB962C8B-B14F-4D97-AF65-F5344CB8AC3E}">
        <p14:creationId xmlns:p14="http://schemas.microsoft.com/office/powerpoint/2010/main" val="6972705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1" y="1690689"/>
            <a:ext cx="6782937" cy="4437156"/>
          </a:xfrm>
          <a:prstGeom prst="rect">
            <a:avLst/>
          </a:prstGeom>
        </p:spPr>
      </p:pic>
    </p:spTree>
    <p:extLst>
      <p:ext uri="{BB962C8B-B14F-4D97-AF65-F5344CB8AC3E}">
        <p14:creationId xmlns:p14="http://schemas.microsoft.com/office/powerpoint/2010/main" val="41267648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78" y="1690690"/>
            <a:ext cx="7151426" cy="4450804"/>
          </a:xfrm>
          <a:prstGeom prst="rect">
            <a:avLst/>
          </a:prstGeom>
        </p:spPr>
      </p:pic>
    </p:spTree>
    <p:extLst>
      <p:ext uri="{BB962C8B-B14F-4D97-AF65-F5344CB8AC3E}">
        <p14:creationId xmlns:p14="http://schemas.microsoft.com/office/powerpoint/2010/main" val="14839282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2" y="1690689"/>
            <a:ext cx="6769289" cy="4532690"/>
          </a:xfrm>
          <a:prstGeom prst="rect">
            <a:avLst/>
          </a:prstGeom>
        </p:spPr>
      </p:pic>
    </p:spTree>
    <p:extLst>
      <p:ext uri="{BB962C8B-B14F-4D97-AF65-F5344CB8AC3E}">
        <p14:creationId xmlns:p14="http://schemas.microsoft.com/office/powerpoint/2010/main" val="288825471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Rimrock</a:t>
            </a:r>
            <a:r>
              <a:rPr lang="fr-FR" dirty="0"/>
              <a:t>, Spokane, WA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9"/>
            <a:ext cx="6905767" cy="4464452"/>
          </a:xfrm>
          <a:prstGeom prst="rect">
            <a:avLst/>
          </a:prstGeom>
        </p:spPr>
      </p:pic>
    </p:spTree>
    <p:extLst>
      <p:ext uri="{BB962C8B-B14F-4D97-AF65-F5344CB8AC3E}">
        <p14:creationId xmlns:p14="http://schemas.microsoft.com/office/powerpoint/2010/main" val="1770528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Roadrunner Residence, </a:t>
            </a:r>
            <a:r>
              <a:rPr lang="fr-FR" sz="4000" dirty="0"/>
              <a:t>Austin,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57072" y="1690689"/>
            <a:ext cx="7429856" cy="4257673"/>
          </a:xfrm>
          <a:prstGeom prst="rect">
            <a:avLst/>
          </a:prstGeom>
        </p:spPr>
      </p:pic>
    </p:spTree>
    <p:extLst>
      <p:ext uri="{BB962C8B-B14F-4D97-AF65-F5344CB8AC3E}">
        <p14:creationId xmlns:p14="http://schemas.microsoft.com/office/powerpoint/2010/main" val="5238449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 CO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07" y="1690689"/>
            <a:ext cx="2783362" cy="43962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176" y="1690690"/>
            <a:ext cx="2921543" cy="4396212"/>
          </a:xfrm>
          <a:prstGeom prst="rect">
            <a:avLst/>
          </a:prstGeom>
        </p:spPr>
      </p:pic>
      <p:pic>
        <p:nvPicPr>
          <p:cNvPr id="6" name="Image 5"/>
          <p:cNvPicPr>
            <a:picLocks noChangeAspect="1"/>
          </p:cNvPicPr>
          <p:nvPr/>
        </p:nvPicPr>
        <p:blipFill>
          <a:blip r:embed="rId4"/>
          <a:stretch>
            <a:fillRect/>
          </a:stretch>
        </p:blipFill>
        <p:spPr>
          <a:xfrm>
            <a:off x="6159973" y="5461001"/>
            <a:ext cx="1095375" cy="895350"/>
          </a:xfrm>
          <a:prstGeom prst="rect">
            <a:avLst/>
          </a:prstGeom>
        </p:spPr>
      </p:pic>
      <p:pic>
        <p:nvPicPr>
          <p:cNvPr id="7" name="Image 6"/>
          <p:cNvPicPr>
            <a:picLocks noChangeAspect="1"/>
          </p:cNvPicPr>
          <p:nvPr/>
        </p:nvPicPr>
        <p:blipFill>
          <a:blip r:embed="rId5"/>
          <a:stretch>
            <a:fillRect/>
          </a:stretch>
        </p:blipFill>
        <p:spPr>
          <a:xfrm>
            <a:off x="6114126" y="1690689"/>
            <a:ext cx="2333625" cy="3600450"/>
          </a:xfrm>
          <a:prstGeom prst="rect">
            <a:avLst/>
          </a:prstGeom>
        </p:spPr>
      </p:pic>
      <p:sp>
        <p:nvSpPr>
          <p:cNvPr id="8" name="ZoneTexte 7"/>
          <p:cNvSpPr txBox="1"/>
          <p:nvPr/>
        </p:nvSpPr>
        <p:spPr>
          <a:xfrm>
            <a:off x="6159973" y="4708478"/>
            <a:ext cx="1885418" cy="369332"/>
          </a:xfrm>
          <a:prstGeom prst="rect">
            <a:avLst/>
          </a:prstGeom>
          <a:noFill/>
        </p:spPr>
        <p:txBody>
          <a:bodyPr wrap="square" rtlCol="0">
            <a:spAutoFit/>
          </a:bodyPr>
          <a:lstStyle/>
          <a:p>
            <a:r>
              <a:rPr lang="fr-FR" dirty="0" smtClean="0"/>
              <a:t>Peter Bohlin</a:t>
            </a:r>
            <a:endParaRPr lang="fr-FR" dirty="0"/>
          </a:p>
        </p:txBody>
      </p:sp>
    </p:spTree>
    <p:extLst>
      <p:ext uri="{BB962C8B-B14F-4D97-AF65-F5344CB8AC3E}">
        <p14:creationId xmlns:p14="http://schemas.microsoft.com/office/powerpoint/2010/main" val="340177312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contenu 2"/>
          <p:cNvSpPr>
            <a:spLocks noGrp="1"/>
          </p:cNvSpPr>
          <p:nvPr>
            <p:ph idx="1"/>
          </p:nvPr>
        </p:nvSpPr>
        <p:spPr/>
        <p:txBody>
          <a:bodyPr>
            <a:normAutofit fontScale="92500" lnSpcReduction="20000"/>
          </a:bodyPr>
          <a:lstStyle/>
          <a:p>
            <a:r>
              <a:rPr lang="en-US" dirty="0" smtClean="0"/>
              <a:t>It is the work of Bohlin, Cywinski, Jacob firm.</a:t>
            </a:r>
          </a:p>
          <a:p>
            <a:r>
              <a:rPr lang="en-US" dirty="0" smtClean="0"/>
              <a:t>The </a:t>
            </a:r>
            <a:r>
              <a:rPr lang="en-US" dirty="0"/>
              <a:t>lower level is expressed as a series of stone-clad walls that extend into the landscape and the upper level is a sleek box with a metal roof that floats on slender columns. A wall of black-stained cedar boards marks the main entry and extends through the house into a double-height space with a floating stair. Cantilevered wood stair treads lead to the upper level and main living pavilion, where full-height walls of glass reveal panoramic views of the nature </a:t>
            </a:r>
            <a:r>
              <a:rPr lang="en-US" dirty="0" smtClean="0"/>
              <a:t>preserve. The </a:t>
            </a:r>
            <a:r>
              <a:rPr lang="en-US" dirty="0"/>
              <a:t>living room, dining room and kitchen occupy the center of the linear floor plan, with a master bedroom suite to the west and a family room and outdoor courtyard to the east. </a:t>
            </a:r>
            <a:r>
              <a:rPr lang="en-US" dirty="0" smtClean="0"/>
              <a:t>Ground </a:t>
            </a:r>
            <a:r>
              <a:rPr lang="en-US" dirty="0"/>
              <a:t>level spaces include three </a:t>
            </a:r>
            <a:r>
              <a:rPr lang="en-US" dirty="0" smtClean="0"/>
              <a:t>bedrooms.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6881276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588" y="1690689"/>
            <a:ext cx="6864824" cy="4460470"/>
          </a:xfrm>
          <a:prstGeom prst="rect">
            <a:avLst/>
          </a:prstGeom>
        </p:spPr>
      </p:pic>
    </p:spTree>
    <p:extLst>
      <p:ext uri="{BB962C8B-B14F-4D97-AF65-F5344CB8AC3E}">
        <p14:creationId xmlns:p14="http://schemas.microsoft.com/office/powerpoint/2010/main" val="34355726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52" y="1690689"/>
            <a:ext cx="7342495" cy="4310823"/>
          </a:xfrm>
          <a:prstGeom prst="rect">
            <a:avLst/>
          </a:prstGeom>
        </p:spPr>
      </p:pic>
    </p:spTree>
    <p:extLst>
      <p:ext uri="{BB962C8B-B14F-4D97-AF65-F5344CB8AC3E}">
        <p14:creationId xmlns:p14="http://schemas.microsoft.com/office/powerpoint/2010/main" val="64416862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748" y="1690689"/>
            <a:ext cx="6564503" cy="4491748"/>
          </a:xfrm>
          <a:prstGeom prst="rect">
            <a:avLst/>
          </a:prstGeom>
        </p:spPr>
      </p:pic>
    </p:spTree>
    <p:extLst>
      <p:ext uri="{BB962C8B-B14F-4D97-AF65-F5344CB8AC3E}">
        <p14:creationId xmlns:p14="http://schemas.microsoft.com/office/powerpoint/2010/main" val="32986930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4" y="1690689"/>
            <a:ext cx="6878471" cy="4450805"/>
          </a:xfrm>
          <a:prstGeom prst="rect">
            <a:avLst/>
          </a:prstGeom>
        </p:spPr>
      </p:pic>
    </p:spTree>
    <p:extLst>
      <p:ext uri="{BB962C8B-B14F-4D97-AF65-F5344CB8AC3E}">
        <p14:creationId xmlns:p14="http://schemas.microsoft.com/office/powerpoint/2010/main" val="28875605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29" y="1690689"/>
            <a:ext cx="7069541" cy="4519043"/>
          </a:xfrm>
          <a:prstGeom prst="rect">
            <a:avLst/>
          </a:prstGeom>
        </p:spPr>
      </p:pic>
    </p:spTree>
    <p:extLst>
      <p:ext uri="{BB962C8B-B14F-4D97-AF65-F5344CB8AC3E}">
        <p14:creationId xmlns:p14="http://schemas.microsoft.com/office/powerpoint/2010/main" val="18229563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20" y="1690689"/>
            <a:ext cx="6960359" cy="4491748"/>
          </a:xfrm>
          <a:prstGeom prst="rect">
            <a:avLst/>
          </a:prstGeom>
        </p:spPr>
      </p:pic>
    </p:spTree>
    <p:extLst>
      <p:ext uri="{BB962C8B-B14F-4D97-AF65-F5344CB8AC3E}">
        <p14:creationId xmlns:p14="http://schemas.microsoft.com/office/powerpoint/2010/main" val="2689466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534" y="1690689"/>
            <a:ext cx="6710932" cy="4409861"/>
          </a:xfrm>
          <a:prstGeom prst="rect">
            <a:avLst/>
          </a:prstGeom>
        </p:spPr>
      </p:pic>
    </p:spTree>
    <p:extLst>
      <p:ext uri="{BB962C8B-B14F-4D97-AF65-F5344CB8AC3E}">
        <p14:creationId xmlns:p14="http://schemas.microsoft.com/office/powerpoint/2010/main" val="385488611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337" y="1690689"/>
            <a:ext cx="7465325" cy="4234559"/>
          </a:xfrm>
          <a:prstGeom prst="rect">
            <a:avLst/>
          </a:prstGeom>
        </p:spPr>
      </p:pic>
    </p:spTree>
    <p:extLst>
      <p:ext uri="{BB962C8B-B14F-4D97-AF65-F5344CB8AC3E}">
        <p14:creationId xmlns:p14="http://schemas.microsoft.com/office/powerpoint/2010/main" val="118424682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1" y="365126"/>
            <a:ext cx="8871045" cy="1325563"/>
          </a:xfrm>
        </p:spPr>
        <p:txBody>
          <a:bodyPr>
            <a:normAutofit/>
          </a:bodyPr>
          <a:lstStyle/>
          <a:p>
            <a:r>
              <a:rPr lang="fr-FR" sz="4000" dirty="0" smtClean="0"/>
              <a:t> Roadrunner Residence, </a:t>
            </a:r>
            <a:r>
              <a:rPr lang="fr-FR" sz="4000" dirty="0"/>
              <a:t>Austin,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102910" y="1690689"/>
            <a:ext cx="3346260" cy="4532690"/>
          </a:xfrm>
          <a:prstGeom prst="rect">
            <a:avLst/>
          </a:prstGeom>
        </p:spPr>
      </p:pic>
      <p:pic>
        <p:nvPicPr>
          <p:cNvPr id="5" name="Image 4"/>
          <p:cNvPicPr>
            <a:picLocks noChangeAspect="1"/>
          </p:cNvPicPr>
          <p:nvPr/>
        </p:nvPicPr>
        <p:blipFill>
          <a:blip r:embed="rId3"/>
          <a:stretch>
            <a:fillRect/>
          </a:stretch>
        </p:blipFill>
        <p:spPr>
          <a:xfrm>
            <a:off x="4572000" y="1690689"/>
            <a:ext cx="3330480" cy="4532690"/>
          </a:xfrm>
          <a:prstGeom prst="rect">
            <a:avLst/>
          </a:prstGeom>
        </p:spPr>
      </p:pic>
    </p:spTree>
    <p:extLst>
      <p:ext uri="{BB962C8B-B14F-4D97-AF65-F5344CB8AC3E}">
        <p14:creationId xmlns:p14="http://schemas.microsoft.com/office/powerpoint/2010/main" val="11568232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Independence 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405" y="1690689"/>
            <a:ext cx="7083189" cy="4409861"/>
          </a:xfrm>
          <a:prstGeom prst="rect">
            <a:avLst/>
          </a:prstGeom>
        </p:spPr>
      </p:pic>
    </p:spTree>
    <p:extLst>
      <p:ext uri="{BB962C8B-B14F-4D97-AF65-F5344CB8AC3E}">
        <p14:creationId xmlns:p14="http://schemas.microsoft.com/office/powerpoint/2010/main" val="11194643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smtClean="0"/>
              <a:t>  Independence </a:t>
            </a:r>
            <a:r>
              <a:rPr lang="fr-FR" dirty="0" smtClean="0"/>
              <a:t>Pass, Aspen</a:t>
            </a:r>
            <a:r>
              <a:rPr lang="fr-FR" dirty="0"/>
              <a:t>, CO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8" y="1690689"/>
            <a:ext cx="7001303" cy="4464452"/>
          </a:xfrm>
          <a:prstGeom prst="rect">
            <a:avLst/>
          </a:prstGeom>
        </p:spPr>
      </p:pic>
      <p:sp>
        <p:nvSpPr>
          <p:cNvPr id="5" name="ZoneTexte 4"/>
          <p:cNvSpPr txBox="1"/>
          <p:nvPr/>
        </p:nvSpPr>
        <p:spPr>
          <a:xfrm>
            <a:off x="3521122" y="2702257"/>
            <a:ext cx="2279177"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37782609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House, Oxnard, CA (2014)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1690686"/>
            <a:ext cx="2915076" cy="443715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90685"/>
            <a:ext cx="2866031" cy="443715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19" y="1690686"/>
            <a:ext cx="2695007" cy="4437158"/>
          </a:xfrm>
          <a:prstGeom prst="rect">
            <a:avLst/>
          </a:prstGeom>
        </p:spPr>
      </p:pic>
      <p:sp>
        <p:nvSpPr>
          <p:cNvPr id="7" name="ZoneTexte 6"/>
          <p:cNvSpPr txBox="1"/>
          <p:nvPr/>
        </p:nvSpPr>
        <p:spPr>
          <a:xfrm>
            <a:off x="3466531" y="5568287"/>
            <a:ext cx="1978926" cy="369332"/>
          </a:xfrm>
          <a:prstGeom prst="rect">
            <a:avLst/>
          </a:prstGeom>
          <a:noFill/>
        </p:spPr>
        <p:txBody>
          <a:bodyPr wrap="square" rtlCol="0">
            <a:spAutoFit/>
          </a:bodyPr>
          <a:lstStyle/>
          <a:p>
            <a:r>
              <a:rPr lang="fr-FR" dirty="0" smtClean="0">
                <a:solidFill>
                  <a:schemeClr val="bg1"/>
                </a:solidFill>
              </a:rPr>
              <a:t>Sharon Johnston</a:t>
            </a:r>
            <a:endParaRPr lang="fr-FR" dirty="0">
              <a:solidFill>
                <a:schemeClr val="bg1"/>
              </a:solidFill>
            </a:endParaRPr>
          </a:p>
        </p:txBody>
      </p:sp>
      <p:sp>
        <p:nvSpPr>
          <p:cNvPr id="8" name="ZoneTexte 7"/>
          <p:cNvSpPr txBox="1"/>
          <p:nvPr/>
        </p:nvSpPr>
        <p:spPr>
          <a:xfrm>
            <a:off x="6564573" y="5568287"/>
            <a:ext cx="1801505" cy="369332"/>
          </a:xfrm>
          <a:prstGeom prst="rect">
            <a:avLst/>
          </a:prstGeom>
          <a:noFill/>
        </p:spPr>
        <p:txBody>
          <a:bodyPr wrap="square" rtlCol="0">
            <a:spAutoFit/>
          </a:bodyPr>
          <a:lstStyle/>
          <a:p>
            <a:r>
              <a:rPr lang="fr-FR" dirty="0" smtClean="0">
                <a:solidFill>
                  <a:schemeClr val="bg1"/>
                </a:solidFill>
              </a:rPr>
              <a:t>   Mark Lee</a:t>
            </a:r>
            <a:endParaRPr lang="fr-FR" dirty="0">
              <a:solidFill>
                <a:schemeClr val="bg1"/>
              </a:solidFill>
            </a:endParaRPr>
          </a:p>
        </p:txBody>
      </p:sp>
    </p:spTree>
    <p:extLst>
      <p:ext uri="{BB962C8B-B14F-4D97-AF65-F5344CB8AC3E}">
        <p14:creationId xmlns:p14="http://schemas.microsoft.com/office/powerpoint/2010/main" val="149683201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Sharon Johnston &amp; Mark Lee.</a:t>
            </a:r>
          </a:p>
          <a:p>
            <a:r>
              <a:rPr lang="en-US" dirty="0" smtClean="0"/>
              <a:t>With </a:t>
            </a:r>
            <a:r>
              <a:rPr lang="en-US" dirty="0"/>
              <a:t>a series of stacked and unidirectional vaults contained within a simple solid mass, the parallel orientation of the rooms within the house becomes a filter that emphasizes the continuation of the oceanfront view from the beachfront </a:t>
            </a:r>
            <a:r>
              <a:rPr lang="en-US" dirty="0" smtClean="0"/>
              <a:t>facade </a:t>
            </a:r>
            <a:r>
              <a:rPr lang="en-US" dirty="0"/>
              <a:t>to the street. </a:t>
            </a:r>
            <a:endParaRPr lang="en-US" dirty="0" smtClean="0"/>
          </a:p>
          <a:p>
            <a:r>
              <a:rPr lang="en-US" dirty="0" smtClean="0"/>
              <a:t>Similar </a:t>
            </a:r>
            <a:r>
              <a:rPr lang="en-US" dirty="0"/>
              <a:t>to the paradigm of a shotgun-house, the singular direction of the vaults maximizes the connection of all spaces within a deep building, meanwhile incorporating the ideal exterior landscape of the ocean and horizon.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8712663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Vault House, Oxnard, CA (2014) </a:t>
            </a:r>
          </a:p>
        </p:txBody>
      </p:sp>
      <p:sp>
        <p:nvSpPr>
          <p:cNvPr id="3" name="Espace réservé du contenu 2"/>
          <p:cNvSpPr>
            <a:spLocks noGrp="1"/>
          </p:cNvSpPr>
          <p:nvPr>
            <p:ph idx="1"/>
          </p:nvPr>
        </p:nvSpPr>
        <p:spPr/>
        <p:txBody>
          <a:bodyPr>
            <a:normAutofit fontScale="85000" lnSpcReduction="10000"/>
          </a:bodyPr>
          <a:lstStyle/>
          <a:p>
            <a:r>
              <a:rPr lang="en-US" dirty="0" smtClean="0"/>
              <a:t>Three </a:t>
            </a:r>
            <a:r>
              <a:rPr lang="en-US" dirty="0"/>
              <a:t>floor levels – first floor, split level, second floor – are grouped around a courtyard that serves both as the main entrance to the house and as a central outdoor room</a:t>
            </a:r>
            <a:r>
              <a:rPr lang="en-US" dirty="0" smtClean="0"/>
              <a:t>.</a:t>
            </a:r>
          </a:p>
          <a:p>
            <a:r>
              <a:rPr lang="en-US" dirty="0"/>
              <a:t>A single-run stair located along the Northern side of the house connects all three levels and leads to a roof deck that offers panoramic views of the beach and the ocean</a:t>
            </a:r>
            <a:r>
              <a:rPr lang="en-US" dirty="0" smtClean="0"/>
              <a:t>.</a:t>
            </a:r>
          </a:p>
          <a:p>
            <a:r>
              <a:rPr lang="en-US" dirty="0"/>
              <a:t>Limestone is used for all floors and as wainscots, both inside and outside, while an elastomeric, cementitious membrane called “</a:t>
            </a:r>
            <a:r>
              <a:rPr lang="en-US" dirty="0" err="1"/>
              <a:t>Grailcoat</a:t>
            </a:r>
            <a:r>
              <a:rPr lang="en-US" dirty="0"/>
              <a:t>" wraps the exterior façade. The membrane eliminates the need for metal flashing and control joints, rendering the façade </a:t>
            </a:r>
            <a:r>
              <a:rPr lang="en-US" dirty="0" err="1"/>
              <a:t>scaleless</a:t>
            </a:r>
            <a:r>
              <a:rPr lang="en-US" dirty="0"/>
              <a:t> and forming an abstract backdrop for the play of light and shadow.</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407201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934" y="1690689"/>
            <a:ext cx="7710132" cy="4478223"/>
          </a:xfrm>
          <a:prstGeom prst="rect">
            <a:avLst/>
          </a:prstGeom>
        </p:spPr>
      </p:pic>
    </p:spTree>
    <p:extLst>
      <p:ext uri="{BB962C8B-B14F-4D97-AF65-F5344CB8AC3E}">
        <p14:creationId xmlns:p14="http://schemas.microsoft.com/office/powerpoint/2010/main" val="207626463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293" y="365126"/>
            <a:ext cx="8125057" cy="1325563"/>
          </a:xfrm>
        </p:spPr>
        <p:txBody>
          <a:bodyPr/>
          <a:lstStyle/>
          <a:p>
            <a:r>
              <a:rPr lang="fr-FR" dirty="0" smtClean="0"/>
              <a:t>     US </a:t>
            </a:r>
            <a:r>
              <a:rPr lang="fr-FR" dirty="0"/>
              <a:t>Modernist Houses </a:t>
            </a:r>
            <a:r>
              <a:rPr lang="fr-FR" dirty="0" smtClean="0"/>
              <a:t>2014 </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 </a:t>
            </a:r>
          </a:p>
          <a:p>
            <a:r>
              <a:rPr lang="en-US" dirty="0"/>
              <a:t>Some of them have become icons of contemporary architecture </a:t>
            </a:r>
            <a:r>
              <a:rPr lang="en-US" dirty="0" smtClean="0"/>
              <a:t>and </a:t>
            </a:r>
            <a:r>
              <a:rPr lang="en-US" dirty="0"/>
              <a:t>are recognized and protected as such. </a:t>
            </a:r>
          </a:p>
          <a:p>
            <a:r>
              <a:rPr lang="en-US" dirty="0"/>
              <a:t>They remain unique either by their constructive principle, or by their location, or by their theoretical importance, or by their perfect integration into the landscape.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46347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723" y="1690689"/>
            <a:ext cx="7594553" cy="4423508"/>
          </a:xfrm>
          <a:prstGeom prst="rect">
            <a:avLst/>
          </a:prstGeom>
        </p:spPr>
      </p:pic>
    </p:spTree>
    <p:extLst>
      <p:ext uri="{BB962C8B-B14F-4D97-AF65-F5344CB8AC3E}">
        <p14:creationId xmlns:p14="http://schemas.microsoft.com/office/powerpoint/2010/main" val="14806549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376" y="1690689"/>
            <a:ext cx="8243248" cy="3917738"/>
          </a:xfrm>
          <a:prstGeom prst="rect">
            <a:avLst/>
          </a:prstGeom>
        </p:spPr>
      </p:pic>
    </p:spTree>
    <p:extLst>
      <p:ext uri="{BB962C8B-B14F-4D97-AF65-F5344CB8AC3E}">
        <p14:creationId xmlns:p14="http://schemas.microsoft.com/office/powerpoint/2010/main" val="35649760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872" y="1690689"/>
            <a:ext cx="7274256" cy="4491747"/>
          </a:xfrm>
          <a:prstGeom prst="rect">
            <a:avLst/>
          </a:prstGeom>
        </p:spPr>
      </p:pic>
    </p:spTree>
    <p:extLst>
      <p:ext uri="{BB962C8B-B14F-4D97-AF65-F5344CB8AC3E}">
        <p14:creationId xmlns:p14="http://schemas.microsoft.com/office/powerpoint/2010/main" val="332558898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985" y="1690689"/>
            <a:ext cx="7438030" cy="4532691"/>
          </a:xfrm>
          <a:prstGeom prst="rect">
            <a:avLst/>
          </a:prstGeom>
        </p:spPr>
      </p:pic>
    </p:spTree>
    <p:extLst>
      <p:ext uri="{BB962C8B-B14F-4D97-AF65-F5344CB8AC3E}">
        <p14:creationId xmlns:p14="http://schemas.microsoft.com/office/powerpoint/2010/main" val="20065981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9021" y="1690689"/>
            <a:ext cx="3022979" cy="451904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7444" y="1690689"/>
            <a:ext cx="3111690" cy="4519043"/>
          </a:xfrm>
          <a:prstGeom prst="rect">
            <a:avLst/>
          </a:prstGeom>
        </p:spPr>
      </p:pic>
    </p:spTree>
    <p:extLst>
      <p:ext uri="{BB962C8B-B14F-4D97-AF65-F5344CB8AC3E}">
        <p14:creationId xmlns:p14="http://schemas.microsoft.com/office/powerpoint/2010/main" val="86252051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173" y="1690689"/>
            <a:ext cx="6987654" cy="4464451"/>
          </a:xfrm>
          <a:prstGeom prst="rect">
            <a:avLst/>
          </a:prstGeom>
        </p:spPr>
      </p:pic>
    </p:spTree>
    <p:extLst>
      <p:ext uri="{BB962C8B-B14F-4D97-AF65-F5344CB8AC3E}">
        <p14:creationId xmlns:p14="http://schemas.microsoft.com/office/powerpoint/2010/main" val="36409269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468" y="1690689"/>
            <a:ext cx="6933063" cy="4423508"/>
          </a:xfrm>
          <a:prstGeom prst="rect">
            <a:avLst/>
          </a:prstGeom>
        </p:spPr>
      </p:pic>
    </p:spTree>
    <p:extLst>
      <p:ext uri="{BB962C8B-B14F-4D97-AF65-F5344CB8AC3E}">
        <p14:creationId xmlns:p14="http://schemas.microsoft.com/office/powerpoint/2010/main" val="11848014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072" y="1690689"/>
            <a:ext cx="3179928" cy="443715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971" y="1690689"/>
            <a:ext cx="3213196" cy="4437156"/>
          </a:xfrm>
          <a:prstGeom prst="rect">
            <a:avLst/>
          </a:prstGeom>
        </p:spPr>
      </p:pic>
    </p:spTree>
    <p:extLst>
      <p:ext uri="{BB962C8B-B14F-4D97-AF65-F5344CB8AC3E}">
        <p14:creationId xmlns:p14="http://schemas.microsoft.com/office/powerpoint/2010/main" val="27981866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07" y="1690689"/>
            <a:ext cx="6796586" cy="4409860"/>
          </a:xfrm>
          <a:prstGeom prst="rect">
            <a:avLst/>
          </a:prstGeom>
        </p:spPr>
      </p:pic>
    </p:spTree>
    <p:extLst>
      <p:ext uri="{BB962C8B-B14F-4D97-AF65-F5344CB8AC3E}">
        <p14:creationId xmlns:p14="http://schemas.microsoft.com/office/powerpoint/2010/main" val="30264814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6411" y="1690689"/>
            <a:ext cx="6851177" cy="4464451"/>
          </a:xfrm>
          <a:prstGeom prst="rect">
            <a:avLst/>
          </a:prstGeom>
        </p:spPr>
      </p:pic>
    </p:spTree>
    <p:extLst>
      <p:ext uri="{BB962C8B-B14F-4D97-AF65-F5344CB8AC3E}">
        <p14:creationId xmlns:p14="http://schemas.microsoft.com/office/powerpoint/2010/main" val="10578347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a:t>
            </a:r>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a:t>
            </a:r>
            <a:r>
              <a:rPr lang="en-US" dirty="0" smtClean="0"/>
              <a:t>(after </a:t>
            </a:r>
            <a:r>
              <a:rPr lang="en-US" dirty="0"/>
              <a:t>the year 2000) were found on the </a:t>
            </a:r>
            <a:r>
              <a:rPr lang="en-US" dirty="0" smtClean="0"/>
              <a:t>archdaily website</a:t>
            </a:r>
            <a:r>
              <a:rPr lang="fr-FR" dirty="0" smtClean="0"/>
              <a:t> which </a:t>
            </a:r>
            <a:r>
              <a:rPr lang="en-US" dirty="0" smtClean="0"/>
              <a:t>is </a:t>
            </a:r>
            <a:r>
              <a:rPr lang="en-US" dirty="0"/>
              <a:t>the world’s largest architecture </a:t>
            </a:r>
            <a:r>
              <a:rPr lang="en-US" dirty="0" smtClean="0"/>
              <a:t>platform : it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7575" y="4748213"/>
            <a:ext cx="1905000" cy="1428750"/>
          </a:xfrm>
          <a:prstGeom prst="rect">
            <a:avLst/>
          </a:prstGeom>
        </p:spPr>
      </p:pic>
    </p:spTree>
    <p:extLst>
      <p:ext uri="{BB962C8B-B14F-4D97-AF65-F5344CB8AC3E}">
        <p14:creationId xmlns:p14="http://schemas.microsoft.com/office/powerpoint/2010/main" val="2609733485"/>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Vault </a:t>
            </a:r>
            <a:r>
              <a:rPr lang="fr-FR" dirty="0"/>
              <a:t>House, Oxnard,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1821" y="1690689"/>
            <a:ext cx="6960358" cy="4478099"/>
          </a:xfrm>
          <a:prstGeom prst="rect">
            <a:avLst/>
          </a:prstGeom>
        </p:spPr>
      </p:pic>
    </p:spTree>
    <p:extLst>
      <p:ext uri="{BB962C8B-B14F-4D97-AF65-F5344CB8AC3E}">
        <p14:creationId xmlns:p14="http://schemas.microsoft.com/office/powerpoint/2010/main" val="8495919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17835"/>
            <a:ext cx="7886700" cy="1014930"/>
          </a:xfrm>
        </p:spPr>
        <p:txBody>
          <a:bodyPr/>
          <a:lstStyle/>
          <a:p>
            <a:r>
              <a:rPr lang="fr-FR" dirty="0" smtClean="0"/>
              <a:t>   PV14 House, Dallas, TX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4" y="4100787"/>
            <a:ext cx="1373591" cy="160397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537" y="4100787"/>
            <a:ext cx="1455478" cy="160397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677" y="4073479"/>
            <a:ext cx="1515327" cy="163128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457" y="4671758"/>
            <a:ext cx="2981325" cy="571500"/>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7284" y="1308244"/>
            <a:ext cx="4599721" cy="2589756"/>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30" y="1337623"/>
            <a:ext cx="4239622" cy="2792543"/>
          </a:xfrm>
          <a:prstGeom prst="rect">
            <a:avLst/>
          </a:prstGeom>
        </p:spPr>
      </p:pic>
      <p:sp>
        <p:nvSpPr>
          <p:cNvPr id="10" name="ZoneTexte 9"/>
          <p:cNvSpPr txBox="1"/>
          <p:nvPr/>
        </p:nvSpPr>
        <p:spPr>
          <a:xfrm>
            <a:off x="4572000" y="3343701"/>
            <a:ext cx="4094328" cy="369332"/>
          </a:xfrm>
          <a:prstGeom prst="rect">
            <a:avLst/>
          </a:prstGeom>
          <a:noFill/>
        </p:spPr>
        <p:txBody>
          <a:bodyPr wrap="square" rtlCol="0">
            <a:spAutoFit/>
          </a:bodyPr>
          <a:lstStyle/>
          <a:p>
            <a:r>
              <a:rPr lang="fr-FR" dirty="0" smtClean="0">
                <a:solidFill>
                  <a:schemeClr val="bg1"/>
                </a:solidFill>
              </a:rPr>
              <a:t>Kevan Russell, Michael Gooden, Joy Han</a:t>
            </a:r>
            <a:endParaRPr lang="fr-FR" dirty="0">
              <a:solidFill>
                <a:schemeClr val="bg1"/>
              </a:solidFill>
            </a:endParaRPr>
          </a:p>
        </p:txBody>
      </p:sp>
    </p:spTree>
    <p:extLst>
      <p:ext uri="{BB962C8B-B14F-4D97-AF65-F5344CB8AC3E}">
        <p14:creationId xmlns:p14="http://schemas.microsoft.com/office/powerpoint/2010/main" val="418017086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PV14 </a:t>
            </a:r>
            <a:r>
              <a:rPr lang="fr-FR" dirty="0"/>
              <a:t>House, Dallas, TX (2014)</a:t>
            </a:r>
          </a:p>
        </p:txBody>
      </p:sp>
      <p:sp>
        <p:nvSpPr>
          <p:cNvPr id="3" name="Espace réservé du contenu 2"/>
          <p:cNvSpPr>
            <a:spLocks noGrp="1"/>
          </p:cNvSpPr>
          <p:nvPr>
            <p:ph idx="1"/>
          </p:nvPr>
        </p:nvSpPr>
        <p:spPr/>
        <p:txBody>
          <a:bodyPr>
            <a:normAutofit lnSpcReduction="10000"/>
          </a:bodyPr>
          <a:lstStyle/>
          <a:p>
            <a:r>
              <a:rPr lang="fr-FR" dirty="0" smtClean="0"/>
              <a:t>It is the work of M Gooden Design firm.</a:t>
            </a:r>
          </a:p>
          <a:p>
            <a:r>
              <a:rPr lang="en-US" dirty="0"/>
              <a:t>Primary living areas were elevated to take advantage of the views and to separate them from the street traffic activity below</a:t>
            </a:r>
            <a:r>
              <a:rPr lang="en-US" dirty="0" smtClean="0"/>
              <a:t>. Extensive </a:t>
            </a:r>
            <a:r>
              <a:rPr lang="en-US" dirty="0"/>
              <a:t>use of overhangs and porches shield windows from direct sunlight, (reducing energy costs) while still capturing natural light and not obstructing the beautiful views</a:t>
            </a:r>
            <a:r>
              <a:rPr lang="en-US" dirty="0" smtClean="0"/>
              <a:t>. The </a:t>
            </a:r>
            <a:r>
              <a:rPr lang="en-US" dirty="0"/>
              <a:t>house is intended to express honesty from which it is built, with concrete floors, exposed steel structure, masonry, glass, and (14) steel shipping containers as primary elements.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82174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PV14 </a:t>
            </a:r>
            <a:r>
              <a:rPr lang="fr-FR" dirty="0"/>
              <a:t>House, Dallas,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690689"/>
            <a:ext cx="6096000" cy="4111752"/>
          </a:xfrm>
          <a:prstGeom prst="rect">
            <a:avLst/>
          </a:prstGeom>
        </p:spPr>
      </p:pic>
    </p:spTree>
    <p:extLst>
      <p:ext uri="{BB962C8B-B14F-4D97-AF65-F5344CB8AC3E}">
        <p14:creationId xmlns:p14="http://schemas.microsoft.com/office/powerpoint/2010/main" val="57100906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PV14 </a:t>
            </a:r>
            <a:r>
              <a:rPr lang="fr-FR" dirty="0"/>
              <a:t>House, Dallas,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69080"/>
          </a:xfrm>
          <a:prstGeom prst="rect">
            <a:avLst/>
          </a:prstGeom>
        </p:spPr>
      </p:pic>
    </p:spTree>
    <p:extLst>
      <p:ext uri="{BB962C8B-B14F-4D97-AF65-F5344CB8AC3E}">
        <p14:creationId xmlns:p14="http://schemas.microsoft.com/office/powerpoint/2010/main" val="206295233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PV14 </a:t>
            </a:r>
            <a:r>
              <a:rPr lang="fr-FR" dirty="0"/>
              <a:t>House, Dallas,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35552"/>
          </a:xfrm>
          <a:prstGeom prst="rect">
            <a:avLst/>
          </a:prstGeom>
        </p:spPr>
      </p:pic>
    </p:spTree>
    <p:extLst>
      <p:ext uri="{BB962C8B-B14F-4D97-AF65-F5344CB8AC3E}">
        <p14:creationId xmlns:p14="http://schemas.microsoft.com/office/powerpoint/2010/main" val="9891610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PV14 </a:t>
            </a:r>
            <a:r>
              <a:rPr lang="fr-FR" dirty="0"/>
              <a:t>House, Dallas,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69080"/>
          </a:xfrm>
          <a:prstGeom prst="rect">
            <a:avLst/>
          </a:prstGeom>
        </p:spPr>
      </p:pic>
    </p:spTree>
    <p:extLst>
      <p:ext uri="{BB962C8B-B14F-4D97-AF65-F5344CB8AC3E}">
        <p14:creationId xmlns:p14="http://schemas.microsoft.com/office/powerpoint/2010/main" val="27841652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PV14 </a:t>
            </a:r>
            <a:r>
              <a:rPr lang="fr-FR" dirty="0"/>
              <a:t>House, Dallas,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1690689"/>
            <a:ext cx="6096000" cy="4020312"/>
          </a:xfrm>
          <a:prstGeom prst="rect">
            <a:avLst/>
          </a:prstGeom>
        </p:spPr>
      </p:pic>
      <p:pic>
        <p:nvPicPr>
          <p:cNvPr id="5" name="Cosmic_Ele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619687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PV14 </a:t>
            </a:r>
            <a:r>
              <a:rPr lang="fr-FR" dirty="0"/>
              <a:t>House, Dallas,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267200"/>
          </a:xfrm>
          <a:prstGeom prst="rect">
            <a:avLst/>
          </a:prstGeom>
        </p:spPr>
      </p:pic>
    </p:spTree>
    <p:extLst>
      <p:ext uri="{BB962C8B-B14F-4D97-AF65-F5344CB8AC3E}">
        <p14:creationId xmlns:p14="http://schemas.microsoft.com/office/powerpoint/2010/main" val="25764001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PV14 </a:t>
            </a:r>
            <a:r>
              <a:rPr lang="fr-FR" dirty="0"/>
              <a:t>House, Dallas,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3941064"/>
          </a:xfrm>
          <a:prstGeom prst="rect">
            <a:avLst/>
          </a:prstGeom>
        </p:spPr>
      </p:pic>
    </p:spTree>
    <p:extLst>
      <p:ext uri="{BB962C8B-B14F-4D97-AF65-F5344CB8AC3E}">
        <p14:creationId xmlns:p14="http://schemas.microsoft.com/office/powerpoint/2010/main" val="27011749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a:t>
            </a:r>
            <a:r>
              <a:rPr lang="fr-FR" dirty="0" smtClean="0"/>
              <a:t>Houses</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Roadrunner Residence, North Arrow Studio, TX.</a:t>
            </a:r>
          </a:p>
          <a:p>
            <a:r>
              <a:rPr lang="fr-FR" dirty="0" smtClean="0"/>
              <a:t>Moose </a:t>
            </a:r>
            <a:r>
              <a:rPr lang="fr-FR" dirty="0"/>
              <a:t>Road, Mork-Ulnes, CA.</a:t>
            </a:r>
          </a:p>
          <a:p>
            <a:r>
              <a:rPr lang="fr-FR" dirty="0"/>
              <a:t>Vault House, Johnston &amp; MarkLee , CA. </a:t>
            </a:r>
            <a:endParaRPr lang="fr-FR" dirty="0" smtClean="0"/>
          </a:p>
          <a:p>
            <a:r>
              <a:rPr lang="fr-FR" dirty="0" smtClean="0"/>
              <a:t>PV14 </a:t>
            </a:r>
            <a:r>
              <a:rPr lang="fr-FR" dirty="0"/>
              <a:t>House, M Gooden Design, TX</a:t>
            </a:r>
            <a:r>
              <a:rPr lang="fr-FR" dirty="0" smtClean="0"/>
              <a:t>.</a:t>
            </a:r>
          </a:p>
          <a:p>
            <a:r>
              <a:rPr lang="fr-FR" dirty="0"/>
              <a:t>Desert Courtyard House, Wendell Burnette, AZ. </a:t>
            </a:r>
          </a:p>
          <a:p>
            <a:r>
              <a:rPr lang="fr-FR" dirty="0"/>
              <a:t>C Glass House, Deegan Day Design, CA.</a:t>
            </a:r>
            <a:endParaRPr lang="en-US" dirty="0"/>
          </a:p>
          <a:p>
            <a:r>
              <a:rPr lang="en-US" dirty="0"/>
              <a:t>Element House, H. Sample &amp; </a:t>
            </a:r>
            <a:r>
              <a:rPr lang="fr-FR" dirty="0"/>
              <a:t>M. Meredith, NM.</a:t>
            </a:r>
          </a:p>
          <a:p>
            <a:r>
              <a:rPr lang="fr-FR" dirty="0"/>
              <a:t>Guest House, Janson &amp; Goldstein, NY.</a:t>
            </a:r>
          </a:p>
          <a:p>
            <a:r>
              <a:rPr lang="fr-FR" dirty="0"/>
              <a:t>Lakeside House, Jeffrey &amp; Miller, MA.</a:t>
            </a:r>
          </a:p>
          <a:p>
            <a:r>
              <a:rPr lang="fr-FR" dirty="0"/>
              <a:t>Capitol Reef Residence, Imbue Design, UT.</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76781253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362364" cy="1325563"/>
          </a:xfrm>
        </p:spPr>
        <p:txBody>
          <a:bodyPr>
            <a:normAutofit/>
          </a:bodyPr>
          <a:lstStyle/>
          <a:p>
            <a:r>
              <a:rPr lang="fr-FR" dirty="0" smtClean="0"/>
              <a:t>Desert Courtyard, Scottsdale, AZ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218774" y="4931013"/>
            <a:ext cx="2752725" cy="495300"/>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373" y="1690689"/>
            <a:ext cx="2851529" cy="3058733"/>
          </a:xfrm>
          <a:prstGeom prst="rect">
            <a:avLst/>
          </a:prstGeom>
        </p:spPr>
      </p:pic>
      <p:sp>
        <p:nvSpPr>
          <p:cNvPr id="9" name="ZoneTexte 8"/>
          <p:cNvSpPr txBox="1"/>
          <p:nvPr/>
        </p:nvSpPr>
        <p:spPr>
          <a:xfrm>
            <a:off x="6305266" y="4326340"/>
            <a:ext cx="2279176" cy="369332"/>
          </a:xfrm>
          <a:prstGeom prst="rect">
            <a:avLst/>
          </a:prstGeom>
          <a:noFill/>
        </p:spPr>
        <p:txBody>
          <a:bodyPr wrap="square" rtlCol="0">
            <a:spAutoFit/>
          </a:bodyPr>
          <a:lstStyle/>
          <a:p>
            <a:r>
              <a:rPr lang="fr-FR" dirty="0" smtClean="0">
                <a:solidFill>
                  <a:schemeClr val="bg1"/>
                </a:solidFill>
              </a:rPr>
              <a:t>Wendell Burnette</a:t>
            </a:r>
            <a:endParaRPr lang="fr-FR" dirty="0">
              <a:solidFill>
                <a:schemeClr val="bg1"/>
              </a:solidFill>
            </a:endParaRP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21" y="1690689"/>
            <a:ext cx="5937629" cy="4314326"/>
          </a:xfrm>
          <a:prstGeom prst="rect">
            <a:avLst/>
          </a:prstGeom>
        </p:spPr>
      </p:pic>
    </p:spTree>
    <p:extLst>
      <p:ext uri="{BB962C8B-B14F-4D97-AF65-F5344CB8AC3E}">
        <p14:creationId xmlns:p14="http://schemas.microsoft.com/office/powerpoint/2010/main" val="294896318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dirty="0" smtClean="0"/>
              <a:t>Desert Courtyard, </a:t>
            </a:r>
            <a:r>
              <a:rPr lang="fr-FR" dirty="0"/>
              <a:t>Scottsdale, AZ (2014)</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Wendell Burnette.</a:t>
            </a:r>
          </a:p>
          <a:p>
            <a:r>
              <a:rPr lang="en-US" dirty="0"/>
              <a:t>Constructed from soil excavated from the site, the house is a mass of concrete and rammed earth walls that meet the sky without termination. The battered walls envelop and protect conditioned spaces that surround a central courtyard. </a:t>
            </a:r>
            <a:endParaRPr lang="en-US" dirty="0" smtClean="0"/>
          </a:p>
          <a:p>
            <a:r>
              <a:rPr lang="en-US" dirty="0"/>
              <a:t>During the daytime, the courtyard is defined by a continuous ribbon of glass, the desert floor and </a:t>
            </a:r>
            <a:r>
              <a:rPr lang="en-US" dirty="0" smtClean="0"/>
              <a:t>sky.</a:t>
            </a:r>
          </a:p>
          <a:p>
            <a:r>
              <a:rPr lang="en-US" dirty="0"/>
              <a:t>At night, the glass dissolves and the steel plate ceiling of the interior spaces merges with the dark sky. The roof is clad in weathered </a:t>
            </a:r>
            <a:r>
              <a:rPr lang="en-US" dirty="0" smtClean="0"/>
              <a:t>steel.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74594155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601" y="1690689"/>
            <a:ext cx="7078320" cy="4451031"/>
          </a:xfrm>
          <a:prstGeom prst="rect">
            <a:avLst/>
          </a:prstGeom>
        </p:spPr>
      </p:pic>
    </p:spTree>
    <p:extLst>
      <p:ext uri="{BB962C8B-B14F-4D97-AF65-F5344CB8AC3E}">
        <p14:creationId xmlns:p14="http://schemas.microsoft.com/office/powerpoint/2010/main" val="21671209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923" y="1690689"/>
            <a:ext cx="7014040" cy="4382565"/>
          </a:xfrm>
          <a:prstGeom prst="rect">
            <a:avLst/>
          </a:prstGeom>
        </p:spPr>
      </p:pic>
    </p:spTree>
    <p:extLst>
      <p:ext uri="{BB962C8B-B14F-4D97-AF65-F5344CB8AC3E}">
        <p14:creationId xmlns:p14="http://schemas.microsoft.com/office/powerpoint/2010/main" val="13562397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342" y="1690689"/>
            <a:ext cx="6720612" cy="4420551"/>
          </a:xfrm>
          <a:prstGeom prst="rect">
            <a:avLst/>
          </a:prstGeom>
        </p:spPr>
      </p:pic>
    </p:spTree>
    <p:extLst>
      <p:ext uri="{BB962C8B-B14F-4D97-AF65-F5344CB8AC3E}">
        <p14:creationId xmlns:p14="http://schemas.microsoft.com/office/powerpoint/2010/main" val="42613707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3999"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762" y="1690689"/>
            <a:ext cx="6933063" cy="4396212"/>
          </a:xfrm>
          <a:prstGeom prst="rect">
            <a:avLst/>
          </a:prstGeom>
        </p:spPr>
      </p:pic>
    </p:spTree>
    <p:extLst>
      <p:ext uri="{BB962C8B-B14F-4D97-AF65-F5344CB8AC3E}">
        <p14:creationId xmlns:p14="http://schemas.microsoft.com/office/powerpoint/2010/main" val="337909477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82" y="1690689"/>
            <a:ext cx="6960359" cy="4464451"/>
          </a:xfrm>
          <a:prstGeom prst="rect">
            <a:avLst/>
          </a:prstGeom>
        </p:spPr>
      </p:pic>
    </p:spTree>
    <p:extLst>
      <p:ext uri="{BB962C8B-B14F-4D97-AF65-F5344CB8AC3E}">
        <p14:creationId xmlns:p14="http://schemas.microsoft.com/office/powerpoint/2010/main" val="35987732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59" y="1690689"/>
            <a:ext cx="6823881" cy="4491748"/>
          </a:xfrm>
          <a:prstGeom prst="rect">
            <a:avLst/>
          </a:prstGeom>
        </p:spPr>
      </p:pic>
    </p:spTree>
    <p:extLst>
      <p:ext uri="{BB962C8B-B14F-4D97-AF65-F5344CB8AC3E}">
        <p14:creationId xmlns:p14="http://schemas.microsoft.com/office/powerpoint/2010/main" val="38746139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651" y="1690689"/>
            <a:ext cx="6714698" cy="4491748"/>
          </a:xfrm>
          <a:prstGeom prst="rect">
            <a:avLst/>
          </a:prstGeom>
        </p:spPr>
      </p:pic>
    </p:spTree>
    <p:extLst>
      <p:ext uri="{BB962C8B-B14F-4D97-AF65-F5344CB8AC3E}">
        <p14:creationId xmlns:p14="http://schemas.microsoft.com/office/powerpoint/2010/main" val="40268603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9" y="1690689"/>
            <a:ext cx="6728346" cy="4420551"/>
          </a:xfrm>
          <a:prstGeom prst="rect">
            <a:avLst/>
          </a:prstGeom>
        </p:spPr>
      </p:pic>
    </p:spTree>
    <p:extLst>
      <p:ext uri="{BB962C8B-B14F-4D97-AF65-F5344CB8AC3E}">
        <p14:creationId xmlns:p14="http://schemas.microsoft.com/office/powerpoint/2010/main" val="40802254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r>
              <a:rPr lang="fr-FR" dirty="0" smtClean="0"/>
              <a:t>2</a:t>
            </a:r>
            <a:endParaRPr lang="fr-FR" dirty="0"/>
          </a:p>
        </p:txBody>
      </p:sp>
      <p:sp>
        <p:nvSpPr>
          <p:cNvPr id="3" name="Espace réservé du contenu 2"/>
          <p:cNvSpPr>
            <a:spLocks noGrp="1"/>
          </p:cNvSpPr>
          <p:nvPr>
            <p:ph idx="1"/>
          </p:nvPr>
        </p:nvSpPr>
        <p:spPr>
          <a:xfrm>
            <a:off x="628650" y="1825625"/>
            <a:ext cx="8051326" cy="4351338"/>
          </a:xfrm>
        </p:spPr>
        <p:txBody>
          <a:bodyPr>
            <a:normAutofit/>
          </a:bodyPr>
          <a:lstStyle/>
          <a:p>
            <a:r>
              <a:rPr lang="fr-FR" dirty="0"/>
              <a:t>Corbett Residence, In Situ Studio, NC</a:t>
            </a:r>
            <a:r>
              <a:rPr lang="fr-FR" dirty="0" smtClean="0"/>
              <a:t>.</a:t>
            </a:r>
          </a:p>
          <a:p>
            <a:r>
              <a:rPr lang="fr-FR" dirty="0" smtClean="0"/>
              <a:t>Flying Point House, Steven Harris, NY. </a:t>
            </a:r>
          </a:p>
          <a:p>
            <a:r>
              <a:rPr lang="fr-FR" dirty="0"/>
              <a:t>36SML</a:t>
            </a:r>
            <a:r>
              <a:rPr lang="fr-FR"/>
              <a:t>, Leven </a:t>
            </a:r>
            <a:r>
              <a:rPr lang="fr-FR" smtClean="0"/>
              <a:t>&amp; </a:t>
            </a:r>
            <a:r>
              <a:rPr lang="fr-FR" dirty="0"/>
              <a:t>Betts</a:t>
            </a:r>
            <a:r>
              <a:rPr lang="fr-FR" dirty="0" smtClean="0"/>
              <a:t>, NY.</a:t>
            </a:r>
          </a:p>
          <a:p>
            <a:r>
              <a:rPr lang="fr-FR" dirty="0"/>
              <a:t>Rimrock, </a:t>
            </a:r>
            <a:r>
              <a:rPr lang="fr-FR" dirty="0" smtClean="0"/>
              <a:t>Olson Kundig, WA.</a:t>
            </a:r>
          </a:p>
          <a:p>
            <a:r>
              <a:rPr lang="fr-FR" dirty="0"/>
              <a:t>Independence </a:t>
            </a:r>
            <a:r>
              <a:rPr lang="fr-FR" dirty="0" smtClean="0"/>
              <a:t>Pass, Bohlin, Cywinski &amp; Jacob, CO.</a:t>
            </a:r>
          </a:p>
          <a:p>
            <a:endParaRPr lang="fr-FR" dirty="0" smtClean="0"/>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0504634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8"/>
            <a:ext cx="6810233" cy="4344351"/>
          </a:xfrm>
          <a:prstGeom prst="rect">
            <a:avLst/>
          </a:prstGeom>
        </p:spPr>
      </p:pic>
    </p:spTree>
    <p:extLst>
      <p:ext uri="{BB962C8B-B14F-4D97-AF65-F5344CB8AC3E}">
        <p14:creationId xmlns:p14="http://schemas.microsoft.com/office/powerpoint/2010/main" val="39341009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dirty="0" smtClean="0"/>
              <a:t>Desert Courtyard, </a:t>
            </a:r>
            <a:r>
              <a:rPr lang="fr-FR" dirty="0"/>
              <a:t>Scottsdale, AZ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531" y="1690689"/>
            <a:ext cx="6837528" cy="4368918"/>
          </a:xfrm>
          <a:prstGeom prst="rect">
            <a:avLst/>
          </a:prstGeom>
        </p:spPr>
      </p:pic>
    </p:spTree>
    <p:extLst>
      <p:ext uri="{BB962C8B-B14F-4D97-AF65-F5344CB8AC3E}">
        <p14:creationId xmlns:p14="http://schemas.microsoft.com/office/powerpoint/2010/main" val="247946786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6"/>
            <a:ext cx="9002332" cy="1325563"/>
          </a:xfrm>
        </p:spPr>
        <p:txBody>
          <a:bodyPr/>
          <a:lstStyle/>
          <a:p>
            <a:r>
              <a:rPr lang="fr-FR" dirty="0" smtClean="0"/>
              <a:t>C Glass House, Dillon Beach, CA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8676" y="1690689"/>
            <a:ext cx="2755963" cy="417275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179" y="1690689"/>
            <a:ext cx="2717460" cy="54603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84" y="1690689"/>
            <a:ext cx="5699524" cy="4172755"/>
          </a:xfrm>
          <a:prstGeom prst="rect">
            <a:avLst/>
          </a:prstGeom>
        </p:spPr>
      </p:pic>
      <p:sp>
        <p:nvSpPr>
          <p:cNvPr id="7" name="ZoneTexte 6"/>
          <p:cNvSpPr txBox="1"/>
          <p:nvPr/>
        </p:nvSpPr>
        <p:spPr>
          <a:xfrm>
            <a:off x="6581104" y="4906851"/>
            <a:ext cx="1751527" cy="369332"/>
          </a:xfrm>
          <a:prstGeom prst="rect">
            <a:avLst/>
          </a:prstGeom>
          <a:noFill/>
        </p:spPr>
        <p:txBody>
          <a:bodyPr wrap="square" rtlCol="0">
            <a:spAutoFit/>
          </a:bodyPr>
          <a:lstStyle/>
          <a:p>
            <a:r>
              <a:rPr lang="fr-FR" dirty="0" smtClean="0">
                <a:solidFill>
                  <a:schemeClr val="bg1"/>
                </a:solidFill>
              </a:rPr>
              <a:t>Joe Day</a:t>
            </a:r>
            <a:endParaRPr lang="fr-FR" dirty="0">
              <a:solidFill>
                <a:schemeClr val="bg1"/>
              </a:solidFill>
            </a:endParaRPr>
          </a:p>
        </p:txBody>
      </p:sp>
    </p:spTree>
    <p:extLst>
      <p:ext uri="{BB962C8B-B14F-4D97-AF65-F5344CB8AC3E}">
        <p14:creationId xmlns:p14="http://schemas.microsoft.com/office/powerpoint/2010/main" val="15011369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40969" cy="1325563"/>
          </a:xfrm>
        </p:spPr>
        <p:txBody>
          <a:bodyPr/>
          <a:lstStyle/>
          <a:p>
            <a:r>
              <a:rPr lang="fr-FR" dirty="0"/>
              <a:t>C Glass House, Dillon Beach, CA (2014)</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Joe Day.</a:t>
            </a:r>
          </a:p>
          <a:p>
            <a:r>
              <a:rPr lang="en-US" dirty="0"/>
              <a:t>The C-Glass House is a 2100sf retreat in northern California. Set on a spectacular but periodically wind-swept site, the C-Glass House opens to a panoramic view of Tomales Bay and the open </a:t>
            </a:r>
            <a:r>
              <a:rPr lang="en-US" dirty="0" smtClean="0"/>
              <a:t>ocean.</a:t>
            </a:r>
          </a:p>
          <a:p>
            <a:r>
              <a:rPr lang="en-US" dirty="0"/>
              <a:t>The main house is a single 60’x25’ open space, punctuated by two service volumes containing a full and half bath, galley kitchen and service and storage space. </a:t>
            </a:r>
            <a:endParaRPr lang="en-US" dirty="0" smtClean="0"/>
          </a:p>
          <a:p>
            <a:r>
              <a:rPr lang="en-US" dirty="0" smtClean="0"/>
              <a:t>The </a:t>
            </a:r>
            <a:r>
              <a:rPr lang="en-US" dirty="0"/>
              <a:t>surprisingly robust thermal performance of both glazing systems minimize the house’s energy consumption. </a:t>
            </a:r>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7819949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0" y="365126"/>
            <a:ext cx="8937938" cy="1325563"/>
          </a:xfrm>
        </p:spPr>
        <p:txBody>
          <a:bodyPr/>
          <a:lstStyle/>
          <a:p>
            <a:r>
              <a:rPr lang="fr-FR" dirty="0"/>
              <a:t>C Glass House, Dillon Beach,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718" y="1690689"/>
            <a:ext cx="7302321" cy="4426776"/>
          </a:xfrm>
          <a:prstGeom prst="rect">
            <a:avLst/>
          </a:prstGeom>
        </p:spPr>
      </p:pic>
    </p:spTree>
    <p:extLst>
      <p:ext uri="{BB962C8B-B14F-4D97-AF65-F5344CB8AC3E}">
        <p14:creationId xmlns:p14="http://schemas.microsoft.com/office/powerpoint/2010/main" val="26963974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0" y="365126"/>
            <a:ext cx="8873544" cy="1325563"/>
          </a:xfrm>
        </p:spPr>
        <p:txBody>
          <a:bodyPr/>
          <a:lstStyle/>
          <a:p>
            <a:r>
              <a:rPr lang="fr-FR" dirty="0"/>
              <a:t>C Glass House, Dillon Beach,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592428" y="1847357"/>
            <a:ext cx="8036417" cy="3807229"/>
          </a:xfrm>
          <a:prstGeom prst="rect">
            <a:avLst/>
          </a:prstGeom>
        </p:spPr>
      </p:pic>
    </p:spTree>
    <p:extLst>
      <p:ext uri="{BB962C8B-B14F-4D97-AF65-F5344CB8AC3E}">
        <p14:creationId xmlns:p14="http://schemas.microsoft.com/office/powerpoint/2010/main" val="23120314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0" y="365126"/>
            <a:ext cx="8847786" cy="1325563"/>
          </a:xfrm>
        </p:spPr>
        <p:txBody>
          <a:bodyPr/>
          <a:lstStyle/>
          <a:p>
            <a:r>
              <a:rPr lang="fr-FR" dirty="0"/>
              <a:t>C Glass House, Dillon Beach,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stretch>
            <a:fillRect/>
          </a:stretch>
        </p:blipFill>
        <p:spPr>
          <a:xfrm>
            <a:off x="386366" y="1792329"/>
            <a:ext cx="8397026" cy="4093316"/>
          </a:xfrm>
          <a:prstGeom prst="rect">
            <a:avLst/>
          </a:prstGeom>
        </p:spPr>
      </p:pic>
    </p:spTree>
    <p:extLst>
      <p:ext uri="{BB962C8B-B14F-4D97-AF65-F5344CB8AC3E}">
        <p14:creationId xmlns:p14="http://schemas.microsoft.com/office/powerpoint/2010/main" val="10407327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365126"/>
            <a:ext cx="8860665" cy="1325563"/>
          </a:xfrm>
        </p:spPr>
        <p:txBody>
          <a:bodyPr/>
          <a:lstStyle/>
          <a:p>
            <a:r>
              <a:rPr lang="fr-FR" dirty="0"/>
              <a:t>C Glass House, Dillon Beach,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1" y="1690689"/>
            <a:ext cx="7340958" cy="4377868"/>
          </a:xfrm>
          <a:prstGeom prst="rect">
            <a:avLst/>
          </a:prstGeom>
        </p:spPr>
      </p:pic>
    </p:spTree>
    <p:extLst>
      <p:ext uri="{BB962C8B-B14F-4D97-AF65-F5344CB8AC3E}">
        <p14:creationId xmlns:p14="http://schemas.microsoft.com/office/powerpoint/2010/main" val="53002294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6"/>
            <a:ext cx="8886422" cy="1325563"/>
          </a:xfrm>
        </p:spPr>
        <p:txBody>
          <a:bodyPr/>
          <a:lstStyle/>
          <a:p>
            <a:r>
              <a:rPr lang="fr-FR" dirty="0"/>
              <a:t>C Glass House, Dillon Beach,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89" y="1690689"/>
            <a:ext cx="7018986" cy="4297987"/>
          </a:xfrm>
          <a:prstGeom prst="rect">
            <a:avLst/>
          </a:prstGeom>
        </p:spPr>
      </p:pic>
    </p:spTree>
    <p:extLst>
      <p:ext uri="{BB962C8B-B14F-4D97-AF65-F5344CB8AC3E}">
        <p14:creationId xmlns:p14="http://schemas.microsoft.com/office/powerpoint/2010/main" val="38426549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847786" cy="1325563"/>
          </a:xfrm>
        </p:spPr>
        <p:txBody>
          <a:bodyPr/>
          <a:lstStyle/>
          <a:p>
            <a:r>
              <a:rPr lang="fr-FR" dirty="0"/>
              <a:t>C Glass House, Dillon Beach,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2" y="1690689"/>
            <a:ext cx="7031865" cy="4452534"/>
          </a:xfrm>
          <a:prstGeom prst="rect">
            <a:avLst/>
          </a:prstGeom>
        </p:spPr>
      </p:pic>
    </p:spTree>
    <p:extLst>
      <p:ext uri="{BB962C8B-B14F-4D97-AF65-F5344CB8AC3E}">
        <p14:creationId xmlns:p14="http://schemas.microsoft.com/office/powerpoint/2010/main" val="24022068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Roadrunner Residence, Austin, TX (2014)</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6665225" y="5578369"/>
            <a:ext cx="2000250" cy="1038225"/>
          </a:xfrm>
          <a:prstGeom prst="rect">
            <a:avLst/>
          </a:prstGeom>
        </p:spPr>
      </p:pic>
      <p:pic>
        <p:nvPicPr>
          <p:cNvPr id="5" name="Image 4"/>
          <p:cNvPicPr>
            <a:picLocks noChangeAspect="1"/>
          </p:cNvPicPr>
          <p:nvPr/>
        </p:nvPicPr>
        <p:blipFill>
          <a:blip r:embed="rId3"/>
          <a:stretch>
            <a:fillRect/>
          </a:stretch>
        </p:blipFill>
        <p:spPr>
          <a:xfrm>
            <a:off x="154675" y="1646678"/>
            <a:ext cx="3179075" cy="4450804"/>
          </a:xfrm>
          <a:prstGeom prst="rect">
            <a:avLst/>
          </a:prstGeom>
        </p:spPr>
      </p:pic>
      <p:pic>
        <p:nvPicPr>
          <p:cNvPr id="6" name="Image 5"/>
          <p:cNvPicPr>
            <a:picLocks noChangeAspect="1"/>
          </p:cNvPicPr>
          <p:nvPr/>
        </p:nvPicPr>
        <p:blipFill>
          <a:blip r:embed="rId4"/>
          <a:stretch>
            <a:fillRect/>
          </a:stretch>
        </p:blipFill>
        <p:spPr>
          <a:xfrm>
            <a:off x="3409950" y="1690689"/>
            <a:ext cx="2705100" cy="3514725"/>
          </a:xfrm>
          <a:prstGeom prst="rect">
            <a:avLst/>
          </a:prstGeom>
        </p:spPr>
      </p:pic>
      <p:pic>
        <p:nvPicPr>
          <p:cNvPr id="7" name="Image 6"/>
          <p:cNvPicPr>
            <a:picLocks noChangeAspect="1"/>
          </p:cNvPicPr>
          <p:nvPr/>
        </p:nvPicPr>
        <p:blipFill>
          <a:blip r:embed="rId5"/>
          <a:stretch>
            <a:fillRect/>
          </a:stretch>
        </p:blipFill>
        <p:spPr>
          <a:xfrm>
            <a:off x="6191250" y="1690689"/>
            <a:ext cx="2705100" cy="3514725"/>
          </a:xfrm>
          <a:prstGeom prst="rect">
            <a:avLst/>
          </a:prstGeom>
        </p:spPr>
      </p:pic>
      <p:sp>
        <p:nvSpPr>
          <p:cNvPr id="8" name="ZoneTexte 7"/>
          <p:cNvSpPr txBox="1"/>
          <p:nvPr/>
        </p:nvSpPr>
        <p:spPr>
          <a:xfrm>
            <a:off x="6496334" y="4558352"/>
            <a:ext cx="2169141" cy="368490"/>
          </a:xfrm>
          <a:prstGeom prst="rect">
            <a:avLst/>
          </a:prstGeom>
          <a:noFill/>
        </p:spPr>
        <p:txBody>
          <a:bodyPr wrap="square" rtlCol="0">
            <a:spAutoFit/>
          </a:bodyPr>
          <a:lstStyle/>
          <a:p>
            <a:r>
              <a:rPr lang="fr-FR" dirty="0" smtClean="0">
                <a:solidFill>
                  <a:schemeClr val="bg1"/>
                </a:solidFill>
              </a:rPr>
              <a:t>          Alicia</a:t>
            </a:r>
            <a:r>
              <a:rPr lang="fr-FR" dirty="0" smtClean="0"/>
              <a:t> </a:t>
            </a:r>
            <a:r>
              <a:rPr lang="fr-FR" dirty="0" smtClean="0">
                <a:solidFill>
                  <a:schemeClr val="bg1"/>
                </a:solidFill>
              </a:rPr>
              <a:t>Pierce</a:t>
            </a:r>
            <a:endParaRPr lang="fr-FR" dirty="0">
              <a:solidFill>
                <a:schemeClr val="bg1"/>
              </a:solidFill>
            </a:endParaRPr>
          </a:p>
        </p:txBody>
      </p:sp>
      <p:sp>
        <p:nvSpPr>
          <p:cNvPr id="9" name="ZoneTexte 8"/>
          <p:cNvSpPr txBox="1"/>
          <p:nvPr/>
        </p:nvSpPr>
        <p:spPr>
          <a:xfrm>
            <a:off x="3616657" y="4558352"/>
            <a:ext cx="2306471" cy="369332"/>
          </a:xfrm>
          <a:prstGeom prst="rect">
            <a:avLst/>
          </a:prstGeom>
          <a:noFill/>
        </p:spPr>
        <p:txBody>
          <a:bodyPr wrap="square" rtlCol="0">
            <a:spAutoFit/>
          </a:bodyPr>
          <a:lstStyle/>
          <a:p>
            <a:r>
              <a:rPr lang="fr-FR" dirty="0" smtClean="0"/>
              <a:t>Francisco Arredondo</a:t>
            </a:r>
            <a:endParaRPr lang="fr-FR" dirty="0"/>
          </a:p>
        </p:txBody>
      </p:sp>
    </p:spTree>
    <p:extLst>
      <p:ext uri="{BB962C8B-B14F-4D97-AF65-F5344CB8AC3E}">
        <p14:creationId xmlns:p14="http://schemas.microsoft.com/office/powerpoint/2010/main" val="297283986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8912179" cy="1325563"/>
          </a:xfrm>
        </p:spPr>
        <p:txBody>
          <a:bodyPr/>
          <a:lstStyle/>
          <a:p>
            <a:r>
              <a:rPr lang="fr-FR" dirty="0"/>
              <a:t>C Glass House, Dillon Beach, CA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12" y="1690689"/>
            <a:ext cx="8062175" cy="4271439"/>
          </a:xfrm>
          <a:prstGeom prst="rect">
            <a:avLst/>
          </a:prstGeom>
        </p:spPr>
      </p:pic>
    </p:spTree>
    <p:extLst>
      <p:ext uri="{BB962C8B-B14F-4D97-AF65-F5344CB8AC3E}">
        <p14:creationId xmlns:p14="http://schemas.microsoft.com/office/powerpoint/2010/main" val="12934506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Reef Residence,Torrey,UT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278" y="1690689"/>
            <a:ext cx="3503053" cy="2314641"/>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278" y="4134118"/>
            <a:ext cx="3503053" cy="2125014"/>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821" y="1690689"/>
            <a:ext cx="5100032" cy="406908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821" y="5865187"/>
            <a:ext cx="2913038" cy="856289"/>
          </a:xfrm>
          <a:prstGeom prst="rect">
            <a:avLst/>
          </a:prstGeom>
        </p:spPr>
      </p:pic>
      <p:sp>
        <p:nvSpPr>
          <p:cNvPr id="8" name="ZoneTexte 7"/>
          <p:cNvSpPr txBox="1"/>
          <p:nvPr/>
        </p:nvSpPr>
        <p:spPr>
          <a:xfrm>
            <a:off x="5872766" y="3567448"/>
            <a:ext cx="2202288" cy="369332"/>
          </a:xfrm>
          <a:prstGeom prst="rect">
            <a:avLst/>
          </a:prstGeom>
          <a:noFill/>
        </p:spPr>
        <p:txBody>
          <a:bodyPr wrap="square" rtlCol="0">
            <a:spAutoFit/>
          </a:bodyPr>
          <a:lstStyle/>
          <a:p>
            <a:r>
              <a:rPr lang="fr-FR" dirty="0" smtClean="0"/>
              <a:t>Christopher J. Talvy</a:t>
            </a:r>
            <a:endParaRPr lang="fr-FR" dirty="0"/>
          </a:p>
        </p:txBody>
      </p:sp>
      <p:sp>
        <p:nvSpPr>
          <p:cNvPr id="9" name="ZoneTexte 8"/>
          <p:cNvSpPr txBox="1"/>
          <p:nvPr/>
        </p:nvSpPr>
        <p:spPr>
          <a:xfrm>
            <a:off x="5872766" y="5759769"/>
            <a:ext cx="2202288" cy="369332"/>
          </a:xfrm>
          <a:prstGeom prst="rect">
            <a:avLst/>
          </a:prstGeom>
          <a:noFill/>
        </p:spPr>
        <p:txBody>
          <a:bodyPr wrap="square" rtlCol="0">
            <a:spAutoFit/>
          </a:bodyPr>
          <a:lstStyle/>
          <a:p>
            <a:r>
              <a:rPr lang="fr-FR" dirty="0" smtClean="0">
                <a:solidFill>
                  <a:schemeClr val="bg1"/>
                </a:solidFill>
              </a:rPr>
              <a:t>Hunter Gundersen</a:t>
            </a:r>
            <a:endParaRPr lang="fr-FR" dirty="0">
              <a:solidFill>
                <a:schemeClr val="bg1"/>
              </a:solidFill>
            </a:endParaRPr>
          </a:p>
        </p:txBody>
      </p:sp>
      <p:pic>
        <p:nvPicPr>
          <p:cNvPr id="10" name="Drifting_In_Sp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3195120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Capitol Reef </a:t>
            </a:r>
            <a:r>
              <a:rPr lang="fr-FR" dirty="0" smtClean="0"/>
              <a:t>Residence,Torrey,UT </a:t>
            </a:r>
            <a:r>
              <a:rPr lang="fr-FR" dirty="0"/>
              <a:t>(2014)</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Imbue Design firm.</a:t>
            </a:r>
          </a:p>
          <a:p>
            <a:r>
              <a:rPr lang="en-US" dirty="0"/>
              <a:t>The volumes ends are open in expansive glass walls to highlight views of the specified formations, while horizontal windows along the lengths of the volumes frame panoramic views of everything between.</a:t>
            </a:r>
            <a:endParaRPr lang="fr-FR" dirty="0" smtClean="0"/>
          </a:p>
          <a:p>
            <a:r>
              <a:rPr lang="en-US" dirty="0"/>
              <a:t>Reflecting the red rock megaliths that protrude out of the horizontal landscape, the sharp lines of the house rise above a shroud of vegetation to stand in contrast to ancient, twisted juniper trees.  Like the native rock and trees, corrugated Corten panels and cedar siding naturally age to a self-protective patina baked on by the arid heat and desert sun.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1232017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69080"/>
          </a:xfrm>
          <a:prstGeom prst="rect">
            <a:avLst/>
          </a:prstGeom>
        </p:spPr>
      </p:pic>
    </p:spTree>
    <p:extLst>
      <p:ext uri="{BB962C8B-B14F-4D97-AF65-F5344CB8AC3E}">
        <p14:creationId xmlns:p14="http://schemas.microsoft.com/office/powerpoint/2010/main" val="251208490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69080"/>
          </a:xfrm>
          <a:prstGeom prst="rect">
            <a:avLst/>
          </a:prstGeom>
        </p:spPr>
      </p:pic>
    </p:spTree>
    <p:extLst>
      <p:ext uri="{BB962C8B-B14F-4D97-AF65-F5344CB8AC3E}">
        <p14:creationId xmlns:p14="http://schemas.microsoft.com/office/powerpoint/2010/main" val="42409914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69080"/>
          </a:xfrm>
          <a:prstGeom prst="rect">
            <a:avLst/>
          </a:prstGeom>
        </p:spPr>
      </p:pic>
    </p:spTree>
    <p:extLst>
      <p:ext uri="{BB962C8B-B14F-4D97-AF65-F5344CB8AC3E}">
        <p14:creationId xmlns:p14="http://schemas.microsoft.com/office/powerpoint/2010/main" val="33934350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69080"/>
          </a:xfrm>
          <a:prstGeom prst="rect">
            <a:avLst/>
          </a:prstGeom>
        </p:spPr>
      </p:pic>
    </p:spTree>
    <p:extLst>
      <p:ext uri="{BB962C8B-B14F-4D97-AF65-F5344CB8AC3E}">
        <p14:creationId xmlns:p14="http://schemas.microsoft.com/office/powerpoint/2010/main" val="7841215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69080"/>
          </a:xfrm>
          <a:prstGeom prst="rect">
            <a:avLst/>
          </a:prstGeom>
        </p:spPr>
      </p:pic>
    </p:spTree>
    <p:extLst>
      <p:ext uri="{BB962C8B-B14F-4D97-AF65-F5344CB8AC3E}">
        <p14:creationId xmlns:p14="http://schemas.microsoft.com/office/powerpoint/2010/main" val="212807628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5"/>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3" y="1690688"/>
            <a:ext cx="6658378" cy="4426777"/>
          </a:xfrm>
          <a:prstGeom prst="rect">
            <a:avLst/>
          </a:prstGeom>
        </p:spPr>
      </p:pic>
    </p:spTree>
    <p:extLst>
      <p:ext uri="{BB962C8B-B14F-4D97-AF65-F5344CB8AC3E}">
        <p14:creationId xmlns:p14="http://schemas.microsoft.com/office/powerpoint/2010/main" val="3378755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358" y="1596980"/>
            <a:ext cx="6349284" cy="4353059"/>
          </a:xfrm>
          <a:prstGeom prst="rect">
            <a:avLst/>
          </a:prstGeom>
        </p:spPr>
      </p:pic>
    </p:spTree>
    <p:extLst>
      <p:ext uri="{BB962C8B-B14F-4D97-AF65-F5344CB8AC3E}">
        <p14:creationId xmlns:p14="http://schemas.microsoft.com/office/powerpoint/2010/main" val="31336921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Roadrunner Residence, </a:t>
            </a:r>
            <a:r>
              <a:rPr lang="fr-FR" sz="4000" dirty="0"/>
              <a:t>Austin, TX (2014)</a:t>
            </a:r>
          </a:p>
        </p:txBody>
      </p:sp>
      <p:sp>
        <p:nvSpPr>
          <p:cNvPr id="3" name="Espace réservé du contenu 2"/>
          <p:cNvSpPr>
            <a:spLocks noGrp="1"/>
          </p:cNvSpPr>
          <p:nvPr>
            <p:ph idx="1"/>
          </p:nvPr>
        </p:nvSpPr>
        <p:spPr/>
        <p:txBody>
          <a:bodyPr>
            <a:normAutofit lnSpcReduction="10000"/>
          </a:bodyPr>
          <a:lstStyle/>
          <a:p>
            <a:r>
              <a:rPr lang="en-US" dirty="0" smtClean="0"/>
              <a:t>It is the work of North Arrow Studio firm.</a:t>
            </a:r>
          </a:p>
          <a:p>
            <a:r>
              <a:rPr lang="en-US" dirty="0" smtClean="0"/>
              <a:t>From </a:t>
            </a:r>
            <a:r>
              <a:rPr lang="en-US" dirty="0"/>
              <a:t>its hillside perch, the Mies van der Rohe-inspired </a:t>
            </a:r>
            <a:r>
              <a:rPr lang="en-US" dirty="0" smtClean="0"/>
              <a:t>Roadrunner </a:t>
            </a:r>
            <a:r>
              <a:rPr lang="en-US" dirty="0"/>
              <a:t>Residence looks out over the Wild Basin Wilderness Preserve. The façade facing the Preserve is mostly glass with minimal interruptions, providing a stunning view of the Texas hill country. White stucco highlights the dancing shadows of the surrounding tree canopies. The residence maintains a strong connection to the surrounding environment, with a large living space that opens directly to a wide deck for relaxing with friends and family while surrounded by wilderness.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5017585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90689"/>
            <a:ext cx="6096000" cy="4069080"/>
          </a:xfrm>
          <a:prstGeom prst="rect">
            <a:avLst/>
          </a:prstGeom>
        </p:spPr>
      </p:pic>
    </p:spTree>
    <p:extLst>
      <p:ext uri="{BB962C8B-B14F-4D97-AF65-F5344CB8AC3E}">
        <p14:creationId xmlns:p14="http://schemas.microsoft.com/office/powerpoint/2010/main" val="355085553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721" y="1690689"/>
            <a:ext cx="6426558" cy="4388140"/>
          </a:xfrm>
          <a:prstGeom prst="rect">
            <a:avLst/>
          </a:prstGeom>
        </p:spPr>
      </p:pic>
    </p:spTree>
    <p:extLst>
      <p:ext uri="{BB962C8B-B14F-4D97-AF65-F5344CB8AC3E}">
        <p14:creationId xmlns:p14="http://schemas.microsoft.com/office/powerpoint/2010/main" val="61025135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4793" y="1690689"/>
            <a:ext cx="6174413" cy="4207835"/>
          </a:xfrm>
          <a:prstGeom prst="rect">
            <a:avLst/>
          </a:prstGeom>
        </p:spPr>
      </p:pic>
    </p:spTree>
    <p:extLst>
      <p:ext uri="{BB962C8B-B14F-4D97-AF65-F5344CB8AC3E}">
        <p14:creationId xmlns:p14="http://schemas.microsoft.com/office/powerpoint/2010/main" val="324543543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Capitol </a:t>
            </a:r>
            <a:r>
              <a:rPr lang="fr-FR" dirty="0"/>
              <a:t>Reef </a:t>
            </a:r>
            <a:r>
              <a:rPr lang="fr-FR" dirty="0" smtClean="0"/>
              <a:t>Residence,Torrey,UT </a:t>
            </a:r>
            <a:r>
              <a:rPr lang="fr-FR" dirty="0"/>
              <a:t>(2014)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918" y="1690689"/>
            <a:ext cx="6152417" cy="4233593"/>
          </a:xfrm>
          <a:prstGeom prst="rect">
            <a:avLst/>
          </a:prstGeom>
        </p:spPr>
      </p:pic>
    </p:spTree>
    <p:extLst>
      <p:ext uri="{BB962C8B-B14F-4D97-AF65-F5344CB8AC3E}">
        <p14:creationId xmlns:p14="http://schemas.microsoft.com/office/powerpoint/2010/main" val="13476182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6478" y="365126"/>
            <a:ext cx="8898340" cy="1325563"/>
          </a:xfrm>
        </p:spPr>
        <p:txBody>
          <a:bodyPr/>
          <a:lstStyle/>
          <a:p>
            <a:r>
              <a:rPr lang="fr-FR" dirty="0" smtClean="0"/>
              <a:t>Corbett Residence, Bahama, NC (2014)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2631" y="6356351"/>
            <a:ext cx="2100072" cy="25603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8096" y="1690690"/>
            <a:ext cx="2334607" cy="226716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8096" y="4042125"/>
            <a:ext cx="2334607" cy="215648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1690688"/>
            <a:ext cx="6190966" cy="4507919"/>
          </a:xfrm>
          <a:prstGeom prst="rect">
            <a:avLst/>
          </a:prstGeom>
        </p:spPr>
      </p:pic>
      <p:sp>
        <p:nvSpPr>
          <p:cNvPr id="8" name="ZoneTexte 7"/>
          <p:cNvSpPr txBox="1"/>
          <p:nvPr/>
        </p:nvSpPr>
        <p:spPr>
          <a:xfrm>
            <a:off x="6523630" y="3521122"/>
            <a:ext cx="2047164" cy="369332"/>
          </a:xfrm>
          <a:prstGeom prst="rect">
            <a:avLst/>
          </a:prstGeom>
          <a:noFill/>
        </p:spPr>
        <p:txBody>
          <a:bodyPr wrap="square" rtlCol="0">
            <a:spAutoFit/>
          </a:bodyPr>
          <a:lstStyle/>
          <a:p>
            <a:r>
              <a:rPr lang="fr-FR" dirty="0" smtClean="0">
                <a:solidFill>
                  <a:schemeClr val="bg1"/>
                </a:solidFill>
              </a:rPr>
              <a:t>Erin Sterling Lewis</a:t>
            </a:r>
            <a:endParaRPr lang="fr-FR" dirty="0">
              <a:solidFill>
                <a:schemeClr val="bg1"/>
              </a:solidFill>
            </a:endParaRPr>
          </a:p>
        </p:txBody>
      </p:sp>
      <p:sp>
        <p:nvSpPr>
          <p:cNvPr id="10" name="ZoneTexte 9"/>
          <p:cNvSpPr txBox="1"/>
          <p:nvPr/>
        </p:nvSpPr>
        <p:spPr>
          <a:xfrm>
            <a:off x="6523630" y="5704764"/>
            <a:ext cx="2047164" cy="368490"/>
          </a:xfrm>
          <a:prstGeom prst="rect">
            <a:avLst/>
          </a:prstGeom>
          <a:noFill/>
        </p:spPr>
        <p:txBody>
          <a:bodyPr wrap="square" rtlCol="0">
            <a:spAutoFit/>
          </a:bodyPr>
          <a:lstStyle/>
          <a:p>
            <a:r>
              <a:rPr lang="fr-FR" dirty="0" smtClean="0"/>
              <a:t>Matthew  Henning</a:t>
            </a:r>
            <a:endParaRPr lang="fr-FR" dirty="0"/>
          </a:p>
        </p:txBody>
      </p:sp>
    </p:spTree>
    <p:extLst>
      <p:ext uri="{BB962C8B-B14F-4D97-AF65-F5344CB8AC3E}">
        <p14:creationId xmlns:p14="http://schemas.microsoft.com/office/powerpoint/2010/main" val="51131857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21170" cy="1325563"/>
          </a:xfrm>
        </p:spPr>
        <p:txBody>
          <a:bodyPr/>
          <a:lstStyle/>
          <a:p>
            <a:r>
              <a:rPr lang="fr-FR" dirty="0"/>
              <a:t>Corbett Residence, Bahama, NC (</a:t>
            </a:r>
            <a:r>
              <a:rPr lang="fr-FR" dirty="0" smtClean="0"/>
              <a:t>2014)</a:t>
            </a:r>
            <a:endParaRPr lang="fr-FR" dirty="0"/>
          </a:p>
        </p:txBody>
      </p:sp>
      <p:sp>
        <p:nvSpPr>
          <p:cNvPr id="3" name="Espace réservé du contenu 2"/>
          <p:cNvSpPr>
            <a:spLocks noGrp="1"/>
          </p:cNvSpPr>
          <p:nvPr>
            <p:ph idx="1"/>
          </p:nvPr>
        </p:nvSpPr>
        <p:spPr/>
        <p:txBody>
          <a:bodyPr>
            <a:normAutofit lnSpcReduction="10000"/>
          </a:bodyPr>
          <a:lstStyle/>
          <a:p>
            <a:r>
              <a:rPr lang="en-US" dirty="0" smtClean="0"/>
              <a:t>It is the work of In Situ Studio</a:t>
            </a:r>
          </a:p>
          <a:p>
            <a:r>
              <a:rPr lang="en-US" dirty="0"/>
              <a:t>The rectilinear home rests on a base made of concrete block, with the upper portion clad in glass and </a:t>
            </a:r>
            <a:r>
              <a:rPr lang="en-US" dirty="0" smtClean="0"/>
              <a:t>blackened wood. The </a:t>
            </a:r>
            <a:r>
              <a:rPr lang="en-US" dirty="0"/>
              <a:t>house is a low black box that strikes a line across a sloping, wooded site, mimicking the horizon. It is placed at the edge of a descent to a creek and is oriented to admit ample natural light and capture views of the forest. </a:t>
            </a:r>
            <a:r>
              <a:rPr lang="en-US" dirty="0" smtClean="0"/>
              <a:t>The </a:t>
            </a:r>
            <a:r>
              <a:rPr lang="en-US" dirty="0"/>
              <a:t>east end, where the master bedroom is located, is glass, framing a view of a large red oak tree and a forest floor blanketed with ferns.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0199363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98341" cy="1325563"/>
          </a:xfrm>
        </p:spPr>
        <p:txBody>
          <a:bodyPr/>
          <a:lstStyle/>
          <a:p>
            <a:r>
              <a:rPr lang="fr-FR" dirty="0"/>
              <a:t>Corbett Residence, Bahama, NC (</a:t>
            </a:r>
            <a:r>
              <a:rPr lang="fr-FR" dirty="0" smtClean="0"/>
              <a:t>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86" y="1690689"/>
            <a:ext cx="7206017" cy="4341622"/>
          </a:xfrm>
          <a:prstGeom prst="rect">
            <a:avLst/>
          </a:prstGeom>
        </p:spPr>
      </p:pic>
    </p:spTree>
    <p:extLst>
      <p:ext uri="{BB962C8B-B14F-4D97-AF65-F5344CB8AC3E}">
        <p14:creationId xmlns:p14="http://schemas.microsoft.com/office/powerpoint/2010/main" val="117162636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5" y="365126"/>
            <a:ext cx="8898340" cy="1325563"/>
          </a:xfrm>
        </p:spPr>
        <p:txBody>
          <a:bodyPr/>
          <a:lstStyle/>
          <a:p>
            <a:r>
              <a:rPr lang="fr-FR" dirty="0"/>
              <a:t>Corbett Residence, Bahama, NC (</a:t>
            </a:r>
            <a:r>
              <a:rPr lang="fr-FR" dirty="0" smtClean="0"/>
              <a:t>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8" y="1690689"/>
            <a:ext cx="7014949" cy="4343398"/>
          </a:xfrm>
          <a:prstGeom prst="rect">
            <a:avLst/>
          </a:prstGeom>
        </p:spPr>
      </p:pic>
    </p:spTree>
    <p:extLst>
      <p:ext uri="{BB962C8B-B14F-4D97-AF65-F5344CB8AC3E}">
        <p14:creationId xmlns:p14="http://schemas.microsoft.com/office/powerpoint/2010/main" val="21511466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0" y="365126"/>
            <a:ext cx="9021170" cy="1325563"/>
          </a:xfrm>
        </p:spPr>
        <p:txBody>
          <a:bodyPr/>
          <a:lstStyle/>
          <a:p>
            <a:r>
              <a:rPr lang="fr-FR" dirty="0"/>
              <a:t>Corbett Residence, Bahama, NC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889" y="1690689"/>
            <a:ext cx="6810233" cy="4437157"/>
          </a:xfrm>
          <a:prstGeom prst="rect">
            <a:avLst/>
          </a:prstGeom>
        </p:spPr>
      </p:pic>
    </p:spTree>
    <p:extLst>
      <p:ext uri="{BB962C8B-B14F-4D97-AF65-F5344CB8AC3E}">
        <p14:creationId xmlns:p14="http://schemas.microsoft.com/office/powerpoint/2010/main" val="387229522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07522" cy="1325563"/>
          </a:xfrm>
        </p:spPr>
        <p:txBody>
          <a:bodyPr/>
          <a:lstStyle/>
          <a:p>
            <a:r>
              <a:rPr lang="fr-FR" dirty="0"/>
              <a:t>Corbett Residence, Bahama, NC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4" y="1690689"/>
            <a:ext cx="7014949" cy="4519042"/>
          </a:xfrm>
          <a:prstGeom prst="rect">
            <a:avLst/>
          </a:prstGeom>
        </p:spPr>
      </p:pic>
    </p:spTree>
    <p:extLst>
      <p:ext uri="{BB962C8B-B14F-4D97-AF65-F5344CB8AC3E}">
        <p14:creationId xmlns:p14="http://schemas.microsoft.com/office/powerpoint/2010/main" val="421321371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Roadrunner Residence, </a:t>
            </a:r>
            <a:r>
              <a:rPr lang="fr-FR" sz="4000" dirty="0"/>
              <a:t>Austin,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703286" y="1690689"/>
            <a:ext cx="7737428" cy="4396212"/>
          </a:xfrm>
          <a:prstGeom prst="rect">
            <a:avLst/>
          </a:prstGeom>
        </p:spPr>
      </p:pic>
    </p:spTree>
    <p:extLst>
      <p:ext uri="{BB962C8B-B14F-4D97-AF65-F5344CB8AC3E}">
        <p14:creationId xmlns:p14="http://schemas.microsoft.com/office/powerpoint/2010/main" val="209004345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534" y="365126"/>
            <a:ext cx="8939284" cy="1325563"/>
          </a:xfrm>
        </p:spPr>
        <p:txBody>
          <a:bodyPr/>
          <a:lstStyle/>
          <a:p>
            <a:r>
              <a:rPr lang="fr-FR" dirty="0"/>
              <a:t>Corbett Residence, Bahama, NC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940" y="1690689"/>
            <a:ext cx="6878472" cy="4380932"/>
          </a:xfrm>
          <a:prstGeom prst="rect">
            <a:avLst/>
          </a:prstGeom>
        </p:spPr>
      </p:pic>
    </p:spTree>
    <p:extLst>
      <p:ext uri="{BB962C8B-B14F-4D97-AF65-F5344CB8AC3E}">
        <p14:creationId xmlns:p14="http://schemas.microsoft.com/office/powerpoint/2010/main" val="13451798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939284" cy="1325563"/>
          </a:xfrm>
        </p:spPr>
        <p:txBody>
          <a:bodyPr/>
          <a:lstStyle/>
          <a:p>
            <a:r>
              <a:rPr lang="fr-FR" dirty="0"/>
              <a:t>Corbett Residence, Bahama, NC (</a:t>
            </a:r>
            <a:r>
              <a:rPr lang="fr-FR" dirty="0" smtClean="0"/>
              <a:t>2014)</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48" y="1690689"/>
            <a:ext cx="7287904" cy="4423509"/>
          </a:xfrm>
          <a:prstGeom prst="rect">
            <a:avLst/>
          </a:prstGeom>
        </p:spPr>
      </p:pic>
    </p:spTree>
    <p:extLst>
      <p:ext uri="{BB962C8B-B14F-4D97-AF65-F5344CB8AC3E}">
        <p14:creationId xmlns:p14="http://schemas.microsoft.com/office/powerpoint/2010/main" val="26105982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Flying Point House, Water Mill, NY (2014)</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4572000" y="1690689"/>
            <a:ext cx="3094093" cy="3072380"/>
          </a:xfrm>
          <a:prstGeom prst="rect">
            <a:avLst/>
          </a:prstGeom>
        </p:spPr>
      </p:pic>
      <p:pic>
        <p:nvPicPr>
          <p:cNvPr id="5" name="Image 4"/>
          <p:cNvPicPr>
            <a:picLocks noChangeAspect="1"/>
          </p:cNvPicPr>
          <p:nvPr/>
        </p:nvPicPr>
        <p:blipFill>
          <a:blip r:embed="rId3"/>
          <a:stretch>
            <a:fillRect/>
          </a:stretch>
        </p:blipFill>
        <p:spPr>
          <a:xfrm>
            <a:off x="4729776" y="5074503"/>
            <a:ext cx="2770548" cy="31084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114" y="1690689"/>
            <a:ext cx="3095056" cy="4559986"/>
          </a:xfrm>
          <a:prstGeom prst="rect">
            <a:avLst/>
          </a:prstGeom>
        </p:spPr>
      </p:pic>
    </p:spTree>
    <p:extLst>
      <p:ext uri="{BB962C8B-B14F-4D97-AF65-F5344CB8AC3E}">
        <p14:creationId xmlns:p14="http://schemas.microsoft.com/office/powerpoint/2010/main" val="245343658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Flying </a:t>
            </a:r>
            <a:r>
              <a:rPr lang="fr-FR" sz="4000" dirty="0"/>
              <a:t>Point </a:t>
            </a:r>
            <a:r>
              <a:rPr lang="fr-FR" sz="4000" dirty="0" smtClean="0"/>
              <a:t>House, </a:t>
            </a:r>
            <a:r>
              <a:rPr lang="fr-FR" sz="4000" dirty="0"/>
              <a:t>Water Mill, NY (2014)</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Stevens Harris.</a:t>
            </a:r>
          </a:p>
          <a:p>
            <a:r>
              <a:rPr lang="en-US" dirty="0"/>
              <a:t>A spectacular glass box floating atop the oceanfront dunes in the Hamptons, this ultra-modern luxury residence is uniquely constructed with beautifully formed concrete boxes set on top of two piers. One pier of this architectural marvel is faceted, tapering to its smallest possible footprint. The other, partially embedded in the natural fall of a sand dune, is large enough to contain the garage</a:t>
            </a:r>
            <a:r>
              <a:rPr lang="en-US" dirty="0" smtClean="0"/>
              <a:t>. Created </a:t>
            </a:r>
            <a:r>
              <a:rPr lang="en-US" dirty="0"/>
              <a:t>as a stunning 4 bedroom, modern stone edifice with unobstructed vista views looking out across both the Atlantic Ocean and Mecox Bay, the structure is simplistic in itself and practically monastic.</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6575723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Flying </a:t>
            </a:r>
            <a:r>
              <a:rPr lang="fr-FR" sz="4000" dirty="0"/>
              <a:t>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644" y="1690689"/>
            <a:ext cx="6946711" cy="4464452"/>
          </a:xfrm>
          <a:prstGeom prst="rect">
            <a:avLst/>
          </a:prstGeom>
        </p:spPr>
      </p:pic>
    </p:spTree>
    <p:extLst>
      <p:ext uri="{BB962C8B-B14F-4D97-AF65-F5344CB8AC3E}">
        <p14:creationId xmlns:p14="http://schemas.microsoft.com/office/powerpoint/2010/main" val="23962331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Flying </a:t>
            </a:r>
            <a:r>
              <a:rPr lang="fr-FR" sz="4000" dirty="0"/>
              <a:t>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349" y="1690689"/>
            <a:ext cx="7001301" cy="4450804"/>
          </a:xfrm>
          <a:prstGeom prst="rect">
            <a:avLst/>
          </a:prstGeom>
        </p:spPr>
      </p:pic>
    </p:spTree>
    <p:extLst>
      <p:ext uri="{BB962C8B-B14F-4D97-AF65-F5344CB8AC3E}">
        <p14:creationId xmlns:p14="http://schemas.microsoft.com/office/powerpoint/2010/main" val="354250776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490" y="365126"/>
            <a:ext cx="8570794"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768" y="1690689"/>
            <a:ext cx="6732237" cy="4437156"/>
          </a:xfrm>
          <a:prstGeom prst="rect">
            <a:avLst/>
          </a:prstGeom>
        </p:spPr>
      </p:pic>
    </p:spTree>
    <p:extLst>
      <p:ext uri="{BB962C8B-B14F-4D97-AF65-F5344CB8AC3E}">
        <p14:creationId xmlns:p14="http://schemas.microsoft.com/office/powerpoint/2010/main" val="162405594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5" y="365126"/>
            <a:ext cx="8625384"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065" y="1690689"/>
            <a:ext cx="6591869" cy="4532691"/>
          </a:xfrm>
          <a:prstGeom prst="rect">
            <a:avLst/>
          </a:prstGeom>
        </p:spPr>
      </p:pic>
    </p:spTree>
    <p:extLst>
      <p:ext uri="{BB962C8B-B14F-4D97-AF65-F5344CB8AC3E}">
        <p14:creationId xmlns:p14="http://schemas.microsoft.com/office/powerpoint/2010/main" val="9485419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4" y="365126"/>
            <a:ext cx="8598089"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29" y="1690689"/>
            <a:ext cx="7069541" cy="4437157"/>
          </a:xfrm>
          <a:prstGeom prst="rect">
            <a:avLst/>
          </a:prstGeom>
        </p:spPr>
      </p:pic>
    </p:spTree>
    <p:extLst>
      <p:ext uri="{BB962C8B-B14F-4D97-AF65-F5344CB8AC3E}">
        <p14:creationId xmlns:p14="http://schemas.microsoft.com/office/powerpoint/2010/main" val="8023388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1195" y="365126"/>
            <a:ext cx="8639032"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481" y="1690689"/>
            <a:ext cx="6646460" cy="4148919"/>
          </a:xfrm>
          <a:prstGeom prst="rect">
            <a:avLst/>
          </a:prstGeom>
        </p:spPr>
      </p:pic>
    </p:spTree>
    <p:extLst>
      <p:ext uri="{BB962C8B-B14F-4D97-AF65-F5344CB8AC3E}">
        <p14:creationId xmlns:p14="http://schemas.microsoft.com/office/powerpoint/2010/main" val="39985373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Roadrunner Residence, </a:t>
            </a:r>
            <a:r>
              <a:rPr lang="fr-FR" sz="4000" dirty="0"/>
              <a:t>Austin, TX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775185" y="1690689"/>
            <a:ext cx="7593629" cy="4450804"/>
          </a:xfrm>
          <a:prstGeom prst="rect">
            <a:avLst/>
          </a:prstGeom>
        </p:spPr>
      </p:pic>
    </p:spTree>
    <p:extLst>
      <p:ext uri="{BB962C8B-B14F-4D97-AF65-F5344CB8AC3E}">
        <p14:creationId xmlns:p14="http://schemas.microsoft.com/office/powerpoint/2010/main" val="83585915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5" y="365126"/>
            <a:ext cx="8775510"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16" y="1690689"/>
            <a:ext cx="6905767" cy="4500561"/>
          </a:xfrm>
          <a:prstGeom prst="rect">
            <a:avLst/>
          </a:prstGeom>
        </p:spPr>
      </p:pic>
    </p:spTree>
    <p:extLst>
      <p:ext uri="{BB962C8B-B14F-4D97-AF65-F5344CB8AC3E}">
        <p14:creationId xmlns:p14="http://schemas.microsoft.com/office/powerpoint/2010/main" val="29205655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4" y="365126"/>
            <a:ext cx="8584442"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707" y="1690689"/>
            <a:ext cx="6796585" cy="4423509"/>
          </a:xfrm>
          <a:prstGeom prst="rect">
            <a:avLst/>
          </a:prstGeom>
        </p:spPr>
      </p:pic>
    </p:spTree>
    <p:extLst>
      <p:ext uri="{BB962C8B-B14F-4D97-AF65-F5344CB8AC3E}">
        <p14:creationId xmlns:p14="http://schemas.microsoft.com/office/powerpoint/2010/main" val="38521589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60" y="365126"/>
            <a:ext cx="8693624"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053" y="1690689"/>
            <a:ext cx="7055893" cy="4505396"/>
          </a:xfrm>
          <a:prstGeom prst="rect">
            <a:avLst/>
          </a:prstGeom>
        </p:spPr>
      </p:pic>
    </p:spTree>
    <p:extLst>
      <p:ext uri="{BB962C8B-B14F-4D97-AF65-F5344CB8AC3E}">
        <p14:creationId xmlns:p14="http://schemas.microsoft.com/office/powerpoint/2010/main" val="15923712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61" y="365126"/>
            <a:ext cx="8598088"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29" y="1690689"/>
            <a:ext cx="7069541" cy="4519043"/>
          </a:xfrm>
          <a:prstGeom prst="rect">
            <a:avLst/>
          </a:prstGeom>
        </p:spPr>
      </p:pic>
    </p:spTree>
    <p:extLst>
      <p:ext uri="{BB962C8B-B14F-4D97-AF65-F5344CB8AC3E}">
        <p14:creationId xmlns:p14="http://schemas.microsoft.com/office/powerpoint/2010/main" val="143974407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831" y="365126"/>
            <a:ext cx="8830100" cy="1325563"/>
          </a:xfrm>
        </p:spPr>
        <p:txBody>
          <a:bodyPr>
            <a:normAutofit/>
          </a:bodyPr>
          <a:lstStyle/>
          <a:p>
            <a:r>
              <a:rPr lang="fr-FR" sz="4000" dirty="0" smtClean="0"/>
              <a:t>  Flying </a:t>
            </a:r>
            <a:r>
              <a:rPr lang="fr-FR" sz="4000" dirty="0"/>
              <a:t>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242" y="1690689"/>
            <a:ext cx="6810233" cy="4546339"/>
          </a:xfrm>
          <a:prstGeom prst="rect">
            <a:avLst/>
          </a:prstGeom>
        </p:spPr>
      </p:pic>
    </p:spTree>
    <p:extLst>
      <p:ext uri="{BB962C8B-B14F-4D97-AF65-F5344CB8AC3E}">
        <p14:creationId xmlns:p14="http://schemas.microsoft.com/office/powerpoint/2010/main" val="24536398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365" y="365126"/>
            <a:ext cx="8761862"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59" y="1690689"/>
            <a:ext cx="6823881" cy="4478100"/>
          </a:xfrm>
          <a:prstGeom prst="rect">
            <a:avLst/>
          </a:prstGeom>
        </p:spPr>
      </p:pic>
    </p:spTree>
    <p:extLst>
      <p:ext uri="{BB962C8B-B14F-4D97-AF65-F5344CB8AC3E}">
        <p14:creationId xmlns:p14="http://schemas.microsoft.com/office/powerpoint/2010/main" val="7648446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734567" cy="1325563"/>
          </a:xfrm>
        </p:spPr>
        <p:txBody>
          <a:bodyPr>
            <a:normAutofit/>
          </a:bodyPr>
          <a:lstStyle/>
          <a:p>
            <a:r>
              <a:rPr lang="fr-FR" sz="4000" dirty="0"/>
              <a:t>Flying Point </a:t>
            </a:r>
            <a:r>
              <a:rPr lang="fr-FR" sz="4000" dirty="0" smtClean="0"/>
              <a:t>House, </a:t>
            </a:r>
            <a:r>
              <a:rPr lang="fr-FR" sz="4000" dirty="0"/>
              <a:t>Water Mill, NY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349" y="1690689"/>
            <a:ext cx="7001301" cy="4491748"/>
          </a:xfrm>
          <a:prstGeom prst="rect">
            <a:avLst/>
          </a:prstGeom>
        </p:spPr>
      </p:pic>
    </p:spTree>
    <p:extLst>
      <p:ext uri="{BB962C8B-B14F-4D97-AF65-F5344CB8AC3E}">
        <p14:creationId xmlns:p14="http://schemas.microsoft.com/office/powerpoint/2010/main" val="25573466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315" y="1690689"/>
            <a:ext cx="5677469" cy="42324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16" y="1690689"/>
            <a:ext cx="3038195" cy="4532691"/>
          </a:xfrm>
          <a:prstGeom prst="rect">
            <a:avLst/>
          </a:prstGeom>
        </p:spPr>
      </p:pic>
      <p:pic>
        <p:nvPicPr>
          <p:cNvPr id="6" name="Image 5"/>
          <p:cNvPicPr>
            <a:picLocks noChangeAspect="1"/>
          </p:cNvPicPr>
          <p:nvPr/>
        </p:nvPicPr>
        <p:blipFill>
          <a:blip r:embed="rId4"/>
          <a:stretch>
            <a:fillRect/>
          </a:stretch>
        </p:blipFill>
        <p:spPr>
          <a:xfrm>
            <a:off x="5927748" y="6191250"/>
            <a:ext cx="2638425" cy="666750"/>
          </a:xfrm>
          <a:prstGeom prst="rect">
            <a:avLst/>
          </a:prstGeom>
        </p:spPr>
      </p:pic>
      <p:sp>
        <p:nvSpPr>
          <p:cNvPr id="7" name="ZoneTexte 6"/>
          <p:cNvSpPr txBox="1"/>
          <p:nvPr/>
        </p:nvSpPr>
        <p:spPr>
          <a:xfrm>
            <a:off x="4435521" y="5281684"/>
            <a:ext cx="3630305" cy="369332"/>
          </a:xfrm>
          <a:prstGeom prst="rect">
            <a:avLst/>
          </a:prstGeom>
          <a:noFill/>
        </p:spPr>
        <p:txBody>
          <a:bodyPr wrap="square" rtlCol="0">
            <a:spAutoFit/>
          </a:bodyPr>
          <a:lstStyle/>
          <a:p>
            <a:r>
              <a:rPr lang="en-US" dirty="0">
                <a:solidFill>
                  <a:schemeClr val="bg1"/>
                </a:solidFill>
              </a:rPr>
              <a:t>Hilary Sample &amp; </a:t>
            </a:r>
            <a:r>
              <a:rPr lang="fr-FR" dirty="0">
                <a:solidFill>
                  <a:schemeClr val="bg1"/>
                </a:solidFill>
              </a:rPr>
              <a:t>Michael Meredith</a:t>
            </a:r>
          </a:p>
        </p:txBody>
      </p:sp>
    </p:spTree>
    <p:extLst>
      <p:ext uri="{BB962C8B-B14F-4D97-AF65-F5344CB8AC3E}">
        <p14:creationId xmlns:p14="http://schemas.microsoft.com/office/powerpoint/2010/main" val="228669459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Hilary Sample &amp; </a:t>
            </a:r>
            <a:r>
              <a:rPr lang="fr-FR" dirty="0"/>
              <a:t>Michael </a:t>
            </a:r>
            <a:r>
              <a:rPr lang="fr-FR" dirty="0" smtClean="0"/>
              <a:t>Meredith.</a:t>
            </a:r>
            <a:endParaRPr lang="en-US" dirty="0" smtClean="0"/>
          </a:p>
          <a:p>
            <a:r>
              <a:rPr lang="en-US" dirty="0" smtClean="0"/>
              <a:t>The </a:t>
            </a:r>
            <a:r>
              <a:rPr lang="en-US" dirty="0"/>
              <a:t>Museum of Outdoor Arts Element House is a structural insulated panel (SIPS) modular building designed to operate independently of public utilities by integrating passive systems and on-site energy-generation. </a:t>
            </a:r>
            <a:endParaRPr lang="en-US" dirty="0" smtClean="0"/>
          </a:p>
          <a:p>
            <a:r>
              <a:rPr lang="en-US" dirty="0"/>
              <a:t>The Element House shape is derived from the Fibonacci sequence, which is a describer of developmental patterns in living organisms. This mathematical series was applied in order to explore the idea of recombinatory growth in building forms and the economics of spatial compartmentalization.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44944058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Element House,Anton Chico, NM (2014)</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15" y="1690689"/>
            <a:ext cx="7192370" cy="4464452"/>
          </a:xfrm>
          <a:prstGeom prst="rect">
            <a:avLst/>
          </a:prstGeom>
        </p:spPr>
      </p:pic>
      <p:pic>
        <p:nvPicPr>
          <p:cNvPr id="5" name="Far_Away_From_The_Glittering_Galax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5347053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65726</TotalTime>
  <Words>3509</Words>
  <Application>Microsoft Office PowerPoint</Application>
  <PresentationFormat>Affichage à l'écran (4:3)</PresentationFormat>
  <Paragraphs>374</Paragraphs>
  <Slides>151</Slides>
  <Notes>1</Notes>
  <HiddenSlides>0</HiddenSlides>
  <MMClips>5</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151</vt:i4>
      </vt:variant>
    </vt:vector>
  </HeadingPairs>
  <TitlesOfParts>
    <vt:vector size="155" baseType="lpstr">
      <vt:lpstr>Arial</vt:lpstr>
      <vt:lpstr>Calibri</vt:lpstr>
      <vt:lpstr>Calibri Light</vt:lpstr>
      <vt:lpstr>Thème Office</vt:lpstr>
      <vt:lpstr>US. Modernist Houses</vt:lpstr>
      <vt:lpstr>     US Modernist Houses 2014 </vt:lpstr>
      <vt:lpstr>       US Modernist Houses</vt:lpstr>
      <vt:lpstr>        US Modernist Houses</vt:lpstr>
      <vt:lpstr>      US Modernist Houses 2</vt:lpstr>
      <vt:lpstr>  Roadrunner Residence, Austin, TX (2014)</vt:lpstr>
      <vt:lpstr> Roadrunner Residence, Austin, TX (2014)</vt:lpstr>
      <vt:lpstr> Roadrunner Residence, Austin, TX (2014)</vt:lpstr>
      <vt:lpstr>  Roadrunner Residence, Austin, TX (2014)</vt:lpstr>
      <vt:lpstr> Roadrunner Residence, Austin, TX (2014)</vt:lpstr>
      <vt:lpstr>Roadrunner Residence, Austin, TX (2014)</vt:lpstr>
      <vt:lpstr>  Roadrunner Residence, Austin, TX (2014)</vt:lpstr>
      <vt:lpstr>  Roadrunner Residence, Austin, TX (2014)</vt:lpstr>
      <vt:lpstr>  Roadrunner Residence, Austin, TX (2014)</vt:lpstr>
      <vt:lpstr> Roadrunner Residence, Austin, TX (2014)</vt:lpstr>
      <vt:lpstr>  Vault House, Oxnard, CA (2014) </vt:lpstr>
      <vt:lpstr>  Vault House, Oxnard, CA (2014) </vt:lpstr>
      <vt:lpstr>Vault House, Oxnard, CA (2014) </vt:lpstr>
      <vt:lpstr>  Vault House, Oxnard, CA (2014) </vt:lpstr>
      <vt:lpstr>  Vault House, Oxnard, CA (2014) </vt:lpstr>
      <vt:lpstr>  Vault House, Oxnard, CA (2014) </vt:lpstr>
      <vt:lpstr>  Vault House, Oxnard, CA (2014) </vt:lpstr>
      <vt:lpstr>  Vault House, Oxnard, CA (2014) </vt:lpstr>
      <vt:lpstr>  Vault House, Oxnard, CA (2014) </vt:lpstr>
      <vt:lpstr>  Vault House, Oxnard, CA (2014) </vt:lpstr>
      <vt:lpstr>  Vault House, Oxnard, CA (2014) </vt:lpstr>
      <vt:lpstr>  Vault House, Oxnard, CA (2014)</vt:lpstr>
      <vt:lpstr>  Vault House, Oxnard, CA (2014)</vt:lpstr>
      <vt:lpstr>  Vault House, Oxnard, CA (2014)</vt:lpstr>
      <vt:lpstr>  Vault House, Oxnard, CA (2014)</vt:lpstr>
      <vt:lpstr>   PV14 House, Dallas, TX (2014)</vt:lpstr>
      <vt:lpstr>    PV14 House, Dallas, TX (2014)</vt:lpstr>
      <vt:lpstr>    PV14 House, Dallas, TX (2014)</vt:lpstr>
      <vt:lpstr>    PV14 House, Dallas, TX (2014)</vt:lpstr>
      <vt:lpstr>   PV14 House, Dallas, TX (2014)</vt:lpstr>
      <vt:lpstr>   PV14 House, Dallas, TX (2014)</vt:lpstr>
      <vt:lpstr>   PV14 House, Dallas, TX (2014)</vt:lpstr>
      <vt:lpstr>   PV14 House, Dallas, TX (2014)</vt:lpstr>
      <vt:lpstr>    PV14 House, Dallas, TX (2014)</vt:lpstr>
      <vt:lpstr>Desert Courtyard, Scottsdale, AZ (2014)</vt:lpstr>
      <vt:lpstr>Desert Courtyard, Scottsdale, AZ (2014)</vt:lpstr>
      <vt:lpstr>Desert Courtyard, Scottsdale, AZ (2014)</vt:lpstr>
      <vt:lpstr>Desert Courtyard, Scottsdale, AZ (2014)</vt:lpstr>
      <vt:lpstr>Desert Courtyard, Scottsdale, AZ (2014)</vt:lpstr>
      <vt:lpstr>Desert Courtyard, Scottsdale, AZ (2014)</vt:lpstr>
      <vt:lpstr>Desert Courtyard, Scottsdale, AZ (2014)</vt:lpstr>
      <vt:lpstr>Desert Courtyard, Scottsdale, AZ (2014)</vt:lpstr>
      <vt:lpstr>Desert Courtyard, Scottsdale, AZ (2014)</vt:lpstr>
      <vt:lpstr>Desert Courtyard, Scottsdale, AZ (2014)</vt:lpstr>
      <vt:lpstr>Desert Courtyard, Scottsdale, AZ (2014)</vt:lpstr>
      <vt:lpstr>Desert Courtyard, Scottsdale, AZ (2014)</vt:lpstr>
      <vt:lpstr>C Glass House, Dillon Beach, CA (2014)</vt:lpstr>
      <vt:lpstr>C Glass House, Dillon Beach, CA (2014)</vt:lpstr>
      <vt:lpstr>C Glass House, Dillon Beach, CA (2014)</vt:lpstr>
      <vt:lpstr>C Glass House, Dillon Beach, CA (2014)</vt:lpstr>
      <vt:lpstr>C Glass House, Dillon Beach, CA (2014)</vt:lpstr>
      <vt:lpstr>C Glass House, Dillon Beach, CA (2014)</vt:lpstr>
      <vt:lpstr>C Glass House, Dillon Beach, CA (2014)</vt:lpstr>
      <vt:lpstr>C Glass House, Dillon Beach, CA (2014)</vt:lpstr>
      <vt:lpstr>C Glass House, Dillon Beach, CA (2014)</vt:lpstr>
      <vt:lpstr>Capitol Reef Residence,Torrey,UT (2014)</vt:lpstr>
      <vt:lpstr>Capitol Reef Residence,Torrey,UT (2014)</vt:lpstr>
      <vt:lpstr>Capitol Reef Residence,Torrey,UT (2014)</vt:lpstr>
      <vt:lpstr>Capitol Reef Residence,Torrey,UT (2014)</vt:lpstr>
      <vt:lpstr>Capitol Reef Residence,Torrey,UT (2014)</vt:lpstr>
      <vt:lpstr>Capitol Reef Residence,Torrey,UT (2014)</vt:lpstr>
      <vt:lpstr>Capitol Reef Residence,Torrey,UT (2014)</vt:lpstr>
      <vt:lpstr>Capitol Reef Residence,Torrey,UT (2014)</vt:lpstr>
      <vt:lpstr>Capitol Reef Residence,Torrey,UT (2014)</vt:lpstr>
      <vt:lpstr>Capitol Reef Residence,Torrey,UT (2014)</vt:lpstr>
      <vt:lpstr>Capitol Reef Residence,Torrey,UT (2014)</vt:lpstr>
      <vt:lpstr>Capitol Reef Residence,Torrey,UT (2014)</vt:lpstr>
      <vt:lpstr>Capitol Reef Residence,Torrey,UT (2014)</vt:lpstr>
      <vt:lpstr>Corbett Residence, Bahama, NC (2014)</vt:lpstr>
      <vt:lpstr>Corbett Residence, Bahama, NC (2014)</vt:lpstr>
      <vt:lpstr>Corbett Residence, Bahama, NC (2014)</vt:lpstr>
      <vt:lpstr>Corbett Residence, Bahama, NC (2014)</vt:lpstr>
      <vt:lpstr>Corbett Residence, Bahama, NC (2014)</vt:lpstr>
      <vt:lpstr>Corbett Residence, Bahama, NC (2014)</vt:lpstr>
      <vt:lpstr>Corbett Residence, Bahama, NC (2014)</vt:lpstr>
      <vt:lpstr>Corbett Residence, Bahama, NC (2014)</vt:lpstr>
      <vt:lpstr>  Flying Point House, Water Mill, NY (2014)</vt:lpstr>
      <vt:lpstr>  Flying Point House, Water Mill, NY (2014)</vt:lpstr>
      <vt:lpstr>  Flying Point House, Water Mill, NY (2014)</vt:lpstr>
      <vt:lpstr>  Flying Point House, Water Mill, NY (2014)</vt:lpstr>
      <vt:lpstr>Flying Point House, Water Mill, NY (2014)</vt:lpstr>
      <vt:lpstr>Flying Point House, Water Mill, NY (2014)</vt:lpstr>
      <vt:lpstr>Flying Point House, Water Mill, NY (2014)</vt:lpstr>
      <vt:lpstr>Flying Point House, Water Mill, NY (2014)</vt:lpstr>
      <vt:lpstr>Flying Point House, Water Mill, NY (2014)</vt:lpstr>
      <vt:lpstr>Flying Point House, Water Mill, NY (2014)</vt:lpstr>
      <vt:lpstr>Flying Point House, Water Mill, NY (2014)</vt:lpstr>
      <vt:lpstr>Flying Point House, Water Mill, NY (2014)</vt:lpstr>
      <vt:lpstr>  Flying Point House, Water Mill, NY (2014)</vt:lpstr>
      <vt:lpstr>Flying Point House, Water Mill, NY (2014)</vt:lpstr>
      <vt:lpstr>Flying Point House, Water Mill, NY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Element House,Anton Chico, NM (2014)</vt:lpstr>
      <vt:lpstr>36SML, Stone Ridge, NY (2014)</vt:lpstr>
      <vt:lpstr>36SML, Stone Ridge, NY (2014)</vt:lpstr>
      <vt:lpstr>  36SML, Stone Ridge, NY (2014)</vt:lpstr>
      <vt:lpstr>  36SML, Stone Ridge, NY (2014)</vt:lpstr>
      <vt:lpstr>   36SML, Stone Ridge, NY (2014)</vt:lpstr>
      <vt:lpstr>   36SML, Stone Ridge, NY (2014)</vt:lpstr>
      <vt:lpstr>  36SML, Stone Ridge, NY (2014)</vt:lpstr>
      <vt:lpstr>  36SML, Stone Ridge, NY (2014)</vt:lpstr>
      <vt:lpstr>  36SML, Stone Ridge, NY (2014)</vt:lpstr>
      <vt:lpstr>   36SML, Stone Ridge, NY (2014)</vt:lpstr>
      <vt:lpstr>   36SML, Stone Ridge, NY (2014)</vt:lpstr>
      <vt:lpstr>   36SML, Stone Ridge, NY (2014)</vt:lpstr>
      <vt:lpstr>   36SML, Stone Ridge, NY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Rimrock, Spokane, WA (2014)</vt:lpstr>
      <vt:lpstr>  Independence Pass, Aspen, CO (2014)</vt:lpstr>
      <vt:lpstr>  Independence Pass, Aspen, CO (2014)</vt:lpstr>
      <vt:lpstr>  Independence Pass, Aspen, CO (2014)</vt:lpstr>
      <vt:lpstr>  Independence Pass, Aspen, CO (2014)</vt:lpstr>
      <vt:lpstr>  Independence Pass, Aspen, CO (2014)</vt:lpstr>
      <vt:lpstr>  Independence Pass, Aspen, CO (2014)</vt:lpstr>
      <vt:lpstr>  Independence Pass, Aspen, CO (2014)</vt:lpstr>
      <vt:lpstr>  Independence Pass, Aspen, CO (2014)</vt:lpstr>
      <vt:lpstr>  Independence Pass, Aspen, CO (2014)</vt:lpstr>
      <vt:lpstr>  Independence Pass, Aspen, CO (2014)</vt:lpstr>
      <vt:lpstr>  Independence Pass, Aspen, CO (2014)</vt:lpstr>
      <vt:lpstr>  Independence Pass, Aspen, CO (2014)</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821</cp:revision>
  <dcterms:created xsi:type="dcterms:W3CDTF">2017-12-25T13:11:09Z</dcterms:created>
  <dcterms:modified xsi:type="dcterms:W3CDTF">2022-03-16T16:36:54Z</dcterms:modified>
</cp:coreProperties>
</file>