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3"/>
  </p:notesMasterIdLst>
  <p:sldIdLst>
    <p:sldId id="256" r:id="rId2"/>
    <p:sldId id="797" r:id="rId3"/>
    <p:sldId id="1760" r:id="rId4"/>
    <p:sldId id="1297" r:id="rId5"/>
    <p:sldId id="468" r:id="rId6"/>
    <p:sldId id="811" r:id="rId7"/>
    <p:sldId id="812" r:id="rId8"/>
    <p:sldId id="471" r:id="rId9"/>
    <p:sldId id="1310" r:id="rId10"/>
    <p:sldId id="1308" r:id="rId11"/>
    <p:sldId id="1307" r:id="rId12"/>
    <p:sldId id="473" r:id="rId13"/>
    <p:sldId id="1309" r:id="rId14"/>
    <p:sldId id="474" r:id="rId15"/>
    <p:sldId id="475" r:id="rId16"/>
    <p:sldId id="1311" r:id="rId17"/>
    <p:sldId id="476" r:id="rId18"/>
    <p:sldId id="813" r:id="rId19"/>
    <p:sldId id="1603" r:id="rId20"/>
    <p:sldId id="478" r:id="rId21"/>
    <p:sldId id="1605" r:id="rId22"/>
    <p:sldId id="479" r:id="rId23"/>
    <p:sldId id="480" r:id="rId24"/>
    <p:sldId id="1604" r:id="rId25"/>
    <p:sldId id="1624" r:id="rId26"/>
    <p:sldId id="1625" r:id="rId27"/>
    <p:sldId id="1626" r:id="rId28"/>
    <p:sldId id="1627" r:id="rId29"/>
    <p:sldId id="1628" r:id="rId30"/>
    <p:sldId id="1633" r:id="rId31"/>
    <p:sldId id="1634" r:id="rId32"/>
    <p:sldId id="1635" r:id="rId33"/>
    <p:sldId id="1631" r:id="rId34"/>
    <p:sldId id="1629" r:id="rId35"/>
    <p:sldId id="1630" r:id="rId36"/>
    <p:sldId id="1632" r:id="rId37"/>
    <p:sldId id="1636" r:id="rId38"/>
    <p:sldId id="1671" r:id="rId39"/>
    <p:sldId id="1672" r:id="rId40"/>
    <p:sldId id="1684" r:id="rId41"/>
    <p:sldId id="1673" r:id="rId42"/>
    <p:sldId id="1677" r:id="rId43"/>
    <p:sldId id="1675" r:id="rId44"/>
    <p:sldId id="1676" r:id="rId45"/>
    <p:sldId id="1678" r:id="rId46"/>
    <p:sldId id="1679" r:id="rId47"/>
    <p:sldId id="1681" r:id="rId48"/>
    <p:sldId id="1682" r:id="rId49"/>
    <p:sldId id="1674" r:id="rId50"/>
    <p:sldId id="1680" r:id="rId51"/>
    <p:sldId id="1059" r:id="rId52"/>
    <p:sldId id="1060" r:id="rId53"/>
    <p:sldId id="1067" r:id="rId54"/>
    <p:sldId id="1068" r:id="rId55"/>
    <p:sldId id="1062" r:id="rId56"/>
    <p:sldId id="1064" r:id="rId57"/>
    <p:sldId id="1061" r:id="rId58"/>
    <p:sldId id="1063" r:id="rId59"/>
    <p:sldId id="1065" r:id="rId60"/>
    <p:sldId id="1066" r:id="rId61"/>
    <p:sldId id="1696" r:id="rId62"/>
    <p:sldId id="1706" r:id="rId63"/>
    <p:sldId id="1704" r:id="rId64"/>
    <p:sldId id="1705" r:id="rId65"/>
    <p:sldId id="1700" r:id="rId66"/>
    <p:sldId id="1707" r:id="rId67"/>
    <p:sldId id="1698" r:id="rId68"/>
    <p:sldId id="1699" r:id="rId69"/>
    <p:sldId id="1702" r:id="rId70"/>
    <p:sldId id="1708" r:id="rId71"/>
    <p:sldId id="1709" r:id="rId72"/>
    <p:sldId id="1725" r:id="rId73"/>
    <p:sldId id="1710" r:id="rId74"/>
    <p:sldId id="1757" r:id="rId75"/>
    <p:sldId id="1711" r:id="rId76"/>
    <p:sldId id="1758" r:id="rId77"/>
    <p:sldId id="1713" r:id="rId78"/>
    <p:sldId id="1759" r:id="rId79"/>
    <p:sldId id="1712" r:id="rId80"/>
    <p:sldId id="1714" r:id="rId81"/>
    <p:sldId id="1715" r:id="rId82"/>
    <p:sldId id="1716" r:id="rId83"/>
    <p:sldId id="1717" r:id="rId84"/>
    <p:sldId id="1718" r:id="rId85"/>
    <p:sldId id="1719" r:id="rId86"/>
    <p:sldId id="1720" r:id="rId87"/>
    <p:sldId id="1721" r:id="rId88"/>
    <p:sldId id="1722" r:id="rId89"/>
    <p:sldId id="1723" r:id="rId90"/>
    <p:sldId id="1726" r:id="rId91"/>
    <p:sldId id="1727" r:id="rId92"/>
    <p:sldId id="1728" r:id="rId93"/>
    <p:sldId id="1729" r:id="rId94"/>
    <p:sldId id="1730" r:id="rId95"/>
    <p:sldId id="1731" r:id="rId96"/>
    <p:sldId id="1732" r:id="rId97"/>
    <p:sldId id="1733" r:id="rId98"/>
    <p:sldId id="1734" r:id="rId99"/>
    <p:sldId id="1735" r:id="rId100"/>
    <p:sldId id="1736" r:id="rId101"/>
    <p:sldId id="1737" r:id="rId102"/>
    <p:sldId id="1738" r:id="rId103"/>
    <p:sldId id="1739" r:id="rId104"/>
    <p:sldId id="1740" r:id="rId105"/>
    <p:sldId id="1741" r:id="rId106"/>
    <p:sldId id="1742" r:id="rId107"/>
    <p:sldId id="1743" r:id="rId108"/>
    <p:sldId id="1744" r:id="rId109"/>
    <p:sldId id="1745" r:id="rId110"/>
    <p:sldId id="1746" r:id="rId111"/>
    <p:sldId id="1747" r:id="rId112"/>
    <p:sldId id="1748" r:id="rId113"/>
    <p:sldId id="1749" r:id="rId114"/>
    <p:sldId id="1750" r:id="rId115"/>
    <p:sldId id="1751" r:id="rId116"/>
    <p:sldId id="1752" r:id="rId117"/>
    <p:sldId id="1753" r:id="rId118"/>
    <p:sldId id="1754" r:id="rId119"/>
    <p:sldId id="1755" r:id="rId120"/>
    <p:sldId id="1756" r:id="rId121"/>
    <p:sldId id="1703" r:id="rId12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D6A3115-3EFB-45BF-8B90-7263D4D8C2DC}">
          <p14:sldIdLst>
            <p14:sldId id="256"/>
            <p14:sldId id="797"/>
            <p14:sldId id="1760"/>
            <p14:sldId id="1297"/>
            <p14:sldId id="468"/>
            <p14:sldId id="811"/>
            <p14:sldId id="812"/>
            <p14:sldId id="471"/>
            <p14:sldId id="1310"/>
            <p14:sldId id="1308"/>
            <p14:sldId id="1307"/>
            <p14:sldId id="473"/>
            <p14:sldId id="1309"/>
            <p14:sldId id="474"/>
            <p14:sldId id="475"/>
            <p14:sldId id="1311"/>
            <p14:sldId id="476"/>
            <p14:sldId id="813"/>
            <p14:sldId id="1603"/>
            <p14:sldId id="478"/>
            <p14:sldId id="1605"/>
            <p14:sldId id="479"/>
            <p14:sldId id="480"/>
            <p14:sldId id="1604"/>
            <p14:sldId id="1624"/>
            <p14:sldId id="1625"/>
            <p14:sldId id="1626"/>
            <p14:sldId id="1627"/>
            <p14:sldId id="1628"/>
            <p14:sldId id="1633"/>
            <p14:sldId id="1634"/>
            <p14:sldId id="1635"/>
            <p14:sldId id="1631"/>
            <p14:sldId id="1629"/>
            <p14:sldId id="1630"/>
            <p14:sldId id="1632"/>
            <p14:sldId id="1636"/>
            <p14:sldId id="1671"/>
            <p14:sldId id="1672"/>
            <p14:sldId id="1684"/>
            <p14:sldId id="1673"/>
            <p14:sldId id="1677"/>
            <p14:sldId id="1675"/>
            <p14:sldId id="1676"/>
            <p14:sldId id="1678"/>
            <p14:sldId id="1679"/>
            <p14:sldId id="1681"/>
            <p14:sldId id="1682"/>
            <p14:sldId id="1674"/>
            <p14:sldId id="1680"/>
            <p14:sldId id="1059"/>
            <p14:sldId id="1060"/>
            <p14:sldId id="1067"/>
            <p14:sldId id="1068"/>
            <p14:sldId id="1062"/>
            <p14:sldId id="1064"/>
            <p14:sldId id="1061"/>
            <p14:sldId id="1063"/>
            <p14:sldId id="1065"/>
            <p14:sldId id="1066"/>
            <p14:sldId id="1696"/>
            <p14:sldId id="1706"/>
            <p14:sldId id="1704"/>
            <p14:sldId id="1705"/>
            <p14:sldId id="1700"/>
            <p14:sldId id="1707"/>
            <p14:sldId id="1698"/>
            <p14:sldId id="1699"/>
            <p14:sldId id="1702"/>
            <p14:sldId id="1708"/>
            <p14:sldId id="1709"/>
            <p14:sldId id="1725"/>
            <p14:sldId id="1710"/>
            <p14:sldId id="1757"/>
            <p14:sldId id="1711"/>
            <p14:sldId id="1758"/>
            <p14:sldId id="1713"/>
            <p14:sldId id="1759"/>
            <p14:sldId id="1712"/>
            <p14:sldId id="1714"/>
            <p14:sldId id="1715"/>
            <p14:sldId id="1716"/>
            <p14:sldId id="1717"/>
            <p14:sldId id="1718"/>
            <p14:sldId id="1719"/>
            <p14:sldId id="1720"/>
            <p14:sldId id="1721"/>
            <p14:sldId id="1722"/>
            <p14:sldId id="1723"/>
            <p14:sldId id="1726"/>
            <p14:sldId id="1727"/>
            <p14:sldId id="1728"/>
            <p14:sldId id="1729"/>
            <p14:sldId id="1730"/>
            <p14:sldId id="1731"/>
            <p14:sldId id="1732"/>
            <p14:sldId id="1733"/>
            <p14:sldId id="1734"/>
            <p14:sldId id="1735"/>
            <p14:sldId id="1736"/>
            <p14:sldId id="1737"/>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434" autoAdjust="0"/>
  </p:normalViewPr>
  <p:slideViewPr>
    <p:cSldViewPr snapToGrid="0">
      <p:cViewPr varScale="1">
        <p:scale>
          <a:sx n="89" d="100"/>
          <a:sy n="89" d="100"/>
        </p:scale>
        <p:origin x="1195" y="53"/>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17/03/2022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17/03/2022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17/03/2022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17/03/2022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17/03/2022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6.xml"/><Relationship Id="rId5" Type="http://schemas.openxmlformats.org/officeDocument/2006/relationships/image" Target="../media/image71.jpg"/><Relationship Id="rId4" Type="http://schemas.openxmlformats.org/officeDocument/2006/relationships/image" Target="../media/image7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8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1.jp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6.xml"/><Relationship Id="rId4" Type="http://schemas.openxmlformats.org/officeDocument/2006/relationships/image" Target="../media/image119.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52" y="1296984"/>
            <a:ext cx="7216427" cy="4367836"/>
          </a:xfrm>
          <a:prstGeom prst="rect">
            <a:avLst/>
          </a:prstGeom>
        </p:spPr>
      </p:pic>
      <p:sp>
        <p:nvSpPr>
          <p:cNvPr id="2" name="Titre 1"/>
          <p:cNvSpPr>
            <a:spLocks noGrp="1"/>
          </p:cNvSpPr>
          <p:nvPr>
            <p:ph type="ctrTitle"/>
          </p:nvPr>
        </p:nvSpPr>
        <p:spPr>
          <a:xfrm>
            <a:off x="685800" y="1122363"/>
            <a:ext cx="7772400" cy="1442417"/>
          </a:xfrm>
        </p:spPr>
        <p:txBody>
          <a:bodyPr/>
          <a:lstStyle/>
          <a:p>
            <a:r>
              <a:rPr lang="fr-FR" dirty="0" smtClean="0">
                <a:solidFill>
                  <a:schemeClr val="bg1"/>
                </a:solidFill>
              </a:rPr>
              <a:t>US. Modernist Houses</a:t>
            </a:r>
            <a:endParaRPr lang="fr-FR" dirty="0">
              <a:solidFill>
                <a:schemeClr val="bg1"/>
              </a:solidFill>
            </a:endParaRPr>
          </a:p>
        </p:txBody>
      </p:sp>
      <p:sp>
        <p:nvSpPr>
          <p:cNvPr id="3" name="Sous-titre 2"/>
          <p:cNvSpPr>
            <a:spLocks noGrp="1"/>
          </p:cNvSpPr>
          <p:nvPr>
            <p:ph type="subTitle" idx="1"/>
          </p:nvPr>
        </p:nvSpPr>
        <p:spPr>
          <a:xfrm>
            <a:off x="1143000" y="2564780"/>
            <a:ext cx="6858000" cy="2693020"/>
          </a:xfrm>
        </p:spPr>
        <p:txBody>
          <a:bodyPr/>
          <a:lstStyle/>
          <a:p>
            <a:r>
              <a:rPr lang="fr-FR" dirty="0" smtClean="0">
                <a:solidFill>
                  <a:schemeClr val="bg1"/>
                </a:solidFill>
              </a:rPr>
              <a:t>1941-1946</a:t>
            </a:r>
            <a:endParaRPr lang="fr-FR" dirty="0">
              <a:solidFill>
                <a:schemeClr val="bg1"/>
              </a:solidFill>
            </a:endParaRPr>
          </a:p>
        </p:txBody>
      </p:sp>
      <p:sp>
        <p:nvSpPr>
          <p:cNvPr id="5" name="Espace réservé du pied de page 4"/>
          <p:cNvSpPr>
            <a:spLocks noGrp="1"/>
          </p:cNvSpPr>
          <p:nvPr>
            <p:ph type="ftr" sz="quarter" idx="11"/>
          </p:nvPr>
        </p:nvSpPr>
        <p:spPr/>
        <p:txBody>
          <a:bodyPr/>
          <a:lstStyle/>
          <a:p>
            <a:r>
              <a:rPr lang="fr-FR" smtClean="0"/>
              <a:t>BONFILS Jean-Paul bonfilsjeanpaul@gmail.com</a:t>
            </a:r>
            <a:endParaRPr lang="fr-FR"/>
          </a:p>
        </p:txBody>
      </p:sp>
      <p:pic>
        <p:nvPicPr>
          <p:cNvPr id="6" name="Média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844418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354" y="1690688"/>
            <a:ext cx="6701051" cy="4368917"/>
          </a:xfrm>
          <a:prstGeom prst="rect">
            <a:avLst/>
          </a:prstGeom>
        </p:spPr>
      </p:pic>
    </p:spTree>
    <p:extLst>
      <p:ext uri="{BB962C8B-B14F-4D97-AF65-F5344CB8AC3E}">
        <p14:creationId xmlns:p14="http://schemas.microsoft.com/office/powerpoint/2010/main" val="19542549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7" y="365126"/>
            <a:ext cx="8830101" cy="1325563"/>
          </a:xfrm>
        </p:spPr>
        <p:txBody>
          <a:bodyPr/>
          <a:lstStyle/>
          <a:p>
            <a:r>
              <a:rPr lang="fr-FR" dirty="0"/>
              <a:t>Loewy 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02" y="1690689"/>
            <a:ext cx="7137779" cy="4464451"/>
          </a:xfrm>
          <a:prstGeom prst="rect">
            <a:avLst/>
          </a:prstGeom>
        </p:spPr>
      </p:pic>
    </p:spTree>
    <p:extLst>
      <p:ext uri="{BB962C8B-B14F-4D97-AF65-F5344CB8AC3E}">
        <p14:creationId xmlns:p14="http://schemas.microsoft.com/office/powerpoint/2010/main" val="10420262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Loewy </a:t>
            </a:r>
            <a:r>
              <a:rPr lang="fr-FR" dirty="0"/>
              <a:t>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8" y="1690689"/>
            <a:ext cx="6933063" cy="4559987"/>
          </a:xfrm>
          <a:prstGeom prst="rect">
            <a:avLst/>
          </a:prstGeom>
        </p:spPr>
      </p:pic>
    </p:spTree>
    <p:extLst>
      <p:ext uri="{BB962C8B-B14F-4D97-AF65-F5344CB8AC3E}">
        <p14:creationId xmlns:p14="http://schemas.microsoft.com/office/powerpoint/2010/main" val="31293911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9007522" cy="1325563"/>
          </a:xfrm>
        </p:spPr>
        <p:txBody>
          <a:bodyPr/>
          <a:lstStyle/>
          <a:p>
            <a:r>
              <a:rPr lang="fr-FR" dirty="0"/>
              <a:t>Loewy 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627" y="1690689"/>
            <a:ext cx="5178746" cy="4491748"/>
          </a:xfrm>
          <a:prstGeom prst="rect">
            <a:avLst/>
          </a:prstGeom>
        </p:spPr>
      </p:pic>
    </p:spTree>
    <p:extLst>
      <p:ext uri="{BB962C8B-B14F-4D97-AF65-F5344CB8AC3E}">
        <p14:creationId xmlns:p14="http://schemas.microsoft.com/office/powerpoint/2010/main" val="37918826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Loewy </a:t>
            </a:r>
            <a:r>
              <a:rPr lang="fr-FR" dirty="0"/>
              <a:t>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7" y="1690689"/>
            <a:ext cx="6892120" cy="4437157"/>
          </a:xfrm>
          <a:prstGeom prst="rect">
            <a:avLst/>
          </a:prstGeom>
        </p:spPr>
      </p:pic>
    </p:spTree>
    <p:extLst>
      <p:ext uri="{BB962C8B-B14F-4D97-AF65-F5344CB8AC3E}">
        <p14:creationId xmlns:p14="http://schemas.microsoft.com/office/powerpoint/2010/main" val="23196788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Loewy 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88" y="1690689"/>
            <a:ext cx="6864824" cy="4464452"/>
          </a:xfrm>
          <a:prstGeom prst="rect">
            <a:avLst/>
          </a:prstGeom>
        </p:spPr>
      </p:pic>
    </p:spTree>
    <p:extLst>
      <p:ext uri="{BB962C8B-B14F-4D97-AF65-F5344CB8AC3E}">
        <p14:creationId xmlns:p14="http://schemas.microsoft.com/office/powerpoint/2010/main" val="17282110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Loewy </a:t>
            </a:r>
            <a:r>
              <a:rPr lang="fr-FR" dirty="0"/>
              <a:t>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1" y="1690689"/>
            <a:ext cx="6960358" cy="4464452"/>
          </a:xfrm>
          <a:prstGeom prst="rect">
            <a:avLst/>
          </a:prstGeom>
        </p:spPr>
      </p:pic>
    </p:spTree>
    <p:extLst>
      <p:ext uri="{BB962C8B-B14F-4D97-AF65-F5344CB8AC3E}">
        <p14:creationId xmlns:p14="http://schemas.microsoft.com/office/powerpoint/2010/main" val="14190045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Loewy </a:t>
            </a:r>
            <a:r>
              <a:rPr lang="fr-FR" dirty="0"/>
              <a:t>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6" y="1690689"/>
            <a:ext cx="6933063" cy="4491748"/>
          </a:xfrm>
          <a:prstGeom prst="rect">
            <a:avLst/>
          </a:prstGeom>
        </p:spPr>
      </p:pic>
    </p:spTree>
    <p:extLst>
      <p:ext uri="{BB962C8B-B14F-4D97-AF65-F5344CB8AC3E}">
        <p14:creationId xmlns:p14="http://schemas.microsoft.com/office/powerpoint/2010/main" val="24868320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2" y="365126"/>
            <a:ext cx="8816454" cy="1325563"/>
          </a:xfrm>
        </p:spPr>
        <p:txBody>
          <a:bodyPr/>
          <a:lstStyle/>
          <a:p>
            <a:r>
              <a:rPr lang="fr-FR" dirty="0"/>
              <a:t>Loewy 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4" y="1690689"/>
            <a:ext cx="7124131" cy="4450805"/>
          </a:xfrm>
          <a:prstGeom prst="rect">
            <a:avLst/>
          </a:prstGeom>
        </p:spPr>
      </p:pic>
    </p:spTree>
    <p:extLst>
      <p:ext uri="{BB962C8B-B14F-4D97-AF65-F5344CB8AC3E}">
        <p14:creationId xmlns:p14="http://schemas.microsoft.com/office/powerpoint/2010/main" val="31079330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 </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stretch>
            <a:fillRect/>
          </a:stretch>
        </p:blipFill>
        <p:spPr>
          <a:xfrm>
            <a:off x="167424" y="2720999"/>
            <a:ext cx="2571750" cy="2762250"/>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6606" y="3152601"/>
            <a:ext cx="3490787" cy="2330648"/>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5042" y="2720999"/>
            <a:ext cx="2640169" cy="2762250"/>
          </a:xfrm>
          <a:prstGeom prst="rect">
            <a:avLst/>
          </a:prstGeom>
        </p:spPr>
      </p:pic>
      <p:sp>
        <p:nvSpPr>
          <p:cNvPr id="9" name="ZoneTexte 8"/>
          <p:cNvSpPr txBox="1"/>
          <p:nvPr/>
        </p:nvSpPr>
        <p:spPr>
          <a:xfrm>
            <a:off x="2884868" y="4919730"/>
            <a:ext cx="3374264" cy="369332"/>
          </a:xfrm>
          <a:prstGeom prst="rect">
            <a:avLst/>
          </a:prstGeom>
          <a:noFill/>
        </p:spPr>
        <p:txBody>
          <a:bodyPr wrap="square" rtlCol="0">
            <a:spAutoFit/>
          </a:bodyPr>
          <a:lstStyle/>
          <a:p>
            <a:r>
              <a:rPr lang="fr-FR" dirty="0" smtClean="0">
                <a:solidFill>
                  <a:schemeClr val="bg1"/>
                </a:solidFill>
              </a:rPr>
              <a:t>Warren Callister &amp; Jack Hillmer </a:t>
            </a:r>
            <a:endParaRPr lang="fr-FR" dirty="0">
              <a:solidFill>
                <a:schemeClr val="bg1"/>
              </a:solidFill>
            </a:endParaRPr>
          </a:p>
        </p:txBody>
      </p:sp>
      <p:sp>
        <p:nvSpPr>
          <p:cNvPr id="10" name="ZoneTexte 9"/>
          <p:cNvSpPr txBox="1"/>
          <p:nvPr/>
        </p:nvSpPr>
        <p:spPr>
          <a:xfrm>
            <a:off x="167424" y="4919730"/>
            <a:ext cx="2150773" cy="369332"/>
          </a:xfrm>
          <a:prstGeom prst="rect">
            <a:avLst/>
          </a:prstGeom>
          <a:noFill/>
        </p:spPr>
        <p:txBody>
          <a:bodyPr wrap="square" rtlCol="0">
            <a:spAutoFit/>
          </a:bodyPr>
          <a:lstStyle/>
          <a:p>
            <a:r>
              <a:rPr lang="fr-FR" dirty="0" smtClean="0">
                <a:solidFill>
                  <a:schemeClr val="bg1"/>
                </a:solidFill>
              </a:rPr>
              <a:t>Warren Callister</a:t>
            </a:r>
            <a:endParaRPr lang="fr-FR" dirty="0">
              <a:solidFill>
                <a:schemeClr val="bg1"/>
              </a:solidFill>
            </a:endParaRPr>
          </a:p>
        </p:txBody>
      </p:sp>
      <p:sp>
        <p:nvSpPr>
          <p:cNvPr id="11" name="ZoneTexte 10"/>
          <p:cNvSpPr txBox="1"/>
          <p:nvPr/>
        </p:nvSpPr>
        <p:spPr>
          <a:xfrm>
            <a:off x="6709893" y="4829577"/>
            <a:ext cx="2305318" cy="369332"/>
          </a:xfrm>
          <a:prstGeom prst="rect">
            <a:avLst/>
          </a:prstGeom>
          <a:noFill/>
        </p:spPr>
        <p:txBody>
          <a:bodyPr wrap="square" rtlCol="0">
            <a:spAutoFit/>
          </a:bodyPr>
          <a:lstStyle/>
          <a:p>
            <a:r>
              <a:rPr lang="fr-FR" dirty="0" smtClean="0"/>
              <a:t>            Jack </a:t>
            </a:r>
            <a:r>
              <a:rPr lang="fr-FR" dirty="0" smtClean="0">
                <a:solidFill>
                  <a:schemeClr val="bg1"/>
                </a:solidFill>
              </a:rPr>
              <a:t>Hillmer</a:t>
            </a:r>
            <a:endParaRPr lang="fr-FR" dirty="0">
              <a:solidFill>
                <a:schemeClr val="bg1"/>
              </a:solidFill>
            </a:endParaRPr>
          </a:p>
        </p:txBody>
      </p:sp>
      <p:pic>
        <p:nvPicPr>
          <p:cNvPr id="5" name="2021-06-01_-_Lounge_Bossa_-_www.FesliyanStudios.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9375610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10368"/>
            <a:ext cx="9144000" cy="1325563"/>
          </a:xfrm>
        </p:spPr>
        <p:txBody>
          <a:bodyPr/>
          <a:lstStyle/>
          <a:p>
            <a:r>
              <a:rPr lang="fr-FR" dirty="0"/>
              <a:t>Haines Hall House, Kentfield, CA (1946) </a:t>
            </a:r>
            <a:r>
              <a:rPr lang="fr-FR" dirty="0" smtClean="0"/>
              <a:t> </a:t>
            </a:r>
            <a:endParaRPr lang="fr-FR" dirty="0"/>
          </a:p>
        </p:txBody>
      </p:sp>
      <p:sp>
        <p:nvSpPr>
          <p:cNvPr id="3" name="Espace réservé du contenu 2"/>
          <p:cNvSpPr>
            <a:spLocks noGrp="1"/>
          </p:cNvSpPr>
          <p:nvPr>
            <p:ph idx="1"/>
          </p:nvPr>
        </p:nvSpPr>
        <p:spPr/>
        <p:txBody>
          <a:bodyPr>
            <a:normAutofit/>
          </a:bodyPr>
          <a:lstStyle/>
          <a:p>
            <a:r>
              <a:rPr lang="fr-FR" dirty="0" smtClean="0"/>
              <a:t>It is the work of </a:t>
            </a:r>
            <a:r>
              <a:rPr lang="fr-FR" dirty="0"/>
              <a:t>the architects Warren Callister &amp; Jack </a:t>
            </a:r>
            <a:r>
              <a:rPr lang="fr-FR" dirty="0" smtClean="0"/>
              <a:t>Hillmer.</a:t>
            </a:r>
          </a:p>
          <a:p>
            <a:r>
              <a:rPr lang="en-US" dirty="0"/>
              <a:t>It includes a dramatic cantilevered deck, mountain and valley views</a:t>
            </a:r>
            <a:r>
              <a:rPr lang="en-US" dirty="0" smtClean="0"/>
              <a:t>. The </a:t>
            </a:r>
            <a:r>
              <a:rPr lang="en-US" dirty="0"/>
              <a:t>house is very much still as-built and well-maintained, plus it's easy to see the joy these two young architects took in both the </a:t>
            </a:r>
            <a:r>
              <a:rPr lang="en-US" dirty="0" smtClean="0"/>
              <a:t>materials (made with steel, concrete, glass and reclaimed redwood) </a:t>
            </a:r>
            <a:r>
              <a:rPr lang="en-US" dirty="0"/>
              <a:t>they were using and the exuberance of that </a:t>
            </a:r>
            <a:r>
              <a:rPr lang="en-US" dirty="0" smtClean="0"/>
              <a:t>cantilever.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21022686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878" y="1690689"/>
            <a:ext cx="6646459" cy="4355269"/>
          </a:xfrm>
          <a:prstGeom prst="rect">
            <a:avLst/>
          </a:prstGeom>
        </p:spPr>
      </p:pic>
    </p:spTree>
    <p:extLst>
      <p:ext uri="{BB962C8B-B14F-4D97-AF65-F5344CB8AC3E}">
        <p14:creationId xmlns:p14="http://schemas.microsoft.com/office/powerpoint/2010/main" val="404008555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4" y="1690688"/>
            <a:ext cx="6366859" cy="4157661"/>
          </a:xfrm>
          <a:prstGeom prst="rect">
            <a:avLst/>
          </a:prstGeom>
        </p:spPr>
      </p:pic>
    </p:spTree>
    <p:extLst>
      <p:ext uri="{BB962C8B-B14F-4D97-AF65-F5344CB8AC3E}">
        <p14:creationId xmlns:p14="http://schemas.microsoft.com/office/powerpoint/2010/main" val="39516636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72" y="1690690"/>
            <a:ext cx="6980351" cy="4465412"/>
          </a:xfrm>
          <a:prstGeom prst="rect">
            <a:avLst/>
          </a:prstGeom>
        </p:spPr>
      </p:pic>
    </p:spTree>
    <p:extLst>
      <p:ext uri="{BB962C8B-B14F-4D97-AF65-F5344CB8AC3E}">
        <p14:creationId xmlns:p14="http://schemas.microsoft.com/office/powerpoint/2010/main" val="18433286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 </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756" y="1690689"/>
            <a:ext cx="6722772" cy="4525961"/>
          </a:xfrm>
          <a:prstGeom prst="rect">
            <a:avLst/>
          </a:prstGeom>
        </p:spPr>
      </p:pic>
    </p:spTree>
    <p:extLst>
      <p:ext uri="{BB962C8B-B14F-4D97-AF65-F5344CB8AC3E}">
        <p14:creationId xmlns:p14="http://schemas.microsoft.com/office/powerpoint/2010/main" val="16617342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703" y="1690689"/>
            <a:ext cx="6966487" cy="4525961"/>
          </a:xfrm>
          <a:prstGeom prst="rect">
            <a:avLst/>
          </a:prstGeom>
        </p:spPr>
      </p:pic>
    </p:spTree>
    <p:extLst>
      <p:ext uri="{BB962C8B-B14F-4D97-AF65-F5344CB8AC3E}">
        <p14:creationId xmlns:p14="http://schemas.microsoft.com/office/powerpoint/2010/main" val="25093721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 </a:t>
            </a:r>
            <a:r>
              <a:rPr lang="fr-FR" dirty="0" smtClean="0"/>
              <a:t>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513" y="1690689"/>
            <a:ext cx="6645499" cy="4362381"/>
          </a:xfrm>
          <a:prstGeom prst="rect">
            <a:avLst/>
          </a:prstGeom>
        </p:spPr>
      </p:pic>
    </p:spTree>
    <p:extLst>
      <p:ext uri="{BB962C8B-B14F-4D97-AF65-F5344CB8AC3E}">
        <p14:creationId xmlns:p14="http://schemas.microsoft.com/office/powerpoint/2010/main" val="38935411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9015211" cy="1325563"/>
          </a:xfrm>
        </p:spPr>
        <p:txBody>
          <a:bodyPr/>
          <a:lstStyle/>
          <a:p>
            <a:r>
              <a:rPr lang="fr-FR" dirty="0"/>
              <a:t>Haines Hall House, Kentfield, CA (1946)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053" y="1690689"/>
            <a:ext cx="6709893" cy="4297988"/>
          </a:xfrm>
          <a:prstGeom prst="rect">
            <a:avLst/>
          </a:prstGeom>
        </p:spPr>
      </p:pic>
    </p:spTree>
    <p:extLst>
      <p:ext uri="{BB962C8B-B14F-4D97-AF65-F5344CB8AC3E}">
        <p14:creationId xmlns:p14="http://schemas.microsoft.com/office/powerpoint/2010/main" val="42509881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780" y="1690689"/>
            <a:ext cx="6864439" cy="4349504"/>
          </a:xfrm>
          <a:prstGeom prst="rect">
            <a:avLst/>
          </a:prstGeom>
        </p:spPr>
      </p:pic>
    </p:spTree>
    <p:extLst>
      <p:ext uri="{BB962C8B-B14F-4D97-AF65-F5344CB8AC3E}">
        <p14:creationId xmlns:p14="http://schemas.microsoft.com/office/powerpoint/2010/main" val="26617433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58" y="1690688"/>
            <a:ext cx="6954591" cy="4525961"/>
          </a:xfrm>
          <a:prstGeom prst="rect">
            <a:avLst/>
          </a:prstGeom>
        </p:spPr>
      </p:pic>
    </p:spTree>
    <p:extLst>
      <p:ext uri="{BB962C8B-B14F-4D97-AF65-F5344CB8AC3E}">
        <p14:creationId xmlns:p14="http://schemas.microsoft.com/office/powerpoint/2010/main" val="3500721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856" y="1690688"/>
            <a:ext cx="6825803" cy="4525961"/>
          </a:xfrm>
          <a:prstGeom prst="rect">
            <a:avLst/>
          </a:prstGeom>
        </p:spPr>
      </p:pic>
    </p:spTree>
    <p:extLst>
      <p:ext uri="{BB962C8B-B14F-4D97-AF65-F5344CB8AC3E}">
        <p14:creationId xmlns:p14="http://schemas.microsoft.com/office/powerpoint/2010/main" val="2279230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a:t>
            </a:r>
            <a:r>
              <a:rPr lang="fr-FR" dirty="0" smtClean="0"/>
              <a:t>House, </a:t>
            </a:r>
            <a:r>
              <a:rPr lang="fr-FR" dirty="0"/>
              <a:t>Kentfield, CA (1946)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512" y="1690689"/>
            <a:ext cx="6632620" cy="4452534"/>
          </a:xfrm>
          <a:prstGeom prst="rect">
            <a:avLst/>
          </a:prstGeom>
        </p:spPr>
      </p:pic>
    </p:spTree>
    <p:extLst>
      <p:ext uri="{BB962C8B-B14F-4D97-AF65-F5344CB8AC3E}">
        <p14:creationId xmlns:p14="http://schemas.microsoft.com/office/powerpoint/2010/main" val="26367269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997" y="1690689"/>
            <a:ext cx="6674005" cy="4423245"/>
          </a:xfrm>
          <a:prstGeom prst="rect">
            <a:avLst/>
          </a:prstGeom>
        </p:spPr>
      </p:pic>
    </p:spTree>
    <p:extLst>
      <p:ext uri="{BB962C8B-B14F-4D97-AF65-F5344CB8AC3E}">
        <p14:creationId xmlns:p14="http://schemas.microsoft.com/office/powerpoint/2010/main" val="8766527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Haines Hall House, Kentfield,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01" y="1690689"/>
            <a:ext cx="6890198" cy="4413897"/>
          </a:xfrm>
          <a:prstGeom prst="rect">
            <a:avLst/>
          </a:prstGeom>
        </p:spPr>
      </p:pic>
    </p:spTree>
    <p:extLst>
      <p:ext uri="{BB962C8B-B14F-4D97-AF65-F5344CB8AC3E}">
        <p14:creationId xmlns:p14="http://schemas.microsoft.com/office/powerpoint/2010/main" val="114949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296409" cy="1325563"/>
          </a:xfrm>
        </p:spPr>
        <p:txBody>
          <a:bodyPr/>
          <a:lstStyle/>
          <a:p>
            <a:r>
              <a:rPr lang="fr-FR" dirty="0"/>
              <a:t>Geller House I, Lawrence, NY (1945)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372" y="1690689"/>
            <a:ext cx="6671256" cy="4362381"/>
          </a:xfrm>
          <a:prstGeom prst="rect">
            <a:avLst/>
          </a:prstGeom>
        </p:spPr>
      </p:pic>
      <p:sp>
        <p:nvSpPr>
          <p:cNvPr id="5" name="ZoneTexte 4"/>
          <p:cNvSpPr txBox="1"/>
          <p:nvPr/>
        </p:nvSpPr>
        <p:spPr>
          <a:xfrm>
            <a:off x="2884868" y="1970468"/>
            <a:ext cx="2910625" cy="769441"/>
          </a:xfrm>
          <a:prstGeom prst="rect">
            <a:avLst/>
          </a:prstGeom>
          <a:noFill/>
        </p:spPr>
        <p:txBody>
          <a:bodyPr wrap="square" rtlCol="0">
            <a:spAutoFit/>
          </a:bodyPr>
          <a:lstStyle/>
          <a:p>
            <a:r>
              <a:rPr lang="fr-FR" sz="4400" dirty="0" smtClean="0"/>
              <a:t>THE END</a:t>
            </a:r>
            <a:endParaRPr lang="fr-FR" sz="4400" dirty="0"/>
          </a:p>
        </p:txBody>
      </p:sp>
    </p:spTree>
    <p:extLst>
      <p:ext uri="{BB962C8B-B14F-4D97-AF65-F5344CB8AC3E}">
        <p14:creationId xmlns:p14="http://schemas.microsoft.com/office/powerpoint/2010/main" val="33882350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524" y="1690689"/>
            <a:ext cx="4298951" cy="4450804"/>
          </a:xfrm>
          <a:prstGeom prst="rect">
            <a:avLst/>
          </a:prstGeom>
        </p:spPr>
      </p:pic>
    </p:spTree>
    <p:extLst>
      <p:ext uri="{BB962C8B-B14F-4D97-AF65-F5344CB8AC3E}">
        <p14:creationId xmlns:p14="http://schemas.microsoft.com/office/powerpoint/2010/main" val="5562134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690689"/>
            <a:ext cx="5238750" cy="3924300"/>
          </a:xfrm>
          <a:prstGeom prst="rect">
            <a:avLst/>
          </a:prstGeom>
        </p:spPr>
      </p:pic>
    </p:spTree>
    <p:extLst>
      <p:ext uri="{BB962C8B-B14F-4D97-AF65-F5344CB8AC3E}">
        <p14:creationId xmlns:p14="http://schemas.microsoft.com/office/powerpoint/2010/main" val="10011960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690689"/>
            <a:ext cx="5760640" cy="4114575"/>
          </a:xfrm>
          <a:prstGeom prst="rect">
            <a:avLst/>
          </a:prstGeom>
        </p:spPr>
      </p:pic>
    </p:spTree>
    <p:extLst>
      <p:ext uri="{BB962C8B-B14F-4D97-AF65-F5344CB8AC3E}">
        <p14:creationId xmlns:p14="http://schemas.microsoft.com/office/powerpoint/2010/main" val="10681750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013" y="1690689"/>
            <a:ext cx="6011973" cy="4450805"/>
          </a:xfrm>
          <a:prstGeom prst="rect">
            <a:avLst/>
          </a:prstGeom>
        </p:spPr>
      </p:pic>
    </p:spTree>
    <p:extLst>
      <p:ext uri="{BB962C8B-B14F-4D97-AF65-F5344CB8AC3E}">
        <p14:creationId xmlns:p14="http://schemas.microsoft.com/office/powerpoint/2010/main" val="29055147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69301" cy="1325563"/>
          </a:xfrm>
        </p:spPr>
        <p:txBody>
          <a:bodyPr/>
          <a:lstStyle/>
          <a:p>
            <a:r>
              <a:rPr lang="fr-FR" dirty="0"/>
              <a:t>Havens House, Berkeley, CA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55" y="1690689"/>
            <a:ext cx="6768752" cy="388843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424" y="1690689"/>
            <a:ext cx="1800200" cy="259228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550" y="4504592"/>
            <a:ext cx="1764074" cy="107453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2449" y="5800736"/>
            <a:ext cx="2917296" cy="920740"/>
          </a:xfrm>
          <a:prstGeom prst="rect">
            <a:avLst/>
          </a:prstGeom>
        </p:spPr>
      </p:pic>
      <p:sp>
        <p:nvSpPr>
          <p:cNvPr id="8" name="ZoneTexte 7"/>
          <p:cNvSpPr txBox="1"/>
          <p:nvPr/>
        </p:nvSpPr>
        <p:spPr>
          <a:xfrm>
            <a:off x="7067550" y="3903260"/>
            <a:ext cx="1485435" cy="369332"/>
          </a:xfrm>
          <a:prstGeom prst="rect">
            <a:avLst/>
          </a:prstGeom>
          <a:noFill/>
        </p:spPr>
        <p:txBody>
          <a:bodyPr wrap="square" rtlCol="0">
            <a:spAutoFit/>
          </a:bodyPr>
          <a:lstStyle/>
          <a:p>
            <a:r>
              <a:rPr lang="fr-FR" dirty="0" smtClean="0">
                <a:solidFill>
                  <a:schemeClr val="bg1"/>
                </a:solidFill>
              </a:rPr>
              <a:t>H. H. Harris</a:t>
            </a:r>
            <a:endParaRPr lang="fr-FR" dirty="0">
              <a:solidFill>
                <a:schemeClr val="bg1"/>
              </a:solidFill>
            </a:endParaRPr>
          </a:p>
        </p:txBody>
      </p:sp>
    </p:spTree>
    <p:extLst>
      <p:ext uri="{BB962C8B-B14F-4D97-AF65-F5344CB8AC3E}">
        <p14:creationId xmlns:p14="http://schemas.microsoft.com/office/powerpoint/2010/main" val="200406511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9502" y="365126"/>
            <a:ext cx="8240752" cy="1325563"/>
          </a:xfrm>
        </p:spPr>
        <p:txBody>
          <a:bodyPr/>
          <a:lstStyle/>
          <a:p>
            <a:r>
              <a:rPr lang="fr-FR" dirty="0"/>
              <a:t>Havens House, Berkeley, CA (1941)</a:t>
            </a:r>
          </a:p>
        </p:txBody>
      </p:sp>
      <p:sp>
        <p:nvSpPr>
          <p:cNvPr id="3" name="Espace réservé du contenu 2"/>
          <p:cNvSpPr>
            <a:spLocks noGrp="1"/>
          </p:cNvSpPr>
          <p:nvPr>
            <p:ph idx="1"/>
          </p:nvPr>
        </p:nvSpPr>
        <p:spPr/>
        <p:txBody>
          <a:bodyPr>
            <a:normAutofit fontScale="92500" lnSpcReduction="10000"/>
          </a:bodyPr>
          <a:lstStyle/>
          <a:p>
            <a:r>
              <a:rPr lang="en-US" dirty="0" smtClean="0"/>
              <a:t>It was designed by the architect Harwell H. Harris.</a:t>
            </a:r>
          </a:p>
          <a:p>
            <a:r>
              <a:rPr lang="en-US" dirty="0" smtClean="0"/>
              <a:t>The most striking features of the house are the three inverted triangular trusses supporting the roof, the main and lower floors - a very original concept that makes the house float above the hill and, inside, projects the viewer into the panoramic view.</a:t>
            </a:r>
          </a:p>
          <a:p>
            <a:r>
              <a:rPr lang="en-US" dirty="0" smtClean="0"/>
              <a:t>The </a:t>
            </a:r>
            <a:r>
              <a:rPr lang="en-US" dirty="0"/>
              <a:t>main floor includes the entrance, bedroom, bathroom, kitchen with its original appliances, and lounge and dining room.</a:t>
            </a:r>
          </a:p>
          <a:p>
            <a:r>
              <a:rPr lang="en-US" dirty="0"/>
              <a:t>The lower floor has 2 additional bedrooms and adjoining bathrooms.</a:t>
            </a:r>
          </a:p>
          <a:p>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9212231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6257" cy="1325563"/>
          </a:xfrm>
        </p:spPr>
        <p:txBody>
          <a:bodyPr/>
          <a:lstStyle/>
          <a:p>
            <a:r>
              <a:rPr lang="fr-FR" dirty="0"/>
              <a:t>Havens House, Berkeley, CA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25" y="1690689"/>
            <a:ext cx="6980349" cy="4491170"/>
          </a:xfrm>
          <a:prstGeom prst="rect">
            <a:avLst/>
          </a:prstGeom>
        </p:spPr>
      </p:pic>
    </p:spTree>
    <p:extLst>
      <p:ext uri="{BB962C8B-B14F-4D97-AF65-F5344CB8AC3E}">
        <p14:creationId xmlns:p14="http://schemas.microsoft.com/office/powerpoint/2010/main" val="9891560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Modernist Houses </a:t>
            </a:r>
            <a:r>
              <a:rPr lang="fr-FR" dirty="0" smtClean="0"/>
              <a:t>1941 </a:t>
            </a:r>
            <a:r>
              <a:rPr lang="fr-FR" dirty="0"/>
              <a:t>- </a:t>
            </a:r>
            <a:r>
              <a:rPr lang="fr-FR" dirty="0" smtClean="0"/>
              <a:t>1946</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a:t>
            </a:r>
            <a:r>
              <a:rPr lang="en-US" dirty="0" smtClean="0"/>
              <a:t>. </a:t>
            </a:r>
          </a:p>
          <a:p>
            <a:r>
              <a:rPr lang="en-US" dirty="0" smtClean="0"/>
              <a:t>Some </a:t>
            </a:r>
            <a:r>
              <a:rPr lang="en-US" dirty="0"/>
              <a:t>of them have become icons of contemporary architecture (members of the iconic.org network) and are recognized and protected as such</a:t>
            </a:r>
            <a:r>
              <a:rPr lang="en-US" dirty="0" smtClean="0"/>
              <a:t>. </a:t>
            </a:r>
          </a:p>
          <a:p>
            <a:r>
              <a:rPr lang="en-US" dirty="0" smtClean="0"/>
              <a:t>They </a:t>
            </a:r>
            <a:r>
              <a:rPr lang="en-US" dirty="0"/>
              <a:t>remain unique either by their constructive principle, or by their location, or by their theoretical importance, or by their perfect integration into the landscape.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02394" cy="1325563"/>
          </a:xfrm>
        </p:spPr>
        <p:txBody>
          <a:bodyPr/>
          <a:lstStyle/>
          <a:p>
            <a:r>
              <a:rPr lang="fr-FR" dirty="0"/>
              <a:t>Havens House, Berkeley, CA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63" y="1690689"/>
            <a:ext cx="6512768" cy="4474615"/>
          </a:xfrm>
          <a:prstGeom prst="rect">
            <a:avLst/>
          </a:prstGeom>
        </p:spPr>
      </p:pic>
    </p:spTree>
    <p:extLst>
      <p:ext uri="{BB962C8B-B14F-4D97-AF65-F5344CB8AC3E}">
        <p14:creationId xmlns:p14="http://schemas.microsoft.com/office/powerpoint/2010/main" val="10476655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403763"/>
            <a:ext cx="8193378" cy="1325563"/>
          </a:xfrm>
        </p:spPr>
        <p:txBody>
          <a:bodyPr/>
          <a:lstStyle/>
          <a:p>
            <a:r>
              <a:rPr lang="fr-FR" dirty="0"/>
              <a:t>Havens House, Berkeley, CA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053" y="1729326"/>
            <a:ext cx="6709893" cy="4259350"/>
          </a:xfrm>
          <a:prstGeom prst="rect">
            <a:avLst/>
          </a:prstGeom>
        </p:spPr>
      </p:pic>
    </p:spTree>
    <p:extLst>
      <p:ext uri="{BB962C8B-B14F-4D97-AF65-F5344CB8AC3E}">
        <p14:creationId xmlns:p14="http://schemas.microsoft.com/office/powerpoint/2010/main" val="32282519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46999" cy="1325563"/>
          </a:xfrm>
        </p:spPr>
        <p:txBody>
          <a:bodyPr/>
          <a:lstStyle/>
          <a:p>
            <a:r>
              <a:rPr lang="fr-FR" dirty="0"/>
              <a:t>Havens </a:t>
            </a:r>
            <a:r>
              <a:rPr lang="fr-FR" dirty="0" smtClean="0"/>
              <a:t>House, </a:t>
            </a:r>
            <a:r>
              <a:rPr lang="fr-FR" dirty="0"/>
              <a:t>Berkeley, CA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486" y="1690689"/>
            <a:ext cx="6601028" cy="4485356"/>
          </a:xfrm>
          <a:prstGeom prst="rect">
            <a:avLst/>
          </a:prstGeom>
        </p:spPr>
      </p:pic>
      <p:pic>
        <p:nvPicPr>
          <p:cNvPr id="5" name="2013-08-14_Time_Has_Stopped_-_David_Fesliy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464662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58150" cy="1325563"/>
          </a:xfrm>
        </p:spPr>
        <p:txBody>
          <a:bodyPr/>
          <a:lstStyle/>
          <a:p>
            <a:r>
              <a:rPr lang="fr-FR" dirty="0"/>
              <a:t>Havens House, Berkeley, CA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501" y="1690689"/>
            <a:ext cx="2966224" cy="443133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690689"/>
            <a:ext cx="3240360" cy="4431331"/>
          </a:xfrm>
          <a:prstGeom prst="rect">
            <a:avLst/>
          </a:prstGeom>
        </p:spPr>
      </p:pic>
    </p:spTree>
    <p:extLst>
      <p:ext uri="{BB962C8B-B14F-4D97-AF65-F5344CB8AC3E}">
        <p14:creationId xmlns:p14="http://schemas.microsoft.com/office/powerpoint/2010/main" val="34823413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6105" cy="1325563"/>
          </a:xfrm>
        </p:spPr>
        <p:txBody>
          <a:bodyPr/>
          <a:lstStyle/>
          <a:p>
            <a:r>
              <a:rPr lang="fr-FR" dirty="0"/>
              <a:t>Havens House, Berkeley, CA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588" y="1690689"/>
            <a:ext cx="6568225" cy="4426776"/>
          </a:xfrm>
          <a:prstGeom prst="rect">
            <a:avLst/>
          </a:prstGeom>
        </p:spPr>
      </p:pic>
    </p:spTree>
    <p:extLst>
      <p:ext uri="{BB962C8B-B14F-4D97-AF65-F5344CB8AC3E}">
        <p14:creationId xmlns:p14="http://schemas.microsoft.com/office/powerpoint/2010/main" val="20489664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577" y="365126"/>
            <a:ext cx="8564451" cy="1325563"/>
          </a:xfrm>
        </p:spPr>
        <p:txBody>
          <a:bodyPr/>
          <a:lstStyle/>
          <a:p>
            <a:r>
              <a:rPr lang="fr-FR" dirty="0" smtClean="0"/>
              <a:t>Thesis House, Cambridge, MA (1942)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8429" y="1690689"/>
            <a:ext cx="2341756" cy="194421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430" y="3765572"/>
            <a:ext cx="1059366" cy="1049932"/>
          </a:xfrm>
          <a:prstGeom prst="rect">
            <a:avLst/>
          </a:prstGeom>
        </p:spPr>
      </p:pic>
      <p:sp>
        <p:nvSpPr>
          <p:cNvPr id="7" name="ZoneTexte 6"/>
          <p:cNvSpPr txBox="1"/>
          <p:nvPr/>
        </p:nvSpPr>
        <p:spPr>
          <a:xfrm>
            <a:off x="6791093" y="3200400"/>
            <a:ext cx="2129883" cy="369332"/>
          </a:xfrm>
          <a:prstGeom prst="rect">
            <a:avLst/>
          </a:prstGeom>
          <a:noFill/>
        </p:spPr>
        <p:txBody>
          <a:bodyPr wrap="square" rtlCol="0">
            <a:spAutoFit/>
          </a:bodyPr>
          <a:lstStyle/>
          <a:p>
            <a:r>
              <a:rPr lang="fr-FR" dirty="0" smtClean="0">
                <a:solidFill>
                  <a:schemeClr val="bg1"/>
                </a:solidFill>
              </a:rPr>
              <a:t>Philip Johnson</a:t>
            </a:r>
            <a:endParaRPr lang="fr-FR" dirty="0">
              <a:solidFill>
                <a:schemeClr val="bg1"/>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576" y="1690689"/>
            <a:ext cx="6321643" cy="4516928"/>
          </a:xfrm>
          <a:prstGeom prst="rect">
            <a:avLst/>
          </a:prstGeom>
        </p:spPr>
      </p:pic>
    </p:spTree>
    <p:extLst>
      <p:ext uri="{BB962C8B-B14F-4D97-AF65-F5344CB8AC3E}">
        <p14:creationId xmlns:p14="http://schemas.microsoft.com/office/powerpoint/2010/main" val="386626858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603087" cy="1325563"/>
          </a:xfrm>
        </p:spPr>
        <p:txBody>
          <a:bodyPr/>
          <a:lstStyle/>
          <a:p>
            <a:r>
              <a:rPr lang="fr-FR" dirty="0"/>
              <a:t>Thesis House, Cambridge, MA (1942)</a:t>
            </a:r>
          </a:p>
        </p:txBody>
      </p:sp>
      <p:sp>
        <p:nvSpPr>
          <p:cNvPr id="3" name="Espace réservé du contenu 2"/>
          <p:cNvSpPr>
            <a:spLocks noGrp="1"/>
          </p:cNvSpPr>
          <p:nvPr>
            <p:ph idx="1"/>
          </p:nvPr>
        </p:nvSpPr>
        <p:spPr/>
        <p:txBody>
          <a:bodyPr>
            <a:normAutofit/>
          </a:bodyPr>
          <a:lstStyle/>
          <a:p>
            <a:r>
              <a:rPr lang="fr-FR" dirty="0" smtClean="0"/>
              <a:t>It is the 1st residence of the architect Philip Johnson </a:t>
            </a:r>
            <a:r>
              <a:rPr lang="en-US" dirty="0"/>
              <a:t>as his graduate thesis at the Harvard GSD</a:t>
            </a:r>
            <a:r>
              <a:rPr lang="en-US" dirty="0" smtClean="0"/>
              <a:t>.</a:t>
            </a:r>
            <a:endParaRPr lang="en-US" dirty="0"/>
          </a:p>
          <a:p>
            <a:r>
              <a:rPr lang="en-US" dirty="0"/>
              <a:t>Behind the ten-foot-high perimeter wall, Johnson devoted two-thirds of the site to garden. The remaining third he divided into sleeping, utility, and social areas separated from the garden by a wall of glass under a flat roof. Because of material restrictions in place during World War II, Johnson made extensive use of plywood, including the striated Weldtex panels of the exterior. </a:t>
            </a:r>
            <a:endParaRPr lang="fr-FR" dirty="0"/>
          </a:p>
          <a:p>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7507254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564451"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704" y="1690689"/>
            <a:ext cx="6954592" cy="4439656"/>
          </a:xfrm>
          <a:prstGeom prst="rect">
            <a:avLst/>
          </a:prstGeom>
        </p:spPr>
      </p:pic>
    </p:spTree>
    <p:extLst>
      <p:ext uri="{BB962C8B-B14F-4D97-AF65-F5344CB8AC3E}">
        <p14:creationId xmlns:p14="http://schemas.microsoft.com/office/powerpoint/2010/main" val="7515226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851" y="365126"/>
            <a:ext cx="8577329"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386" y="1690689"/>
            <a:ext cx="6993228" cy="4465412"/>
          </a:xfrm>
          <a:prstGeom prst="rect">
            <a:avLst/>
          </a:prstGeom>
        </p:spPr>
      </p:pic>
    </p:spTree>
    <p:extLst>
      <p:ext uri="{BB962C8B-B14F-4D97-AF65-F5344CB8AC3E}">
        <p14:creationId xmlns:p14="http://schemas.microsoft.com/office/powerpoint/2010/main" val="42134811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6" y="365126"/>
            <a:ext cx="8577330"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62" y="1690689"/>
            <a:ext cx="6903076" cy="4491171"/>
          </a:xfrm>
          <a:prstGeom prst="rect">
            <a:avLst/>
          </a:prstGeom>
        </p:spPr>
      </p:pic>
    </p:spTree>
    <p:extLst>
      <p:ext uri="{BB962C8B-B14F-4D97-AF65-F5344CB8AC3E}">
        <p14:creationId xmlns:p14="http://schemas.microsoft.com/office/powerpoint/2010/main" val="28752241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1003599287"/>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365126"/>
            <a:ext cx="8474298"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06" y="1690689"/>
            <a:ext cx="7018987" cy="4388139"/>
          </a:xfrm>
          <a:prstGeom prst="rect">
            <a:avLst/>
          </a:prstGeom>
        </p:spPr>
      </p:pic>
    </p:spTree>
    <p:extLst>
      <p:ext uri="{BB962C8B-B14F-4D97-AF65-F5344CB8AC3E}">
        <p14:creationId xmlns:p14="http://schemas.microsoft.com/office/powerpoint/2010/main" val="7401836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31" y="365126"/>
            <a:ext cx="8525814"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2" y="1690689"/>
            <a:ext cx="6928835" cy="4401018"/>
          </a:xfrm>
          <a:prstGeom prst="rect">
            <a:avLst/>
          </a:prstGeom>
        </p:spPr>
      </p:pic>
    </p:spTree>
    <p:extLst>
      <p:ext uri="{BB962C8B-B14F-4D97-AF65-F5344CB8AC3E}">
        <p14:creationId xmlns:p14="http://schemas.microsoft.com/office/powerpoint/2010/main" val="4128407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6" y="365126"/>
            <a:ext cx="8577330"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67" y="1690689"/>
            <a:ext cx="7031866" cy="4426776"/>
          </a:xfrm>
          <a:prstGeom prst="rect">
            <a:avLst/>
          </a:prstGeom>
        </p:spPr>
      </p:pic>
    </p:spTree>
    <p:extLst>
      <p:ext uri="{BB962C8B-B14F-4D97-AF65-F5344CB8AC3E}">
        <p14:creationId xmlns:p14="http://schemas.microsoft.com/office/powerpoint/2010/main" val="25754637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551571"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6" y="1690689"/>
            <a:ext cx="2964556" cy="442677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663" y="1690689"/>
            <a:ext cx="3054388" cy="442677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2062" y="1690689"/>
            <a:ext cx="2844780" cy="4426776"/>
          </a:xfrm>
          <a:prstGeom prst="rect">
            <a:avLst/>
          </a:prstGeom>
        </p:spPr>
      </p:pic>
    </p:spTree>
    <p:extLst>
      <p:ext uri="{BB962C8B-B14F-4D97-AF65-F5344CB8AC3E}">
        <p14:creationId xmlns:p14="http://schemas.microsoft.com/office/powerpoint/2010/main" val="13132820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628845"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922" y="1690689"/>
            <a:ext cx="6890197" cy="4491171"/>
          </a:xfrm>
          <a:prstGeom prst="rect">
            <a:avLst/>
          </a:prstGeom>
        </p:spPr>
      </p:pic>
    </p:spTree>
    <p:extLst>
      <p:ext uri="{BB962C8B-B14F-4D97-AF65-F5344CB8AC3E}">
        <p14:creationId xmlns:p14="http://schemas.microsoft.com/office/powerpoint/2010/main" val="34673075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30" y="365126"/>
            <a:ext cx="8564449"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628" y="1690689"/>
            <a:ext cx="7044743" cy="4452535"/>
          </a:xfrm>
          <a:prstGeom prst="rect">
            <a:avLst/>
          </a:prstGeom>
        </p:spPr>
      </p:pic>
    </p:spTree>
    <p:extLst>
      <p:ext uri="{BB962C8B-B14F-4D97-AF65-F5344CB8AC3E}">
        <p14:creationId xmlns:p14="http://schemas.microsoft.com/office/powerpoint/2010/main" val="1893596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214" y="365126"/>
            <a:ext cx="8577330"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54" y="1690689"/>
            <a:ext cx="7199291" cy="4452534"/>
          </a:xfrm>
          <a:prstGeom prst="rect">
            <a:avLst/>
          </a:prstGeom>
        </p:spPr>
      </p:pic>
    </p:spTree>
    <p:extLst>
      <p:ext uri="{BB962C8B-B14F-4D97-AF65-F5344CB8AC3E}">
        <p14:creationId xmlns:p14="http://schemas.microsoft.com/office/powerpoint/2010/main" val="19440576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487" y="365126"/>
            <a:ext cx="8590209" cy="1325563"/>
          </a:xfrm>
        </p:spPr>
        <p:txBody>
          <a:bodyPr/>
          <a:lstStyle/>
          <a:p>
            <a:r>
              <a:rPr lang="fr-FR" dirty="0"/>
              <a:t>Thesis House, Cambridge, MA (1942)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385" y="1690689"/>
            <a:ext cx="6993229" cy="4401018"/>
          </a:xfrm>
          <a:prstGeom prst="rect">
            <a:avLst/>
          </a:prstGeom>
        </p:spPr>
      </p:pic>
    </p:spTree>
    <p:extLst>
      <p:ext uri="{BB962C8B-B14F-4D97-AF65-F5344CB8AC3E}">
        <p14:creationId xmlns:p14="http://schemas.microsoft.com/office/powerpoint/2010/main" val="20195754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Scheuler House,Port Angeles, PA (1944)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7575" y="1690689"/>
            <a:ext cx="3041158" cy="4465413"/>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19" y="1690689"/>
            <a:ext cx="1862606" cy="277072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475" y="1725224"/>
            <a:ext cx="3469783" cy="2701658"/>
          </a:xfrm>
          <a:prstGeom prst="rect">
            <a:avLst/>
          </a:prstGeom>
        </p:spPr>
      </p:pic>
      <p:sp>
        <p:nvSpPr>
          <p:cNvPr id="8" name="ZoneTexte 7"/>
          <p:cNvSpPr txBox="1"/>
          <p:nvPr/>
        </p:nvSpPr>
        <p:spPr>
          <a:xfrm>
            <a:off x="6761408" y="3760631"/>
            <a:ext cx="1996226" cy="369332"/>
          </a:xfrm>
          <a:prstGeom prst="rect">
            <a:avLst/>
          </a:prstGeom>
          <a:noFill/>
        </p:spPr>
        <p:txBody>
          <a:bodyPr wrap="square" rtlCol="0">
            <a:spAutoFit/>
          </a:bodyPr>
          <a:lstStyle/>
          <a:p>
            <a:r>
              <a:rPr lang="fr-FR" dirty="0" smtClean="0"/>
              <a:t>Paul Hayden Kirk</a:t>
            </a:r>
            <a:endParaRPr lang="fr-FR" dirty="0"/>
          </a:p>
        </p:txBody>
      </p:sp>
    </p:spTree>
    <p:extLst>
      <p:ext uri="{BB962C8B-B14F-4D97-AF65-F5344CB8AC3E}">
        <p14:creationId xmlns:p14="http://schemas.microsoft.com/office/powerpoint/2010/main" val="415998767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Paul Hayden Kirk.</a:t>
            </a:r>
          </a:p>
          <a:p>
            <a:r>
              <a:rPr lang="en-US" dirty="0" smtClean="0"/>
              <a:t>The </a:t>
            </a:r>
            <a:r>
              <a:rPr lang="en-US" dirty="0"/>
              <a:t>T-shaped </a:t>
            </a:r>
            <a:r>
              <a:rPr lang="en-US" dirty="0" smtClean="0"/>
              <a:t>house </a:t>
            </a:r>
            <a:r>
              <a:rPr lang="en-US" dirty="0"/>
              <a:t>was a one-story </a:t>
            </a:r>
            <a:r>
              <a:rPr lang="en-US" dirty="0" smtClean="0"/>
              <a:t> </a:t>
            </a:r>
            <a:r>
              <a:rPr lang="en-US" dirty="0"/>
              <a:t>residence with long lines, flat roof and expansive window bands, that had an arc-shaped driveway passing under a butterfly-roofed porte-cochere. The stem of the T, housing the kitchen and service rooms, connected the </a:t>
            </a:r>
            <a:r>
              <a:rPr lang="en-US" dirty="0" smtClean="0"/>
              <a:t>porte-cochere </a:t>
            </a:r>
            <a:r>
              <a:rPr lang="en-US" dirty="0"/>
              <a:t>with the main living areas of the house. A long covered walk, a favorite motif of </a:t>
            </a:r>
            <a:r>
              <a:rPr lang="en-US" dirty="0" smtClean="0"/>
              <a:t>Kirk, </a:t>
            </a:r>
            <a:r>
              <a:rPr lang="en-US" dirty="0"/>
              <a:t>stretched the length of the stem. An interior wall echoed the exterior arc, serving as a curving boundary for the living and dining rooms.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9200652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p>
        </p:txBody>
      </p:sp>
      <p:sp>
        <p:nvSpPr>
          <p:cNvPr id="3" name="Espace réservé du contenu 2"/>
          <p:cNvSpPr>
            <a:spLocks noGrp="1"/>
          </p:cNvSpPr>
          <p:nvPr>
            <p:ph idx="1"/>
          </p:nvPr>
        </p:nvSpPr>
        <p:spPr/>
        <p:txBody>
          <a:bodyPr>
            <a:normAutofit fontScale="92500" lnSpcReduction="20000"/>
          </a:bodyPr>
          <a:lstStyle/>
          <a:p>
            <a:r>
              <a:rPr lang="fr-FR" smtClean="0"/>
              <a:t>Alden </a:t>
            </a:r>
            <a:r>
              <a:rPr lang="fr-FR" dirty="0"/>
              <a:t>Dow House, Alden Dow, MI.</a:t>
            </a:r>
          </a:p>
          <a:p>
            <a:r>
              <a:rPr lang="fr-FR" dirty="0"/>
              <a:t>Havens House, Harwell H. Harris, CA</a:t>
            </a:r>
            <a:r>
              <a:rPr lang="fr-FR" dirty="0" smtClean="0"/>
              <a:t>.</a:t>
            </a:r>
          </a:p>
          <a:p>
            <a:r>
              <a:rPr lang="fr-FR" dirty="0" smtClean="0"/>
              <a:t>Thesis House, Philip Johnson, MA.</a:t>
            </a:r>
          </a:p>
          <a:p>
            <a:r>
              <a:rPr lang="fr-FR" dirty="0"/>
              <a:t>Scheuler House</a:t>
            </a:r>
            <a:r>
              <a:rPr lang="fr-FR" dirty="0" smtClean="0"/>
              <a:t>, Paul Hayden Kirk, PA.</a:t>
            </a:r>
          </a:p>
          <a:p>
            <a:r>
              <a:rPr lang="fr-FR" dirty="0" smtClean="0"/>
              <a:t>Jacobs </a:t>
            </a:r>
            <a:r>
              <a:rPr lang="fr-FR" dirty="0"/>
              <a:t>House II, Frank Lloyd Wright, WI</a:t>
            </a:r>
            <a:r>
              <a:rPr lang="fr-FR" dirty="0" smtClean="0"/>
              <a:t>.</a:t>
            </a:r>
          </a:p>
          <a:p>
            <a:r>
              <a:rPr lang="fr-FR" dirty="0"/>
              <a:t>Geller House I, </a:t>
            </a:r>
            <a:r>
              <a:rPr lang="fr-FR" dirty="0" smtClean="0"/>
              <a:t>M. </a:t>
            </a:r>
            <a:r>
              <a:rPr lang="fr-FR" dirty="0"/>
              <a:t>Breuer &amp; H. Beckhard, </a:t>
            </a:r>
            <a:r>
              <a:rPr lang="fr-FR" dirty="0" smtClean="0"/>
              <a:t>NY.</a:t>
            </a:r>
          </a:p>
          <a:p>
            <a:r>
              <a:rPr lang="fr-FR" dirty="0"/>
              <a:t>Kaufmann House, Richard Neutra, CA.</a:t>
            </a:r>
          </a:p>
          <a:p>
            <a:r>
              <a:rPr lang="fr-FR" dirty="0"/>
              <a:t>The Booth House, Philip Johnson, NY</a:t>
            </a:r>
            <a:r>
              <a:rPr lang="fr-FR" dirty="0" smtClean="0"/>
              <a:t>.</a:t>
            </a:r>
          </a:p>
          <a:p>
            <a:r>
              <a:rPr lang="fr-FR" dirty="0"/>
              <a:t>Loewy House, Albert Frey, CA</a:t>
            </a:r>
            <a:r>
              <a:rPr lang="fr-FR" dirty="0" smtClean="0"/>
              <a:t>.</a:t>
            </a:r>
          </a:p>
          <a:p>
            <a:r>
              <a:rPr lang="fr-FR" dirty="0"/>
              <a:t>Haines Hall House, Callister &amp; Hillmer, CA.</a:t>
            </a:r>
          </a:p>
          <a:p>
            <a:endParaRPr lang="fr-FR" dirty="0"/>
          </a:p>
          <a:p>
            <a:endParaRPr lang="fr-FR" dirty="0"/>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6527426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9144000" cy="4165441"/>
          </a:xfrm>
          <a:prstGeom prst="rect">
            <a:avLst/>
          </a:prstGeom>
        </p:spPr>
      </p:pic>
    </p:spTree>
    <p:extLst>
      <p:ext uri="{BB962C8B-B14F-4D97-AF65-F5344CB8AC3E}">
        <p14:creationId xmlns:p14="http://schemas.microsoft.com/office/powerpoint/2010/main" val="23244748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46" y="1690689"/>
            <a:ext cx="7006107" cy="4136148"/>
          </a:xfrm>
          <a:prstGeom prst="rect">
            <a:avLst/>
          </a:prstGeom>
        </p:spPr>
      </p:pic>
    </p:spTree>
    <p:extLst>
      <p:ext uri="{BB962C8B-B14F-4D97-AF65-F5344CB8AC3E}">
        <p14:creationId xmlns:p14="http://schemas.microsoft.com/office/powerpoint/2010/main" val="40216640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792" y="2026649"/>
            <a:ext cx="3490175" cy="303474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665" y="1981573"/>
            <a:ext cx="3644721" cy="3079824"/>
          </a:xfrm>
          <a:prstGeom prst="rect">
            <a:avLst/>
          </a:prstGeom>
        </p:spPr>
      </p:pic>
    </p:spTree>
    <p:extLst>
      <p:ext uri="{BB962C8B-B14F-4D97-AF65-F5344CB8AC3E}">
        <p14:creationId xmlns:p14="http://schemas.microsoft.com/office/powerpoint/2010/main" val="299886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78005"/>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402" y="1703568"/>
            <a:ext cx="6465195" cy="4173292"/>
          </a:xfrm>
          <a:prstGeom prst="rect">
            <a:avLst/>
          </a:prstGeom>
        </p:spPr>
      </p:pic>
    </p:spTree>
    <p:extLst>
      <p:ext uri="{BB962C8B-B14F-4D97-AF65-F5344CB8AC3E}">
        <p14:creationId xmlns:p14="http://schemas.microsoft.com/office/powerpoint/2010/main" val="21456446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85" y="1690689"/>
            <a:ext cx="5944430" cy="4186577"/>
          </a:xfrm>
          <a:prstGeom prst="rect">
            <a:avLst/>
          </a:prstGeom>
        </p:spPr>
      </p:pic>
    </p:spTree>
    <p:extLst>
      <p:ext uri="{BB962C8B-B14F-4D97-AF65-F5344CB8AC3E}">
        <p14:creationId xmlns:p14="http://schemas.microsoft.com/office/powerpoint/2010/main" val="21391293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 y="1690689"/>
            <a:ext cx="2296544" cy="3692680"/>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0728" y="1690689"/>
            <a:ext cx="2386135" cy="369268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254" y="1690689"/>
            <a:ext cx="2283104" cy="3692680"/>
          </a:xfrm>
          <a:prstGeom prst="rect">
            <a:avLst/>
          </a:prstGeom>
        </p:spPr>
      </p:pic>
      <p:pic>
        <p:nvPicPr>
          <p:cNvPr id="5" name="2016-01-18_-_The_Two_Of_Us_-_David_Fesliy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326868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173" y="1600537"/>
            <a:ext cx="4151827" cy="36282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9057" y="1600537"/>
            <a:ext cx="4001671" cy="3628286"/>
          </a:xfrm>
          <a:prstGeom prst="rect">
            <a:avLst/>
          </a:prstGeom>
        </p:spPr>
      </p:pic>
    </p:spTree>
    <p:extLst>
      <p:ext uri="{BB962C8B-B14F-4D97-AF65-F5344CB8AC3E}">
        <p14:creationId xmlns:p14="http://schemas.microsoft.com/office/powerpoint/2010/main" val="37736431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86" y="1690689"/>
            <a:ext cx="4198513" cy="359878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4558" y="1690689"/>
            <a:ext cx="4105956" cy="3598787"/>
          </a:xfrm>
          <a:prstGeom prst="rect">
            <a:avLst/>
          </a:prstGeom>
        </p:spPr>
      </p:pic>
    </p:spTree>
    <p:extLst>
      <p:ext uri="{BB962C8B-B14F-4D97-AF65-F5344CB8AC3E}">
        <p14:creationId xmlns:p14="http://schemas.microsoft.com/office/powerpoint/2010/main" val="3577707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45" y="1821616"/>
            <a:ext cx="4172755" cy="3471597"/>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910" y="1821615"/>
            <a:ext cx="3953814" cy="3471597"/>
          </a:xfrm>
          <a:prstGeom prst="rect">
            <a:avLst/>
          </a:prstGeom>
        </p:spPr>
      </p:pic>
    </p:spTree>
    <p:extLst>
      <p:ext uri="{BB962C8B-B14F-4D97-AF65-F5344CB8AC3E}">
        <p14:creationId xmlns:p14="http://schemas.microsoft.com/office/powerpoint/2010/main" val="21656336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64" y="1690689"/>
            <a:ext cx="6967471" cy="4388140"/>
          </a:xfrm>
          <a:prstGeom prst="rect">
            <a:avLst/>
          </a:prstGeom>
        </p:spPr>
      </p:pic>
    </p:spTree>
    <p:extLst>
      <p:ext uri="{BB962C8B-B14F-4D97-AF65-F5344CB8AC3E}">
        <p14:creationId xmlns:p14="http://schemas.microsoft.com/office/powerpoint/2010/main" val="11057665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522" y="1690689"/>
            <a:ext cx="5832648" cy="441535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185" y="1690688"/>
            <a:ext cx="2033434" cy="1939051"/>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258" y="3658592"/>
            <a:ext cx="1881288" cy="2418792"/>
          </a:xfrm>
          <a:prstGeom prst="rect">
            <a:avLst/>
          </a:prstGeom>
        </p:spPr>
      </p:pic>
      <p:sp>
        <p:nvSpPr>
          <p:cNvPr id="7" name="ZoneTexte 6"/>
          <p:cNvSpPr txBox="1"/>
          <p:nvPr/>
        </p:nvSpPr>
        <p:spPr>
          <a:xfrm>
            <a:off x="6716302" y="5486400"/>
            <a:ext cx="1725171" cy="369332"/>
          </a:xfrm>
          <a:prstGeom prst="rect">
            <a:avLst/>
          </a:prstGeom>
          <a:noFill/>
        </p:spPr>
        <p:txBody>
          <a:bodyPr wrap="square" rtlCol="0">
            <a:spAutoFit/>
          </a:bodyPr>
          <a:lstStyle/>
          <a:p>
            <a:r>
              <a:rPr lang="fr-FR" dirty="0" smtClean="0">
                <a:solidFill>
                  <a:schemeClr val="bg1"/>
                </a:solidFill>
              </a:rPr>
              <a:t>Alden Dow</a:t>
            </a:r>
            <a:endParaRPr lang="fr-FR" dirty="0">
              <a:solidFill>
                <a:schemeClr val="bg1"/>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090" y="5151863"/>
            <a:ext cx="732960" cy="703868"/>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571" y="6273801"/>
            <a:ext cx="2962275" cy="447675"/>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6650" y="6134893"/>
            <a:ext cx="3210367" cy="693149"/>
          </a:xfrm>
          <a:prstGeom prst="rect">
            <a:avLst/>
          </a:prstGeom>
        </p:spPr>
      </p:pic>
    </p:spTree>
    <p:extLst>
      <p:ext uri="{BB962C8B-B14F-4D97-AF65-F5344CB8AC3E}">
        <p14:creationId xmlns:p14="http://schemas.microsoft.com/office/powerpoint/2010/main" val="31138274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Scheuler House,Port Angeles, PA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637" y="1690689"/>
            <a:ext cx="4312745" cy="43053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84" y="2176276"/>
            <a:ext cx="4224270" cy="3334126"/>
          </a:xfrm>
          <a:prstGeom prst="rect">
            <a:avLst/>
          </a:prstGeom>
        </p:spPr>
      </p:pic>
    </p:spTree>
    <p:extLst>
      <p:ext uri="{BB962C8B-B14F-4D97-AF65-F5344CB8AC3E}">
        <p14:creationId xmlns:p14="http://schemas.microsoft.com/office/powerpoint/2010/main" val="316233145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65940" cy="1325563"/>
          </a:xfrm>
        </p:spPr>
        <p:txBody>
          <a:bodyPr/>
          <a:lstStyle/>
          <a:p>
            <a:r>
              <a:rPr lang="fr-FR" dirty="0" smtClean="0"/>
              <a:t>Jacobs House II, Middleton, WI (1944)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37" y="1851103"/>
            <a:ext cx="5452946" cy="42374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230" y="4152777"/>
            <a:ext cx="1484620" cy="193579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230" y="1862367"/>
            <a:ext cx="2604120" cy="211873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9597" y="4393580"/>
            <a:ext cx="1378612" cy="1407022"/>
          </a:xfrm>
          <a:prstGeom prst="rect">
            <a:avLst/>
          </a:prstGeom>
        </p:spPr>
      </p:pic>
      <p:sp>
        <p:nvSpPr>
          <p:cNvPr id="8" name="ZoneTexte 7"/>
          <p:cNvSpPr txBox="1"/>
          <p:nvPr/>
        </p:nvSpPr>
        <p:spPr>
          <a:xfrm>
            <a:off x="5911230" y="5698273"/>
            <a:ext cx="1437424" cy="369332"/>
          </a:xfrm>
          <a:prstGeom prst="rect">
            <a:avLst/>
          </a:prstGeom>
          <a:noFill/>
        </p:spPr>
        <p:txBody>
          <a:bodyPr wrap="square" rtlCol="0">
            <a:spAutoFit/>
          </a:bodyPr>
          <a:lstStyle/>
          <a:p>
            <a:r>
              <a:rPr lang="fr-FR" dirty="0" smtClean="0">
                <a:solidFill>
                  <a:schemeClr val="bg1"/>
                </a:solidFill>
              </a:rPr>
              <a:t>F.L. Wright</a:t>
            </a:r>
            <a:endParaRPr lang="fr-FR" dirty="0">
              <a:solidFill>
                <a:schemeClr val="bg1"/>
              </a:solidFill>
            </a:endParaRPr>
          </a:p>
        </p:txBody>
      </p:sp>
    </p:spTree>
    <p:extLst>
      <p:ext uri="{BB962C8B-B14F-4D97-AF65-F5344CB8AC3E}">
        <p14:creationId xmlns:p14="http://schemas.microsoft.com/office/powerpoint/2010/main" val="276068326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1" y="365126"/>
            <a:ext cx="8909824" cy="1325563"/>
          </a:xfrm>
        </p:spPr>
        <p:txBody>
          <a:bodyPr/>
          <a:lstStyle/>
          <a:p>
            <a:r>
              <a:rPr lang="fr-FR" dirty="0"/>
              <a:t>Jacobs </a:t>
            </a:r>
            <a:r>
              <a:rPr lang="fr-FR" dirty="0" smtClean="0"/>
              <a:t>House II, </a:t>
            </a:r>
            <a:r>
              <a:rPr lang="fr-FR" dirty="0"/>
              <a:t>Middleton, WI (1944)</a:t>
            </a:r>
          </a:p>
        </p:txBody>
      </p:sp>
      <p:sp>
        <p:nvSpPr>
          <p:cNvPr id="3" name="Espace réservé du contenu 2"/>
          <p:cNvSpPr>
            <a:spLocks noGrp="1"/>
          </p:cNvSpPr>
          <p:nvPr>
            <p:ph idx="1"/>
          </p:nvPr>
        </p:nvSpPr>
        <p:spPr>
          <a:xfrm>
            <a:off x="628650" y="1825625"/>
            <a:ext cx="8147360" cy="4351338"/>
          </a:xfrm>
        </p:spPr>
        <p:txBody>
          <a:bodyPr>
            <a:normAutofit lnSpcReduction="10000"/>
          </a:bodyPr>
          <a:lstStyle/>
          <a:p>
            <a:r>
              <a:rPr lang="en-US" dirty="0"/>
              <a:t>Frank Lloyd Wright designed a passively solar heated and naturally cooled building , which he termed the “Solar Hemicycle</a:t>
            </a:r>
            <a:r>
              <a:rPr lang="en-US" dirty="0" smtClean="0"/>
              <a:t>”. The </a:t>
            </a:r>
            <a:r>
              <a:rPr lang="en-US" dirty="0"/>
              <a:t>Solar Hemicycle is semicircular in plan, featuring a single concave arc of fourteen-foot high glass spanning the two stories both vertically and horizontally, and opening southward to a circular sunken garden and the Wisconsin prairie beyond.</a:t>
            </a:r>
            <a:endParaRPr lang="en-US" dirty="0" smtClean="0"/>
          </a:p>
          <a:p>
            <a:r>
              <a:rPr lang="en-US" dirty="0"/>
              <a:t>Wright had the house built from stone, concrete, and wood, materials which would allow the house to retain solar energy; the design represents an early attempt at energy-efficient architecture. </a:t>
            </a:r>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8842599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842917" cy="1325563"/>
          </a:xfrm>
        </p:spPr>
        <p:txBody>
          <a:bodyPr/>
          <a:lstStyle/>
          <a:p>
            <a:r>
              <a:rPr lang="fr-FR" dirty="0"/>
              <a:t>Jacobs </a:t>
            </a:r>
            <a:r>
              <a:rPr lang="fr-FR" dirty="0" smtClean="0"/>
              <a:t>House II, </a:t>
            </a:r>
            <a:r>
              <a:rPr lang="fr-FR" dirty="0"/>
              <a:t>Middleton, WI (1944)</a:t>
            </a:r>
          </a:p>
        </p:txBody>
      </p:sp>
      <p:sp>
        <p:nvSpPr>
          <p:cNvPr id="3" name="Espace réservé du contenu 2"/>
          <p:cNvSpPr>
            <a:spLocks noGrp="1"/>
          </p:cNvSpPr>
          <p:nvPr>
            <p:ph idx="1"/>
          </p:nvPr>
        </p:nvSpPr>
        <p:spPr>
          <a:xfrm>
            <a:off x="628650" y="1825625"/>
            <a:ext cx="8225418" cy="4351338"/>
          </a:xfrm>
        </p:spPr>
        <p:txBody>
          <a:bodyPr>
            <a:normAutofit lnSpcReduction="10000"/>
          </a:bodyPr>
          <a:lstStyle/>
          <a:p>
            <a:r>
              <a:rPr lang="en-US" dirty="0"/>
              <a:t>The north, east, and west sides are bermed up to the height of the clerestory windows on the second floor, protecting the house from cold winter north </a:t>
            </a:r>
            <a:r>
              <a:rPr lang="en-US" dirty="0" smtClean="0"/>
              <a:t>wind.</a:t>
            </a:r>
          </a:p>
          <a:p>
            <a:r>
              <a:rPr lang="en-US" dirty="0" smtClean="0"/>
              <a:t>Due </a:t>
            </a:r>
            <a:r>
              <a:rPr lang="en-US" dirty="0"/>
              <a:t>to their weight, the house's stone walls were not built on the concrete floor</a:t>
            </a:r>
            <a:r>
              <a:rPr lang="en-US" dirty="0" smtClean="0"/>
              <a:t>, </a:t>
            </a:r>
            <a:r>
              <a:rPr lang="en-US" dirty="0"/>
              <a:t>rather, deep foundations filled with </a:t>
            </a:r>
            <a:r>
              <a:rPr lang="en-US" dirty="0" smtClean="0"/>
              <a:t>crushed stone </a:t>
            </a:r>
            <a:r>
              <a:rPr lang="en-US" dirty="0"/>
              <a:t>supported the walls. </a:t>
            </a:r>
            <a:endParaRPr lang="en-US" dirty="0" smtClean="0"/>
          </a:p>
          <a:p>
            <a:r>
              <a:rPr lang="en-US" dirty="0"/>
              <a:t>The interior lower level features a concrete floor slab for direct absorption and conversion of the incoming radiant solar energy.  Imbedded within the floor is a radiant boiler-heated system for back-up heating that emulates and supplements the solar-warmed floor. </a:t>
            </a:r>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4140129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8" y="365126"/>
            <a:ext cx="8887522" cy="1325563"/>
          </a:xfrm>
        </p:spPr>
        <p:txBody>
          <a:bodyPr/>
          <a:lstStyle/>
          <a:p>
            <a:r>
              <a:rPr lang="fr-FR" dirty="0"/>
              <a:t>Jacobs House II, Middleton, WI (1944)</a:t>
            </a:r>
          </a:p>
        </p:txBody>
      </p:sp>
      <p:sp>
        <p:nvSpPr>
          <p:cNvPr id="3" name="Espace réservé du contenu 2"/>
          <p:cNvSpPr>
            <a:spLocks noGrp="1"/>
          </p:cNvSpPr>
          <p:nvPr>
            <p:ph idx="1"/>
          </p:nvPr>
        </p:nvSpPr>
        <p:spPr/>
        <p:txBody>
          <a:bodyPr>
            <a:normAutofit lnSpcReduction="10000"/>
          </a:bodyPr>
          <a:lstStyle/>
          <a:p>
            <a:r>
              <a:rPr lang="en-US" dirty="0"/>
              <a:t>All interior walls are Wisconsin limestone, providing an irregular and enhanced mass surface area for thermal energy exchange and interior temperature stabilization</a:t>
            </a:r>
            <a:r>
              <a:rPr lang="en-US" dirty="0" smtClean="0"/>
              <a:t>.</a:t>
            </a:r>
          </a:p>
          <a:p>
            <a:r>
              <a:rPr lang="en-US" dirty="0"/>
              <a:t>The second floor is a five-bedroom balcony, suspended from the roof joists and hence not requiring obstructing support from below.  The front of the balcony is pulled away from the south glazing by several feet, enabling the solar-heated air from below to rise up onto the second floor and into the bedrooms over the full balcony width.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129244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798312" cy="1325563"/>
          </a:xfrm>
        </p:spPr>
        <p:txBody>
          <a:bodyPr/>
          <a:lstStyle/>
          <a:p>
            <a:r>
              <a:rPr lang="fr-FR" dirty="0"/>
              <a:t>Jacobs </a:t>
            </a:r>
            <a:r>
              <a:rPr lang="fr-FR" dirty="0" smtClean="0"/>
              <a:t>House II, </a:t>
            </a:r>
            <a:r>
              <a:rPr lang="fr-FR" dirty="0"/>
              <a:t>Middleton, WI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514" y="1690689"/>
            <a:ext cx="5568971" cy="3770739"/>
          </a:xfrm>
          <a:prstGeom prst="rect">
            <a:avLst/>
          </a:prstGeom>
        </p:spPr>
      </p:pic>
    </p:spTree>
    <p:extLst>
      <p:ext uri="{BB962C8B-B14F-4D97-AF65-F5344CB8AC3E}">
        <p14:creationId xmlns:p14="http://schemas.microsoft.com/office/powerpoint/2010/main" val="120033371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3" y="365126"/>
            <a:ext cx="8865220" cy="1325563"/>
          </a:xfrm>
        </p:spPr>
        <p:txBody>
          <a:bodyPr/>
          <a:lstStyle/>
          <a:p>
            <a:r>
              <a:rPr lang="fr-FR" dirty="0"/>
              <a:t>Jacobs </a:t>
            </a:r>
            <a:r>
              <a:rPr lang="fr-FR" dirty="0" smtClean="0"/>
              <a:t>House II, </a:t>
            </a:r>
            <a:r>
              <a:rPr lang="fr-FR" dirty="0"/>
              <a:t>Middleton, WI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612" y="1690689"/>
            <a:ext cx="5438775" cy="4243386"/>
          </a:xfrm>
          <a:prstGeom prst="rect">
            <a:avLst/>
          </a:prstGeom>
        </p:spPr>
      </p:pic>
    </p:spTree>
    <p:extLst>
      <p:ext uri="{BB962C8B-B14F-4D97-AF65-F5344CB8AC3E}">
        <p14:creationId xmlns:p14="http://schemas.microsoft.com/office/powerpoint/2010/main" val="9157633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6" y="365126"/>
            <a:ext cx="8809463" cy="1325563"/>
          </a:xfrm>
        </p:spPr>
        <p:txBody>
          <a:bodyPr/>
          <a:lstStyle/>
          <a:p>
            <a:r>
              <a:rPr lang="fr-FR" dirty="0"/>
              <a:t>Jacobs </a:t>
            </a:r>
            <a:r>
              <a:rPr lang="fr-FR" dirty="0" smtClean="0"/>
              <a:t>House II, </a:t>
            </a:r>
            <a:r>
              <a:rPr lang="fr-FR" dirty="0"/>
              <a:t>Middleton, WI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600" y="1690689"/>
            <a:ext cx="5882800" cy="4342121"/>
          </a:xfrm>
          <a:prstGeom prst="rect">
            <a:avLst/>
          </a:prstGeom>
        </p:spPr>
      </p:pic>
    </p:spTree>
    <p:extLst>
      <p:ext uri="{BB962C8B-B14F-4D97-AF65-F5344CB8AC3E}">
        <p14:creationId xmlns:p14="http://schemas.microsoft.com/office/powerpoint/2010/main" val="13611880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1" y="365126"/>
            <a:ext cx="8742556" cy="1325563"/>
          </a:xfrm>
        </p:spPr>
        <p:txBody>
          <a:bodyPr/>
          <a:lstStyle/>
          <a:p>
            <a:r>
              <a:rPr lang="fr-FR" dirty="0"/>
              <a:t>Jacobs </a:t>
            </a:r>
            <a:r>
              <a:rPr lang="fr-FR" dirty="0" smtClean="0"/>
              <a:t>House II, </a:t>
            </a:r>
            <a:r>
              <a:rPr lang="fr-FR" dirty="0"/>
              <a:t>Middleton, WI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003" y="1690689"/>
            <a:ext cx="6021994" cy="4174852"/>
          </a:xfrm>
          <a:prstGeom prst="rect">
            <a:avLst/>
          </a:prstGeom>
        </p:spPr>
      </p:pic>
    </p:spTree>
    <p:extLst>
      <p:ext uri="{BB962C8B-B14F-4D97-AF65-F5344CB8AC3E}">
        <p14:creationId xmlns:p14="http://schemas.microsoft.com/office/powerpoint/2010/main" val="2371363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6" y="365126"/>
            <a:ext cx="8820614" cy="1325563"/>
          </a:xfrm>
        </p:spPr>
        <p:txBody>
          <a:bodyPr/>
          <a:lstStyle/>
          <a:p>
            <a:r>
              <a:rPr lang="fr-FR" dirty="0"/>
              <a:t>Jacobs </a:t>
            </a:r>
            <a:r>
              <a:rPr lang="fr-FR" dirty="0" smtClean="0"/>
              <a:t>House II, </a:t>
            </a:r>
            <a:r>
              <a:rPr lang="fr-FR" dirty="0"/>
              <a:t>Middleton, WI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63" y="1958976"/>
            <a:ext cx="3352800" cy="47625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850" y="1958976"/>
            <a:ext cx="4762500" cy="3162300"/>
          </a:xfrm>
          <a:prstGeom prst="rect">
            <a:avLst/>
          </a:prstGeom>
        </p:spPr>
      </p:pic>
    </p:spTree>
    <p:extLst>
      <p:ext uri="{BB962C8B-B14F-4D97-AF65-F5344CB8AC3E}">
        <p14:creationId xmlns:p14="http://schemas.microsoft.com/office/powerpoint/2010/main" val="30575952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contenu 2"/>
          <p:cNvSpPr>
            <a:spLocks noGrp="1"/>
          </p:cNvSpPr>
          <p:nvPr>
            <p:ph idx="1"/>
          </p:nvPr>
        </p:nvSpPr>
        <p:spPr/>
        <p:txBody>
          <a:bodyPr>
            <a:normAutofit lnSpcReduction="10000"/>
          </a:bodyPr>
          <a:lstStyle/>
          <a:p>
            <a:r>
              <a:rPr lang="en-US" dirty="0"/>
              <a:t>It is the work of architect Alden Dow for his own house and workshop.</a:t>
            </a:r>
          </a:p>
          <a:p>
            <a:r>
              <a:rPr lang="en-US" dirty="0"/>
              <a:t>The house looks like a garden in every room. Born of organic architecture, reflecting the </a:t>
            </a:r>
            <a:r>
              <a:rPr lang="en-US" dirty="0" smtClean="0"/>
              <a:t>colors, </a:t>
            </a:r>
            <a:r>
              <a:rPr lang="en-US" dirty="0"/>
              <a:t>textures, shapes and balance of nature, the house opens onto a variety of fluid and </a:t>
            </a:r>
            <a:r>
              <a:rPr lang="en-US" dirty="0" smtClean="0"/>
              <a:t>colorful </a:t>
            </a:r>
            <a:r>
              <a:rPr lang="en-US" dirty="0"/>
              <a:t>spaces of great scope while conveying intimacy and comfort. When you enter a low, sheltered entrance, your first view from the inside is breathtaking: two window walls, </a:t>
            </a:r>
            <a:r>
              <a:rPr lang="en-US" dirty="0" smtClean="0"/>
              <a:t>color, </a:t>
            </a:r>
            <a:r>
              <a:rPr lang="en-US" dirty="0"/>
              <a:t>a vaulted ceiling and an unobstructed view of the garden.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3407103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820615" cy="1325563"/>
          </a:xfrm>
        </p:spPr>
        <p:txBody>
          <a:bodyPr/>
          <a:lstStyle/>
          <a:p>
            <a:r>
              <a:rPr lang="fr-FR" dirty="0"/>
              <a:t>Jacobs </a:t>
            </a:r>
            <a:r>
              <a:rPr lang="fr-FR" dirty="0" smtClean="0"/>
              <a:t>House II, </a:t>
            </a:r>
            <a:r>
              <a:rPr lang="fr-FR" dirty="0"/>
              <a:t>Middleton, WI (1944)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930" y="1818809"/>
            <a:ext cx="5715465" cy="3701043"/>
          </a:xfrm>
          <a:prstGeom prst="rect">
            <a:avLst/>
          </a:prstGeom>
        </p:spPr>
      </p:pic>
    </p:spTree>
    <p:extLst>
      <p:ext uri="{BB962C8B-B14F-4D97-AF65-F5344CB8AC3E}">
        <p14:creationId xmlns:p14="http://schemas.microsoft.com/office/powerpoint/2010/main" val="2831842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545" y="365126"/>
            <a:ext cx="8860665" cy="1325563"/>
          </a:xfrm>
        </p:spPr>
        <p:txBody>
          <a:bodyPr/>
          <a:lstStyle/>
          <a:p>
            <a:r>
              <a:rPr lang="fr-FR" dirty="0" smtClean="0"/>
              <a:t>Geller House I, Lawrence, NY (1945)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569" y="1690689"/>
            <a:ext cx="6606862" cy="4439656"/>
          </a:xfrm>
          <a:prstGeom prst="rect">
            <a:avLst/>
          </a:prstGeom>
        </p:spPr>
      </p:pic>
      <p:sp>
        <p:nvSpPr>
          <p:cNvPr id="9" name="ZoneTexte 8"/>
          <p:cNvSpPr txBox="1"/>
          <p:nvPr/>
        </p:nvSpPr>
        <p:spPr>
          <a:xfrm>
            <a:off x="3245476" y="4779776"/>
            <a:ext cx="4262907" cy="369332"/>
          </a:xfrm>
          <a:prstGeom prst="rect">
            <a:avLst/>
          </a:prstGeom>
          <a:noFill/>
        </p:spPr>
        <p:txBody>
          <a:bodyPr wrap="square" rtlCol="0">
            <a:spAutoFit/>
          </a:bodyPr>
          <a:lstStyle/>
          <a:p>
            <a:r>
              <a:rPr lang="fr-FR" dirty="0">
                <a:solidFill>
                  <a:schemeClr val="bg1"/>
                </a:solidFill>
              </a:rPr>
              <a:t>Herbert </a:t>
            </a:r>
            <a:r>
              <a:rPr lang="fr-FR" dirty="0" smtClean="0">
                <a:solidFill>
                  <a:schemeClr val="bg1"/>
                </a:solidFill>
              </a:rPr>
              <a:t>Beckhard                 Marcel Breuer</a:t>
            </a:r>
            <a:endParaRPr lang="fr-FR" dirty="0">
              <a:solidFill>
                <a:schemeClr val="bg1"/>
              </a:solidFill>
            </a:endParaRPr>
          </a:p>
        </p:txBody>
      </p:sp>
    </p:spTree>
    <p:extLst>
      <p:ext uri="{BB962C8B-B14F-4D97-AF65-F5344CB8AC3E}">
        <p14:creationId xmlns:p14="http://schemas.microsoft.com/office/powerpoint/2010/main" val="41460818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365126"/>
            <a:ext cx="8347925" cy="1325563"/>
          </a:xfrm>
        </p:spPr>
        <p:txBody>
          <a:bodyPr/>
          <a:lstStyle/>
          <a:p>
            <a:r>
              <a:rPr lang="fr-FR" dirty="0"/>
              <a:t>Geller House I, Lawrence, NY (1945)</a:t>
            </a:r>
          </a:p>
        </p:txBody>
      </p:sp>
      <p:sp>
        <p:nvSpPr>
          <p:cNvPr id="3" name="Espace réservé du contenu 2"/>
          <p:cNvSpPr>
            <a:spLocks noGrp="1"/>
          </p:cNvSpPr>
          <p:nvPr>
            <p:ph idx="1"/>
          </p:nvPr>
        </p:nvSpPr>
        <p:spPr/>
        <p:txBody>
          <a:bodyPr>
            <a:normAutofit fontScale="92500" lnSpcReduction="10000"/>
          </a:bodyPr>
          <a:lstStyle/>
          <a:p>
            <a:r>
              <a:rPr lang="fr-FR" dirty="0"/>
              <a:t>It is the work of the architects Marcel Breuer &amp; Herbert Beckhard</a:t>
            </a:r>
            <a:r>
              <a:rPr lang="fr-FR" dirty="0" smtClean="0"/>
              <a:t>.</a:t>
            </a:r>
            <a:endParaRPr lang="en-US" dirty="0" smtClean="0"/>
          </a:p>
          <a:p>
            <a:r>
              <a:rPr lang="en-US" dirty="0"/>
              <a:t>The concept consisted of two elements which have been joined, roughly in the shape of an H. The center of the H divides the daytime and nighttime uses. </a:t>
            </a:r>
            <a:r>
              <a:rPr lang="en-US" dirty="0" smtClean="0"/>
              <a:t>The </a:t>
            </a:r>
            <a:r>
              <a:rPr lang="en-US" dirty="0"/>
              <a:t>exterior was clad in vertical cedar siding, relieved by large expanses of floor to ceiling windows and fieldstone walls. A long, thin rectangle contained the living and dining rooms, along with the kitchen, utility and maid's room. Another wing housed the bedrooms and children's </a:t>
            </a:r>
            <a:r>
              <a:rPr lang="en-US" dirty="0" smtClean="0"/>
              <a:t>playrooms. </a:t>
            </a:r>
            <a:r>
              <a:rPr lang="en-US" dirty="0"/>
              <a:t>The sills, posts, plates, and braces were also constructed from wood (fir).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6575055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124" y="365126"/>
            <a:ext cx="8384146" cy="1325563"/>
          </a:xfrm>
        </p:spPr>
        <p:txBody>
          <a:bodyPr/>
          <a:lstStyle/>
          <a:p>
            <a:r>
              <a:rPr lang="fr-FR" dirty="0"/>
              <a:t>Geller House I, Lawrence, NY (1945)</a:t>
            </a:r>
          </a:p>
        </p:txBody>
      </p:sp>
      <p:sp>
        <p:nvSpPr>
          <p:cNvPr id="3" name="Espace réservé du contenu 2"/>
          <p:cNvSpPr>
            <a:spLocks noGrp="1"/>
          </p:cNvSpPr>
          <p:nvPr>
            <p:ph idx="1"/>
          </p:nvPr>
        </p:nvSpPr>
        <p:spPr/>
        <p:txBody>
          <a:bodyPr>
            <a:normAutofit lnSpcReduction="10000"/>
          </a:bodyPr>
          <a:lstStyle/>
          <a:p>
            <a:r>
              <a:rPr lang="en-US" dirty="0"/>
              <a:t>The main house interior walls were constructed of weld board while the interior of the garage was constructed of wood</a:t>
            </a:r>
            <a:r>
              <a:rPr lang="en-US" dirty="0" smtClean="0"/>
              <a:t>. All </a:t>
            </a:r>
            <a:r>
              <a:rPr lang="en-US" dirty="0"/>
              <a:t>roofs are flat and were constructed using asphalt and gravel. Rafters are 2”x10” and are spaced 16” on center. The main house was constructed to use dry wells to dispose of roof water, while the garage was designed to use a copper leader to do the same. One of the most prominent technical features that Breuer incorporated into the home’s design was the butterfly-pitched roof, which eliminated gutters and drains at the roof edge.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26304604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461419" cy="1325563"/>
          </a:xfrm>
        </p:spPr>
        <p:txBody>
          <a:bodyPr/>
          <a:lstStyle/>
          <a:p>
            <a:r>
              <a:rPr lang="fr-FR" dirty="0"/>
              <a:t>Geller House I, Lawrence, NY (1945)</a:t>
            </a:r>
          </a:p>
        </p:txBody>
      </p:sp>
      <p:sp>
        <p:nvSpPr>
          <p:cNvPr id="3" name="Espace réservé du contenu 2"/>
          <p:cNvSpPr>
            <a:spLocks noGrp="1"/>
          </p:cNvSpPr>
          <p:nvPr>
            <p:ph idx="1"/>
          </p:nvPr>
        </p:nvSpPr>
        <p:spPr/>
        <p:txBody>
          <a:bodyPr>
            <a:normAutofit fontScale="92500" lnSpcReduction="10000"/>
          </a:bodyPr>
          <a:lstStyle/>
          <a:p>
            <a:r>
              <a:rPr lang="en-US" dirty="0"/>
              <a:t>The full-height windows on both sides of the living area were frosted on the lower sections so that both light and privacy could be incorporated into the space. </a:t>
            </a:r>
            <a:r>
              <a:rPr lang="en-US" dirty="0" smtClean="0"/>
              <a:t>These </a:t>
            </a:r>
            <a:r>
              <a:rPr lang="en-US" dirty="0"/>
              <a:t>glass walls were double thickness, providing insulation and eliminating heat loss. </a:t>
            </a:r>
            <a:r>
              <a:rPr lang="en-US" dirty="0" smtClean="0"/>
              <a:t>Outside </a:t>
            </a:r>
            <a:r>
              <a:rPr lang="en-US" dirty="0"/>
              <a:t>the house, horizontal louvers in front of the upper panels further reduce glare inside the living room from glare from the sky and helped to create a more even distribution of daylight. </a:t>
            </a:r>
            <a:r>
              <a:rPr lang="en-US" dirty="0" smtClean="0"/>
              <a:t>Marcel </a:t>
            </a:r>
            <a:r>
              <a:rPr lang="en-US" dirty="0"/>
              <a:t>Breuer’s Geller House, for its innovative bi-nuclear design, was a major contributor to the modern aesthetic which developed on Long Island during that time period</a:t>
            </a:r>
            <a:r>
              <a:rPr lang="en-US" dirty="0" smtClean="0"/>
              <a:t>. Has been demolished in January 2022.</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3321178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213" y="365126"/>
            <a:ext cx="8474299" cy="1325563"/>
          </a:xfrm>
        </p:spPr>
        <p:txBody>
          <a:bodyPr/>
          <a:lstStyle/>
          <a:p>
            <a:r>
              <a:rPr lang="fr-FR" dirty="0"/>
              <a:t>Geller House I, Lawrence, NY (1945)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232" y="1690689"/>
            <a:ext cx="7096259" cy="4314825"/>
          </a:xfrm>
          <a:prstGeom prst="rect">
            <a:avLst/>
          </a:prstGeom>
        </p:spPr>
      </p:pic>
    </p:spTree>
    <p:extLst>
      <p:ext uri="{BB962C8B-B14F-4D97-AF65-F5344CB8AC3E}">
        <p14:creationId xmlns:p14="http://schemas.microsoft.com/office/powerpoint/2010/main" val="2509749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365126"/>
            <a:ext cx="8281115" cy="1325563"/>
          </a:xfrm>
        </p:spPr>
        <p:txBody>
          <a:bodyPr/>
          <a:lstStyle/>
          <a:p>
            <a:r>
              <a:rPr lang="fr-FR" dirty="0"/>
              <a:t>Geller House I, Lawrence, NY (1945)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372" y="1690689"/>
            <a:ext cx="6671256" cy="4465413"/>
          </a:xfrm>
          <a:prstGeom prst="rect">
            <a:avLst/>
          </a:prstGeom>
        </p:spPr>
      </p:pic>
    </p:spTree>
    <p:extLst>
      <p:ext uri="{BB962C8B-B14F-4D97-AF65-F5344CB8AC3E}">
        <p14:creationId xmlns:p14="http://schemas.microsoft.com/office/powerpoint/2010/main" val="5043469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31" y="365126"/>
            <a:ext cx="8461418" cy="1325563"/>
          </a:xfrm>
        </p:spPr>
        <p:txBody>
          <a:bodyPr/>
          <a:lstStyle/>
          <a:p>
            <a:r>
              <a:rPr lang="fr-FR" dirty="0"/>
              <a:t>Geller House I, Lawrence, NY (1945)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93" y="1690689"/>
            <a:ext cx="6709893" cy="4465413"/>
          </a:xfrm>
          <a:prstGeom prst="rect">
            <a:avLst/>
          </a:prstGeom>
        </p:spPr>
      </p:pic>
    </p:spTree>
    <p:extLst>
      <p:ext uri="{BB962C8B-B14F-4D97-AF65-F5344CB8AC3E}">
        <p14:creationId xmlns:p14="http://schemas.microsoft.com/office/powerpoint/2010/main" val="34115459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65" y="365126"/>
            <a:ext cx="8306873" cy="1325563"/>
          </a:xfrm>
        </p:spPr>
        <p:txBody>
          <a:bodyPr/>
          <a:lstStyle/>
          <a:p>
            <a:r>
              <a:rPr lang="fr-FR" dirty="0"/>
              <a:t>Geller House I, Lawrence, NY (1945)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1" y="1690689"/>
            <a:ext cx="6864440" cy="4478292"/>
          </a:xfrm>
          <a:prstGeom prst="rect">
            <a:avLst/>
          </a:prstGeom>
        </p:spPr>
      </p:pic>
    </p:spTree>
    <p:extLst>
      <p:ext uri="{BB962C8B-B14F-4D97-AF65-F5344CB8AC3E}">
        <p14:creationId xmlns:p14="http://schemas.microsoft.com/office/powerpoint/2010/main" val="15507190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365126"/>
            <a:ext cx="8293994" cy="1325563"/>
          </a:xfrm>
        </p:spPr>
        <p:txBody>
          <a:bodyPr/>
          <a:lstStyle/>
          <a:p>
            <a:r>
              <a:rPr lang="fr-FR" dirty="0"/>
              <a:t>Geller House I, Lawrence, NY (1945)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524" y="1690689"/>
            <a:ext cx="3005405" cy="42481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848" y="1690689"/>
            <a:ext cx="2962141" cy="4248150"/>
          </a:xfrm>
          <a:prstGeom prst="rect">
            <a:avLst/>
          </a:prstGeom>
        </p:spPr>
      </p:pic>
    </p:spTree>
    <p:extLst>
      <p:ext uri="{BB962C8B-B14F-4D97-AF65-F5344CB8AC3E}">
        <p14:creationId xmlns:p14="http://schemas.microsoft.com/office/powerpoint/2010/main" val="29559356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contenu 2"/>
          <p:cNvSpPr>
            <a:spLocks noGrp="1"/>
          </p:cNvSpPr>
          <p:nvPr>
            <p:ph idx="1"/>
          </p:nvPr>
        </p:nvSpPr>
        <p:spPr/>
        <p:txBody>
          <a:bodyPr/>
          <a:lstStyle/>
          <a:p>
            <a:r>
              <a:rPr lang="en-US" dirty="0"/>
              <a:t>Throughout the house, there are visible building materials, including the building blocks patented in 1935, "Unit Blocks". </a:t>
            </a:r>
          </a:p>
          <a:p>
            <a:r>
              <a:rPr lang="en-US" dirty="0"/>
              <a:t>Alden Dow and Robert Goodall, a designer by Frank Lloyd Wright, created a diamond block, mostly with a square face in 16 different sizes. This became known as the Alden B unit block construction system. </a:t>
            </a:r>
            <a:r>
              <a:rPr lang="en-US" dirty="0" smtClean="0"/>
              <a:t>Dow </a:t>
            </a:r>
            <a:r>
              <a:rPr lang="en-US" dirty="0"/>
              <a:t>used them to form walls and terraces, as well as decorative elements such as stepping stones in the surrounding pond. </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88955498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Kaufmann House, Palm </a:t>
            </a:r>
            <a:r>
              <a:rPr lang="fr-FR" sz="4000" dirty="0"/>
              <a:t>Springs</a:t>
            </a:r>
            <a:r>
              <a:rPr lang="fr-FR" sz="4000" dirty="0" smtClean="0"/>
              <a:t>, CA </a:t>
            </a:r>
            <a:r>
              <a:rPr lang="fr-FR" sz="4000" dirty="0"/>
              <a:t>(1946)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66" y="1466330"/>
            <a:ext cx="6507633" cy="4743401"/>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719" y="1466330"/>
            <a:ext cx="1538642" cy="1582243"/>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719" y="3197277"/>
            <a:ext cx="1954047" cy="1742713"/>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8509" y="5088694"/>
            <a:ext cx="1954047" cy="1632782"/>
          </a:xfrm>
          <a:prstGeom prst="rect">
            <a:avLst/>
          </a:prstGeom>
        </p:spPr>
      </p:pic>
      <p:sp>
        <p:nvSpPr>
          <p:cNvPr id="8" name="ZoneTexte 7"/>
          <p:cNvSpPr txBox="1"/>
          <p:nvPr/>
        </p:nvSpPr>
        <p:spPr>
          <a:xfrm>
            <a:off x="6877718" y="2587084"/>
            <a:ext cx="1441092" cy="369332"/>
          </a:xfrm>
          <a:prstGeom prst="rect">
            <a:avLst/>
          </a:prstGeom>
          <a:noFill/>
        </p:spPr>
        <p:txBody>
          <a:bodyPr wrap="square" rtlCol="0">
            <a:spAutoFit/>
          </a:bodyPr>
          <a:lstStyle/>
          <a:p>
            <a:r>
              <a:rPr lang="fr-FR" dirty="0" smtClean="0">
                <a:solidFill>
                  <a:schemeClr val="bg1"/>
                </a:solidFill>
              </a:rPr>
              <a:t>R. Neutra</a:t>
            </a:r>
            <a:endParaRPr lang="fr-FR" dirty="0">
              <a:solidFill>
                <a:schemeClr val="bg1"/>
              </a:solidFill>
            </a:endParaRPr>
          </a:p>
        </p:txBody>
      </p:sp>
      <p:sp>
        <p:nvSpPr>
          <p:cNvPr id="9" name="ZoneTexte 8"/>
          <p:cNvSpPr txBox="1"/>
          <p:nvPr/>
        </p:nvSpPr>
        <p:spPr>
          <a:xfrm>
            <a:off x="6877718" y="4583151"/>
            <a:ext cx="1864838" cy="369332"/>
          </a:xfrm>
          <a:prstGeom prst="rect">
            <a:avLst/>
          </a:prstGeom>
          <a:noFill/>
        </p:spPr>
        <p:txBody>
          <a:bodyPr wrap="square" rtlCol="0">
            <a:spAutoFit/>
          </a:bodyPr>
          <a:lstStyle/>
          <a:p>
            <a:r>
              <a:rPr lang="fr-FR" dirty="0" smtClean="0">
                <a:solidFill>
                  <a:schemeClr val="bg1"/>
                </a:solidFill>
              </a:rPr>
              <a:t>Marmol Radziner</a:t>
            </a:r>
            <a:endParaRPr lang="fr-FR" dirty="0">
              <a:solidFill>
                <a:schemeClr val="bg1"/>
              </a:solidFill>
            </a:endParaRPr>
          </a:p>
        </p:txBody>
      </p:sp>
      <p:sp>
        <p:nvSpPr>
          <p:cNvPr id="10" name="ZoneTexte 9"/>
          <p:cNvSpPr txBox="1"/>
          <p:nvPr/>
        </p:nvSpPr>
        <p:spPr>
          <a:xfrm>
            <a:off x="6958360" y="6338356"/>
            <a:ext cx="1784195" cy="369332"/>
          </a:xfrm>
          <a:prstGeom prst="rect">
            <a:avLst/>
          </a:prstGeom>
          <a:noFill/>
        </p:spPr>
        <p:txBody>
          <a:bodyPr wrap="square" rtlCol="0">
            <a:spAutoFit/>
          </a:bodyPr>
          <a:lstStyle/>
          <a:p>
            <a:r>
              <a:rPr lang="fr-FR" dirty="0" smtClean="0">
                <a:solidFill>
                  <a:schemeClr val="bg1"/>
                </a:solidFill>
              </a:rPr>
              <a:t>Mr  Ms Kaufman</a:t>
            </a:r>
            <a:endParaRPr lang="fr-FR" dirty="0">
              <a:solidFill>
                <a:schemeClr val="bg1"/>
              </a:solidFill>
            </a:endParaRPr>
          </a:p>
        </p:txBody>
      </p:sp>
      <p:pic>
        <p:nvPicPr>
          <p:cNvPr id="11" name="2019-06-05_-_Big_Band_-_www.fesliyanstudios.com_-_David_Rend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6856709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smtClean="0"/>
              <a:t> </a:t>
            </a:r>
            <a:r>
              <a:rPr lang="fr-FR" sz="4000" dirty="0" smtClean="0"/>
              <a:t>Kaufmann House, Palm Springs, CA </a:t>
            </a:r>
            <a:r>
              <a:rPr lang="fr-FR" sz="4000" dirty="0"/>
              <a:t>(1946)</a:t>
            </a:r>
          </a:p>
        </p:txBody>
      </p:sp>
      <p:sp>
        <p:nvSpPr>
          <p:cNvPr id="3" name="Espace réservé du contenu 2"/>
          <p:cNvSpPr>
            <a:spLocks noGrp="1"/>
          </p:cNvSpPr>
          <p:nvPr>
            <p:ph idx="1"/>
          </p:nvPr>
        </p:nvSpPr>
        <p:spPr/>
        <p:txBody>
          <a:bodyPr>
            <a:normAutofit fontScale="92500" lnSpcReduction="10000"/>
          </a:bodyPr>
          <a:lstStyle/>
          <a:p>
            <a:r>
              <a:rPr lang="en-US" dirty="0"/>
              <a:t>Richard Neutra built this house in the Palm Springs desert for the same </a:t>
            </a:r>
            <a:r>
              <a:rPr lang="en-US" dirty="0" smtClean="0"/>
              <a:t>owner </a:t>
            </a:r>
            <a:r>
              <a:rPr lang="en-US" dirty="0"/>
              <a:t>as Fallingwater, Edgar J. Kaufmann.</a:t>
            </a:r>
          </a:p>
          <a:p>
            <a:r>
              <a:rPr lang="en-US" dirty="0"/>
              <a:t>It is a private home, which can not be part of the network ¨Iconic Houses¨. </a:t>
            </a:r>
            <a:r>
              <a:rPr lang="en-US" dirty="0" smtClean="0"/>
              <a:t>This </a:t>
            </a:r>
            <a:r>
              <a:rPr lang="en-US" dirty="0"/>
              <a:t>house of 5 bedrooms (and 5 bathrooms) of 297 m2 is built from a metal structure with very fine pillars giving total transparency with the surrounding desert. In 1992, the house was completely restored with the architects Marmol and Radziner</a:t>
            </a:r>
            <a:r>
              <a:rPr lang="en-US" dirty="0" smtClean="0"/>
              <a:t>. </a:t>
            </a:r>
            <a:r>
              <a:rPr lang="en-US" dirty="0"/>
              <a:t>A stone quarry in Utah has even been reopened occasionally</a:t>
            </a:r>
            <a:r>
              <a:rPr lang="en-US" dirty="0" smtClean="0"/>
              <a:t>. </a:t>
            </a:r>
            <a:r>
              <a:rPr lang="en-US" dirty="0"/>
              <a:t>The aluminum joinery and sun shades have been redone according to the original plans.</a:t>
            </a:r>
            <a:endParaRPr lang="fr-FR" dirty="0"/>
          </a:p>
          <a:p>
            <a:endParaRPr lang="en-US" dirty="0"/>
          </a:p>
          <a:p>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1567713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a:t>
            </a:r>
            <a:r>
              <a:rPr lang="fr-FR" sz="4000" dirty="0" smtClean="0"/>
              <a:t>Kaufmann House, Palm </a:t>
            </a:r>
            <a:r>
              <a:rPr lang="fr-FR" sz="4000" dirty="0"/>
              <a:t>Springs</a:t>
            </a:r>
            <a:r>
              <a:rPr lang="fr-FR" sz="4000" dirty="0" smtClean="0"/>
              <a:t>, CA </a:t>
            </a:r>
            <a:r>
              <a:rPr lang="fr-FR" sz="4000" dirty="0"/>
              <a:t>(1946)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690689"/>
            <a:ext cx="5904656" cy="4121901"/>
          </a:xfrm>
          <a:prstGeom prst="rect">
            <a:avLst/>
          </a:prstGeom>
        </p:spPr>
      </p:pic>
    </p:spTree>
    <p:extLst>
      <p:ext uri="{BB962C8B-B14F-4D97-AF65-F5344CB8AC3E}">
        <p14:creationId xmlns:p14="http://schemas.microsoft.com/office/powerpoint/2010/main" val="27714788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Kaufmann House, Palm </a:t>
            </a:r>
            <a:r>
              <a:rPr lang="fr-FR" sz="4000" dirty="0"/>
              <a:t>Springs</a:t>
            </a:r>
            <a:r>
              <a:rPr lang="fr-FR" sz="4000" dirty="0" smtClean="0"/>
              <a:t>, CA </a:t>
            </a:r>
            <a:r>
              <a:rPr lang="fr-FR" sz="4000" dirty="0"/>
              <a:t>(1946)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347330" y="1690689"/>
            <a:ext cx="6449338" cy="4336624"/>
          </a:xfrm>
          <a:prstGeom prst="rect">
            <a:avLst/>
          </a:prstGeom>
        </p:spPr>
      </p:pic>
    </p:spTree>
    <p:extLst>
      <p:ext uri="{BB962C8B-B14F-4D97-AF65-F5344CB8AC3E}">
        <p14:creationId xmlns:p14="http://schemas.microsoft.com/office/powerpoint/2010/main" val="18781355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Kaufmann </a:t>
            </a:r>
            <a:r>
              <a:rPr lang="fr-FR" sz="4000" dirty="0"/>
              <a:t>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552" y="1690689"/>
            <a:ext cx="6864440" cy="4448173"/>
          </a:xfrm>
          <a:prstGeom prst="rect">
            <a:avLst/>
          </a:prstGeom>
        </p:spPr>
      </p:pic>
    </p:spTree>
    <p:extLst>
      <p:ext uri="{BB962C8B-B14F-4D97-AF65-F5344CB8AC3E}">
        <p14:creationId xmlns:p14="http://schemas.microsoft.com/office/powerpoint/2010/main" val="38528725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4000" dirty="0" smtClean="0"/>
              <a:t>Kaufmann 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940" y="1690689"/>
            <a:ext cx="6892119" cy="4423509"/>
          </a:xfrm>
          <a:prstGeom prst="rect">
            <a:avLst/>
          </a:prstGeom>
        </p:spPr>
      </p:pic>
    </p:spTree>
    <p:extLst>
      <p:ext uri="{BB962C8B-B14F-4D97-AF65-F5344CB8AC3E}">
        <p14:creationId xmlns:p14="http://schemas.microsoft.com/office/powerpoint/2010/main" val="9221002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Kaufmann </a:t>
            </a:r>
            <a:r>
              <a:rPr lang="fr-FR" sz="4000" dirty="0"/>
              <a:t>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569" y="1690689"/>
            <a:ext cx="6606862" cy="4388139"/>
          </a:xfrm>
          <a:prstGeom prst="rect">
            <a:avLst/>
          </a:prstGeom>
        </p:spPr>
      </p:pic>
    </p:spTree>
    <p:extLst>
      <p:ext uri="{BB962C8B-B14F-4D97-AF65-F5344CB8AC3E}">
        <p14:creationId xmlns:p14="http://schemas.microsoft.com/office/powerpoint/2010/main" val="25426931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20" y="365126"/>
            <a:ext cx="8912180" cy="1325563"/>
          </a:xfrm>
        </p:spPr>
        <p:txBody>
          <a:bodyPr>
            <a:normAutofit/>
          </a:bodyPr>
          <a:lstStyle/>
          <a:p>
            <a:r>
              <a:rPr lang="fr-FR" sz="4000" dirty="0"/>
              <a:t>Kaufmann </a:t>
            </a:r>
            <a:r>
              <a:rPr lang="fr-FR" sz="4000" dirty="0" smtClean="0"/>
              <a:t>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468728" y="1690689"/>
            <a:ext cx="6108110" cy="4079046"/>
          </a:xfrm>
          <a:prstGeom prst="rect">
            <a:avLst/>
          </a:prstGeom>
        </p:spPr>
      </p:pic>
    </p:spTree>
    <p:extLst>
      <p:ext uri="{BB962C8B-B14F-4D97-AF65-F5344CB8AC3E}">
        <p14:creationId xmlns:p14="http://schemas.microsoft.com/office/powerpoint/2010/main" val="15264683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9015211" cy="1325563"/>
          </a:xfrm>
        </p:spPr>
        <p:txBody>
          <a:bodyPr>
            <a:normAutofit/>
          </a:bodyPr>
          <a:lstStyle/>
          <a:p>
            <a:r>
              <a:rPr lang="fr-FR" sz="4000" dirty="0"/>
              <a:t>Kaufmann 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10" y="1690690"/>
            <a:ext cx="6928834" cy="4375260"/>
          </a:xfrm>
          <a:prstGeom prst="rect">
            <a:avLst/>
          </a:prstGeom>
        </p:spPr>
      </p:pic>
    </p:spTree>
    <p:extLst>
      <p:ext uri="{BB962C8B-B14F-4D97-AF65-F5344CB8AC3E}">
        <p14:creationId xmlns:p14="http://schemas.microsoft.com/office/powerpoint/2010/main" val="29111620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Kaufmann 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7" y="1690689"/>
            <a:ext cx="6796585" cy="4437157"/>
          </a:xfrm>
          <a:prstGeom prst="rect">
            <a:avLst/>
          </a:prstGeom>
        </p:spPr>
      </p:pic>
    </p:spTree>
    <p:extLst>
      <p:ext uri="{BB962C8B-B14F-4D97-AF65-F5344CB8AC3E}">
        <p14:creationId xmlns:p14="http://schemas.microsoft.com/office/powerpoint/2010/main" val="8118353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175" y="1690689"/>
            <a:ext cx="6789649" cy="4397878"/>
          </a:xfrm>
          <a:prstGeom prst="rect">
            <a:avLst/>
          </a:prstGeom>
        </p:spPr>
      </p:pic>
    </p:spTree>
    <p:extLst>
      <p:ext uri="{BB962C8B-B14F-4D97-AF65-F5344CB8AC3E}">
        <p14:creationId xmlns:p14="http://schemas.microsoft.com/office/powerpoint/2010/main" val="1918141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a:t>
            </a:r>
            <a:r>
              <a:rPr lang="fr-FR" sz="4000" dirty="0" smtClean="0"/>
              <a:t>Kaufmann House, Palm </a:t>
            </a:r>
            <a:r>
              <a:rPr lang="fr-FR" sz="4000" dirty="0"/>
              <a:t>Springs</a:t>
            </a:r>
            <a:r>
              <a:rPr lang="fr-FR" sz="4000" dirty="0" smtClean="0"/>
              <a:t>, CA </a:t>
            </a:r>
            <a:r>
              <a:rPr lang="fr-FR" sz="4000" dirty="0"/>
              <a:t>(1946)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60" y="1690689"/>
            <a:ext cx="6823880" cy="4423509"/>
          </a:xfrm>
          <a:prstGeom prst="rect">
            <a:avLst/>
          </a:prstGeom>
        </p:spPr>
      </p:pic>
    </p:spTree>
    <p:extLst>
      <p:ext uri="{BB962C8B-B14F-4D97-AF65-F5344CB8AC3E}">
        <p14:creationId xmlns:p14="http://schemas.microsoft.com/office/powerpoint/2010/main" val="40506075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21" y="365126"/>
            <a:ext cx="9122357" cy="1325563"/>
          </a:xfrm>
        </p:spPr>
        <p:txBody>
          <a:bodyPr/>
          <a:lstStyle/>
          <a:p>
            <a:r>
              <a:rPr lang="fr-FR" dirty="0" smtClean="0"/>
              <a:t> </a:t>
            </a:r>
            <a:r>
              <a:rPr lang="fr-FR" sz="4000" dirty="0" smtClean="0"/>
              <a:t>Kaufmann House, Palm </a:t>
            </a:r>
            <a:r>
              <a:rPr lang="fr-FR" sz="4000" dirty="0"/>
              <a:t>Springs</a:t>
            </a:r>
            <a:r>
              <a:rPr lang="fr-FR" sz="4000" dirty="0" smtClean="0"/>
              <a:t>, CA </a:t>
            </a:r>
            <a:r>
              <a:rPr lang="fr-FR" sz="4000" dirty="0"/>
              <a:t>(1946)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 y="1690689"/>
            <a:ext cx="9122357" cy="4478100"/>
          </a:xfrm>
          <a:prstGeom prst="rect">
            <a:avLst/>
          </a:prstGeom>
        </p:spPr>
      </p:pic>
    </p:spTree>
    <p:extLst>
      <p:ext uri="{BB962C8B-B14F-4D97-AF65-F5344CB8AC3E}">
        <p14:creationId xmlns:p14="http://schemas.microsoft.com/office/powerpoint/2010/main" val="526025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28090" cy="1325563"/>
          </a:xfrm>
        </p:spPr>
        <p:txBody>
          <a:bodyPr/>
          <a:lstStyle/>
          <a:p>
            <a:r>
              <a:rPr lang="fr-FR" dirty="0" smtClean="0"/>
              <a:t> </a:t>
            </a:r>
            <a:r>
              <a:rPr lang="fr-FR" sz="4000" dirty="0" smtClean="0"/>
              <a:t>Kaufmann 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137230" y="1690689"/>
            <a:ext cx="6341893" cy="4220714"/>
          </a:xfrm>
          <a:prstGeom prst="rect">
            <a:avLst/>
          </a:prstGeom>
        </p:spPr>
      </p:pic>
    </p:spTree>
    <p:extLst>
      <p:ext uri="{BB962C8B-B14F-4D97-AF65-F5344CB8AC3E}">
        <p14:creationId xmlns:p14="http://schemas.microsoft.com/office/powerpoint/2010/main" val="9320907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4000" dirty="0" smtClean="0"/>
              <a:t>Kaufmann 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352817" y="1690689"/>
            <a:ext cx="6243107" cy="4169198"/>
          </a:xfrm>
          <a:prstGeom prst="rect">
            <a:avLst/>
          </a:prstGeom>
        </p:spPr>
      </p:pic>
    </p:spTree>
    <p:extLst>
      <p:ext uri="{BB962C8B-B14F-4D97-AF65-F5344CB8AC3E}">
        <p14:creationId xmlns:p14="http://schemas.microsoft.com/office/powerpoint/2010/main" val="15085467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4" y="365126"/>
            <a:ext cx="8783392" cy="1325563"/>
          </a:xfrm>
        </p:spPr>
        <p:txBody>
          <a:bodyPr>
            <a:normAutofit/>
          </a:bodyPr>
          <a:lstStyle/>
          <a:p>
            <a:r>
              <a:rPr lang="fr-FR" sz="4000" dirty="0"/>
              <a:t>Kaufmann </a:t>
            </a:r>
            <a:r>
              <a:rPr lang="fr-FR" sz="4000" dirty="0" smtClean="0"/>
              <a:t>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501522" y="1690689"/>
            <a:ext cx="6140955" cy="4066167"/>
          </a:xfrm>
          <a:prstGeom prst="rect">
            <a:avLst/>
          </a:prstGeom>
        </p:spPr>
      </p:pic>
    </p:spTree>
    <p:extLst>
      <p:ext uri="{BB962C8B-B14F-4D97-AF65-F5344CB8AC3E}">
        <p14:creationId xmlns:p14="http://schemas.microsoft.com/office/powerpoint/2010/main" val="36791364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577" y="365126"/>
            <a:ext cx="8757634" cy="1325563"/>
          </a:xfrm>
        </p:spPr>
        <p:txBody>
          <a:bodyPr>
            <a:normAutofit/>
          </a:bodyPr>
          <a:lstStyle/>
          <a:p>
            <a:r>
              <a:rPr lang="fr-FR" sz="4000" dirty="0"/>
              <a:t>Kaufmann </a:t>
            </a:r>
            <a:r>
              <a:rPr lang="fr-FR" sz="4000" dirty="0" smtClean="0"/>
              <a:t>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stretch>
            <a:fillRect/>
          </a:stretch>
        </p:blipFill>
        <p:spPr>
          <a:xfrm>
            <a:off x="1207540" y="1690689"/>
            <a:ext cx="6728919" cy="4478291"/>
          </a:xfrm>
          <a:prstGeom prst="rect">
            <a:avLst/>
          </a:prstGeom>
        </p:spPr>
      </p:pic>
      <p:pic>
        <p:nvPicPr>
          <p:cNvPr id="5" name="2020-08-14_-_Fancy_Date_-_www.FesliyanStudios.com_Steve_Ox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970398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822028" cy="1325563"/>
          </a:xfrm>
        </p:spPr>
        <p:txBody>
          <a:bodyPr>
            <a:normAutofit/>
          </a:bodyPr>
          <a:lstStyle/>
          <a:p>
            <a:r>
              <a:rPr lang="fr-FR" sz="4000" dirty="0"/>
              <a:t>Kaufmann </a:t>
            </a:r>
            <a:r>
              <a:rPr lang="fr-FR" sz="4000" dirty="0" smtClean="0"/>
              <a:t>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66850" y="1690689"/>
            <a:ext cx="6610300" cy="4452534"/>
          </a:xfrm>
          <a:prstGeom prst="rect">
            <a:avLst/>
          </a:prstGeom>
        </p:spPr>
      </p:pic>
    </p:spTree>
    <p:extLst>
      <p:ext uri="{BB962C8B-B14F-4D97-AF65-F5344CB8AC3E}">
        <p14:creationId xmlns:p14="http://schemas.microsoft.com/office/powerpoint/2010/main" val="26935349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034818" cy="1325563"/>
          </a:xfrm>
        </p:spPr>
        <p:txBody>
          <a:bodyPr/>
          <a:lstStyle/>
          <a:p>
            <a:r>
              <a:rPr lang="fr-FR" dirty="0" smtClean="0"/>
              <a:t> </a:t>
            </a:r>
            <a:r>
              <a:rPr lang="fr-FR" sz="4000" dirty="0" smtClean="0"/>
              <a:t>Kaufmann 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59" y="1690689"/>
            <a:ext cx="6823881" cy="4464452"/>
          </a:xfrm>
          <a:prstGeom prst="rect">
            <a:avLst/>
          </a:prstGeom>
        </p:spPr>
      </p:pic>
    </p:spTree>
    <p:extLst>
      <p:ext uri="{BB962C8B-B14F-4D97-AF65-F5344CB8AC3E}">
        <p14:creationId xmlns:p14="http://schemas.microsoft.com/office/powerpoint/2010/main" val="28333361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871044" cy="1325563"/>
          </a:xfrm>
        </p:spPr>
        <p:txBody>
          <a:bodyPr>
            <a:normAutofit/>
          </a:bodyPr>
          <a:lstStyle/>
          <a:p>
            <a:r>
              <a:rPr lang="fr-FR" sz="4000" dirty="0"/>
              <a:t>Kaufmann </a:t>
            </a:r>
            <a:r>
              <a:rPr lang="fr-FR" sz="4000" dirty="0" smtClean="0"/>
              <a:t>House, </a:t>
            </a:r>
            <a:r>
              <a:rPr lang="fr-FR" sz="4000" dirty="0"/>
              <a:t>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3" y="1690689"/>
            <a:ext cx="6632813" cy="4437157"/>
          </a:xfrm>
          <a:prstGeom prst="rect">
            <a:avLst/>
          </a:prstGeom>
        </p:spPr>
      </p:pic>
    </p:spTree>
    <p:extLst>
      <p:ext uri="{BB962C8B-B14F-4D97-AF65-F5344CB8AC3E}">
        <p14:creationId xmlns:p14="http://schemas.microsoft.com/office/powerpoint/2010/main" val="31867811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t>
            </a:r>
            <a:r>
              <a:rPr lang="fr-FR" sz="4000" dirty="0" smtClean="0"/>
              <a:t>Kaufmann House, Palm </a:t>
            </a:r>
            <a:r>
              <a:rPr lang="fr-FR" sz="4000" dirty="0"/>
              <a:t>Springs</a:t>
            </a:r>
            <a:r>
              <a:rPr lang="fr-FR" sz="4000" dirty="0" smtClean="0"/>
              <a:t>, CA </a:t>
            </a:r>
            <a:r>
              <a:rPr lang="fr-FR" sz="4000" dirty="0"/>
              <a:t>(</a:t>
            </a:r>
            <a:r>
              <a:rPr lang="fr-FR" sz="4000" dirty="0" smtClean="0"/>
              <a:t>1946)</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196" y="1690689"/>
            <a:ext cx="3152634" cy="4450805"/>
          </a:xfrm>
          <a:prstGeom prst="rect">
            <a:avLst/>
          </a:prstGeom>
        </p:spPr>
      </p:pic>
      <p:pic>
        <p:nvPicPr>
          <p:cNvPr id="5" name="Image 4"/>
          <p:cNvPicPr>
            <a:picLocks noChangeAspect="1"/>
          </p:cNvPicPr>
          <p:nvPr/>
        </p:nvPicPr>
        <p:blipFill>
          <a:blip r:embed="rId3"/>
          <a:stretch>
            <a:fillRect/>
          </a:stretch>
        </p:blipFill>
        <p:spPr>
          <a:xfrm>
            <a:off x="4390891" y="1690689"/>
            <a:ext cx="3223938" cy="4450805"/>
          </a:xfrm>
          <a:prstGeom prst="rect">
            <a:avLst/>
          </a:prstGeom>
        </p:spPr>
      </p:pic>
    </p:spTree>
    <p:extLst>
      <p:ext uri="{BB962C8B-B14F-4D97-AF65-F5344CB8AC3E}">
        <p14:creationId xmlns:p14="http://schemas.microsoft.com/office/powerpoint/2010/main" val="41293510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Alden </a:t>
            </a:r>
            <a:r>
              <a:rPr lang="fr-FR" dirty="0"/>
              <a:t>Dow </a:t>
            </a:r>
            <a:r>
              <a:rPr lang="fr-FR" dirty="0" smtClean="0"/>
              <a:t>House, </a:t>
            </a:r>
            <a:r>
              <a:rPr lang="fr-FR" dirty="0"/>
              <a:t>Midland, MI (1941)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770" y="1690689"/>
            <a:ext cx="6646460" cy="4450805"/>
          </a:xfrm>
          <a:prstGeom prst="rect">
            <a:avLst/>
          </a:prstGeom>
        </p:spPr>
      </p:pic>
    </p:spTree>
    <p:extLst>
      <p:ext uri="{BB962C8B-B14F-4D97-AF65-F5344CB8AC3E}">
        <p14:creationId xmlns:p14="http://schemas.microsoft.com/office/powerpoint/2010/main" val="28931182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a:t>
            </a:r>
            <a:r>
              <a:rPr lang="fr-FR" sz="4000" dirty="0" smtClean="0"/>
              <a:t>Kaufmann House, Palm </a:t>
            </a:r>
            <a:r>
              <a:rPr lang="fr-FR" sz="4000" dirty="0"/>
              <a:t>Springs</a:t>
            </a:r>
            <a:r>
              <a:rPr lang="fr-FR" sz="4000" dirty="0" smtClean="0"/>
              <a:t>, CA </a:t>
            </a:r>
            <a:r>
              <a:rPr lang="fr-FR" sz="4000" dirty="0"/>
              <a:t>(1946)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068" y="1690689"/>
            <a:ext cx="3206840" cy="4491171"/>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5938" y="1690688"/>
            <a:ext cx="3142446" cy="4491171"/>
          </a:xfrm>
          <a:prstGeom prst="rect">
            <a:avLst/>
          </a:prstGeom>
        </p:spPr>
      </p:pic>
    </p:spTree>
    <p:extLst>
      <p:ext uri="{BB962C8B-B14F-4D97-AF65-F5344CB8AC3E}">
        <p14:creationId xmlns:p14="http://schemas.microsoft.com/office/powerpoint/2010/main" val="20450340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702035" cy="1325563"/>
          </a:xfrm>
        </p:spPr>
        <p:txBody>
          <a:bodyPr/>
          <a:lstStyle/>
          <a:p>
            <a:r>
              <a:rPr lang="fr-FR" dirty="0" smtClean="0"/>
              <a:t>The Booth House, Bedford, NY (1946)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0" y="1690689"/>
            <a:ext cx="6512312" cy="443969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429" y="1690689"/>
            <a:ext cx="2341756" cy="194421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8430" y="3765572"/>
            <a:ext cx="1059366" cy="1049932"/>
          </a:xfrm>
          <a:prstGeom prst="rect">
            <a:avLst/>
          </a:prstGeom>
        </p:spPr>
      </p:pic>
      <p:sp>
        <p:nvSpPr>
          <p:cNvPr id="7" name="ZoneTexte 6"/>
          <p:cNvSpPr txBox="1"/>
          <p:nvPr/>
        </p:nvSpPr>
        <p:spPr>
          <a:xfrm>
            <a:off x="6791093" y="3200400"/>
            <a:ext cx="2129883" cy="369332"/>
          </a:xfrm>
          <a:prstGeom prst="rect">
            <a:avLst/>
          </a:prstGeom>
          <a:noFill/>
        </p:spPr>
        <p:txBody>
          <a:bodyPr wrap="square" rtlCol="0">
            <a:spAutoFit/>
          </a:bodyPr>
          <a:lstStyle/>
          <a:p>
            <a:r>
              <a:rPr lang="fr-FR" dirty="0" smtClean="0">
                <a:solidFill>
                  <a:schemeClr val="bg1"/>
                </a:solidFill>
              </a:rPr>
              <a:t>Philip Johnson</a:t>
            </a:r>
            <a:endParaRPr lang="fr-FR" dirty="0">
              <a:solidFill>
                <a:schemeClr val="bg1"/>
              </a:solidFill>
            </a:endParaRPr>
          </a:p>
        </p:txBody>
      </p:sp>
    </p:spTree>
    <p:extLst>
      <p:ext uri="{BB962C8B-B14F-4D97-AF65-F5344CB8AC3E}">
        <p14:creationId xmlns:p14="http://schemas.microsoft.com/office/powerpoint/2010/main" val="76712041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577" y="365126"/>
            <a:ext cx="8654603" cy="1325563"/>
          </a:xfrm>
        </p:spPr>
        <p:txBody>
          <a:bodyPr/>
          <a:lstStyle/>
          <a:p>
            <a:r>
              <a:rPr lang="fr-FR" dirty="0"/>
              <a:t>The Booth </a:t>
            </a:r>
            <a:r>
              <a:rPr lang="fr-FR" dirty="0" smtClean="0"/>
              <a:t>House, </a:t>
            </a:r>
            <a:r>
              <a:rPr lang="fr-FR" dirty="0"/>
              <a:t>Bedford, NY (1946)</a:t>
            </a:r>
          </a:p>
        </p:txBody>
      </p:sp>
      <p:sp>
        <p:nvSpPr>
          <p:cNvPr id="3" name="Espace réservé du contenu 2"/>
          <p:cNvSpPr>
            <a:spLocks noGrp="1"/>
          </p:cNvSpPr>
          <p:nvPr>
            <p:ph idx="1"/>
          </p:nvPr>
        </p:nvSpPr>
        <p:spPr/>
        <p:txBody>
          <a:bodyPr>
            <a:normAutofit lnSpcReduction="10000"/>
          </a:bodyPr>
          <a:lstStyle/>
          <a:p>
            <a:r>
              <a:rPr lang="en-US" dirty="0"/>
              <a:t>It is the work and the 1st commission of the architect Philip Johnson .</a:t>
            </a:r>
          </a:p>
          <a:p>
            <a:r>
              <a:rPr lang="en-US" dirty="0"/>
              <a:t>Single storey house located at the top of a hill, it includes a ground floor with a living / dining room with large bay windows and a large brick fireplace separating the public space from the kitchen, 2 bedrooms, and 2 bathrooms. </a:t>
            </a:r>
          </a:p>
          <a:p>
            <a:r>
              <a:rPr lang="en-US" dirty="0"/>
              <a:t>It also includes a basement and an independent studio with the same architectural type.</a:t>
            </a:r>
          </a:p>
          <a:p>
            <a:r>
              <a:rPr lang="en-US" dirty="0"/>
              <a:t>Steel beams and columns support masonry walls and full-height bay windows.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88000777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699" y="365126"/>
            <a:ext cx="8757633" cy="1325563"/>
          </a:xfrm>
        </p:spPr>
        <p:txBody>
          <a:bodyPr/>
          <a:lstStyle/>
          <a:p>
            <a:r>
              <a:rPr lang="fr-FR" dirty="0"/>
              <a:t>The Booth </a:t>
            </a:r>
            <a:r>
              <a:rPr lang="fr-FR" dirty="0" smtClean="0"/>
              <a:t>House, </a:t>
            </a:r>
            <a:r>
              <a:rPr lang="fr-FR" dirty="0"/>
              <a:t>Bedford, NY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188" y="1690689"/>
            <a:ext cx="7355623" cy="4364424"/>
          </a:xfrm>
          <a:prstGeom prst="rect">
            <a:avLst/>
          </a:prstGeom>
        </p:spPr>
      </p:pic>
    </p:spTree>
    <p:extLst>
      <p:ext uri="{BB962C8B-B14F-4D97-AF65-F5344CB8AC3E}">
        <p14:creationId xmlns:p14="http://schemas.microsoft.com/office/powerpoint/2010/main" val="31739080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335" y="365126"/>
            <a:ext cx="8770513" cy="1325563"/>
          </a:xfrm>
        </p:spPr>
        <p:txBody>
          <a:bodyPr/>
          <a:lstStyle/>
          <a:p>
            <a:r>
              <a:rPr lang="fr-FR" dirty="0"/>
              <a:t>The Booth </a:t>
            </a:r>
            <a:r>
              <a:rPr lang="fr-FR" dirty="0" smtClean="0"/>
              <a:t>House, </a:t>
            </a:r>
            <a:r>
              <a:rPr lang="fr-FR" dirty="0"/>
              <a:t>Bedford, NY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432" y="1690689"/>
            <a:ext cx="7467135" cy="4509390"/>
          </a:xfrm>
          <a:prstGeom prst="rect">
            <a:avLst/>
          </a:prstGeom>
        </p:spPr>
      </p:pic>
    </p:spTree>
    <p:extLst>
      <p:ext uri="{BB962C8B-B14F-4D97-AF65-F5344CB8AC3E}">
        <p14:creationId xmlns:p14="http://schemas.microsoft.com/office/powerpoint/2010/main" val="5342641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2843" y="365126"/>
            <a:ext cx="8636305" cy="1325563"/>
          </a:xfrm>
        </p:spPr>
        <p:txBody>
          <a:bodyPr/>
          <a:lstStyle/>
          <a:p>
            <a:r>
              <a:rPr lang="fr-FR" dirty="0"/>
              <a:t>The Booth </a:t>
            </a:r>
            <a:r>
              <a:rPr lang="fr-FR" dirty="0" smtClean="0"/>
              <a:t>House, </a:t>
            </a:r>
            <a:r>
              <a:rPr lang="fr-FR" dirty="0"/>
              <a:t>Bedford, NY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44" y="1690689"/>
            <a:ext cx="4399156" cy="392523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815" y="1690689"/>
            <a:ext cx="4265341" cy="3925230"/>
          </a:xfrm>
          <a:prstGeom prst="rect">
            <a:avLst/>
          </a:prstGeom>
        </p:spPr>
      </p:pic>
      <p:sp>
        <p:nvSpPr>
          <p:cNvPr id="6" name="ZoneTexte 5"/>
          <p:cNvSpPr txBox="1"/>
          <p:nvPr/>
        </p:nvSpPr>
        <p:spPr>
          <a:xfrm>
            <a:off x="4962293" y="4951141"/>
            <a:ext cx="1773044" cy="369332"/>
          </a:xfrm>
          <a:prstGeom prst="rect">
            <a:avLst/>
          </a:prstGeom>
          <a:noFill/>
        </p:spPr>
        <p:txBody>
          <a:bodyPr wrap="square" rtlCol="0">
            <a:spAutoFit/>
          </a:bodyPr>
          <a:lstStyle/>
          <a:p>
            <a:r>
              <a:rPr lang="fr-FR" dirty="0" smtClean="0"/>
              <a:t>The Studio</a:t>
            </a:r>
            <a:endParaRPr lang="fr-FR" dirty="0"/>
          </a:p>
        </p:txBody>
      </p:sp>
    </p:spTree>
    <p:extLst>
      <p:ext uri="{BB962C8B-B14F-4D97-AF65-F5344CB8AC3E}">
        <p14:creationId xmlns:p14="http://schemas.microsoft.com/office/powerpoint/2010/main" val="13241279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365126"/>
            <a:ext cx="8770513" cy="1325563"/>
          </a:xfrm>
        </p:spPr>
        <p:txBody>
          <a:bodyPr/>
          <a:lstStyle/>
          <a:p>
            <a:r>
              <a:rPr lang="fr-FR" dirty="0"/>
              <a:t>The Booth </a:t>
            </a:r>
            <a:r>
              <a:rPr lang="fr-FR" dirty="0" smtClean="0"/>
              <a:t>House, </a:t>
            </a:r>
            <a:r>
              <a:rPr lang="fr-FR" dirty="0"/>
              <a:t>Bedford, NY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934" y="1690689"/>
            <a:ext cx="6462132" cy="4330970"/>
          </a:xfrm>
          <a:prstGeom prst="rect">
            <a:avLst/>
          </a:prstGeom>
        </p:spPr>
      </p:pic>
    </p:spTree>
    <p:extLst>
      <p:ext uri="{BB962C8B-B14F-4D97-AF65-F5344CB8AC3E}">
        <p14:creationId xmlns:p14="http://schemas.microsoft.com/office/powerpoint/2010/main" val="17541669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Loewy House, Palm Springs, CA (1946)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50" y="1690689"/>
            <a:ext cx="2750392" cy="2690242"/>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24" y="1690689"/>
            <a:ext cx="5914598" cy="4583111"/>
          </a:xfrm>
          <a:prstGeom prst="rect">
            <a:avLst/>
          </a:prstGeom>
        </p:spPr>
      </p:pic>
      <p:sp>
        <p:nvSpPr>
          <p:cNvPr id="7" name="ZoneTexte 6"/>
          <p:cNvSpPr txBox="1"/>
          <p:nvPr/>
        </p:nvSpPr>
        <p:spPr>
          <a:xfrm>
            <a:off x="6264322" y="3930555"/>
            <a:ext cx="2306472" cy="369332"/>
          </a:xfrm>
          <a:prstGeom prst="rect">
            <a:avLst/>
          </a:prstGeom>
          <a:noFill/>
        </p:spPr>
        <p:txBody>
          <a:bodyPr wrap="square" rtlCol="0">
            <a:spAutoFit/>
          </a:bodyPr>
          <a:lstStyle/>
          <a:p>
            <a:r>
              <a:rPr lang="fr-FR" dirty="0" smtClean="0">
                <a:solidFill>
                  <a:schemeClr val="bg1"/>
                </a:solidFill>
              </a:rPr>
              <a:t>          Albert Frey</a:t>
            </a:r>
            <a:endParaRPr lang="fr-FR" dirty="0">
              <a:solidFill>
                <a:schemeClr val="bg1"/>
              </a:solidFill>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4545366"/>
            <a:ext cx="2619517" cy="2176110"/>
          </a:xfrm>
          <a:prstGeom prst="rect">
            <a:avLst/>
          </a:prstGeom>
        </p:spPr>
      </p:pic>
      <p:sp>
        <p:nvSpPr>
          <p:cNvPr id="9" name="ZoneTexte 8"/>
          <p:cNvSpPr txBox="1"/>
          <p:nvPr/>
        </p:nvSpPr>
        <p:spPr>
          <a:xfrm>
            <a:off x="6264322" y="6273800"/>
            <a:ext cx="2306472" cy="369332"/>
          </a:xfrm>
          <a:prstGeom prst="rect">
            <a:avLst/>
          </a:prstGeom>
          <a:noFill/>
        </p:spPr>
        <p:txBody>
          <a:bodyPr wrap="square" rtlCol="0">
            <a:spAutoFit/>
          </a:bodyPr>
          <a:lstStyle/>
          <a:p>
            <a:r>
              <a:rPr lang="fr-FR" dirty="0" smtClean="0">
                <a:solidFill>
                  <a:schemeClr val="bg1"/>
                </a:solidFill>
              </a:rPr>
              <a:t>Raymond Loewy</a:t>
            </a:r>
            <a:endParaRPr lang="fr-FR" dirty="0">
              <a:solidFill>
                <a:schemeClr val="bg1"/>
              </a:solidFill>
            </a:endParaRPr>
          </a:p>
        </p:txBody>
      </p:sp>
    </p:spTree>
    <p:extLst>
      <p:ext uri="{BB962C8B-B14F-4D97-AF65-F5344CB8AC3E}">
        <p14:creationId xmlns:p14="http://schemas.microsoft.com/office/powerpoint/2010/main" val="308497298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Loewy </a:t>
            </a:r>
            <a:r>
              <a:rPr lang="fr-FR" dirty="0"/>
              <a:t>House, Palm Springs, CA (1946)</a:t>
            </a:r>
          </a:p>
        </p:txBody>
      </p:sp>
      <p:sp>
        <p:nvSpPr>
          <p:cNvPr id="3" name="Espace réservé du contenu 2"/>
          <p:cNvSpPr>
            <a:spLocks noGrp="1"/>
          </p:cNvSpPr>
          <p:nvPr>
            <p:ph idx="1"/>
          </p:nvPr>
        </p:nvSpPr>
        <p:spPr/>
        <p:txBody>
          <a:bodyPr>
            <a:normAutofit fontScale="92500" lnSpcReduction="20000"/>
          </a:bodyPr>
          <a:lstStyle/>
          <a:p>
            <a:r>
              <a:rPr lang="en-US" dirty="0" smtClean="0"/>
              <a:t>It is the work of the architect Albert Frey.</a:t>
            </a:r>
          </a:p>
          <a:p>
            <a:r>
              <a:rPr lang="en-US" dirty="0" smtClean="0"/>
              <a:t>The Loewy </a:t>
            </a:r>
            <a:r>
              <a:rPr lang="en-US" dirty="0"/>
              <a:t>House consists of </a:t>
            </a:r>
            <a:r>
              <a:rPr lang="en-US" dirty="0" smtClean="0"/>
              <a:t>2 </a:t>
            </a:r>
            <a:r>
              <a:rPr lang="en-US" dirty="0"/>
              <a:t>long, narrow rectangles at right angles to each other which surround a pool that passes under one of the sides of the house. The only strong vertical element is the back of the fireplace, which denotes the entry, located at the intersection of the </a:t>
            </a:r>
            <a:r>
              <a:rPr lang="en-US" dirty="0" smtClean="0"/>
              <a:t>2 </a:t>
            </a:r>
            <a:r>
              <a:rPr lang="en-US" dirty="0"/>
              <a:t>rectangles</a:t>
            </a:r>
            <a:r>
              <a:rPr lang="en-US" dirty="0" smtClean="0"/>
              <a:t>.</a:t>
            </a:r>
          </a:p>
          <a:p>
            <a:r>
              <a:rPr lang="en-US" dirty="0"/>
              <a:t>At this junction, the walls become static, and separate and differentiate the outside from inside. On entering the house, one passes through another wall to find oneself outside again. To enter a room, one must again pass through one of the wall planes. The pool comes into the house, also blurring the distinction between the outside and inside.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81415917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789158" cy="1325563"/>
          </a:xfrm>
        </p:spPr>
        <p:txBody>
          <a:bodyPr/>
          <a:lstStyle/>
          <a:p>
            <a:r>
              <a:rPr lang="fr-FR" dirty="0"/>
              <a:t>Loewy House, Palm Springs, CA (1946)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1" y="1690689"/>
            <a:ext cx="6960358" cy="4464452"/>
          </a:xfrm>
          <a:prstGeom prst="rect">
            <a:avLst/>
          </a:prstGeom>
        </p:spPr>
      </p:pic>
    </p:spTree>
    <p:extLst>
      <p:ext uri="{BB962C8B-B14F-4D97-AF65-F5344CB8AC3E}">
        <p14:creationId xmlns:p14="http://schemas.microsoft.com/office/powerpoint/2010/main" val="14467385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47564</TotalTime>
  <Words>3192</Words>
  <Application>Microsoft Office PowerPoint</Application>
  <PresentationFormat>Affichage à l'écran (4:3)</PresentationFormat>
  <Paragraphs>311</Paragraphs>
  <Slides>121</Slides>
  <Notes>0</Notes>
  <HiddenSlides>0</HiddenSlides>
  <MMClips>6</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121</vt:i4>
      </vt:variant>
    </vt:vector>
  </HeadingPairs>
  <TitlesOfParts>
    <vt:vector size="125" baseType="lpstr">
      <vt:lpstr>Arial</vt:lpstr>
      <vt:lpstr>Calibri</vt:lpstr>
      <vt:lpstr>Calibri Light</vt:lpstr>
      <vt:lpstr>Thème Office</vt:lpstr>
      <vt:lpstr>US. Modernist Houses</vt:lpstr>
      <vt:lpstr>US Modernist Houses 1941 - 1946</vt:lpstr>
      <vt:lpstr>       US Modernist Houses</vt:lpstr>
      <vt:lpstr>       US Modernist Houses </vt:lpstr>
      <vt:lpstr> Alden Dow House, Midland, MI (1941)</vt:lpstr>
      <vt:lpstr> Alden Dow House, Midland, MI (1941)</vt:lpstr>
      <vt:lpstr> Alden Dow House, Midland, MI (1941)</vt:lpstr>
      <vt:lpstr> Alden Dow House, Midland, MI (1941)</vt:lpstr>
      <vt:lpstr> Alden Dow House, Midland, MI (1941)</vt:lpstr>
      <vt:lpstr> Alden Dow House, Midland, MI (1941)</vt:lpstr>
      <vt:lpstr> Alden Dow House, Midland, MI (1941)</vt:lpstr>
      <vt:lpstr> Alden Dow House, Midland, MI (1941)</vt:lpstr>
      <vt:lpstr> Alden Dow House, Midland, MI (1941)</vt:lpstr>
      <vt:lpstr> Alden Dow House, Midland, MI (1941)</vt:lpstr>
      <vt:lpstr> Alden Dow House, Midland, MI (1941)</vt:lpstr>
      <vt:lpstr> Alden Dow House, Midland, MI (1941)</vt:lpstr>
      <vt:lpstr>Havens House, Berkeley, CA (1941)</vt:lpstr>
      <vt:lpstr>Havens House, Berkeley, CA (1941)</vt:lpstr>
      <vt:lpstr>Havens House, Berkeley, CA (1941)</vt:lpstr>
      <vt:lpstr>Havens House, Berkeley, CA (1941)</vt:lpstr>
      <vt:lpstr>Havens House, Berkeley, CA (1941)</vt:lpstr>
      <vt:lpstr>Havens House, Berkeley, CA (1941)</vt:lpstr>
      <vt:lpstr>Havens House, Berkeley, CA (1941)</vt:lpstr>
      <vt:lpstr>Havens House, Berkeley, CA (1941)</vt:lpstr>
      <vt:lpstr>Thesis House, Cambridge, MA (1942)</vt:lpstr>
      <vt:lpstr>Thesis House, Cambridge, MA (1942)</vt:lpstr>
      <vt:lpstr>Thesis House, Cambridge, MA (1942)</vt:lpstr>
      <vt:lpstr>Thesis House, Cambridge, MA (1942)</vt:lpstr>
      <vt:lpstr>Thesis House, Cambridge, MA (1942)</vt:lpstr>
      <vt:lpstr>Thesis House, Cambridge, MA (1942)</vt:lpstr>
      <vt:lpstr>Thesis House, Cambridge, MA (1942)</vt:lpstr>
      <vt:lpstr>Thesis House, Cambridge, MA (1942)</vt:lpstr>
      <vt:lpstr>Thesis House, Cambridge, MA (1942)</vt:lpstr>
      <vt:lpstr>Thesis House, Cambridge, MA (1942)</vt:lpstr>
      <vt:lpstr>Thesis House, Cambridge, MA (1942)</vt:lpstr>
      <vt:lpstr>Thesis House, Cambridge, MA (1942)</vt:lpstr>
      <vt:lpstr>Thesis House, Cambridge, MA (1942)</vt:lpstr>
      <vt:lpstr>Scheuler House,Port Angeles, PA (1944)</vt:lpstr>
      <vt:lpstr>Scheuler House,Port Angeles, PA (1944)</vt:lpstr>
      <vt:lpstr>Scheuler House,Port Angeles, PA (1944)</vt:lpstr>
      <vt:lpstr>Scheuler House,Port Angeles, PA (1944)</vt:lpstr>
      <vt:lpstr>Scheuler House,Port Angeles, PA (1944)</vt:lpstr>
      <vt:lpstr>Scheuler House,Port Angeles, PA (1944)</vt:lpstr>
      <vt:lpstr>Scheuler House,Port Angeles, PA (1944)</vt:lpstr>
      <vt:lpstr>Scheuler House,Port Angeles, PA (1944)</vt:lpstr>
      <vt:lpstr>Scheuler House,Port Angeles, PA (1944)</vt:lpstr>
      <vt:lpstr>Scheuler House,Port Angeles, PA (1944)</vt:lpstr>
      <vt:lpstr>Scheuler House,Port Angeles, PA (1944)</vt:lpstr>
      <vt:lpstr>Scheuler House,Port Angeles, PA (1944)</vt:lpstr>
      <vt:lpstr>Scheuler House,Port Angeles, PA (1944)</vt:lpstr>
      <vt:lpstr>Jacobs House II, Middleton, WI (1944)</vt:lpstr>
      <vt:lpstr>Jacobs House II, Middleton, WI (1944)</vt:lpstr>
      <vt:lpstr>Jacobs House II, Middleton, WI (1944)</vt:lpstr>
      <vt:lpstr>Jacobs House II, Middleton, WI (1944)</vt:lpstr>
      <vt:lpstr>Jacobs House II, Middleton, WI (1944)</vt:lpstr>
      <vt:lpstr>Jacobs House II, Middleton, WI (1944)</vt:lpstr>
      <vt:lpstr>Jacobs House II, Middleton, WI (1944)</vt:lpstr>
      <vt:lpstr>Jacobs House II, Middleton, WI (1944)</vt:lpstr>
      <vt:lpstr>Jacobs House II, Middleton, WI (1944)</vt:lpstr>
      <vt:lpstr>Jacobs House II, Middleton, WI (1944)</vt:lpstr>
      <vt:lpstr>Geller House I, Lawrence, NY (1945)</vt:lpstr>
      <vt:lpstr>Geller House I, Lawrence, NY (1945)</vt:lpstr>
      <vt:lpstr>Geller House I, Lawrence, NY (1945)</vt:lpstr>
      <vt:lpstr>Geller House I, Lawrence, NY (1945)</vt:lpstr>
      <vt:lpstr>Geller House I, Lawrence, NY (1945)</vt:lpstr>
      <vt:lpstr>Geller House I, Lawrence, NY (1945)</vt:lpstr>
      <vt:lpstr>Geller House I, Lawrence, NY (1945)</vt:lpstr>
      <vt:lpstr>Geller House I, Lawrence, NY (1945)</vt:lpstr>
      <vt:lpstr>Geller House I, Lawrence, NY (1945)</vt:lpstr>
      <vt:lpstr>  Kaufmann House, Palm Springs, CA (1946)</vt:lpstr>
      <vt:lpstr> Kaufmann House, Palm Springs, CA (1946)</vt:lpstr>
      <vt:lpstr> Kaufmann House, Palm Springs, CA (1946)</vt:lpstr>
      <vt:lpstr> Kaufmann House, Palm Springs, CA (1946)</vt:lpstr>
      <vt:lpstr> Kaufmann House, Palm Springs, CA (1946)</vt:lpstr>
      <vt:lpstr> Kaufmann House, Palm Springs, CA (1946)</vt:lpstr>
      <vt:lpstr> Kaufmann House, Palm Springs, CA (1946)</vt:lpstr>
      <vt:lpstr>Kaufmann House, Palm Springs, CA (1946)</vt:lpstr>
      <vt:lpstr>Kaufmann House, Palm Springs, CA (1946)</vt:lpstr>
      <vt:lpstr> Kaufmann House, Palm Springs, CA (1946)</vt:lpstr>
      <vt:lpstr> Kaufmann House, Palm Springs, CA (1946)</vt:lpstr>
      <vt:lpstr> Kaufmann House, Palm Springs, CA (1946)</vt:lpstr>
      <vt:lpstr> Kaufmann House, Palm Springs, CA (1946)</vt:lpstr>
      <vt:lpstr> Kaufmann House, Palm Springs, CA (1946)</vt:lpstr>
      <vt:lpstr>Kaufmann House, Palm Springs, CA (1946)</vt:lpstr>
      <vt:lpstr>Kaufmann House, Palm Springs, CA (1946)</vt:lpstr>
      <vt:lpstr>Kaufmann House, Palm Springs, CA (1946)</vt:lpstr>
      <vt:lpstr> Kaufmann House, Palm Springs, CA (1946)</vt:lpstr>
      <vt:lpstr>Kaufmann House, Palm Springs, CA (1946)</vt:lpstr>
      <vt:lpstr> Kaufmann House, Palm Springs, CA (1946)</vt:lpstr>
      <vt:lpstr> Kaufmann House, Palm Springs, CA (1946)</vt:lpstr>
      <vt:lpstr>The Booth House, Bedford, NY (1946)</vt:lpstr>
      <vt:lpstr>The Booth House, Bedford, NY (1946)</vt:lpstr>
      <vt:lpstr>The Booth House, Bedford, NY (1946)</vt:lpstr>
      <vt:lpstr>The Booth House, Bedford, NY (1946)</vt:lpstr>
      <vt:lpstr>The Booth House, Bedford, NY (1946)</vt:lpstr>
      <vt:lpstr>The Booth House, Bedford, NY (1946)</vt:lpstr>
      <vt:lpstr> Loewy House, Palm Springs, CA (1946)</vt:lpstr>
      <vt:lpstr> Loewy House, Palm Springs, CA (1946)</vt:lpstr>
      <vt:lpstr>Loewy House, Palm Springs, CA (1946)</vt:lpstr>
      <vt:lpstr>Loewy House, Palm Springs, CA (1946)</vt:lpstr>
      <vt:lpstr> Loewy House, Palm Springs, CA (1946)</vt:lpstr>
      <vt:lpstr>Loewy House, Palm Springs, CA (1946)</vt:lpstr>
      <vt:lpstr> Loewy House, Palm Springs, CA (1946)</vt:lpstr>
      <vt:lpstr>Loewy House, Palm Springs, CA (1946)</vt:lpstr>
      <vt:lpstr> Loewy House, Palm Springs, CA (1946)</vt:lpstr>
      <vt:lpstr> Loewy House, Palm Springs, CA (1946)</vt:lpstr>
      <vt:lpstr>Loewy House, Palm Springs, CA (1946)</vt:lpstr>
      <vt:lpstr>Haines Hall House, Kentfield, CA (1946)  </vt:lpstr>
      <vt:lpstr>Haines Hall House, Kentfield, CA (1946)  </vt:lpstr>
      <vt:lpstr>Haines Hall House, Kentfield, CA (1946) </vt:lpstr>
      <vt:lpstr>Haines Hall House, Kentfield, CA (1946)</vt:lpstr>
      <vt:lpstr>Haines Hall House, Kentfield, CA (1946)  </vt:lpstr>
      <vt:lpstr>Haines Hall House, Kentfield, CA (1946) </vt:lpstr>
      <vt:lpstr>Haines Hall House, Kentfield, CA (1946)  </vt:lpstr>
      <vt:lpstr>Haines Hall House, Kentfield, CA (1946) </vt:lpstr>
      <vt:lpstr>Haines Hall House, Kentfield, CA (1946) </vt:lpstr>
      <vt:lpstr>Haines Hall House, Kentfield, CA (1946) </vt:lpstr>
      <vt:lpstr>Haines Hall House, Kentfield, CA (1946) </vt:lpstr>
      <vt:lpstr>Haines Hall House, Kentfield, CA (1946) </vt:lpstr>
      <vt:lpstr>Haines Hall House, Kentfield, CA (1946)</vt:lpstr>
      <vt:lpstr>Geller House I, Lawrence, NY (1945)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674</cp:revision>
  <dcterms:created xsi:type="dcterms:W3CDTF">2017-12-25T13:11:09Z</dcterms:created>
  <dcterms:modified xsi:type="dcterms:W3CDTF">2022-03-17T07:58:37Z</dcterms:modified>
</cp:coreProperties>
</file>