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1279" r:id="rId2"/>
    <p:sldId id="551" r:id="rId3"/>
    <p:sldId id="1565" r:id="rId4"/>
    <p:sldId id="1500" r:id="rId5"/>
    <p:sldId id="1352" r:id="rId6"/>
    <p:sldId id="1353" r:id="rId7"/>
    <p:sldId id="1361" r:id="rId8"/>
    <p:sldId id="1356" r:id="rId9"/>
    <p:sldId id="1355" r:id="rId10"/>
    <p:sldId id="1354" r:id="rId11"/>
    <p:sldId id="1363" r:id="rId12"/>
    <p:sldId id="1357" r:id="rId13"/>
    <p:sldId id="1358" r:id="rId14"/>
    <p:sldId id="1362" r:id="rId15"/>
    <p:sldId id="1359" r:id="rId16"/>
    <p:sldId id="1360" r:id="rId17"/>
    <p:sldId id="1364" r:id="rId18"/>
    <p:sldId id="583" r:id="rId19"/>
    <p:sldId id="1536" r:id="rId20"/>
    <p:sldId id="1537" r:id="rId21"/>
    <p:sldId id="1541" r:id="rId22"/>
    <p:sldId id="1543" r:id="rId23"/>
    <p:sldId id="1538" r:id="rId24"/>
    <p:sldId id="1539" r:id="rId25"/>
    <p:sldId id="1542" r:id="rId26"/>
    <p:sldId id="1540" r:id="rId27"/>
    <p:sldId id="1545" r:id="rId28"/>
    <p:sldId id="1544" r:id="rId29"/>
    <p:sldId id="1546" r:id="rId30"/>
    <p:sldId id="1555" r:id="rId31"/>
    <p:sldId id="1556" r:id="rId32"/>
    <p:sldId id="1557" r:id="rId33"/>
    <p:sldId id="1558" r:id="rId34"/>
    <p:sldId id="1559" r:id="rId35"/>
    <p:sldId id="1560" r:id="rId36"/>
    <p:sldId id="1562" r:id="rId37"/>
    <p:sldId id="1563" r:id="rId38"/>
    <p:sldId id="1564" r:id="rId39"/>
    <p:sldId id="1535" r:id="rId40"/>
    <p:sldId id="584" r:id="rId41"/>
    <p:sldId id="1134" r:id="rId42"/>
    <p:sldId id="1127" r:id="rId43"/>
    <p:sldId id="586" r:id="rId44"/>
    <p:sldId id="585" r:id="rId45"/>
    <p:sldId id="1128" r:id="rId46"/>
    <p:sldId id="1129" r:id="rId47"/>
    <p:sldId id="1130" r:id="rId48"/>
    <p:sldId id="587" r:id="rId49"/>
    <p:sldId id="1131" r:id="rId50"/>
    <p:sldId id="1132" r:id="rId51"/>
    <p:sldId id="588" r:id="rId52"/>
    <p:sldId id="1133" r:id="rId53"/>
    <p:sldId id="1295" r:id="rId54"/>
    <p:sldId id="1314" r:id="rId55"/>
    <p:sldId id="1304" r:id="rId56"/>
    <p:sldId id="1302" r:id="rId57"/>
    <p:sldId id="1301" r:id="rId58"/>
    <p:sldId id="1300" r:id="rId59"/>
    <p:sldId id="1313" r:id="rId60"/>
    <p:sldId id="1299" r:id="rId61"/>
    <p:sldId id="1305" r:id="rId62"/>
    <p:sldId id="1307" r:id="rId63"/>
    <p:sldId id="1312" r:id="rId64"/>
    <p:sldId id="1297" r:id="rId65"/>
    <p:sldId id="1298" r:id="rId66"/>
    <p:sldId id="1311" r:id="rId67"/>
    <p:sldId id="1309" r:id="rId68"/>
    <p:sldId id="1310" r:id="rId69"/>
    <p:sldId id="1306" r:id="rId70"/>
    <p:sldId id="1308" r:id="rId71"/>
    <p:sldId id="1303" r:id="rId72"/>
    <p:sldId id="1548" r:id="rId73"/>
    <p:sldId id="1549" r:id="rId74"/>
    <p:sldId id="1550" r:id="rId75"/>
    <p:sldId id="1551" r:id="rId76"/>
    <p:sldId id="1552" r:id="rId77"/>
    <p:sldId id="1553" r:id="rId78"/>
    <p:sldId id="1554" r:id="rId79"/>
    <p:sldId id="1398" r:id="rId80"/>
    <p:sldId id="1399" r:id="rId81"/>
    <p:sldId id="1406" r:id="rId82"/>
    <p:sldId id="1400" r:id="rId83"/>
    <p:sldId id="1401" r:id="rId84"/>
    <p:sldId id="1402" r:id="rId85"/>
    <p:sldId id="1403" r:id="rId86"/>
    <p:sldId id="1404" r:id="rId87"/>
    <p:sldId id="1405" r:id="rId88"/>
    <p:sldId id="1407" r:id="rId89"/>
    <p:sldId id="879" r:id="rId90"/>
    <p:sldId id="880" r:id="rId91"/>
    <p:sldId id="890" r:id="rId92"/>
    <p:sldId id="1158" r:id="rId93"/>
    <p:sldId id="891" r:id="rId94"/>
    <p:sldId id="1157" r:id="rId95"/>
    <p:sldId id="881" r:id="rId96"/>
    <p:sldId id="882" r:id="rId97"/>
    <p:sldId id="883" r:id="rId98"/>
    <p:sldId id="884" r:id="rId99"/>
    <p:sldId id="888" r:id="rId100"/>
    <p:sldId id="889" r:id="rId101"/>
    <p:sldId id="885" r:id="rId102"/>
    <p:sldId id="886" r:id="rId103"/>
    <p:sldId id="1156" r:id="rId104"/>
    <p:sldId id="887" r:id="rId105"/>
    <p:sldId id="1136" r:id="rId106"/>
    <p:sldId id="1137" r:id="rId107"/>
    <p:sldId id="1145" r:id="rId108"/>
    <p:sldId id="1138" r:id="rId109"/>
    <p:sldId id="1139" r:id="rId110"/>
    <p:sldId id="1140" r:id="rId111"/>
    <p:sldId id="1141" r:id="rId112"/>
    <p:sldId id="1143" r:id="rId113"/>
    <p:sldId id="1144" r:id="rId1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F9809B4-9692-4A64-B535-248E401092B8}">
          <p14:sldIdLst>
            <p14:sldId id="1279"/>
            <p14:sldId id="551"/>
            <p14:sldId id="1565"/>
            <p14:sldId id="1500"/>
            <p14:sldId id="1352"/>
            <p14:sldId id="1353"/>
            <p14:sldId id="1361"/>
            <p14:sldId id="1356"/>
            <p14:sldId id="1355"/>
            <p14:sldId id="1354"/>
            <p14:sldId id="1363"/>
            <p14:sldId id="1357"/>
            <p14:sldId id="1358"/>
            <p14:sldId id="1362"/>
            <p14:sldId id="1359"/>
            <p14:sldId id="1360"/>
            <p14:sldId id="1364"/>
            <p14:sldId id="583"/>
            <p14:sldId id="1536"/>
            <p14:sldId id="1537"/>
            <p14:sldId id="1541"/>
            <p14:sldId id="1543"/>
            <p14:sldId id="1538"/>
            <p14:sldId id="1539"/>
            <p14:sldId id="1542"/>
            <p14:sldId id="1540"/>
            <p14:sldId id="1545"/>
            <p14:sldId id="1544"/>
            <p14:sldId id="1546"/>
            <p14:sldId id="1555"/>
            <p14:sldId id="1556"/>
            <p14:sldId id="1557"/>
            <p14:sldId id="1558"/>
            <p14:sldId id="1559"/>
            <p14:sldId id="1560"/>
            <p14:sldId id="1562"/>
            <p14:sldId id="1563"/>
            <p14:sldId id="1564"/>
            <p14:sldId id="1535"/>
            <p14:sldId id="584"/>
            <p14:sldId id="1134"/>
            <p14:sldId id="1127"/>
            <p14:sldId id="586"/>
            <p14:sldId id="585"/>
            <p14:sldId id="1128"/>
            <p14:sldId id="1129"/>
            <p14:sldId id="1130"/>
            <p14:sldId id="587"/>
            <p14:sldId id="1131"/>
            <p14:sldId id="1132"/>
            <p14:sldId id="588"/>
            <p14:sldId id="1133"/>
            <p14:sldId id="1295"/>
            <p14:sldId id="1314"/>
            <p14:sldId id="1304"/>
            <p14:sldId id="1302"/>
            <p14:sldId id="1301"/>
            <p14:sldId id="1300"/>
            <p14:sldId id="1313"/>
            <p14:sldId id="1299"/>
            <p14:sldId id="1305"/>
            <p14:sldId id="1307"/>
            <p14:sldId id="1312"/>
            <p14:sldId id="1297"/>
            <p14:sldId id="1298"/>
            <p14:sldId id="1311"/>
            <p14:sldId id="1309"/>
            <p14:sldId id="1310"/>
            <p14:sldId id="1306"/>
            <p14:sldId id="1308"/>
            <p14:sldId id="1303"/>
            <p14:sldId id="1548"/>
            <p14:sldId id="1549"/>
            <p14:sldId id="1550"/>
            <p14:sldId id="1551"/>
            <p14:sldId id="1552"/>
            <p14:sldId id="1553"/>
            <p14:sldId id="1554"/>
            <p14:sldId id="1398"/>
            <p14:sldId id="1399"/>
            <p14:sldId id="1406"/>
            <p14:sldId id="1400"/>
            <p14:sldId id="1401"/>
            <p14:sldId id="1402"/>
            <p14:sldId id="1403"/>
            <p14:sldId id="1404"/>
            <p14:sldId id="1405"/>
            <p14:sldId id="1407"/>
            <p14:sldId id="879"/>
            <p14:sldId id="880"/>
            <p14:sldId id="890"/>
            <p14:sldId id="1158"/>
            <p14:sldId id="891"/>
            <p14:sldId id="1157"/>
            <p14:sldId id="881"/>
            <p14:sldId id="882"/>
            <p14:sldId id="883"/>
            <p14:sldId id="884"/>
            <p14:sldId id="888"/>
            <p14:sldId id="889"/>
            <p14:sldId id="885"/>
            <p14:sldId id="886"/>
            <p14:sldId id="1156"/>
            <p14:sldId id="887"/>
            <p14:sldId id="1136"/>
            <p14:sldId id="1137"/>
            <p14:sldId id="1145"/>
            <p14:sldId id="1138"/>
            <p14:sldId id="1139"/>
            <p14:sldId id="1140"/>
            <p14:sldId id="1141"/>
            <p14:sldId id="1143"/>
            <p14:sldId id="11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16/03/2022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16/03/2022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16/03/2022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16/03/2022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16/03/2022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 Id="rId4" Type="http://schemas.openxmlformats.org/officeDocument/2006/relationships/image" Target="../media/image85.jp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7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6.xml"/><Relationship Id="rId4" Type="http://schemas.openxmlformats.org/officeDocument/2006/relationships/image" Target="../media/image95.jpg"/></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57" y="380504"/>
            <a:ext cx="8004601" cy="5419794"/>
          </a:xfrm>
          <a:prstGeom prst="rect">
            <a:avLst/>
          </a:prstGeom>
        </p:spPr>
      </p:pic>
      <p:sp>
        <p:nvSpPr>
          <p:cNvPr id="4" name="ZoneTexte 3"/>
          <p:cNvSpPr txBox="1"/>
          <p:nvPr/>
        </p:nvSpPr>
        <p:spPr>
          <a:xfrm>
            <a:off x="1023582" y="3766782"/>
            <a:ext cx="7069540" cy="1015663"/>
          </a:xfrm>
          <a:prstGeom prst="rect">
            <a:avLst/>
          </a:prstGeom>
          <a:noFill/>
        </p:spPr>
        <p:txBody>
          <a:bodyPr wrap="square" rtlCol="0">
            <a:spAutoFit/>
          </a:bodyPr>
          <a:lstStyle/>
          <a:p>
            <a:r>
              <a:rPr lang="fr-FR" sz="6000" smtClean="0">
                <a:solidFill>
                  <a:schemeClr val="bg1"/>
                </a:solidFill>
              </a:rPr>
              <a:t>US. </a:t>
            </a:r>
            <a:r>
              <a:rPr lang="fr-FR" sz="6000" dirty="0" smtClean="0">
                <a:solidFill>
                  <a:schemeClr val="bg1"/>
                </a:solidFill>
              </a:rPr>
              <a:t>Modernist Houses </a:t>
            </a:r>
            <a:endParaRPr lang="fr-FR" sz="6000" dirty="0">
              <a:solidFill>
                <a:schemeClr val="bg1"/>
              </a:solidFill>
            </a:endParaRPr>
          </a:p>
        </p:txBody>
      </p:sp>
      <p:sp>
        <p:nvSpPr>
          <p:cNvPr id="5" name="ZoneTexte 4"/>
          <p:cNvSpPr txBox="1"/>
          <p:nvPr/>
        </p:nvSpPr>
        <p:spPr>
          <a:xfrm>
            <a:off x="3152633" y="4782445"/>
            <a:ext cx="2825086" cy="461665"/>
          </a:xfrm>
          <a:prstGeom prst="rect">
            <a:avLst/>
          </a:prstGeom>
          <a:noFill/>
        </p:spPr>
        <p:txBody>
          <a:bodyPr wrap="square" rtlCol="0">
            <a:spAutoFit/>
          </a:bodyPr>
          <a:lstStyle/>
          <a:p>
            <a:r>
              <a:rPr lang="fr-FR" sz="2400" dirty="0" smtClean="0">
                <a:solidFill>
                  <a:schemeClr val="bg1"/>
                </a:solidFill>
              </a:rPr>
              <a:t>       2000-2002</a:t>
            </a:r>
            <a:endParaRPr lang="fr-FR" sz="2400" dirty="0">
              <a:solidFill>
                <a:schemeClr val="bg1"/>
              </a:solidFill>
            </a:endParaRPr>
          </a:p>
        </p:txBody>
      </p:sp>
      <p:pic>
        <p:nvPicPr>
          <p:cNvPr id="6" name="Dee Yan-Key - atarax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5556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7996735"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06" y="1690689"/>
            <a:ext cx="7148987" cy="4478100"/>
          </a:xfrm>
          <a:prstGeom prst="rect">
            <a:avLst/>
          </a:prstGeom>
        </p:spPr>
      </p:pic>
    </p:spTree>
    <p:extLst>
      <p:ext uri="{BB962C8B-B14F-4D97-AF65-F5344CB8AC3E}">
        <p14:creationId xmlns:p14="http://schemas.microsoft.com/office/powerpoint/2010/main" val="30177307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81535"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936" y="1690689"/>
            <a:ext cx="6434253" cy="4420179"/>
          </a:xfrm>
          <a:prstGeom prst="rect">
            <a:avLst/>
          </a:prstGeom>
        </p:spPr>
      </p:pic>
    </p:spTree>
    <p:extLst>
      <p:ext uri="{BB962C8B-B14F-4D97-AF65-F5344CB8AC3E}">
        <p14:creationId xmlns:p14="http://schemas.microsoft.com/office/powerpoint/2010/main" val="37677337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64136"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4" y="1690689"/>
            <a:ext cx="6556917" cy="4353272"/>
          </a:xfrm>
          <a:prstGeom prst="rect">
            <a:avLst/>
          </a:prstGeom>
        </p:spPr>
      </p:pic>
    </p:spTree>
    <p:extLst>
      <p:ext uri="{BB962C8B-B14F-4D97-AF65-F5344CB8AC3E}">
        <p14:creationId xmlns:p14="http://schemas.microsoft.com/office/powerpoint/2010/main" val="23400632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51" y="365126"/>
            <a:ext cx="8474927"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39" y="1690689"/>
            <a:ext cx="6601522" cy="4393580"/>
          </a:xfrm>
          <a:prstGeom prst="rect">
            <a:avLst/>
          </a:prstGeom>
        </p:spPr>
      </p:pic>
    </p:spTree>
    <p:extLst>
      <p:ext uri="{BB962C8B-B14F-4D97-AF65-F5344CB8AC3E}">
        <p14:creationId xmlns:p14="http://schemas.microsoft.com/office/powerpoint/2010/main" val="657746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70793"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139" y="1690689"/>
            <a:ext cx="6797722" cy="4276723"/>
          </a:xfrm>
          <a:prstGeom prst="rect">
            <a:avLst/>
          </a:prstGeom>
        </p:spPr>
      </p:pic>
    </p:spTree>
    <p:extLst>
      <p:ext uri="{BB962C8B-B14F-4D97-AF65-F5344CB8AC3E}">
        <p14:creationId xmlns:p14="http://schemas.microsoft.com/office/powerpoint/2010/main" val="17722460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746" y="365126"/>
            <a:ext cx="8575288"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66" y="1690689"/>
            <a:ext cx="6846848" cy="4304372"/>
          </a:xfrm>
          <a:prstGeom prst="rect">
            <a:avLst/>
          </a:prstGeom>
        </p:spPr>
      </p:pic>
    </p:spTree>
    <p:extLst>
      <p:ext uri="{BB962C8B-B14F-4D97-AF65-F5344CB8AC3E}">
        <p14:creationId xmlns:p14="http://schemas.microsoft.com/office/powerpoint/2010/main" val="37295531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Scorpion House, Scottsdale, AZ (2002)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008" y="1969470"/>
            <a:ext cx="1721584" cy="172158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363" y="3905486"/>
            <a:ext cx="1662229" cy="172158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969470"/>
            <a:ext cx="6035040" cy="36576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46" y="5087977"/>
            <a:ext cx="2381250" cy="361950"/>
          </a:xfrm>
          <a:prstGeom prst="rect">
            <a:avLst/>
          </a:prstGeom>
        </p:spPr>
      </p:pic>
      <p:sp>
        <p:nvSpPr>
          <p:cNvPr id="9" name="ZoneTexte 8"/>
          <p:cNvSpPr txBox="1"/>
          <p:nvPr/>
        </p:nvSpPr>
        <p:spPr>
          <a:xfrm>
            <a:off x="6944363" y="3267307"/>
            <a:ext cx="1570987" cy="379142"/>
          </a:xfrm>
          <a:prstGeom prst="rect">
            <a:avLst/>
          </a:prstGeom>
          <a:noFill/>
        </p:spPr>
        <p:txBody>
          <a:bodyPr wrap="square" rtlCol="0">
            <a:spAutoFit/>
          </a:bodyPr>
          <a:lstStyle/>
          <a:p>
            <a:r>
              <a:rPr lang="fr-FR" dirty="0" smtClean="0">
                <a:solidFill>
                  <a:schemeClr val="bg1"/>
                </a:solidFill>
              </a:rPr>
              <a:t>Eddie Jones</a:t>
            </a:r>
            <a:endParaRPr lang="fr-FR" dirty="0">
              <a:solidFill>
                <a:schemeClr val="bg1"/>
              </a:solidFill>
            </a:endParaRPr>
          </a:p>
        </p:txBody>
      </p:sp>
      <p:sp>
        <p:nvSpPr>
          <p:cNvPr id="10" name="ZoneTexte 9"/>
          <p:cNvSpPr txBox="1"/>
          <p:nvPr/>
        </p:nvSpPr>
        <p:spPr>
          <a:xfrm>
            <a:off x="7225990" y="5196467"/>
            <a:ext cx="1182030" cy="369332"/>
          </a:xfrm>
          <a:prstGeom prst="rect">
            <a:avLst/>
          </a:prstGeom>
          <a:noFill/>
        </p:spPr>
        <p:txBody>
          <a:bodyPr wrap="square" rtlCol="0">
            <a:spAutoFit/>
          </a:bodyPr>
          <a:lstStyle/>
          <a:p>
            <a:r>
              <a:rPr lang="fr-FR" dirty="0" smtClean="0"/>
              <a:t>Nail Jones</a:t>
            </a:r>
            <a:endParaRPr lang="fr-FR" dirty="0"/>
          </a:p>
        </p:txBody>
      </p:sp>
    </p:spTree>
    <p:extLst>
      <p:ext uri="{BB962C8B-B14F-4D97-AF65-F5344CB8AC3E}">
        <p14:creationId xmlns:p14="http://schemas.microsoft.com/office/powerpoint/2010/main" val="382104105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Scorpion House, </a:t>
            </a:r>
            <a:r>
              <a:rPr lang="fr-FR" dirty="0"/>
              <a:t>Scottsdale, AZ (2002)</a:t>
            </a:r>
          </a:p>
        </p:txBody>
      </p:sp>
      <p:sp>
        <p:nvSpPr>
          <p:cNvPr id="3" name="Espace réservé du contenu 2"/>
          <p:cNvSpPr>
            <a:spLocks noGrp="1"/>
          </p:cNvSpPr>
          <p:nvPr>
            <p:ph idx="1"/>
          </p:nvPr>
        </p:nvSpPr>
        <p:spPr/>
        <p:txBody>
          <a:bodyPr>
            <a:normAutofit fontScale="92500"/>
          </a:bodyPr>
          <a:lstStyle/>
          <a:p>
            <a:r>
              <a:rPr lang="en-US" dirty="0" smtClean="0"/>
              <a:t>It is the work of Jones Studio (Eddie &amp; Neal Jones).</a:t>
            </a:r>
          </a:p>
          <a:p>
            <a:r>
              <a:rPr lang="en-US" dirty="0" smtClean="0"/>
              <a:t>Hillside </a:t>
            </a:r>
            <a:r>
              <a:rPr lang="en-US" dirty="0"/>
              <a:t>contours, boulder field, distant views, and stands of old saguaro, shape the cast-in-place concrete ledge.  Interlocking the curvilinear retaining walls, a protective shell of oxidized titanium plates integrates the “scorpion” forms with desert shadow.</a:t>
            </a:r>
          </a:p>
          <a:p>
            <a:r>
              <a:rPr lang="en-US" dirty="0"/>
              <a:t>An inverted conical shape roof unifies the continuous interior, defends against a western solar exposure and responds to the incline of the land.  Multiple center points are subordinate to the radial joint grid generated by the hemispherical pool.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058038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952932" cy="1325563"/>
          </a:xfrm>
        </p:spPr>
        <p:txBody>
          <a:bodyPr/>
          <a:lstStyle/>
          <a:p>
            <a:r>
              <a:rPr lang="fr-FR" dirty="0"/>
              <a:t>Scorpion </a:t>
            </a:r>
            <a:r>
              <a:rPr lang="fr-FR" dirty="0" smtClean="0"/>
              <a:t>House, </a:t>
            </a:r>
            <a:r>
              <a:rPr lang="fr-FR" dirty="0"/>
              <a:t>Scottsdale, AZ (</a:t>
            </a:r>
            <a:r>
              <a:rPr lang="fr-FR" dirty="0" smtClean="0"/>
              <a:t>2002)</a:t>
            </a:r>
            <a:endParaRPr lang="fr-FR" dirty="0"/>
          </a:p>
        </p:txBody>
      </p:sp>
      <p:sp>
        <p:nvSpPr>
          <p:cNvPr id="3" name="Espace réservé du contenu 2"/>
          <p:cNvSpPr>
            <a:spLocks noGrp="1"/>
          </p:cNvSpPr>
          <p:nvPr>
            <p:ph idx="1"/>
          </p:nvPr>
        </p:nvSpPr>
        <p:spPr/>
        <p:txBody>
          <a:bodyPr/>
          <a:lstStyle/>
          <a:p>
            <a:r>
              <a:rPr lang="en-US" dirty="0"/>
              <a:t>Program elements are directed to, across, and beyond the seemingly suspended disk of blue water leaking through a coping sieve of two-hundred and fifty-four stainless steel nipples.</a:t>
            </a:r>
            <a:endParaRPr lang="en-US" dirty="0" smtClean="0"/>
          </a:p>
          <a:p>
            <a:r>
              <a:rPr lang="en-US" dirty="0" smtClean="0"/>
              <a:t>Although </a:t>
            </a:r>
            <a:r>
              <a:rPr lang="en-US" dirty="0"/>
              <a:t>the entry sequence straddles a small, yet significant canyon, the resulting upper landing bridge allows the existing drainage pattern to continue undisturbed.  The beautiful arroyo view is only revealed after stair ascension and passage through the creature’s concrete backbone.</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40995236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734567"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99" y="1690689"/>
            <a:ext cx="7479402" cy="3751106"/>
          </a:xfrm>
          <a:prstGeom prst="rect">
            <a:avLst/>
          </a:prstGeom>
        </p:spPr>
      </p:pic>
    </p:spTree>
    <p:extLst>
      <p:ext uri="{BB962C8B-B14F-4D97-AF65-F5344CB8AC3E}">
        <p14:creationId xmlns:p14="http://schemas.microsoft.com/office/powerpoint/2010/main" val="14556154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57397"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690689"/>
            <a:ext cx="6035040" cy="3657600"/>
          </a:xfrm>
          <a:prstGeom prst="rect">
            <a:avLst/>
          </a:prstGeom>
        </p:spPr>
      </p:pic>
    </p:spTree>
    <p:extLst>
      <p:ext uri="{BB962C8B-B14F-4D97-AF65-F5344CB8AC3E}">
        <p14:creationId xmlns:p14="http://schemas.microsoft.com/office/powerpoint/2010/main" val="33453386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96986"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28" y="1690689"/>
            <a:ext cx="6441743" cy="4311694"/>
          </a:xfrm>
          <a:prstGeom prst="rect">
            <a:avLst/>
          </a:prstGeom>
        </p:spPr>
      </p:pic>
    </p:spTree>
    <p:extLst>
      <p:ext uri="{BB962C8B-B14F-4D97-AF65-F5344CB8AC3E}">
        <p14:creationId xmlns:p14="http://schemas.microsoft.com/office/powerpoint/2010/main" val="24534367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65126"/>
            <a:ext cx="8761862"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690689"/>
            <a:ext cx="6035040" cy="3657600"/>
          </a:xfrm>
          <a:prstGeom prst="rect">
            <a:avLst/>
          </a:prstGeom>
        </p:spPr>
      </p:pic>
    </p:spTree>
    <p:extLst>
      <p:ext uri="{BB962C8B-B14F-4D97-AF65-F5344CB8AC3E}">
        <p14:creationId xmlns:p14="http://schemas.microsoft.com/office/powerpoint/2010/main" val="3257271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8884693"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690689"/>
            <a:ext cx="6035040" cy="3657600"/>
          </a:xfrm>
          <a:prstGeom prst="rect">
            <a:avLst/>
          </a:prstGeom>
        </p:spPr>
      </p:pic>
    </p:spTree>
    <p:extLst>
      <p:ext uri="{BB962C8B-B14F-4D97-AF65-F5344CB8AC3E}">
        <p14:creationId xmlns:p14="http://schemas.microsoft.com/office/powerpoint/2010/main" val="26722844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20919"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690689"/>
            <a:ext cx="6035040" cy="3657600"/>
          </a:xfrm>
          <a:prstGeom prst="rect">
            <a:avLst/>
          </a:prstGeom>
        </p:spPr>
      </p:pic>
    </p:spTree>
    <p:extLst>
      <p:ext uri="{BB962C8B-B14F-4D97-AF65-F5344CB8AC3E}">
        <p14:creationId xmlns:p14="http://schemas.microsoft.com/office/powerpoint/2010/main" val="35243131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925636" cy="1325563"/>
          </a:xfrm>
        </p:spPr>
        <p:txBody>
          <a:bodyPr/>
          <a:lstStyle/>
          <a:p>
            <a:r>
              <a:rPr lang="fr-FR" dirty="0"/>
              <a:t>Scorpion </a:t>
            </a:r>
            <a:r>
              <a:rPr lang="fr-FR" dirty="0" smtClean="0"/>
              <a:t>House, </a:t>
            </a:r>
            <a:r>
              <a:rPr lang="fr-FR" dirty="0"/>
              <a:t>Scottsdale, AZ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690689"/>
            <a:ext cx="6035040" cy="3657600"/>
          </a:xfrm>
          <a:prstGeom prst="rect">
            <a:avLst/>
          </a:prstGeom>
        </p:spPr>
      </p:pic>
      <p:sp>
        <p:nvSpPr>
          <p:cNvPr id="5" name="ZoneTexte 4"/>
          <p:cNvSpPr txBox="1"/>
          <p:nvPr/>
        </p:nvSpPr>
        <p:spPr>
          <a:xfrm>
            <a:off x="3138985" y="2088107"/>
            <a:ext cx="2784143" cy="769441"/>
          </a:xfrm>
          <a:prstGeom prst="rect">
            <a:avLst/>
          </a:prstGeom>
          <a:noFill/>
        </p:spPr>
        <p:txBody>
          <a:bodyPr wrap="square" rtlCol="0">
            <a:spAutoFit/>
          </a:bodyPr>
          <a:lstStyle/>
          <a:p>
            <a:r>
              <a:rPr lang="fr-FR" dirty="0" smtClean="0"/>
              <a:t>         </a:t>
            </a:r>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35568009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690689"/>
            <a:ext cx="6660107" cy="4519043"/>
          </a:xfrm>
          <a:prstGeom prst="rect">
            <a:avLst/>
          </a:prstGeom>
        </p:spPr>
      </p:pic>
    </p:spTree>
    <p:extLst>
      <p:ext uri="{BB962C8B-B14F-4D97-AF65-F5344CB8AC3E}">
        <p14:creationId xmlns:p14="http://schemas.microsoft.com/office/powerpoint/2010/main" val="13214201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92269"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870" y="1690689"/>
            <a:ext cx="3002506" cy="445080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1690688"/>
            <a:ext cx="2825939" cy="445080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82" y="1704433"/>
            <a:ext cx="2742687" cy="4437061"/>
          </a:xfrm>
          <a:prstGeom prst="rect">
            <a:avLst/>
          </a:prstGeom>
        </p:spPr>
      </p:pic>
    </p:spTree>
    <p:extLst>
      <p:ext uri="{BB962C8B-B14F-4D97-AF65-F5344CB8AC3E}">
        <p14:creationId xmlns:p14="http://schemas.microsoft.com/office/powerpoint/2010/main" val="1857632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6860"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60" y="1690689"/>
            <a:ext cx="6823880" cy="4423509"/>
          </a:xfrm>
          <a:prstGeom prst="rect">
            <a:avLst/>
          </a:prstGeom>
        </p:spPr>
      </p:pic>
    </p:spTree>
    <p:extLst>
      <p:ext uri="{BB962C8B-B14F-4D97-AF65-F5344CB8AC3E}">
        <p14:creationId xmlns:p14="http://schemas.microsoft.com/office/powerpoint/2010/main" val="13871799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37678"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505396"/>
          </a:xfrm>
          <a:prstGeom prst="rect">
            <a:avLst/>
          </a:prstGeom>
        </p:spPr>
      </p:pic>
    </p:spTree>
    <p:extLst>
      <p:ext uri="{BB962C8B-B14F-4D97-AF65-F5344CB8AC3E}">
        <p14:creationId xmlns:p14="http://schemas.microsoft.com/office/powerpoint/2010/main" val="35987261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10383"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553" y="1690689"/>
            <a:ext cx="6564573" cy="4437157"/>
          </a:xfrm>
          <a:prstGeom prst="rect">
            <a:avLst/>
          </a:prstGeom>
        </p:spPr>
      </p:pic>
    </p:spTree>
    <p:extLst>
      <p:ext uri="{BB962C8B-B14F-4D97-AF65-F5344CB8AC3E}">
        <p14:creationId xmlns:p14="http://schemas.microsoft.com/office/powerpoint/2010/main" val="35149568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7804"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646459" cy="4464452"/>
          </a:xfrm>
          <a:prstGeom prst="rect">
            <a:avLst/>
          </a:prstGeom>
        </p:spPr>
      </p:pic>
    </p:spTree>
    <p:extLst>
      <p:ext uri="{BB962C8B-B14F-4D97-AF65-F5344CB8AC3E}">
        <p14:creationId xmlns:p14="http://schemas.microsoft.com/office/powerpoint/2010/main" val="1131414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564136" cy="1325563"/>
          </a:xfrm>
        </p:spPr>
        <p:txBody>
          <a:bodyPr/>
          <a:lstStyle/>
          <a:p>
            <a:r>
              <a:rPr lang="fr-FR" dirty="0" smtClean="0"/>
              <a:t>   Tubac House, Tubac, AZ </a:t>
            </a:r>
            <a:r>
              <a:rPr lang="fr-FR" dirty="0"/>
              <a:t>(</a:t>
            </a:r>
            <a:r>
              <a:rPr lang="fr-FR" dirty="0" smtClean="0"/>
              <a:t>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137" y="1671982"/>
            <a:ext cx="1828800" cy="2499360"/>
          </a:xfrm>
          <a:prstGeom prst="rect">
            <a:avLst/>
          </a:prstGeom>
        </p:spPr>
      </p:pic>
      <p:sp>
        <p:nvSpPr>
          <p:cNvPr id="6" name="Rectangle 5"/>
          <p:cNvSpPr/>
          <p:nvPr/>
        </p:nvSpPr>
        <p:spPr>
          <a:xfrm flipH="1">
            <a:off x="6946136" y="4380930"/>
            <a:ext cx="2019443" cy="369332"/>
          </a:xfrm>
          <a:prstGeom prst="rect">
            <a:avLst/>
          </a:prstGeom>
        </p:spPr>
        <p:txBody>
          <a:bodyPr wrap="square">
            <a:spAutoFit/>
          </a:bodyPr>
          <a:lstStyle/>
          <a:p>
            <a:r>
              <a:rPr lang="fr-FR" b="1" dirty="0"/>
              <a:t>Rick Joy Architects</a:t>
            </a:r>
            <a:endParaRPr lang="fr-FR" dirty="0"/>
          </a:p>
        </p:txBody>
      </p:sp>
      <p:sp>
        <p:nvSpPr>
          <p:cNvPr id="7" name="ZoneTexte 6"/>
          <p:cNvSpPr txBox="1"/>
          <p:nvPr/>
        </p:nvSpPr>
        <p:spPr>
          <a:xfrm>
            <a:off x="7069539" y="3713356"/>
            <a:ext cx="1053659" cy="369332"/>
          </a:xfrm>
          <a:prstGeom prst="rect">
            <a:avLst/>
          </a:prstGeom>
          <a:noFill/>
        </p:spPr>
        <p:txBody>
          <a:bodyPr wrap="square" rtlCol="0">
            <a:spAutoFit/>
          </a:bodyPr>
          <a:lstStyle/>
          <a:p>
            <a:r>
              <a:rPr lang="fr-FR" dirty="0" smtClean="0">
                <a:solidFill>
                  <a:schemeClr val="bg1"/>
                </a:solidFill>
              </a:rPr>
              <a:t>Rick Joy</a:t>
            </a:r>
            <a:endParaRPr lang="fr-FR" dirty="0">
              <a:solidFill>
                <a:schemeClr val="bg1"/>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80" y="1690689"/>
            <a:ext cx="6615755" cy="4505395"/>
          </a:xfrm>
          <a:prstGeom prst="rect">
            <a:avLst/>
          </a:prstGeom>
        </p:spPr>
      </p:pic>
    </p:spTree>
    <p:extLst>
      <p:ext uri="{BB962C8B-B14F-4D97-AF65-F5344CB8AC3E}">
        <p14:creationId xmlns:p14="http://schemas.microsoft.com/office/powerpoint/2010/main" val="294222204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contenu 2"/>
          <p:cNvSpPr>
            <a:spLocks noGrp="1"/>
          </p:cNvSpPr>
          <p:nvPr>
            <p:ph idx="1"/>
          </p:nvPr>
        </p:nvSpPr>
        <p:spPr/>
        <p:txBody>
          <a:bodyPr>
            <a:normAutofit fontScale="85000" lnSpcReduction="10000"/>
          </a:bodyPr>
          <a:lstStyle/>
          <a:p>
            <a:r>
              <a:rPr lang="en-US" dirty="0" smtClean="0"/>
              <a:t>It is the work of the architect Rick Joy.</a:t>
            </a:r>
          </a:p>
          <a:p>
            <a:r>
              <a:rPr lang="en-US" dirty="0" smtClean="0"/>
              <a:t>On </a:t>
            </a:r>
            <a:r>
              <a:rPr lang="en-US" dirty="0"/>
              <a:t>approach, the gravel drive reveals the glazed ends of two forms and a garden of barrel cactuses. The co-positioning of the two simple shed volumes creates a large linear courtyard below which provides relief from the expansive setting and offers a framed views of Tumacacori Peak. The descent down gives way to the protected courtyard, where cool, shaded areas, reflections, trickling water, hummingbirds, and the smells of fresh sage and flowers provide respite from the wild beyond. The coarseness of the rough steel exterior contrasts with the refinement of the interior palette, and protruding steel box window forms frame specific views of lightning storms and numerous iconic distant mountain forms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4419482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125057" cy="1325563"/>
          </a:xfrm>
        </p:spPr>
        <p:txBody>
          <a:bodyPr/>
          <a:lstStyle/>
          <a:p>
            <a:r>
              <a:rPr lang="fr-FR" dirty="0"/>
              <a:t>US Modernist Houses </a:t>
            </a:r>
            <a:r>
              <a:rPr lang="fr-FR" dirty="0" smtClean="0"/>
              <a:t>2000 – 2002</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690689"/>
            <a:ext cx="7274256" cy="4491747"/>
          </a:xfrm>
          <a:prstGeom prst="rect">
            <a:avLst/>
          </a:prstGeom>
        </p:spPr>
      </p:pic>
    </p:spTree>
    <p:extLst>
      <p:ext uri="{BB962C8B-B14F-4D97-AF65-F5344CB8AC3E}">
        <p14:creationId xmlns:p14="http://schemas.microsoft.com/office/powerpoint/2010/main" val="27344137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46412" y="1690689"/>
            <a:ext cx="6796585" cy="4355269"/>
          </a:xfrm>
          <a:prstGeom prst="rect">
            <a:avLst/>
          </a:prstGeom>
        </p:spPr>
      </p:pic>
    </p:spTree>
    <p:extLst>
      <p:ext uri="{BB962C8B-B14F-4D97-AF65-F5344CB8AC3E}">
        <p14:creationId xmlns:p14="http://schemas.microsoft.com/office/powerpoint/2010/main" val="2778832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928687" y="1690689"/>
            <a:ext cx="7286625" cy="4546338"/>
          </a:xfrm>
          <a:prstGeom prst="rect">
            <a:avLst/>
          </a:prstGeom>
        </p:spPr>
      </p:pic>
    </p:spTree>
    <p:extLst>
      <p:ext uri="{BB962C8B-B14F-4D97-AF65-F5344CB8AC3E}">
        <p14:creationId xmlns:p14="http://schemas.microsoft.com/office/powerpoint/2010/main" val="37985876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53" y="1690689"/>
            <a:ext cx="7055893" cy="4450804"/>
          </a:xfrm>
          <a:prstGeom prst="rect">
            <a:avLst/>
          </a:prstGeom>
        </p:spPr>
      </p:pic>
    </p:spTree>
    <p:extLst>
      <p:ext uri="{BB962C8B-B14F-4D97-AF65-F5344CB8AC3E}">
        <p14:creationId xmlns:p14="http://schemas.microsoft.com/office/powerpoint/2010/main" val="12518515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47" y="1690689"/>
            <a:ext cx="2797981" cy="44781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161" y="1690689"/>
            <a:ext cx="2973983" cy="44781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56" y="1690690"/>
            <a:ext cx="2878258" cy="4478100"/>
          </a:xfrm>
          <a:prstGeom prst="rect">
            <a:avLst/>
          </a:prstGeom>
        </p:spPr>
      </p:pic>
    </p:spTree>
    <p:extLst>
      <p:ext uri="{BB962C8B-B14F-4D97-AF65-F5344CB8AC3E}">
        <p14:creationId xmlns:p14="http://schemas.microsoft.com/office/powerpoint/2010/main" val="3726701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201216" y="1690689"/>
            <a:ext cx="6741568" cy="4529361"/>
          </a:xfrm>
          <a:prstGeom prst="rect">
            <a:avLst/>
          </a:prstGeom>
        </p:spPr>
      </p:pic>
    </p:spTree>
    <p:extLst>
      <p:ext uri="{BB962C8B-B14F-4D97-AF65-F5344CB8AC3E}">
        <p14:creationId xmlns:p14="http://schemas.microsoft.com/office/powerpoint/2010/main" val="12428614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648" y="1690689"/>
            <a:ext cx="3097662" cy="45326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54" y="1690689"/>
            <a:ext cx="2879677" cy="4532692"/>
          </a:xfrm>
          <a:prstGeom prst="rect">
            <a:avLst/>
          </a:prstGeom>
        </p:spPr>
      </p:pic>
    </p:spTree>
    <p:extLst>
      <p:ext uri="{BB962C8B-B14F-4D97-AF65-F5344CB8AC3E}">
        <p14:creationId xmlns:p14="http://schemas.microsoft.com/office/powerpoint/2010/main" val="22567905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491747"/>
          </a:xfrm>
          <a:prstGeom prst="rect">
            <a:avLst/>
          </a:prstGeom>
        </p:spPr>
      </p:pic>
    </p:spTree>
    <p:extLst>
      <p:ext uri="{BB962C8B-B14F-4D97-AF65-F5344CB8AC3E}">
        <p14:creationId xmlns:p14="http://schemas.microsoft.com/office/powerpoint/2010/main" val="10496723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95375" y="1690688"/>
            <a:ext cx="6953250" cy="4424361"/>
          </a:xfrm>
          <a:prstGeom prst="rect">
            <a:avLst/>
          </a:prstGeom>
        </p:spPr>
      </p:pic>
    </p:spTree>
    <p:extLst>
      <p:ext uri="{BB962C8B-B14F-4D97-AF65-F5344CB8AC3E}">
        <p14:creationId xmlns:p14="http://schemas.microsoft.com/office/powerpoint/2010/main" val="11224924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Tubac </a:t>
            </a:r>
            <a:r>
              <a:rPr lang="fr-FR" dirty="0"/>
              <a:t>House, Tubac, AZ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7" y="1690689"/>
            <a:ext cx="7028597" cy="4505395"/>
          </a:xfrm>
          <a:prstGeom prst="rect">
            <a:avLst/>
          </a:prstGeom>
        </p:spPr>
      </p:pic>
    </p:spTree>
    <p:extLst>
      <p:ext uri="{BB962C8B-B14F-4D97-AF65-F5344CB8AC3E}">
        <p14:creationId xmlns:p14="http://schemas.microsoft.com/office/powerpoint/2010/main" val="42007179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r>
              <a:rPr lang="fr-FR" dirty="0" smtClean="0"/>
              <a:t>      </a:t>
            </a:r>
            <a:r>
              <a:rPr lang="fr-FR" dirty="0" smtClean="0"/>
              <a:t>US </a:t>
            </a:r>
            <a:r>
              <a:rPr lang="fr-FR" dirty="0"/>
              <a:t>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a:t>
            </a:r>
            <a:r>
              <a:rPr lang="en-US" dirty="0" smtClean="0"/>
              <a:t>(after </a:t>
            </a:r>
            <a:r>
              <a:rPr lang="en-US" dirty="0"/>
              <a:t>the year 2000) were found on the </a:t>
            </a:r>
            <a:r>
              <a:rPr lang="en-US" dirty="0" smtClean="0"/>
              <a:t>archdaily website</a:t>
            </a:r>
            <a:r>
              <a:rPr lang="fr-FR" dirty="0" smtClean="0"/>
              <a:t> which </a:t>
            </a:r>
            <a:r>
              <a:rPr lang="en-US" dirty="0" smtClean="0"/>
              <a:t>is </a:t>
            </a:r>
            <a:r>
              <a:rPr lang="en-US" dirty="0"/>
              <a:t>the world’s largest architecture </a:t>
            </a:r>
            <a:r>
              <a:rPr lang="en-US" dirty="0" smtClean="0"/>
              <a:t>platform : it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7575" y="4748213"/>
            <a:ext cx="1905000" cy="1428750"/>
          </a:xfrm>
          <a:prstGeom prst="rect">
            <a:avLst/>
          </a:prstGeom>
        </p:spPr>
      </p:pic>
    </p:spTree>
    <p:extLst>
      <p:ext uri="{BB962C8B-B14F-4D97-AF65-F5344CB8AC3E}">
        <p14:creationId xmlns:p14="http://schemas.microsoft.com/office/powerpoint/2010/main" val="3803569824"/>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House, Ithaca, NY (2000)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349" y="1690689"/>
            <a:ext cx="3084016" cy="439787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142" y="1690689"/>
            <a:ext cx="2882674" cy="4397878"/>
          </a:xfrm>
          <a:prstGeom prst="rect">
            <a:avLst/>
          </a:prstGeom>
        </p:spPr>
      </p:pic>
      <p:pic>
        <p:nvPicPr>
          <p:cNvPr id="6" name="Image 5"/>
          <p:cNvPicPr>
            <a:picLocks noChangeAspect="1"/>
          </p:cNvPicPr>
          <p:nvPr/>
        </p:nvPicPr>
        <p:blipFill>
          <a:blip r:embed="rId4"/>
          <a:stretch>
            <a:fillRect/>
          </a:stretch>
        </p:blipFill>
        <p:spPr>
          <a:xfrm>
            <a:off x="5840176" y="6356351"/>
            <a:ext cx="2486025" cy="314325"/>
          </a:xfrm>
          <a:prstGeom prst="rect">
            <a:avLst/>
          </a:prstGeom>
        </p:spPr>
      </p:pic>
      <p:sp>
        <p:nvSpPr>
          <p:cNvPr id="7" name="ZoneTexte 6"/>
          <p:cNvSpPr txBox="1"/>
          <p:nvPr/>
        </p:nvSpPr>
        <p:spPr>
          <a:xfrm>
            <a:off x="5663821" y="5581934"/>
            <a:ext cx="1501253" cy="369332"/>
          </a:xfrm>
          <a:prstGeom prst="rect">
            <a:avLst/>
          </a:prstGeom>
          <a:noFill/>
        </p:spPr>
        <p:txBody>
          <a:bodyPr wrap="square" rtlCol="0">
            <a:spAutoFit/>
          </a:bodyPr>
          <a:lstStyle/>
          <a:p>
            <a:r>
              <a:rPr lang="fr-FR" dirty="0" smtClean="0">
                <a:solidFill>
                  <a:schemeClr val="bg1"/>
                </a:solidFill>
              </a:rPr>
              <a:t>Simon Ungers</a:t>
            </a:r>
            <a:endParaRPr lang="fr-FR" dirty="0">
              <a:solidFill>
                <a:schemeClr val="bg1"/>
              </a:solidFill>
            </a:endParaRPr>
          </a:p>
        </p:txBody>
      </p:sp>
    </p:spTree>
    <p:extLst>
      <p:ext uri="{BB962C8B-B14F-4D97-AF65-F5344CB8AC3E}">
        <p14:creationId xmlns:p14="http://schemas.microsoft.com/office/powerpoint/2010/main" val="357713666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 Simon Ungers.</a:t>
            </a:r>
          </a:p>
          <a:p>
            <a:r>
              <a:rPr lang="en-US" dirty="0" smtClean="0"/>
              <a:t>Cube </a:t>
            </a:r>
            <a:r>
              <a:rPr lang="en-US" dirty="0"/>
              <a:t>House has a simple, monolithic appearance that combines </a:t>
            </a:r>
            <a:r>
              <a:rPr lang="en-US" dirty="0" smtClean="0"/>
              <a:t>minimalism </a:t>
            </a:r>
            <a:r>
              <a:rPr lang="en-US" dirty="0"/>
              <a:t>and utilitarian design. This prism of almost cubic proportions houses the simple program: a garage and a small studio on the ground floor and a living room area and kitchen on the </a:t>
            </a:r>
            <a:r>
              <a:rPr lang="en-US" dirty="0" smtClean="0"/>
              <a:t>1</a:t>
            </a:r>
            <a:r>
              <a:rPr lang="en-US" baseline="30000" dirty="0" smtClean="0"/>
              <a:t>st</a:t>
            </a:r>
            <a:r>
              <a:rPr lang="en-US" dirty="0" smtClean="0"/>
              <a:t> floor</a:t>
            </a:r>
            <a:r>
              <a:rPr lang="en-US" dirty="0"/>
              <a:t>, barely separated from the bedroom by a low bookcase. Instead of the typical pitched roof which is common to the rural constructions of the area, a flat deck crowns the building, accentuating its character as a viewpoint. The house is raised as a vantage point from which it is possible to contemplate </a:t>
            </a:r>
            <a:r>
              <a:rPr lang="en-US" dirty="0" smtClean="0"/>
              <a:t>the landscape </a:t>
            </a:r>
            <a:r>
              <a:rPr lang="en-US" dirty="0"/>
              <a:t>sheltered from the </a:t>
            </a:r>
            <a:r>
              <a:rPr lang="en-US" dirty="0" smtClean="0"/>
              <a:t>weather.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9429710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89"/>
            <a:ext cx="7042244" cy="4491747"/>
          </a:xfrm>
          <a:prstGeom prst="rect">
            <a:avLst/>
          </a:prstGeom>
        </p:spPr>
      </p:pic>
    </p:spTree>
    <p:extLst>
      <p:ext uri="{BB962C8B-B14F-4D97-AF65-F5344CB8AC3E}">
        <p14:creationId xmlns:p14="http://schemas.microsoft.com/office/powerpoint/2010/main" val="31580384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0" y="1690689"/>
            <a:ext cx="7206019" cy="4532690"/>
          </a:xfrm>
          <a:prstGeom prst="rect">
            <a:avLst/>
          </a:prstGeom>
        </p:spPr>
      </p:pic>
    </p:spTree>
    <p:extLst>
      <p:ext uri="{BB962C8B-B14F-4D97-AF65-F5344CB8AC3E}">
        <p14:creationId xmlns:p14="http://schemas.microsoft.com/office/powerpoint/2010/main" val="8770136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8" cy="4559986"/>
          </a:xfrm>
          <a:prstGeom prst="rect">
            <a:avLst/>
          </a:prstGeom>
        </p:spPr>
      </p:pic>
    </p:spTree>
    <p:extLst>
      <p:ext uri="{BB962C8B-B14F-4D97-AF65-F5344CB8AC3E}">
        <p14:creationId xmlns:p14="http://schemas.microsoft.com/office/powerpoint/2010/main" val="35630429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2" y="1690689"/>
            <a:ext cx="2933038" cy="442350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615" y="1690687"/>
            <a:ext cx="2948769" cy="442350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690688"/>
            <a:ext cx="2933038" cy="4423509"/>
          </a:xfrm>
          <a:prstGeom prst="rect">
            <a:avLst/>
          </a:prstGeom>
        </p:spPr>
      </p:pic>
    </p:spTree>
    <p:extLst>
      <p:ext uri="{BB962C8B-B14F-4D97-AF65-F5344CB8AC3E}">
        <p14:creationId xmlns:p14="http://schemas.microsoft.com/office/powerpoint/2010/main" val="39403886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6" y="1690689"/>
            <a:ext cx="6728347" cy="4450803"/>
          </a:xfrm>
          <a:prstGeom prst="rect">
            <a:avLst/>
          </a:prstGeom>
        </p:spPr>
      </p:pic>
    </p:spTree>
    <p:extLst>
      <p:ext uri="{BB962C8B-B14F-4D97-AF65-F5344CB8AC3E}">
        <p14:creationId xmlns:p14="http://schemas.microsoft.com/office/powerpoint/2010/main" val="20043902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714698" cy="4437156"/>
          </a:xfrm>
          <a:prstGeom prst="rect">
            <a:avLst/>
          </a:prstGeom>
        </p:spPr>
      </p:pic>
    </p:spTree>
    <p:extLst>
      <p:ext uri="{BB962C8B-B14F-4D97-AF65-F5344CB8AC3E}">
        <p14:creationId xmlns:p14="http://schemas.microsoft.com/office/powerpoint/2010/main" val="3593659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Cube </a:t>
            </a:r>
            <a:r>
              <a:rPr lang="fr-FR" dirty="0"/>
              <a:t>House, Ithaca, NY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450804"/>
          </a:xfrm>
          <a:prstGeom prst="rect">
            <a:avLst/>
          </a:prstGeom>
        </p:spPr>
      </p:pic>
    </p:spTree>
    <p:extLst>
      <p:ext uri="{BB962C8B-B14F-4D97-AF65-F5344CB8AC3E}">
        <p14:creationId xmlns:p14="http://schemas.microsoft.com/office/powerpoint/2010/main" val="20668450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lstStyle/>
          <a:p>
            <a:r>
              <a:rPr lang="fr-FR" dirty="0"/>
              <a:t>Desert Nomad </a:t>
            </a:r>
            <a:r>
              <a:rPr lang="fr-FR" dirty="0" smtClean="0"/>
              <a:t>House, </a:t>
            </a:r>
            <a:r>
              <a:rPr lang="fr-FR" dirty="0"/>
              <a:t>Tucson, </a:t>
            </a:r>
            <a:r>
              <a:rPr lang="fr-FR" dirty="0" smtClean="0"/>
              <a:t>AZ </a:t>
            </a:r>
            <a:r>
              <a:rPr lang="fr-FR" dirty="0"/>
              <a:t>(2001)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82" y="1614113"/>
            <a:ext cx="5847184" cy="46608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705" y="1614113"/>
            <a:ext cx="1828800" cy="2499360"/>
          </a:xfrm>
          <a:prstGeom prst="rect">
            <a:avLst/>
          </a:prstGeom>
        </p:spPr>
      </p:pic>
      <p:sp>
        <p:nvSpPr>
          <p:cNvPr id="6" name="Rectangle 5"/>
          <p:cNvSpPr/>
          <p:nvPr/>
        </p:nvSpPr>
        <p:spPr>
          <a:xfrm flipH="1">
            <a:off x="6536704" y="4259996"/>
            <a:ext cx="1993977" cy="369332"/>
          </a:xfrm>
          <a:prstGeom prst="rect">
            <a:avLst/>
          </a:prstGeom>
        </p:spPr>
        <p:txBody>
          <a:bodyPr wrap="square">
            <a:spAutoFit/>
          </a:bodyPr>
          <a:lstStyle/>
          <a:p>
            <a:r>
              <a:rPr lang="fr-FR" b="1" dirty="0"/>
              <a:t>Rick Joy Architects</a:t>
            </a:r>
            <a:endParaRPr lang="fr-FR" dirty="0"/>
          </a:p>
        </p:txBody>
      </p:sp>
      <p:sp>
        <p:nvSpPr>
          <p:cNvPr id="7" name="ZoneTexte 6"/>
          <p:cNvSpPr txBox="1"/>
          <p:nvPr/>
        </p:nvSpPr>
        <p:spPr>
          <a:xfrm>
            <a:off x="6764723" y="3713356"/>
            <a:ext cx="1358476" cy="369332"/>
          </a:xfrm>
          <a:prstGeom prst="rect">
            <a:avLst/>
          </a:prstGeom>
          <a:noFill/>
        </p:spPr>
        <p:txBody>
          <a:bodyPr wrap="square" rtlCol="0">
            <a:spAutoFit/>
          </a:bodyPr>
          <a:lstStyle/>
          <a:p>
            <a:r>
              <a:rPr lang="fr-FR" dirty="0" smtClean="0">
                <a:solidFill>
                  <a:schemeClr val="bg1"/>
                </a:solidFill>
              </a:rPr>
              <a:t>Rick Joy</a:t>
            </a:r>
            <a:endParaRPr lang="fr-FR" dirty="0">
              <a:solidFill>
                <a:schemeClr val="bg1"/>
              </a:solidFill>
            </a:endParaRPr>
          </a:p>
        </p:txBody>
      </p:sp>
    </p:spTree>
    <p:extLst>
      <p:ext uri="{BB962C8B-B14F-4D97-AF65-F5344CB8AC3E}">
        <p14:creationId xmlns:p14="http://schemas.microsoft.com/office/powerpoint/2010/main" val="328539359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a:t>
            </a:r>
            <a:r>
              <a:rPr lang="fr-FR" dirty="0" smtClean="0"/>
              <a:t>Houses</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Jackson </a:t>
            </a:r>
            <a:r>
              <a:rPr lang="fr-FR" dirty="0"/>
              <a:t>Retreat, Anne Fougeron, CA</a:t>
            </a:r>
            <a:r>
              <a:rPr lang="fr-FR" dirty="0" smtClean="0"/>
              <a:t>.</a:t>
            </a:r>
          </a:p>
          <a:p>
            <a:r>
              <a:rPr lang="fr-FR" dirty="0" smtClean="0"/>
              <a:t>Tubac House, Rick Joy, AZ.</a:t>
            </a:r>
          </a:p>
          <a:p>
            <a:r>
              <a:rPr lang="fr-FR" dirty="0" smtClean="0"/>
              <a:t>Cube House, Simon Ungers, NY.</a:t>
            </a:r>
            <a:endParaRPr lang="fr-FR" dirty="0"/>
          </a:p>
          <a:p>
            <a:r>
              <a:rPr lang="fr-FR" dirty="0"/>
              <a:t>Desert Nomad House, Rick Joy, AZ.</a:t>
            </a:r>
          </a:p>
          <a:p>
            <a:r>
              <a:rPr lang="fr-FR" dirty="0"/>
              <a:t>Sherman Residence, TOLO firm, CA</a:t>
            </a:r>
            <a:r>
              <a:rPr lang="fr-FR" dirty="0" smtClean="0"/>
              <a:t>.</a:t>
            </a:r>
          </a:p>
          <a:p>
            <a:r>
              <a:rPr lang="fr-FR" dirty="0"/>
              <a:t>View Silo House, Michael Rotondi, </a:t>
            </a:r>
            <a:r>
              <a:rPr lang="fr-FR" dirty="0" smtClean="0"/>
              <a:t>MT.</a:t>
            </a:r>
          </a:p>
          <a:p>
            <a:r>
              <a:rPr lang="fr-FR" dirty="0"/>
              <a:t>Pfanner House, Zoka Zola, IL.</a:t>
            </a:r>
          </a:p>
          <a:p>
            <a:r>
              <a:rPr lang="fr-FR" dirty="0"/>
              <a:t>Portabello Estate, Brion Jeannette, CA.</a:t>
            </a:r>
          </a:p>
          <a:p>
            <a:r>
              <a:rPr lang="fr-FR" dirty="0"/>
              <a:t>Scorpion House, Jones Studio, AZ.</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0705799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lstStyle/>
          <a:p>
            <a:r>
              <a:rPr lang="fr-FR" dirty="0"/>
              <a:t>Desert Nomad </a:t>
            </a:r>
            <a:r>
              <a:rPr lang="fr-FR" dirty="0" smtClean="0"/>
              <a:t>House, </a:t>
            </a:r>
            <a:r>
              <a:rPr lang="fr-FR" dirty="0"/>
              <a:t>Tucson, AZ (2001)</a:t>
            </a:r>
          </a:p>
        </p:txBody>
      </p:sp>
      <p:sp>
        <p:nvSpPr>
          <p:cNvPr id="3" name="Espace réservé du contenu 2"/>
          <p:cNvSpPr>
            <a:spLocks noGrp="1"/>
          </p:cNvSpPr>
          <p:nvPr>
            <p:ph idx="1"/>
          </p:nvPr>
        </p:nvSpPr>
        <p:spPr>
          <a:xfrm>
            <a:off x="628649" y="1825625"/>
            <a:ext cx="8180813" cy="4351338"/>
          </a:xfrm>
        </p:spPr>
        <p:txBody>
          <a:bodyPr>
            <a:normAutofit fontScale="92500" lnSpcReduction="20000"/>
          </a:bodyPr>
          <a:lstStyle/>
          <a:p>
            <a:r>
              <a:rPr lang="en-US" dirty="0"/>
              <a:t>An integration model, built in the middle of the desert, in the middle of the Saguarra cactus, this house shows the know-how of its architect Rick Joy, who uses the materials closest to their environment (Corten steel, pisé</a:t>
            </a:r>
            <a:r>
              <a:rPr lang="en-US" dirty="0" smtClean="0"/>
              <a:t>).</a:t>
            </a:r>
          </a:p>
          <a:p>
            <a:r>
              <a:rPr lang="en-US" dirty="0"/>
              <a:t>Cradled into the curve of a secluded, bowl-like land formation, three squared volumes come together into a home that provides unique, singular vantage points out onto a landscape dotted with Saguaro and Ocotillo.</a:t>
            </a:r>
            <a:endParaRPr lang="en-US" dirty="0" smtClean="0"/>
          </a:p>
          <a:p>
            <a:r>
              <a:rPr lang="en-US" dirty="0" smtClean="0"/>
              <a:t>The </a:t>
            </a:r>
            <a:r>
              <a:rPr lang="en-US" dirty="0"/>
              <a:t>elevation of these boxes to respect the vegetation, the fragmentation into boxes to avoid the mass effect, everything is done to minimize the effects on the surrounding landscape</a:t>
            </a:r>
            <a:r>
              <a:rPr lang="en-US" dirty="0" smtClean="0"/>
              <a:t>. Each </a:t>
            </a:r>
            <a:r>
              <a:rPr lang="en-US" dirty="0"/>
              <a:t>box contains one or more openings that frame the landscape</a:t>
            </a:r>
            <a:r>
              <a:rPr lang="en-US" dirty="0" smtClean="0"/>
              <a:t>.</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8729779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21421" cy="1325563"/>
          </a:xfrm>
        </p:spPr>
        <p:txBody>
          <a:bodyPr/>
          <a:lstStyle/>
          <a:p>
            <a:r>
              <a:rPr lang="fr-FR" dirty="0"/>
              <a:t>Desert Nomad </a:t>
            </a:r>
            <a:r>
              <a:rPr lang="fr-FR" dirty="0" smtClean="0"/>
              <a:t>House, </a:t>
            </a:r>
            <a:r>
              <a:rPr lang="fr-FR" dirty="0"/>
              <a:t>Tucson, AZ (2001)</a:t>
            </a:r>
          </a:p>
        </p:txBody>
      </p:sp>
      <p:sp>
        <p:nvSpPr>
          <p:cNvPr id="3" name="Espace réservé du contenu 2"/>
          <p:cNvSpPr>
            <a:spLocks noGrp="1"/>
          </p:cNvSpPr>
          <p:nvPr>
            <p:ph idx="1"/>
          </p:nvPr>
        </p:nvSpPr>
        <p:spPr/>
        <p:txBody>
          <a:bodyPr/>
          <a:lstStyle/>
          <a:p>
            <a:r>
              <a:rPr lang="en-US" dirty="0"/>
              <a:t>Light defines each space: from the bedroom, the rising sun illuminates a rock face at the top of mountains, while from the living space, the early evening sun draws the eye toward the base of the mountain closest to the house. </a:t>
            </a:r>
          </a:p>
          <a:p>
            <a:r>
              <a:rPr lang="en-US" dirty="0" smtClean="0"/>
              <a:t>Warmly </a:t>
            </a:r>
            <a:r>
              <a:rPr lang="en-US" dirty="0"/>
              <a:t>finished in plate steel on the exterior and maple veneer on the interior, the three volumes create an architecture through their relationship with each other and the Desert Southwest.</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1433571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0478"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912" y="1690689"/>
            <a:ext cx="5972175" cy="4057650"/>
          </a:xfrm>
          <a:prstGeom prst="rect">
            <a:avLst/>
          </a:prstGeom>
        </p:spPr>
      </p:pic>
    </p:spTree>
    <p:extLst>
      <p:ext uri="{BB962C8B-B14F-4D97-AF65-F5344CB8AC3E}">
        <p14:creationId xmlns:p14="http://schemas.microsoft.com/office/powerpoint/2010/main" val="2801902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9534" cy="1325563"/>
          </a:xfrm>
        </p:spPr>
        <p:txBody>
          <a:bodyPr>
            <a:normAutofit/>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912" y="1690689"/>
            <a:ext cx="7231257" cy="4415940"/>
          </a:xfrm>
          <a:prstGeom prst="rect">
            <a:avLst/>
          </a:prstGeom>
        </p:spPr>
      </p:pic>
    </p:spTree>
    <p:extLst>
      <p:ext uri="{BB962C8B-B14F-4D97-AF65-F5344CB8AC3E}">
        <p14:creationId xmlns:p14="http://schemas.microsoft.com/office/powerpoint/2010/main" val="6562998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9534"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60" y="1690689"/>
            <a:ext cx="7493000" cy="4478379"/>
          </a:xfrm>
          <a:prstGeom prst="rect">
            <a:avLst/>
          </a:prstGeom>
        </p:spPr>
      </p:pic>
    </p:spTree>
    <p:extLst>
      <p:ext uri="{BB962C8B-B14F-4D97-AF65-F5344CB8AC3E}">
        <p14:creationId xmlns:p14="http://schemas.microsoft.com/office/powerpoint/2010/main" val="27765571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78" y="1690689"/>
            <a:ext cx="6798643" cy="4243386"/>
          </a:xfrm>
          <a:prstGeom prst="rect">
            <a:avLst/>
          </a:prstGeom>
        </p:spPr>
      </p:pic>
    </p:spTree>
    <p:extLst>
      <p:ext uri="{BB962C8B-B14F-4D97-AF65-F5344CB8AC3E}">
        <p14:creationId xmlns:p14="http://schemas.microsoft.com/office/powerpoint/2010/main" val="35153589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07773"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895" y="1690689"/>
            <a:ext cx="6612209" cy="4186004"/>
          </a:xfrm>
          <a:prstGeom prst="rect">
            <a:avLst/>
          </a:prstGeom>
        </p:spPr>
      </p:pic>
    </p:spTree>
    <p:extLst>
      <p:ext uri="{BB962C8B-B14F-4D97-AF65-F5344CB8AC3E}">
        <p14:creationId xmlns:p14="http://schemas.microsoft.com/office/powerpoint/2010/main" val="38815698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14" y="1779898"/>
            <a:ext cx="6971372" cy="4267198"/>
          </a:xfrm>
          <a:prstGeom prst="rect">
            <a:avLst/>
          </a:prstGeom>
        </p:spPr>
      </p:pic>
    </p:spTree>
    <p:extLst>
      <p:ext uri="{BB962C8B-B14F-4D97-AF65-F5344CB8AC3E}">
        <p14:creationId xmlns:p14="http://schemas.microsoft.com/office/powerpoint/2010/main" val="9977573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66830"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47" y="1690689"/>
            <a:ext cx="6991505" cy="4431332"/>
          </a:xfrm>
          <a:prstGeom prst="rect">
            <a:avLst/>
          </a:prstGeom>
        </p:spPr>
      </p:pic>
    </p:spTree>
    <p:extLst>
      <p:ext uri="{BB962C8B-B14F-4D97-AF65-F5344CB8AC3E}">
        <p14:creationId xmlns:p14="http://schemas.microsoft.com/office/powerpoint/2010/main" val="25997303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07773"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017" y="1690689"/>
            <a:ext cx="6901966" cy="4462461"/>
          </a:xfrm>
          <a:prstGeom prst="rect">
            <a:avLst/>
          </a:prstGeom>
        </p:spPr>
      </p:pic>
    </p:spTree>
    <p:extLst>
      <p:ext uri="{BB962C8B-B14F-4D97-AF65-F5344CB8AC3E}">
        <p14:creationId xmlns:p14="http://schemas.microsoft.com/office/powerpoint/2010/main" val="17577603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615" y="365126"/>
            <a:ext cx="7996735" cy="1325563"/>
          </a:xfrm>
        </p:spPr>
        <p:txBody>
          <a:bodyPr/>
          <a:lstStyle/>
          <a:p>
            <a:r>
              <a:rPr lang="fr-FR" dirty="0" smtClean="0"/>
              <a:t>Jackson Retreat, Big Sur, CA (2000)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050" y="1690689"/>
            <a:ext cx="2540000" cy="2540000"/>
          </a:xfrm>
          <a:prstGeom prst="rect">
            <a:avLst/>
          </a:prstGeom>
        </p:spPr>
      </p:pic>
      <p:pic>
        <p:nvPicPr>
          <p:cNvPr id="5" name="Image 4"/>
          <p:cNvPicPr>
            <a:picLocks noChangeAspect="1"/>
          </p:cNvPicPr>
          <p:nvPr/>
        </p:nvPicPr>
        <p:blipFill>
          <a:blip r:embed="rId3"/>
          <a:stretch>
            <a:fillRect/>
          </a:stretch>
        </p:blipFill>
        <p:spPr>
          <a:xfrm>
            <a:off x="4845050" y="4707732"/>
            <a:ext cx="3952875" cy="3905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58" y="1690689"/>
            <a:ext cx="3579142" cy="4382566"/>
          </a:xfrm>
          <a:prstGeom prst="rect">
            <a:avLst/>
          </a:prstGeom>
        </p:spPr>
      </p:pic>
      <p:sp>
        <p:nvSpPr>
          <p:cNvPr id="7" name="ZoneTexte 6"/>
          <p:cNvSpPr txBox="1"/>
          <p:nvPr/>
        </p:nvSpPr>
        <p:spPr>
          <a:xfrm>
            <a:off x="4981433" y="3780430"/>
            <a:ext cx="2279176" cy="369332"/>
          </a:xfrm>
          <a:prstGeom prst="rect">
            <a:avLst/>
          </a:prstGeom>
          <a:noFill/>
        </p:spPr>
        <p:txBody>
          <a:bodyPr wrap="square" rtlCol="0">
            <a:spAutoFit/>
          </a:bodyPr>
          <a:lstStyle/>
          <a:p>
            <a:r>
              <a:rPr lang="fr-FR" dirty="0" smtClean="0"/>
              <a:t>Anne Fougeron</a:t>
            </a:r>
            <a:endParaRPr lang="fr-FR" dirty="0"/>
          </a:p>
        </p:txBody>
      </p:sp>
    </p:spTree>
    <p:extLst>
      <p:ext uri="{BB962C8B-B14F-4D97-AF65-F5344CB8AC3E}">
        <p14:creationId xmlns:p14="http://schemas.microsoft.com/office/powerpoint/2010/main" val="265984040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9534"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3" y="1690689"/>
            <a:ext cx="6891454" cy="4498238"/>
          </a:xfrm>
          <a:prstGeom prst="rect">
            <a:avLst/>
          </a:prstGeom>
        </p:spPr>
      </p:pic>
    </p:spTree>
    <p:extLst>
      <p:ext uri="{BB962C8B-B14F-4D97-AF65-F5344CB8AC3E}">
        <p14:creationId xmlns:p14="http://schemas.microsoft.com/office/powerpoint/2010/main" val="20911379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3182"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57" y="1690689"/>
            <a:ext cx="7041685" cy="4409028"/>
          </a:xfrm>
          <a:prstGeom prst="rect">
            <a:avLst/>
          </a:prstGeom>
        </p:spPr>
      </p:pic>
    </p:spTree>
    <p:extLst>
      <p:ext uri="{BB962C8B-B14F-4D97-AF65-F5344CB8AC3E}">
        <p14:creationId xmlns:p14="http://schemas.microsoft.com/office/powerpoint/2010/main" val="21187188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07773" cy="1325563"/>
          </a:xfrm>
        </p:spPr>
        <p:txBody>
          <a:bodyPr/>
          <a:lstStyle/>
          <a:p>
            <a:r>
              <a:rPr lang="fr-FR" dirty="0"/>
              <a:t>Desert Nomad </a:t>
            </a:r>
            <a:r>
              <a:rPr lang="fr-FR" dirty="0" smtClean="0"/>
              <a:t>House, </a:t>
            </a:r>
            <a:r>
              <a:rPr lang="fr-FR" dirty="0"/>
              <a:t>Tucson, AZ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12" y="1690689"/>
            <a:ext cx="7092175" cy="4386727"/>
          </a:xfrm>
          <a:prstGeom prst="rect">
            <a:avLst/>
          </a:prstGeom>
        </p:spPr>
      </p:pic>
    </p:spTree>
    <p:extLst>
      <p:ext uri="{BB962C8B-B14F-4D97-AF65-F5344CB8AC3E}">
        <p14:creationId xmlns:p14="http://schemas.microsoft.com/office/powerpoint/2010/main" val="33752934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4183"/>
            <a:ext cx="9144000" cy="1325563"/>
          </a:xfrm>
        </p:spPr>
        <p:txBody>
          <a:bodyPr/>
          <a:lstStyle/>
          <a:p>
            <a:r>
              <a:rPr lang="fr-FR" dirty="0" smtClean="0"/>
              <a:t>Sherman Residence, Encino, CA (2001)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399" y="1649746"/>
            <a:ext cx="3058194" cy="203981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399" y="3823230"/>
            <a:ext cx="3058194" cy="1922477"/>
          </a:xfrm>
          <a:prstGeom prst="rect">
            <a:avLst/>
          </a:prstGeom>
        </p:spPr>
      </p:pic>
      <p:pic>
        <p:nvPicPr>
          <p:cNvPr id="6" name="Image 5"/>
          <p:cNvPicPr>
            <a:picLocks noChangeAspect="1"/>
          </p:cNvPicPr>
          <p:nvPr/>
        </p:nvPicPr>
        <p:blipFill>
          <a:blip r:embed="rId4"/>
          <a:stretch>
            <a:fillRect/>
          </a:stretch>
        </p:blipFill>
        <p:spPr>
          <a:xfrm>
            <a:off x="6402150" y="6013451"/>
            <a:ext cx="1362075" cy="3429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0" y="1559693"/>
            <a:ext cx="5650479" cy="4186014"/>
          </a:xfrm>
          <a:prstGeom prst="rect">
            <a:avLst/>
          </a:prstGeom>
        </p:spPr>
      </p:pic>
      <p:sp>
        <p:nvSpPr>
          <p:cNvPr id="8" name="ZoneTexte 7"/>
          <p:cNvSpPr txBox="1"/>
          <p:nvPr/>
        </p:nvSpPr>
        <p:spPr>
          <a:xfrm>
            <a:off x="6619164" y="3179928"/>
            <a:ext cx="1951630" cy="369332"/>
          </a:xfrm>
          <a:prstGeom prst="rect">
            <a:avLst/>
          </a:prstGeom>
          <a:noFill/>
        </p:spPr>
        <p:txBody>
          <a:bodyPr wrap="square" rtlCol="0">
            <a:spAutoFit/>
          </a:bodyPr>
          <a:lstStyle/>
          <a:p>
            <a:r>
              <a:rPr lang="fr-FR" dirty="0" smtClean="0">
                <a:solidFill>
                  <a:schemeClr val="bg1"/>
                </a:solidFill>
              </a:rPr>
              <a:t>      Peter Tolkin</a:t>
            </a:r>
            <a:endParaRPr lang="fr-FR" dirty="0">
              <a:solidFill>
                <a:schemeClr val="bg1"/>
              </a:solidFill>
            </a:endParaRPr>
          </a:p>
        </p:txBody>
      </p:sp>
      <p:sp>
        <p:nvSpPr>
          <p:cNvPr id="9" name="ZoneTexte 8"/>
          <p:cNvSpPr txBox="1"/>
          <p:nvPr/>
        </p:nvSpPr>
        <p:spPr>
          <a:xfrm>
            <a:off x="5813399" y="5240740"/>
            <a:ext cx="2061359" cy="369332"/>
          </a:xfrm>
          <a:prstGeom prst="rect">
            <a:avLst/>
          </a:prstGeom>
          <a:noFill/>
        </p:spPr>
        <p:txBody>
          <a:bodyPr wrap="square" rtlCol="0">
            <a:spAutoFit/>
          </a:bodyPr>
          <a:lstStyle/>
          <a:p>
            <a:r>
              <a:rPr lang="fr-FR" dirty="0" smtClean="0">
                <a:solidFill>
                  <a:schemeClr val="bg1"/>
                </a:solidFill>
              </a:rPr>
              <a:t>Sarah Lorenzen</a:t>
            </a:r>
            <a:endParaRPr lang="fr-FR" dirty="0">
              <a:solidFill>
                <a:schemeClr val="bg1"/>
              </a:solidFill>
            </a:endParaRPr>
          </a:p>
        </p:txBody>
      </p:sp>
    </p:spTree>
    <p:extLst>
      <p:ext uri="{BB962C8B-B14F-4D97-AF65-F5344CB8AC3E}">
        <p14:creationId xmlns:p14="http://schemas.microsoft.com/office/powerpoint/2010/main" val="326069971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Sherman Residence, Encino, CA (2001)</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architects Peter Tolkin &amp; Sarah Lorenzen (TOLO firm).</a:t>
            </a:r>
          </a:p>
          <a:p>
            <a:r>
              <a:rPr lang="en-US" dirty="0" smtClean="0"/>
              <a:t>The </a:t>
            </a:r>
            <a:r>
              <a:rPr lang="en-US" dirty="0"/>
              <a:t>house is made up of a series of board-formed concrete, wood and glass pavilions connected via interstitial gallery spaces that together define a central courtyard. From each room one can see the rich and varied landscape, which includes indigenous large oaks, sycamores, “working” plants such as orange and avocado trees, palms and succulents. A singular low-slung wood roof with deep overhangs shades and unifies the overall composition</a:t>
            </a:r>
            <a:r>
              <a:rPr lang="en-US" dirty="0" smtClean="0"/>
              <a:t>. </a:t>
            </a:r>
            <a:r>
              <a:rPr lang="en-US" dirty="0"/>
              <a:t>The horseshoe-shape configuration of the pavilions maximizes views of the extraordinary landscape.</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448336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89834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250"/>
            <a:ext cx="9144000" cy="2909888"/>
          </a:xfrm>
          <a:prstGeom prst="rect">
            <a:avLst/>
          </a:prstGeom>
        </p:spPr>
      </p:pic>
    </p:spTree>
    <p:extLst>
      <p:ext uri="{BB962C8B-B14F-4D97-AF65-F5344CB8AC3E}">
        <p14:creationId xmlns:p14="http://schemas.microsoft.com/office/powerpoint/2010/main" val="42449868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594" y="1690689"/>
            <a:ext cx="6632811" cy="4450805"/>
          </a:xfrm>
          <a:prstGeom prst="rect">
            <a:avLst/>
          </a:prstGeom>
        </p:spPr>
      </p:pic>
    </p:spTree>
    <p:extLst>
      <p:ext uri="{BB962C8B-B14F-4D97-AF65-F5344CB8AC3E}">
        <p14:creationId xmlns:p14="http://schemas.microsoft.com/office/powerpoint/2010/main" val="25694657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019" y="1690689"/>
            <a:ext cx="6953961" cy="4532690"/>
          </a:xfrm>
          <a:prstGeom prst="rect">
            <a:avLst/>
          </a:prstGeom>
        </p:spPr>
      </p:pic>
    </p:spTree>
    <p:extLst>
      <p:ext uri="{BB962C8B-B14F-4D97-AF65-F5344CB8AC3E}">
        <p14:creationId xmlns:p14="http://schemas.microsoft.com/office/powerpoint/2010/main" val="10826313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764" y="1690689"/>
            <a:ext cx="6878471" cy="4464452"/>
          </a:xfrm>
          <a:prstGeom prst="rect">
            <a:avLst/>
          </a:prstGeom>
        </p:spPr>
      </p:pic>
    </p:spTree>
    <p:extLst>
      <p:ext uri="{BB962C8B-B14F-4D97-AF65-F5344CB8AC3E}">
        <p14:creationId xmlns:p14="http://schemas.microsoft.com/office/powerpoint/2010/main" val="36759244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8774"/>
            <a:ext cx="9048465"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5" y="1704337"/>
            <a:ext cx="6837529" cy="4437157"/>
          </a:xfrm>
          <a:prstGeom prst="rect">
            <a:avLst/>
          </a:prstGeom>
        </p:spPr>
      </p:pic>
    </p:spTree>
    <p:extLst>
      <p:ext uri="{BB962C8B-B14F-4D97-AF65-F5344CB8AC3E}">
        <p14:creationId xmlns:p14="http://schemas.microsoft.com/office/powerpoint/2010/main" val="24241976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Jackson Retreat, Big Sur, CA (</a:t>
            </a:r>
            <a:r>
              <a:rPr lang="fr-FR" dirty="0" smtClean="0"/>
              <a:t>2000)</a:t>
            </a:r>
            <a:endParaRPr lang="fr-FR" dirty="0"/>
          </a:p>
        </p:txBody>
      </p:sp>
      <p:sp>
        <p:nvSpPr>
          <p:cNvPr id="3" name="Espace réservé du contenu 2"/>
          <p:cNvSpPr>
            <a:spLocks noGrp="1"/>
          </p:cNvSpPr>
          <p:nvPr>
            <p:ph idx="1"/>
          </p:nvPr>
        </p:nvSpPr>
        <p:spPr/>
        <p:txBody>
          <a:bodyPr>
            <a:normAutofit fontScale="92500"/>
          </a:bodyPr>
          <a:lstStyle/>
          <a:p>
            <a:r>
              <a:rPr lang="en-US" dirty="0" smtClean="0"/>
              <a:t>It is the work of the architect Anne Fougeron.</a:t>
            </a:r>
          </a:p>
          <a:p>
            <a:r>
              <a:rPr lang="en-US" dirty="0" smtClean="0"/>
              <a:t>The </a:t>
            </a:r>
            <a:r>
              <a:rPr lang="en-US" dirty="0"/>
              <a:t>house is composed of </a:t>
            </a:r>
            <a:r>
              <a:rPr lang="en-US" dirty="0" smtClean="0"/>
              <a:t>4 </a:t>
            </a:r>
            <a:r>
              <a:rPr lang="en-US" dirty="0"/>
              <a:t>volumes, all made of different materials, that are interwoven and interconnected to create visually and spatially complex exterior and interior spaces</a:t>
            </a:r>
            <a:r>
              <a:rPr lang="en-US" dirty="0" smtClean="0"/>
              <a:t>.</a:t>
            </a:r>
          </a:p>
          <a:p>
            <a:r>
              <a:rPr lang="en-US" dirty="0"/>
              <a:t>The main volume of the house runs parallel to the canyon with a butterfly roof and glass corners that reach out to the sky and the light at the open ends. The thin roof sits delicately above a band of extruded glass, connecting to the roof structure with extremely thin rods that are invisible on the exterior.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3779030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8898341"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4" cy="4491748"/>
          </a:xfrm>
          <a:prstGeom prst="rect">
            <a:avLst/>
          </a:prstGeom>
        </p:spPr>
      </p:pic>
    </p:spTree>
    <p:extLst>
      <p:ext uri="{BB962C8B-B14F-4D97-AF65-F5344CB8AC3E}">
        <p14:creationId xmlns:p14="http://schemas.microsoft.com/office/powerpoint/2010/main" val="20909420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84375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002" y="1690689"/>
            <a:ext cx="6632813" cy="4505395"/>
          </a:xfrm>
          <a:prstGeom prst="rect">
            <a:avLst/>
          </a:prstGeom>
        </p:spPr>
      </p:pic>
    </p:spTree>
    <p:extLst>
      <p:ext uri="{BB962C8B-B14F-4D97-AF65-F5344CB8AC3E}">
        <p14:creationId xmlns:p14="http://schemas.microsoft.com/office/powerpoint/2010/main" val="9355832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93874"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065" y="1690689"/>
            <a:ext cx="6591870" cy="4478100"/>
          </a:xfrm>
          <a:prstGeom prst="rect">
            <a:avLst/>
          </a:prstGeom>
        </p:spPr>
      </p:pic>
    </p:spTree>
    <p:extLst>
      <p:ext uri="{BB962C8B-B14F-4D97-AF65-F5344CB8AC3E}">
        <p14:creationId xmlns:p14="http://schemas.microsoft.com/office/powerpoint/2010/main" val="1136929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84375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01" y="1690689"/>
            <a:ext cx="7028597" cy="4478100"/>
          </a:xfrm>
          <a:prstGeom prst="rect">
            <a:avLst/>
          </a:prstGeom>
        </p:spPr>
      </p:pic>
    </p:spTree>
    <p:extLst>
      <p:ext uri="{BB962C8B-B14F-4D97-AF65-F5344CB8AC3E}">
        <p14:creationId xmlns:p14="http://schemas.microsoft.com/office/powerpoint/2010/main" val="41514011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9" y="365126"/>
            <a:ext cx="8857396"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9" y="1690689"/>
            <a:ext cx="6755641" cy="4505396"/>
          </a:xfrm>
          <a:prstGeom prst="rect">
            <a:avLst/>
          </a:prstGeom>
        </p:spPr>
      </p:pic>
    </p:spTree>
    <p:extLst>
      <p:ext uri="{BB962C8B-B14F-4D97-AF65-F5344CB8AC3E}">
        <p14:creationId xmlns:p14="http://schemas.microsoft.com/office/powerpoint/2010/main" val="16161772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71045"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01" y="1690689"/>
            <a:ext cx="7110484" cy="4478100"/>
          </a:xfrm>
          <a:prstGeom prst="rect">
            <a:avLst/>
          </a:prstGeom>
        </p:spPr>
      </p:pic>
    </p:spTree>
    <p:extLst>
      <p:ext uri="{BB962C8B-B14F-4D97-AF65-F5344CB8AC3E}">
        <p14:creationId xmlns:p14="http://schemas.microsoft.com/office/powerpoint/2010/main" val="19155288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57397"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3" y="1690689"/>
            <a:ext cx="6810233" cy="4464452"/>
          </a:xfrm>
          <a:prstGeom prst="rect">
            <a:avLst/>
          </a:prstGeom>
        </p:spPr>
      </p:pic>
    </p:spTree>
    <p:extLst>
      <p:ext uri="{BB962C8B-B14F-4D97-AF65-F5344CB8AC3E}">
        <p14:creationId xmlns:p14="http://schemas.microsoft.com/office/powerpoint/2010/main" val="12196342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Sherman </a:t>
            </a:r>
            <a:r>
              <a:rPr lang="fr-FR" dirty="0"/>
              <a:t>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7" y="1690689"/>
            <a:ext cx="7151426" cy="4464452"/>
          </a:xfrm>
          <a:prstGeom prst="rect">
            <a:avLst/>
          </a:prstGeom>
        </p:spPr>
      </p:pic>
    </p:spTree>
    <p:extLst>
      <p:ext uri="{BB962C8B-B14F-4D97-AF65-F5344CB8AC3E}">
        <p14:creationId xmlns:p14="http://schemas.microsoft.com/office/powerpoint/2010/main" val="8534649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8898341"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176" y="1690689"/>
            <a:ext cx="3999647" cy="4519042"/>
          </a:xfrm>
          <a:prstGeom prst="rect">
            <a:avLst/>
          </a:prstGeom>
        </p:spPr>
      </p:pic>
    </p:spTree>
    <p:extLst>
      <p:ext uri="{BB962C8B-B14F-4D97-AF65-F5344CB8AC3E}">
        <p14:creationId xmlns:p14="http://schemas.microsoft.com/office/powerpoint/2010/main" val="35597967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3" y="365126"/>
            <a:ext cx="8843748"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594" y="1690689"/>
            <a:ext cx="6550926" cy="4437157"/>
          </a:xfrm>
          <a:prstGeom prst="rect">
            <a:avLst/>
          </a:prstGeom>
        </p:spPr>
      </p:pic>
    </p:spTree>
    <p:extLst>
      <p:ext uri="{BB962C8B-B14F-4D97-AF65-F5344CB8AC3E}">
        <p14:creationId xmlns:p14="http://schemas.microsoft.com/office/powerpoint/2010/main" val="15669794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7804" cy="1325563"/>
          </a:xfrm>
        </p:spPr>
        <p:txBody>
          <a:bodyPr/>
          <a:lstStyle/>
          <a:p>
            <a:r>
              <a:rPr lang="fr-FR" dirty="0"/>
              <a:t>Jackson Retreat, Big Sur, CA (2000)</a:t>
            </a:r>
          </a:p>
        </p:txBody>
      </p:sp>
      <p:sp>
        <p:nvSpPr>
          <p:cNvPr id="3" name="Espace réservé du contenu 2"/>
          <p:cNvSpPr>
            <a:spLocks noGrp="1"/>
          </p:cNvSpPr>
          <p:nvPr>
            <p:ph idx="1"/>
          </p:nvPr>
        </p:nvSpPr>
        <p:spPr/>
        <p:txBody>
          <a:bodyPr>
            <a:normAutofit lnSpcReduction="10000"/>
          </a:bodyPr>
          <a:lstStyle/>
          <a:p>
            <a:r>
              <a:rPr lang="en-US" dirty="0"/>
              <a:t>At the corners of the house, two story clear windows frame the views of the redwoods and the sky at the ridge of the canyon</a:t>
            </a:r>
            <a:r>
              <a:rPr lang="en-US" dirty="0" smtClean="0"/>
              <a:t>.</a:t>
            </a:r>
          </a:p>
          <a:p>
            <a:r>
              <a:rPr lang="en-US" dirty="0" smtClean="0"/>
              <a:t>This </a:t>
            </a:r>
            <a:r>
              <a:rPr lang="en-US" dirty="0"/>
              <a:t>volume is clad in standing seam copper. On the ground floor, </a:t>
            </a:r>
            <a:r>
              <a:rPr lang="en-US" dirty="0" smtClean="0"/>
              <a:t>2 </a:t>
            </a:r>
            <a:r>
              <a:rPr lang="en-US" dirty="0"/>
              <a:t>bedrooms at the opposing ends of the house enclose in the middle the </a:t>
            </a:r>
            <a:r>
              <a:rPr lang="en-US" dirty="0" smtClean="0"/>
              <a:t>2 </a:t>
            </a:r>
            <a:r>
              <a:rPr lang="en-US" dirty="0"/>
              <a:t>story communal living space, the fireplace room </a:t>
            </a:r>
            <a:r>
              <a:rPr lang="en-US" dirty="0" smtClean="0"/>
              <a:t>and </a:t>
            </a:r>
            <a:r>
              <a:rPr lang="en-US" dirty="0"/>
              <a:t>the loft library above. </a:t>
            </a:r>
            <a:r>
              <a:rPr lang="en-US" dirty="0" smtClean="0"/>
              <a:t>A </a:t>
            </a:r>
            <a:r>
              <a:rPr lang="en-US" dirty="0"/>
              <a:t>combination of transparent glass and extruded channel glass reflects and dapples the light on the inside, creating an ever-changing interior with a warm play of light and shadow throughout the day.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4380540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843750"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054" y="1690689"/>
            <a:ext cx="6946710" cy="4437157"/>
          </a:xfrm>
          <a:prstGeom prst="rect">
            <a:avLst/>
          </a:prstGeom>
        </p:spPr>
      </p:pic>
    </p:spTree>
    <p:extLst>
      <p:ext uri="{BB962C8B-B14F-4D97-AF65-F5344CB8AC3E}">
        <p14:creationId xmlns:p14="http://schemas.microsoft.com/office/powerpoint/2010/main" val="37406701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1" y="365126"/>
            <a:ext cx="8843748" cy="1325563"/>
          </a:xfrm>
        </p:spPr>
        <p:txBody>
          <a:bodyPr/>
          <a:lstStyle/>
          <a:p>
            <a:r>
              <a:rPr lang="fr-FR" dirty="0"/>
              <a:t>Sherman Residence, Encino, CA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117" y="1690689"/>
            <a:ext cx="6851176" cy="4519043"/>
          </a:xfrm>
          <a:prstGeom prst="rect">
            <a:avLst/>
          </a:prstGeom>
        </p:spPr>
      </p:pic>
    </p:spTree>
    <p:extLst>
      <p:ext uri="{BB962C8B-B14F-4D97-AF65-F5344CB8AC3E}">
        <p14:creationId xmlns:p14="http://schemas.microsoft.com/office/powerpoint/2010/main" val="15345439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View Silo House, Livingston, MT (2001)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563393" y="5849700"/>
            <a:ext cx="1838325" cy="63817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9"/>
            <a:ext cx="2735013" cy="380935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8" y="1690689"/>
            <a:ext cx="5598580" cy="4478099"/>
          </a:xfrm>
          <a:prstGeom prst="rect">
            <a:avLst/>
          </a:prstGeom>
        </p:spPr>
      </p:pic>
      <p:sp>
        <p:nvSpPr>
          <p:cNvPr id="7" name="ZoneTexte 6"/>
          <p:cNvSpPr txBox="1"/>
          <p:nvPr/>
        </p:nvSpPr>
        <p:spPr>
          <a:xfrm>
            <a:off x="6414448" y="4885899"/>
            <a:ext cx="1987270" cy="382137"/>
          </a:xfrm>
          <a:prstGeom prst="rect">
            <a:avLst/>
          </a:prstGeom>
          <a:noFill/>
        </p:spPr>
        <p:txBody>
          <a:bodyPr wrap="square" rtlCol="0">
            <a:spAutoFit/>
          </a:bodyPr>
          <a:lstStyle/>
          <a:p>
            <a:r>
              <a:rPr lang="fr-FR" dirty="0">
                <a:solidFill>
                  <a:schemeClr val="bg1"/>
                </a:solidFill>
              </a:rPr>
              <a:t>Michael Rotondi</a:t>
            </a:r>
          </a:p>
        </p:txBody>
      </p:sp>
    </p:spTree>
    <p:extLst>
      <p:ext uri="{BB962C8B-B14F-4D97-AF65-F5344CB8AC3E}">
        <p14:creationId xmlns:p14="http://schemas.microsoft.com/office/powerpoint/2010/main" val="99698421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View </a:t>
            </a:r>
            <a:r>
              <a:rPr lang="fr-FR" dirty="0"/>
              <a:t>Silo </a:t>
            </a:r>
            <a:r>
              <a:rPr lang="fr-FR" dirty="0" smtClean="0"/>
              <a:t>House, </a:t>
            </a:r>
            <a:r>
              <a:rPr lang="fr-FR" dirty="0"/>
              <a:t>Livingston, MT (2001)</a:t>
            </a:r>
          </a:p>
        </p:txBody>
      </p:sp>
      <p:sp>
        <p:nvSpPr>
          <p:cNvPr id="3" name="Espace réservé du contenu 2"/>
          <p:cNvSpPr>
            <a:spLocks noGrp="1"/>
          </p:cNvSpPr>
          <p:nvPr>
            <p:ph idx="1"/>
          </p:nvPr>
        </p:nvSpPr>
        <p:spPr/>
        <p:txBody>
          <a:bodyPr/>
          <a:lstStyle/>
          <a:p>
            <a:r>
              <a:rPr lang="en-US" dirty="0" smtClean="0"/>
              <a:t>It is the work of the architect </a:t>
            </a:r>
            <a:r>
              <a:rPr lang="fr-FR" dirty="0"/>
              <a:t>Michael </a:t>
            </a:r>
            <a:r>
              <a:rPr lang="fr-FR" dirty="0" smtClean="0"/>
              <a:t>Rotondi.</a:t>
            </a:r>
            <a:endParaRPr lang="en-US" dirty="0" smtClean="0"/>
          </a:p>
          <a:p>
            <a:r>
              <a:rPr lang="en-US" dirty="0" smtClean="0"/>
              <a:t>The </a:t>
            </a:r>
            <a:r>
              <a:rPr lang="en-US" dirty="0"/>
              <a:t>house sits on the edge of the only sheltering feature in a valley famous for its winds, Marlboro country views, and storms</a:t>
            </a:r>
            <a:r>
              <a:rPr lang="en-US" dirty="0" smtClean="0"/>
              <a:t>. The </a:t>
            </a:r>
            <a:r>
              <a:rPr lang="en-US" dirty="0"/>
              <a:t>view silo was designed to occupy the smallest practical footprint of earth and the narrowest possible sliver of sky. The building tapers and appears to twist in a form generated in a mirroring of the ancient Yellowstone River bank. The 1,500 sf program is organized vertically.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5053256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View </a:t>
            </a:r>
            <a:r>
              <a:rPr lang="fr-FR" dirty="0"/>
              <a:t>Silo </a:t>
            </a:r>
            <a:r>
              <a:rPr lang="fr-FR" dirty="0" smtClean="0"/>
              <a:t>House, </a:t>
            </a:r>
            <a:r>
              <a:rPr lang="fr-FR" dirty="0"/>
              <a:t>Livingston, MT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139" y="1690689"/>
            <a:ext cx="6728347" cy="4478099"/>
          </a:xfrm>
          <a:prstGeom prst="rect">
            <a:avLst/>
          </a:prstGeom>
        </p:spPr>
      </p:pic>
    </p:spTree>
    <p:extLst>
      <p:ext uri="{BB962C8B-B14F-4D97-AF65-F5344CB8AC3E}">
        <p14:creationId xmlns:p14="http://schemas.microsoft.com/office/powerpoint/2010/main" val="4499476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View </a:t>
            </a:r>
            <a:r>
              <a:rPr lang="fr-FR" dirty="0"/>
              <a:t>Silo </a:t>
            </a:r>
            <a:r>
              <a:rPr lang="fr-FR" dirty="0" smtClean="0"/>
              <a:t>House, </a:t>
            </a:r>
            <a:r>
              <a:rPr lang="fr-FR" dirty="0"/>
              <a:t>Livingston, MT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74" y="1690689"/>
            <a:ext cx="6701051" cy="4491747"/>
          </a:xfrm>
          <a:prstGeom prst="rect">
            <a:avLst/>
          </a:prstGeom>
        </p:spPr>
      </p:pic>
    </p:spTree>
    <p:extLst>
      <p:ext uri="{BB962C8B-B14F-4D97-AF65-F5344CB8AC3E}">
        <p14:creationId xmlns:p14="http://schemas.microsoft.com/office/powerpoint/2010/main" val="21087520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444" y="365126"/>
            <a:ext cx="9088556" cy="1325563"/>
          </a:xfrm>
        </p:spPr>
        <p:txBody>
          <a:bodyPr/>
          <a:lstStyle/>
          <a:p>
            <a:r>
              <a:rPr lang="fr-FR" dirty="0"/>
              <a:t>View Silo </a:t>
            </a:r>
            <a:r>
              <a:rPr lang="fr-FR" dirty="0" smtClean="0"/>
              <a:t>House, </a:t>
            </a:r>
            <a:r>
              <a:rPr lang="fr-FR" dirty="0"/>
              <a:t>Livingston, MT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4" y="1690689"/>
            <a:ext cx="2919388" cy="43689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200" y="1690689"/>
            <a:ext cx="2962417" cy="436891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690689"/>
            <a:ext cx="2878445" cy="4368917"/>
          </a:xfrm>
          <a:prstGeom prst="rect">
            <a:avLst/>
          </a:prstGeom>
        </p:spPr>
      </p:pic>
    </p:spTree>
    <p:extLst>
      <p:ext uri="{BB962C8B-B14F-4D97-AF65-F5344CB8AC3E}">
        <p14:creationId xmlns:p14="http://schemas.microsoft.com/office/powerpoint/2010/main" val="41988730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View </a:t>
            </a:r>
            <a:r>
              <a:rPr lang="fr-FR" dirty="0"/>
              <a:t>Silo </a:t>
            </a:r>
            <a:r>
              <a:rPr lang="fr-FR" dirty="0" smtClean="0"/>
              <a:t>House, </a:t>
            </a:r>
            <a:r>
              <a:rPr lang="fr-FR" dirty="0"/>
              <a:t>Livingston, MT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5" y="1690689"/>
            <a:ext cx="2959955" cy="4396212"/>
          </a:xfrm>
          <a:prstGeom prst="rect">
            <a:avLst/>
          </a:prstGeom>
        </p:spPr>
      </p:pic>
      <p:pic>
        <p:nvPicPr>
          <p:cNvPr id="5" name="Image 4"/>
          <p:cNvPicPr>
            <a:picLocks noChangeAspect="1"/>
          </p:cNvPicPr>
          <p:nvPr/>
        </p:nvPicPr>
        <p:blipFill>
          <a:blip r:embed="rId5"/>
          <a:stretch>
            <a:fillRect/>
          </a:stretch>
        </p:blipFill>
        <p:spPr>
          <a:xfrm>
            <a:off x="3138345" y="2330728"/>
            <a:ext cx="2867310" cy="3116132"/>
          </a:xfrm>
          <a:prstGeom prst="rect">
            <a:avLst/>
          </a:prstGeom>
        </p:spPr>
      </p:pic>
      <p:pic>
        <p:nvPicPr>
          <p:cNvPr id="6" name="Image 5"/>
          <p:cNvPicPr>
            <a:picLocks noChangeAspect="1"/>
          </p:cNvPicPr>
          <p:nvPr/>
        </p:nvPicPr>
        <p:blipFill>
          <a:blip r:embed="rId6"/>
          <a:stretch>
            <a:fillRect/>
          </a:stretch>
        </p:blipFill>
        <p:spPr>
          <a:xfrm>
            <a:off x="6076950" y="2330728"/>
            <a:ext cx="2957868" cy="3116132"/>
          </a:xfrm>
          <a:prstGeom prst="rect">
            <a:avLst/>
          </a:prstGeom>
        </p:spPr>
      </p:pic>
      <p:pic>
        <p:nvPicPr>
          <p:cNvPr id="7" name="Dee Yan-Key - atarax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302550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View </a:t>
            </a:r>
            <a:r>
              <a:rPr lang="fr-FR" dirty="0"/>
              <a:t>Silo </a:t>
            </a:r>
            <a:r>
              <a:rPr lang="fr-FR" dirty="0" smtClean="0"/>
              <a:t>House, </a:t>
            </a:r>
            <a:r>
              <a:rPr lang="fr-FR" dirty="0"/>
              <a:t>Livingston, MT (2001)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666" y="1690689"/>
            <a:ext cx="6714700" cy="4478099"/>
          </a:xfrm>
          <a:prstGeom prst="rect">
            <a:avLst/>
          </a:prstGeom>
        </p:spPr>
      </p:pic>
    </p:spTree>
    <p:extLst>
      <p:ext uri="{BB962C8B-B14F-4D97-AF65-F5344CB8AC3E}">
        <p14:creationId xmlns:p14="http://schemas.microsoft.com/office/powerpoint/2010/main" val="32531313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Pfanner House, Chicago, IL (2002)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385" y="1690689"/>
            <a:ext cx="4659004" cy="34545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41" y="1690689"/>
            <a:ext cx="3453735" cy="4805645"/>
          </a:xfrm>
          <a:prstGeom prst="rect">
            <a:avLst/>
          </a:prstGeom>
        </p:spPr>
      </p:pic>
      <p:pic>
        <p:nvPicPr>
          <p:cNvPr id="6" name="Image 5"/>
          <p:cNvPicPr>
            <a:picLocks noChangeAspect="1"/>
          </p:cNvPicPr>
          <p:nvPr/>
        </p:nvPicPr>
        <p:blipFill>
          <a:blip r:embed="rId4"/>
          <a:stretch>
            <a:fillRect/>
          </a:stretch>
        </p:blipFill>
        <p:spPr>
          <a:xfrm>
            <a:off x="4082385" y="5257777"/>
            <a:ext cx="4659004" cy="986003"/>
          </a:xfrm>
          <a:prstGeom prst="rect">
            <a:avLst/>
          </a:prstGeom>
        </p:spPr>
      </p:pic>
      <p:sp>
        <p:nvSpPr>
          <p:cNvPr id="7" name="ZoneTexte 6"/>
          <p:cNvSpPr txBox="1"/>
          <p:nvPr/>
        </p:nvSpPr>
        <p:spPr>
          <a:xfrm>
            <a:off x="6115050" y="4804012"/>
            <a:ext cx="1882538" cy="369332"/>
          </a:xfrm>
          <a:prstGeom prst="rect">
            <a:avLst/>
          </a:prstGeom>
          <a:noFill/>
        </p:spPr>
        <p:txBody>
          <a:bodyPr wrap="square" rtlCol="0">
            <a:spAutoFit/>
          </a:bodyPr>
          <a:lstStyle/>
          <a:p>
            <a:r>
              <a:rPr lang="fr-FR" dirty="0" smtClean="0"/>
              <a:t>Zoka Zola</a:t>
            </a:r>
            <a:endParaRPr lang="fr-FR" dirty="0"/>
          </a:p>
        </p:txBody>
      </p:sp>
    </p:spTree>
    <p:extLst>
      <p:ext uri="{BB962C8B-B14F-4D97-AF65-F5344CB8AC3E}">
        <p14:creationId xmlns:p14="http://schemas.microsoft.com/office/powerpoint/2010/main" val="4570286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690689"/>
            <a:ext cx="6673755" cy="4464452"/>
          </a:xfrm>
          <a:prstGeom prst="rect">
            <a:avLst/>
          </a:prstGeom>
        </p:spPr>
      </p:pic>
    </p:spTree>
    <p:extLst>
      <p:ext uri="{BB962C8B-B14F-4D97-AF65-F5344CB8AC3E}">
        <p14:creationId xmlns:p14="http://schemas.microsoft.com/office/powerpoint/2010/main" val="24549532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Zoka Zola.</a:t>
            </a:r>
          </a:p>
          <a:p>
            <a:r>
              <a:rPr lang="en-US" dirty="0"/>
              <a:t>The house has 3000 sq. ft. including garage and exterior spaces, which is about 2/3 of its allowable building area. Not an opening that merely extends the space, or a continuously transitioning space, instead an opening of one space to another </a:t>
            </a:r>
            <a:r>
              <a:rPr lang="en-US" dirty="0" smtClean="0"/>
              <a:t>space.</a:t>
            </a:r>
          </a:p>
          <a:p>
            <a:r>
              <a:rPr lang="en-US" dirty="0"/>
              <a:t>House is constructed with wood frame wall composition with high insulation value. Heating is radiant floor heating. Air-conditioning use is reduced by using cross ventilation and living in open air spaces.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4086509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87" y="1690689"/>
            <a:ext cx="2610561" cy="450539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49" y="1676225"/>
            <a:ext cx="2882663" cy="450539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98" y="1676225"/>
            <a:ext cx="3009900" cy="4519860"/>
          </a:xfrm>
          <a:prstGeom prst="rect">
            <a:avLst/>
          </a:prstGeom>
        </p:spPr>
      </p:pic>
    </p:spTree>
    <p:extLst>
      <p:ext uri="{BB962C8B-B14F-4D97-AF65-F5344CB8AC3E}">
        <p14:creationId xmlns:p14="http://schemas.microsoft.com/office/powerpoint/2010/main" val="17731701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426190" y="1690689"/>
            <a:ext cx="6291619" cy="4533898"/>
          </a:xfrm>
          <a:prstGeom prst="rect">
            <a:avLst/>
          </a:prstGeom>
        </p:spPr>
      </p:pic>
    </p:spTree>
    <p:extLst>
      <p:ext uri="{BB962C8B-B14F-4D97-AF65-F5344CB8AC3E}">
        <p14:creationId xmlns:p14="http://schemas.microsoft.com/office/powerpoint/2010/main" val="28484662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178292" y="1690689"/>
            <a:ext cx="6787416" cy="4343398"/>
          </a:xfrm>
          <a:prstGeom prst="rect">
            <a:avLst/>
          </a:prstGeom>
        </p:spPr>
      </p:pic>
    </p:spTree>
    <p:extLst>
      <p:ext uri="{BB962C8B-B14F-4D97-AF65-F5344CB8AC3E}">
        <p14:creationId xmlns:p14="http://schemas.microsoft.com/office/powerpoint/2010/main" val="37845022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64524" y="1690689"/>
            <a:ext cx="6605517" cy="4310061"/>
          </a:xfrm>
          <a:prstGeom prst="rect">
            <a:avLst/>
          </a:prstGeom>
        </p:spPr>
      </p:pic>
    </p:spTree>
    <p:extLst>
      <p:ext uri="{BB962C8B-B14F-4D97-AF65-F5344CB8AC3E}">
        <p14:creationId xmlns:p14="http://schemas.microsoft.com/office/powerpoint/2010/main" val="8431683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692321" y="1690689"/>
            <a:ext cx="2743203" cy="4367211"/>
          </a:xfrm>
          <a:prstGeom prst="rect">
            <a:avLst/>
          </a:prstGeom>
        </p:spPr>
      </p:pic>
      <p:pic>
        <p:nvPicPr>
          <p:cNvPr id="5" name="Image 4"/>
          <p:cNvPicPr>
            <a:picLocks noChangeAspect="1"/>
          </p:cNvPicPr>
          <p:nvPr/>
        </p:nvPicPr>
        <p:blipFill>
          <a:blip r:embed="rId3"/>
          <a:stretch>
            <a:fillRect/>
          </a:stretch>
        </p:blipFill>
        <p:spPr>
          <a:xfrm>
            <a:off x="4571999" y="1690688"/>
            <a:ext cx="2906973" cy="4367211"/>
          </a:xfrm>
          <a:prstGeom prst="rect">
            <a:avLst/>
          </a:prstGeom>
        </p:spPr>
      </p:pic>
    </p:spTree>
    <p:extLst>
      <p:ext uri="{BB962C8B-B14F-4D97-AF65-F5344CB8AC3E}">
        <p14:creationId xmlns:p14="http://schemas.microsoft.com/office/powerpoint/2010/main" val="6462463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94179" y="1690689"/>
            <a:ext cx="6755642" cy="4271961"/>
          </a:xfrm>
          <a:prstGeom prst="rect">
            <a:avLst/>
          </a:prstGeom>
        </p:spPr>
      </p:pic>
    </p:spTree>
    <p:extLst>
      <p:ext uri="{BB962C8B-B14F-4D97-AF65-F5344CB8AC3E}">
        <p14:creationId xmlns:p14="http://schemas.microsoft.com/office/powerpoint/2010/main" val="34221644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76" y="1690689"/>
            <a:ext cx="6414447" cy="4478100"/>
          </a:xfrm>
          <a:prstGeom prst="rect">
            <a:avLst/>
          </a:prstGeom>
        </p:spPr>
      </p:pic>
    </p:spTree>
    <p:extLst>
      <p:ext uri="{BB962C8B-B14F-4D97-AF65-F5344CB8AC3E}">
        <p14:creationId xmlns:p14="http://schemas.microsoft.com/office/powerpoint/2010/main" val="20822304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Pfanner House, Chicago, IL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713" y="1690689"/>
            <a:ext cx="6564574" cy="4382565"/>
          </a:xfrm>
          <a:prstGeom prst="rect">
            <a:avLst/>
          </a:prstGeom>
        </p:spPr>
      </p:pic>
    </p:spTree>
    <p:extLst>
      <p:ext uri="{BB962C8B-B14F-4D97-AF65-F5344CB8AC3E}">
        <p14:creationId xmlns:p14="http://schemas.microsoft.com/office/powerpoint/2010/main" val="5673128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392687" cy="1325563"/>
          </a:xfrm>
        </p:spPr>
        <p:txBody>
          <a:bodyPr/>
          <a:lstStyle/>
          <a:p>
            <a:r>
              <a:rPr lang="fr-FR" dirty="0" smtClean="0"/>
              <a:t>Portabello Estate, Corona, CA (2002)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981" y="1890034"/>
            <a:ext cx="2743074" cy="274887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3" y="1890034"/>
            <a:ext cx="5614210" cy="4276590"/>
          </a:xfrm>
          <a:prstGeom prst="rect">
            <a:avLst/>
          </a:prstGeom>
        </p:spPr>
      </p:pic>
      <p:sp>
        <p:nvSpPr>
          <p:cNvPr id="8" name="ZoneTexte 7"/>
          <p:cNvSpPr txBox="1"/>
          <p:nvPr/>
        </p:nvSpPr>
        <p:spPr>
          <a:xfrm>
            <a:off x="6200078" y="4092498"/>
            <a:ext cx="2442117" cy="369332"/>
          </a:xfrm>
          <a:prstGeom prst="rect">
            <a:avLst/>
          </a:prstGeom>
          <a:noFill/>
        </p:spPr>
        <p:txBody>
          <a:bodyPr wrap="square" rtlCol="0">
            <a:spAutoFit/>
          </a:bodyPr>
          <a:lstStyle/>
          <a:p>
            <a:r>
              <a:rPr lang="fr-FR" dirty="0" smtClean="0"/>
              <a:t>Brion Jeannette</a:t>
            </a:r>
            <a:endParaRPr lang="fr-FR" dirty="0"/>
          </a:p>
        </p:txBody>
      </p:sp>
      <p:pic>
        <p:nvPicPr>
          <p:cNvPr id="5" name="Image 4"/>
          <p:cNvPicPr>
            <a:picLocks noChangeAspect="1"/>
          </p:cNvPicPr>
          <p:nvPr/>
        </p:nvPicPr>
        <p:blipFill>
          <a:blip r:embed="rId4"/>
          <a:stretch>
            <a:fillRect/>
          </a:stretch>
        </p:blipFill>
        <p:spPr>
          <a:xfrm>
            <a:off x="6109981" y="5159491"/>
            <a:ext cx="2847975" cy="676275"/>
          </a:xfrm>
          <a:prstGeom prst="rect">
            <a:avLst/>
          </a:prstGeom>
        </p:spPr>
      </p:pic>
    </p:spTree>
    <p:extLst>
      <p:ext uri="{BB962C8B-B14F-4D97-AF65-F5344CB8AC3E}">
        <p14:creationId xmlns:p14="http://schemas.microsoft.com/office/powerpoint/2010/main" val="139283542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5917" cy="1325563"/>
          </a:xfrm>
        </p:spPr>
        <p:txBody>
          <a:bodyPr/>
          <a:lstStyle/>
          <a:p>
            <a:r>
              <a:rPr lang="fr-FR" dirty="0"/>
              <a:t>Jackson Retreat, Big Sur, CA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952" y="1690689"/>
            <a:ext cx="6428096" cy="4396213"/>
          </a:xfrm>
          <a:prstGeom prst="rect">
            <a:avLst/>
          </a:prstGeom>
        </p:spPr>
      </p:pic>
    </p:spTree>
    <p:extLst>
      <p:ext uri="{BB962C8B-B14F-4D97-AF65-F5344CB8AC3E}">
        <p14:creationId xmlns:p14="http://schemas.microsoft.com/office/powerpoint/2010/main" val="4843639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653346" cy="1325563"/>
          </a:xfrm>
        </p:spPr>
        <p:txBody>
          <a:bodyPr/>
          <a:lstStyle/>
          <a:p>
            <a:r>
              <a:rPr lang="fr-FR" dirty="0" smtClean="0"/>
              <a:t>  Portabello </a:t>
            </a:r>
            <a:r>
              <a:rPr lang="fr-FR" dirty="0"/>
              <a:t>Estate, Corona, CA (2002)</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Brion Jeannette architect.</a:t>
            </a:r>
          </a:p>
          <a:p>
            <a:r>
              <a:rPr lang="en-US" dirty="0" smtClean="0"/>
              <a:t>It </a:t>
            </a:r>
            <a:r>
              <a:rPr lang="en-US" dirty="0"/>
              <a:t>is located on </a:t>
            </a:r>
            <a:r>
              <a:rPr lang="en-US" dirty="0" smtClean="0"/>
              <a:t>3 </a:t>
            </a:r>
            <a:r>
              <a:rPr lang="en-US" dirty="0"/>
              <a:t>oceanfront lots with a nearly one acre site of private beach cove access. Almost every room in the house offers stunning views of the Pacific ocean.</a:t>
            </a:r>
          </a:p>
          <a:p>
            <a:r>
              <a:rPr lang="en-US" dirty="0"/>
              <a:t>In addition to the </a:t>
            </a:r>
            <a:r>
              <a:rPr lang="en-US" dirty="0" smtClean="0"/>
              <a:t>2,044 </a:t>
            </a:r>
            <a:r>
              <a:rPr lang="en-US" dirty="0"/>
              <a:t>sq </a:t>
            </a:r>
            <a:r>
              <a:rPr lang="en-US" dirty="0" smtClean="0"/>
              <a:t>meters </a:t>
            </a:r>
            <a:r>
              <a:rPr lang="en-US" dirty="0"/>
              <a:t>of interior space is an additional </a:t>
            </a:r>
            <a:r>
              <a:rPr lang="en-US" dirty="0" smtClean="0"/>
              <a:t>743 </a:t>
            </a:r>
            <a:r>
              <a:rPr lang="en-US" dirty="0"/>
              <a:t>sq </a:t>
            </a:r>
            <a:r>
              <a:rPr lang="en-US" dirty="0" smtClean="0"/>
              <a:t>meters </a:t>
            </a:r>
            <a:r>
              <a:rPr lang="en-US" dirty="0"/>
              <a:t>of covered terraces and garaging space. </a:t>
            </a:r>
          </a:p>
          <a:p>
            <a:r>
              <a:rPr lang="en-US" dirty="0" smtClean="0"/>
              <a:t>The oceanfront </a:t>
            </a:r>
            <a:r>
              <a:rPr lang="en-US" dirty="0"/>
              <a:t>behemoth features </a:t>
            </a:r>
            <a:r>
              <a:rPr lang="en-US" dirty="0" smtClean="0"/>
              <a:t>8 </a:t>
            </a:r>
            <a:r>
              <a:rPr lang="en-US" dirty="0"/>
              <a:t>bedrooms, </a:t>
            </a:r>
            <a:r>
              <a:rPr lang="en-US" dirty="0" smtClean="0"/>
              <a:t>10 </a:t>
            </a:r>
            <a:r>
              <a:rPr lang="en-US" dirty="0"/>
              <a:t>bathrooms (and 5 half baths) and </a:t>
            </a:r>
            <a:r>
              <a:rPr lang="en-US" dirty="0" smtClean="0"/>
              <a:t>2 </a:t>
            </a:r>
            <a:r>
              <a:rPr lang="en-US" dirty="0"/>
              <a:t>saltwater pools surrounded by 3-storey high grotto cliffs. Of course there’s your standard 10-pin bowling lanes, 16-car garage, state-of-the-art movie </a:t>
            </a:r>
            <a:r>
              <a:rPr lang="en-US" dirty="0" smtClean="0"/>
              <a:t>theatre.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3553379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1" y="365126"/>
            <a:ext cx="8642195"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78" y="1690689"/>
            <a:ext cx="6476844" cy="4237463"/>
          </a:xfrm>
          <a:prstGeom prst="rect">
            <a:avLst/>
          </a:prstGeom>
        </p:spPr>
      </p:pic>
    </p:spTree>
    <p:extLst>
      <p:ext uri="{BB962C8B-B14F-4D97-AF65-F5344CB8AC3E}">
        <p14:creationId xmlns:p14="http://schemas.microsoft.com/office/powerpoint/2010/main" val="34091223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65126"/>
            <a:ext cx="8734566" cy="1325563"/>
          </a:xfrm>
        </p:spPr>
        <p:txBody>
          <a:bodyPr/>
          <a:lstStyle/>
          <a:p>
            <a:r>
              <a:rPr lang="fr-FR" dirty="0"/>
              <a:t>Portabello Estate, Corona, CA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355269"/>
          </a:xfrm>
          <a:prstGeom prst="rect">
            <a:avLst/>
          </a:prstGeom>
        </p:spPr>
      </p:pic>
    </p:spTree>
    <p:extLst>
      <p:ext uri="{BB962C8B-B14F-4D97-AF65-F5344CB8AC3E}">
        <p14:creationId xmlns:p14="http://schemas.microsoft.com/office/powerpoint/2010/main" val="29940036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6410" y="365126"/>
            <a:ext cx="8452624"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51" y="1690689"/>
            <a:ext cx="6835698" cy="4520541"/>
          </a:xfrm>
          <a:prstGeom prst="rect">
            <a:avLst/>
          </a:prstGeom>
        </p:spPr>
      </p:pic>
    </p:spTree>
    <p:extLst>
      <p:ext uri="{BB962C8B-B14F-4D97-AF65-F5344CB8AC3E}">
        <p14:creationId xmlns:p14="http://schemas.microsoft.com/office/powerpoint/2010/main" val="35740367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679976" cy="1325563"/>
          </a:xfrm>
        </p:spPr>
        <p:txBody>
          <a:bodyPr/>
          <a:lstStyle/>
          <a:p>
            <a:r>
              <a:rPr lang="fr-FR" dirty="0"/>
              <a:t>Portabello Estate, Corona, CA (</a:t>
            </a:r>
            <a:r>
              <a:rPr lang="fr-FR" dirty="0" smtClean="0"/>
              <a:t>2002)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36" y="1690689"/>
            <a:ext cx="6913728" cy="4410073"/>
          </a:xfrm>
          <a:prstGeom prst="rect">
            <a:avLst/>
          </a:prstGeom>
        </p:spPr>
      </p:pic>
    </p:spTree>
    <p:extLst>
      <p:ext uri="{BB962C8B-B14F-4D97-AF65-F5344CB8AC3E}">
        <p14:creationId xmlns:p14="http://schemas.microsoft.com/office/powerpoint/2010/main" val="20308374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41834"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3" y="1690689"/>
            <a:ext cx="7159083" cy="4319819"/>
          </a:xfrm>
          <a:prstGeom prst="rect">
            <a:avLst/>
          </a:prstGeom>
        </p:spPr>
      </p:pic>
    </p:spTree>
    <p:extLst>
      <p:ext uri="{BB962C8B-B14F-4D97-AF65-F5344CB8AC3E}">
        <p14:creationId xmlns:p14="http://schemas.microsoft.com/office/powerpoint/2010/main" val="29875151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2956" y="365126"/>
            <a:ext cx="8486078"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2" y="1690689"/>
            <a:ext cx="6902605" cy="4520540"/>
          </a:xfrm>
          <a:prstGeom prst="rect">
            <a:avLst/>
          </a:prstGeom>
        </p:spPr>
      </p:pic>
    </p:spTree>
    <p:extLst>
      <p:ext uri="{BB962C8B-B14F-4D97-AF65-F5344CB8AC3E}">
        <p14:creationId xmlns:p14="http://schemas.microsoft.com/office/powerpoint/2010/main" val="15464403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08741"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663" y="1690689"/>
            <a:ext cx="6746488" cy="4453633"/>
          </a:xfrm>
          <a:prstGeom prst="rect">
            <a:avLst/>
          </a:prstGeom>
        </p:spPr>
      </p:pic>
    </p:spTree>
    <p:extLst>
      <p:ext uri="{BB962C8B-B14F-4D97-AF65-F5344CB8AC3E}">
        <p14:creationId xmlns:p14="http://schemas.microsoft.com/office/powerpoint/2010/main" val="16294957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049" y="365126"/>
            <a:ext cx="8519531"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17" y="1690689"/>
            <a:ext cx="6635766" cy="4386726"/>
          </a:xfrm>
          <a:prstGeom prst="rect">
            <a:avLst/>
          </a:prstGeom>
        </p:spPr>
      </p:pic>
    </p:spTree>
    <p:extLst>
      <p:ext uri="{BB962C8B-B14F-4D97-AF65-F5344CB8AC3E}">
        <p14:creationId xmlns:p14="http://schemas.microsoft.com/office/powerpoint/2010/main" val="34473561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697951" cy="1325563"/>
          </a:xfrm>
        </p:spPr>
        <p:txBody>
          <a:bodyPr/>
          <a:lstStyle/>
          <a:p>
            <a:r>
              <a:rPr lang="fr-FR" dirty="0"/>
              <a:t>Portabello Estate, Corona, CA (2002)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1" y="1690689"/>
            <a:ext cx="6735337" cy="4531691"/>
          </a:xfrm>
          <a:prstGeom prst="rect">
            <a:avLst/>
          </a:prstGeom>
        </p:spPr>
      </p:pic>
    </p:spTree>
    <p:extLst>
      <p:ext uri="{BB962C8B-B14F-4D97-AF65-F5344CB8AC3E}">
        <p14:creationId xmlns:p14="http://schemas.microsoft.com/office/powerpoint/2010/main" val="33634810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54210</TotalTime>
  <Words>2793</Words>
  <Application>Microsoft Office PowerPoint</Application>
  <PresentationFormat>Affichage à l'écran (4:3)</PresentationFormat>
  <Paragraphs>284</Paragraphs>
  <Slides>113</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113</vt:i4>
      </vt:variant>
    </vt:vector>
  </HeadingPairs>
  <TitlesOfParts>
    <vt:vector size="117" baseType="lpstr">
      <vt:lpstr>Arial</vt:lpstr>
      <vt:lpstr>Calibri</vt:lpstr>
      <vt:lpstr>Calibri Light</vt:lpstr>
      <vt:lpstr>Thème Office</vt:lpstr>
      <vt:lpstr>Présentation PowerPoint</vt:lpstr>
      <vt:lpstr>US Modernist Houses 2000 – 2002</vt:lpstr>
      <vt:lpstr>       US Modernist Houses</vt:lpstr>
      <vt:lpstr>     US Modernist Houses</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Jackson Retreat, Big Sur, CA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Tubac House, Tubac, AZ (2000)</vt:lpstr>
      <vt:lpstr>  Cube House, Ithaca, NY (2000)</vt:lpstr>
      <vt:lpstr>  Cube House, Ithaca, NY (2000)</vt:lpstr>
      <vt:lpstr>   Cube House, Ithaca, NY (2000)</vt:lpstr>
      <vt:lpstr>   Cube House, Ithaca, NY (2000)</vt:lpstr>
      <vt:lpstr>   Cube House, Ithaca, NY (2000)</vt:lpstr>
      <vt:lpstr>  Cube House, Ithaca, NY (2000)</vt:lpstr>
      <vt:lpstr>   Cube House, Ithaca, NY (2000)</vt:lpstr>
      <vt:lpstr>   Cube House, Ithaca, NY (2000)</vt:lpstr>
      <vt:lpstr>   Cube House, Ithaca, NY (2000)</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Desert Nomad House, Tucson, AZ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Sherman Residence, Encino, CA (2001)</vt:lpstr>
      <vt:lpstr> Sherman Residence, Encino, CA (2001)</vt:lpstr>
      <vt:lpstr>Sherman Residence, Encino, CA (2001)</vt:lpstr>
      <vt:lpstr>Sherman Residence, Encino, CA (2001)</vt:lpstr>
      <vt:lpstr>Sherman Residence, Encino, CA (2001)</vt:lpstr>
      <vt:lpstr>Sherman Residence, Encino, CA (2001)</vt:lpstr>
      <vt:lpstr> View Silo House, Livingston, MT (2001)</vt:lpstr>
      <vt:lpstr> View Silo House, Livingston, MT (2001)</vt:lpstr>
      <vt:lpstr> View Silo House, Livingston, MT (2001)</vt:lpstr>
      <vt:lpstr> View Silo House, Livingston, MT (2001)</vt:lpstr>
      <vt:lpstr>View Silo House, Livingston, MT (2001)</vt:lpstr>
      <vt:lpstr> View Silo House, Livingston, MT (2001)</vt:lpstr>
      <vt:lpstr> View Silo House, Livingston, MT (2001)</vt:lpstr>
      <vt:lpstr>Pfanner House, Chicago, IL (2002)</vt:lpstr>
      <vt:lpstr>Pfanner House, Chicago, IL (2002)</vt:lpstr>
      <vt:lpstr>Pfanner House, Chicago, IL (2002)</vt:lpstr>
      <vt:lpstr>Pfanner House, Chicago, IL (2002)</vt:lpstr>
      <vt:lpstr>Pfanner House, Chicago, IL (2002)</vt:lpstr>
      <vt:lpstr>Pfanner House, Chicago, IL (2002)</vt:lpstr>
      <vt:lpstr>Pfanner House, Chicago, IL (2002)</vt:lpstr>
      <vt:lpstr>Pfanner House, Chicago, IL (2002)</vt:lpstr>
      <vt:lpstr>Pfanner House, Chicago, IL (2002)</vt:lpstr>
      <vt:lpstr>Pfanner House, Chicago, IL (2002)</vt:lpstr>
      <vt:lpstr>Portabello Estate, Corona, CA (2002) </vt:lpstr>
      <vt:lpstr>  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Portabello Estate, Corona, CA (2002)</vt:lpstr>
      <vt:lpstr> Scorpion House, Scottsdale, AZ (2002)</vt:lpstr>
      <vt:lpstr>  Scorpion House, Scottsdale, AZ (2002)</vt:lpstr>
      <vt:lpstr>Scorpion House, Scottsdale, AZ (2002)</vt:lpstr>
      <vt:lpstr>Scorpion House, Scottsdale, AZ (2002)</vt:lpstr>
      <vt:lpstr>Scorpion House, Scottsdale, AZ (2002)</vt:lpstr>
      <vt:lpstr>Scorpion House, Scottsdale, AZ (2002)</vt:lpstr>
      <vt:lpstr>Scorpion House, Scottsdale, AZ (2002)</vt:lpstr>
      <vt:lpstr>Scorpion House, Scottsdale, AZ (2002)</vt:lpstr>
      <vt:lpstr>Scorpion House, Scottsdale, AZ (2002)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635</cp:revision>
  <dcterms:created xsi:type="dcterms:W3CDTF">2017-12-25T13:11:09Z</dcterms:created>
  <dcterms:modified xsi:type="dcterms:W3CDTF">2022-03-16T11:38:50Z</dcterms:modified>
</cp:coreProperties>
</file>