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sldIdLst>
    <p:sldId id="1279" r:id="rId2"/>
    <p:sldId id="551" r:id="rId3"/>
    <p:sldId id="1584" r:id="rId4"/>
    <p:sldId id="920" r:id="rId5"/>
    <p:sldId id="1500" r:id="rId6"/>
    <p:sldId id="1565" r:id="rId7"/>
    <p:sldId id="1566" r:id="rId8"/>
    <p:sldId id="1583" r:id="rId9"/>
    <p:sldId id="1567" r:id="rId10"/>
    <p:sldId id="1580" r:id="rId11"/>
    <p:sldId id="1577" r:id="rId12"/>
    <p:sldId id="1568" r:id="rId13"/>
    <p:sldId id="1579" r:id="rId14"/>
    <p:sldId id="1569" r:id="rId15"/>
    <p:sldId id="1570" r:id="rId16"/>
    <p:sldId id="1571" r:id="rId17"/>
    <p:sldId id="1572" r:id="rId18"/>
    <p:sldId id="1574" r:id="rId19"/>
    <p:sldId id="1573" r:id="rId20"/>
    <p:sldId id="1575" r:id="rId21"/>
    <p:sldId id="1582" r:id="rId22"/>
    <p:sldId id="1578" r:id="rId23"/>
    <p:sldId id="1576" r:id="rId24"/>
    <p:sldId id="1121" r:id="rId25"/>
    <p:sldId id="1122" r:id="rId26"/>
    <p:sldId id="1123" r:id="rId27"/>
    <p:sldId id="1124" r:id="rId28"/>
    <p:sldId id="1125" r:id="rId29"/>
    <p:sldId id="1126" r:id="rId30"/>
    <p:sldId id="1111" r:id="rId31"/>
    <p:sldId id="1112" r:id="rId32"/>
    <p:sldId id="1120" r:id="rId33"/>
    <p:sldId id="1113" r:id="rId34"/>
    <p:sldId id="1114" r:id="rId35"/>
    <p:sldId id="1116" r:id="rId36"/>
    <p:sldId id="1117" r:id="rId37"/>
    <p:sldId id="1119" r:id="rId38"/>
    <p:sldId id="1511" r:id="rId39"/>
    <p:sldId id="1118" r:id="rId40"/>
    <p:sldId id="1502" r:id="rId41"/>
    <p:sldId id="1503" r:id="rId42"/>
    <p:sldId id="1506" r:id="rId43"/>
    <p:sldId id="1505" r:id="rId44"/>
    <p:sldId id="1508" r:id="rId45"/>
    <p:sldId id="1509" r:id="rId46"/>
    <p:sldId id="1504" r:id="rId47"/>
    <p:sldId id="1507" r:id="rId48"/>
    <p:sldId id="1510" r:id="rId49"/>
    <p:sldId id="847" r:id="rId50"/>
    <p:sldId id="848" r:id="rId51"/>
    <p:sldId id="857" r:id="rId52"/>
    <p:sldId id="849" r:id="rId53"/>
    <p:sldId id="850" r:id="rId54"/>
    <p:sldId id="851" r:id="rId55"/>
    <p:sldId id="852" r:id="rId56"/>
    <p:sldId id="853" r:id="rId57"/>
    <p:sldId id="854" r:id="rId58"/>
    <p:sldId id="855" r:id="rId59"/>
    <p:sldId id="856" r:id="rId60"/>
    <p:sldId id="1369" r:id="rId61"/>
    <p:sldId id="1370" r:id="rId62"/>
    <p:sldId id="1365" r:id="rId63"/>
    <p:sldId id="1366" r:id="rId64"/>
    <p:sldId id="1367" r:id="rId65"/>
    <p:sldId id="1368" r:id="rId66"/>
    <p:sldId id="1512" r:id="rId67"/>
    <p:sldId id="1513" r:id="rId68"/>
    <p:sldId id="1514" r:id="rId69"/>
    <p:sldId id="1515" r:id="rId70"/>
    <p:sldId id="1521" r:id="rId71"/>
    <p:sldId id="1522" r:id="rId72"/>
    <p:sldId id="1516" r:id="rId73"/>
    <p:sldId id="1517" r:id="rId74"/>
    <p:sldId id="1518" r:id="rId75"/>
    <p:sldId id="1519" r:id="rId76"/>
    <p:sldId id="1105" r:id="rId77"/>
    <p:sldId id="1106" r:id="rId78"/>
    <p:sldId id="1107" r:id="rId79"/>
    <p:sldId id="1108" r:id="rId80"/>
    <p:sldId id="1109" r:id="rId81"/>
    <p:sldId id="1489" r:id="rId82"/>
    <p:sldId id="1490" r:id="rId83"/>
    <p:sldId id="1499" r:id="rId84"/>
    <p:sldId id="1496" r:id="rId85"/>
    <p:sldId id="1493" r:id="rId86"/>
    <p:sldId id="1491" r:id="rId87"/>
    <p:sldId id="1492" r:id="rId88"/>
    <p:sldId id="1498" r:id="rId89"/>
    <p:sldId id="1495" r:id="rId90"/>
    <p:sldId id="1494" r:id="rId91"/>
    <p:sldId id="1097" r:id="rId92"/>
    <p:sldId id="1098" r:id="rId93"/>
    <p:sldId id="1099" r:id="rId94"/>
    <p:sldId id="1100" r:id="rId95"/>
    <p:sldId id="1104" r:id="rId96"/>
    <p:sldId id="1101" r:id="rId97"/>
    <p:sldId id="1102" r:id="rId98"/>
    <p:sldId id="858" r:id="rId99"/>
    <p:sldId id="859" r:id="rId100"/>
    <p:sldId id="865" r:id="rId101"/>
    <p:sldId id="860" r:id="rId102"/>
    <p:sldId id="861" r:id="rId103"/>
    <p:sldId id="862" r:id="rId104"/>
    <p:sldId id="863" r:id="rId105"/>
    <p:sldId id="864" r:id="rId106"/>
    <p:sldId id="1523" r:id="rId107"/>
    <p:sldId id="1524" r:id="rId108"/>
    <p:sldId id="1532" r:id="rId109"/>
    <p:sldId id="1533" r:id="rId110"/>
    <p:sldId id="1525" r:id="rId111"/>
    <p:sldId id="1527" r:id="rId112"/>
    <p:sldId id="1534" r:id="rId113"/>
    <p:sldId id="1528" r:id="rId114"/>
    <p:sldId id="1529" r:id="rId115"/>
    <p:sldId id="1530" r:id="rId116"/>
    <p:sldId id="1531" r:id="rId117"/>
    <p:sldId id="1051" r:id="rId118"/>
    <p:sldId id="1052" r:id="rId119"/>
    <p:sldId id="1053" r:id="rId120"/>
    <p:sldId id="1547" r:id="rId121"/>
    <p:sldId id="1054" r:id="rId122"/>
    <p:sldId id="1055" r:id="rId123"/>
    <p:sldId id="1056" r:id="rId124"/>
    <p:sldId id="1057" r:id="rId125"/>
    <p:sldId id="1058" r:id="rId126"/>
    <p:sldId id="1059" r:id="rId127"/>
    <p:sldId id="1067" r:id="rId128"/>
    <p:sldId id="1060" r:id="rId129"/>
    <p:sldId id="1061" r:id="rId130"/>
    <p:sldId id="1062" r:id="rId131"/>
    <p:sldId id="1063" r:id="rId132"/>
    <p:sldId id="1065" r:id="rId133"/>
    <p:sldId id="1066" r:id="rId134"/>
    <p:sldId id="1064" r:id="rId135"/>
    <p:sldId id="1585" r:id="rId136"/>
    <p:sldId id="1586" r:id="rId137"/>
    <p:sldId id="1587" r:id="rId138"/>
    <p:sldId id="1588" r:id="rId139"/>
    <p:sldId id="1589" r:id="rId140"/>
    <p:sldId id="1590" r:id="rId141"/>
    <p:sldId id="1591" r:id="rId142"/>
    <p:sldId id="1592" r:id="rId143"/>
    <p:sldId id="1600" r:id="rId144"/>
    <p:sldId id="1593" r:id="rId145"/>
    <p:sldId id="1596" r:id="rId146"/>
    <p:sldId id="1597" r:id="rId147"/>
    <p:sldId id="1598" r:id="rId148"/>
    <p:sldId id="1599" r:id="rId149"/>
    <p:sldId id="1594" r:id="rId150"/>
    <p:sldId id="1068" r:id="rId15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F9809B4-9692-4A64-B535-248E401092B8}">
          <p14:sldIdLst>
            <p14:sldId id="1279"/>
            <p14:sldId id="551"/>
            <p14:sldId id="1584"/>
            <p14:sldId id="920"/>
            <p14:sldId id="1500"/>
            <p14:sldId id="1565"/>
            <p14:sldId id="1566"/>
            <p14:sldId id="1583"/>
            <p14:sldId id="1567"/>
            <p14:sldId id="1580"/>
            <p14:sldId id="1577"/>
            <p14:sldId id="1568"/>
            <p14:sldId id="1579"/>
            <p14:sldId id="1569"/>
            <p14:sldId id="1570"/>
            <p14:sldId id="1571"/>
            <p14:sldId id="1572"/>
            <p14:sldId id="1574"/>
            <p14:sldId id="1573"/>
            <p14:sldId id="1575"/>
            <p14:sldId id="1582"/>
            <p14:sldId id="1578"/>
            <p14:sldId id="1576"/>
            <p14:sldId id="1121"/>
            <p14:sldId id="1122"/>
            <p14:sldId id="1123"/>
            <p14:sldId id="1124"/>
            <p14:sldId id="1125"/>
            <p14:sldId id="1126"/>
            <p14:sldId id="1111"/>
            <p14:sldId id="1112"/>
            <p14:sldId id="1120"/>
            <p14:sldId id="1113"/>
            <p14:sldId id="1114"/>
            <p14:sldId id="1116"/>
            <p14:sldId id="1117"/>
            <p14:sldId id="1119"/>
            <p14:sldId id="1511"/>
            <p14:sldId id="1118"/>
            <p14:sldId id="1502"/>
            <p14:sldId id="1503"/>
            <p14:sldId id="1506"/>
            <p14:sldId id="1505"/>
            <p14:sldId id="1508"/>
            <p14:sldId id="1509"/>
            <p14:sldId id="1504"/>
            <p14:sldId id="1507"/>
            <p14:sldId id="1510"/>
            <p14:sldId id="847"/>
            <p14:sldId id="848"/>
            <p14:sldId id="857"/>
            <p14:sldId id="849"/>
            <p14:sldId id="850"/>
            <p14:sldId id="851"/>
            <p14:sldId id="852"/>
            <p14:sldId id="853"/>
            <p14:sldId id="854"/>
            <p14:sldId id="855"/>
            <p14:sldId id="856"/>
            <p14:sldId id="1369"/>
            <p14:sldId id="1370"/>
            <p14:sldId id="1365"/>
            <p14:sldId id="1366"/>
            <p14:sldId id="1367"/>
            <p14:sldId id="1368"/>
            <p14:sldId id="1512"/>
            <p14:sldId id="1513"/>
            <p14:sldId id="1514"/>
            <p14:sldId id="1515"/>
            <p14:sldId id="1521"/>
            <p14:sldId id="1522"/>
            <p14:sldId id="1516"/>
            <p14:sldId id="1517"/>
            <p14:sldId id="1518"/>
            <p14:sldId id="1519"/>
            <p14:sldId id="1105"/>
            <p14:sldId id="1106"/>
            <p14:sldId id="1107"/>
            <p14:sldId id="1108"/>
            <p14:sldId id="1109"/>
            <p14:sldId id="1489"/>
            <p14:sldId id="1490"/>
            <p14:sldId id="1499"/>
            <p14:sldId id="1496"/>
            <p14:sldId id="1493"/>
            <p14:sldId id="1491"/>
            <p14:sldId id="1492"/>
            <p14:sldId id="1498"/>
            <p14:sldId id="1495"/>
            <p14:sldId id="1494"/>
            <p14:sldId id="1097"/>
            <p14:sldId id="1098"/>
            <p14:sldId id="1099"/>
            <p14:sldId id="1100"/>
            <p14:sldId id="1104"/>
            <p14:sldId id="1101"/>
            <p14:sldId id="1102"/>
            <p14:sldId id="858"/>
            <p14:sldId id="859"/>
            <p14:sldId id="865"/>
            <p14:sldId id="860"/>
            <p14:sldId id="861"/>
            <p14:sldId id="862"/>
            <p14:sldId id="863"/>
            <p14:sldId id="864"/>
            <p14:sldId id="1523"/>
            <p14:sldId id="1524"/>
            <p14:sldId id="1532"/>
            <p14:sldId id="1533"/>
            <p14:sldId id="1525"/>
            <p14:sldId id="1527"/>
            <p14:sldId id="1534"/>
            <p14:sldId id="1528"/>
            <p14:sldId id="1529"/>
            <p14:sldId id="1530"/>
            <p14:sldId id="1531"/>
            <p14:sldId id="1051"/>
            <p14:sldId id="1052"/>
            <p14:sldId id="1053"/>
            <p14:sldId id="1547"/>
            <p14:sldId id="1054"/>
            <p14:sldId id="1055"/>
            <p14:sldId id="1056"/>
            <p14:sldId id="1057"/>
            <p14:sldId id="1058"/>
            <p14:sldId id="1059"/>
            <p14:sldId id="1067"/>
            <p14:sldId id="1060"/>
            <p14:sldId id="1061"/>
            <p14:sldId id="1062"/>
            <p14:sldId id="1063"/>
            <p14:sldId id="1065"/>
            <p14:sldId id="1066"/>
            <p14:sldId id="1064"/>
            <p14:sldId id="1585"/>
            <p14:sldId id="1586"/>
            <p14:sldId id="1587"/>
            <p14:sldId id="1588"/>
            <p14:sldId id="1589"/>
            <p14:sldId id="1590"/>
            <p14:sldId id="1591"/>
            <p14:sldId id="1592"/>
            <p14:sldId id="1600"/>
            <p14:sldId id="1593"/>
            <p14:sldId id="1596"/>
            <p14:sldId id="1597"/>
            <p14:sldId id="1598"/>
            <p14:sldId id="1599"/>
            <p14:sldId id="1594"/>
            <p14:sldId id="10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434"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 d="1"/>
        <a:sy n="1" d="1"/>
      </p:scale>
      <p:origin x="0" y="-3526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24/03/2022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24/03/2022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24/03/2022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24/03/2022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24/03/2022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24/03/2022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24/03/2022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24/03/2022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24/03/2022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24/03/2022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24/03/2022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24/03/2022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24/03/2022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eg"/><Relationship Id="rId1" Type="http://schemas.openxmlformats.org/officeDocument/2006/relationships/slideLayout" Target="../slideLayouts/slideLayout6.xml"/><Relationship Id="rId4" Type="http://schemas.openxmlformats.org/officeDocument/2006/relationships/image" Target="../media/image13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g"/><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g"/><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13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6.xml"/><Relationship Id="rId4" Type="http://schemas.openxmlformats.org/officeDocument/2006/relationships/image" Target="../media/image167.jpeg"/></Relationships>
</file>

<file path=ppt/slides/_rels/slide14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 Id="rId4" Type="http://schemas.openxmlformats.org/officeDocument/2006/relationships/image" Target="../media/image171.jpeg"/></Relationships>
</file>

<file path=ppt/slides/_rels/slide143.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 Id="rId4" Type="http://schemas.openxmlformats.org/officeDocument/2006/relationships/image" Target="../media/image177.jpeg"/></Relationships>
</file>

<file path=ppt/slides/_rels/slide147.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eg"/><Relationship Id="rId1" Type="http://schemas.openxmlformats.org/officeDocument/2006/relationships/slideLayout" Target="../slideLayouts/slideLayout6.xml"/><Relationship Id="rId4" Type="http://schemas.openxmlformats.org/officeDocument/2006/relationships/image" Target="../media/image18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 Id="rId5" Type="http://schemas.openxmlformats.org/officeDocument/2006/relationships/image" Target="../media/image59.gif"/><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00.jpg"/></Relationships>
</file>

<file path=ppt/slides/_rels/slide8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6.xml"/><Relationship Id="rId4" Type="http://schemas.openxmlformats.org/officeDocument/2006/relationships/image" Target="../media/image10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6.xml"/><Relationship Id="rId5" Type="http://schemas.openxmlformats.org/officeDocument/2006/relationships/image" Target="../media/image117.jpg"/><Relationship Id="rId4" Type="http://schemas.openxmlformats.org/officeDocument/2006/relationships/image" Target="../media/image59.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57" y="621775"/>
            <a:ext cx="8004601" cy="4937252"/>
          </a:xfrm>
          <a:prstGeom prst="rect">
            <a:avLst/>
          </a:prstGeom>
        </p:spPr>
      </p:pic>
      <p:sp>
        <p:nvSpPr>
          <p:cNvPr id="4" name="ZoneTexte 3"/>
          <p:cNvSpPr txBox="1"/>
          <p:nvPr/>
        </p:nvSpPr>
        <p:spPr>
          <a:xfrm>
            <a:off x="887104" y="736980"/>
            <a:ext cx="7206018" cy="1015663"/>
          </a:xfrm>
          <a:prstGeom prst="rect">
            <a:avLst/>
          </a:prstGeom>
          <a:noFill/>
        </p:spPr>
        <p:txBody>
          <a:bodyPr wrap="square" rtlCol="0">
            <a:spAutoFit/>
          </a:bodyPr>
          <a:lstStyle/>
          <a:p>
            <a:r>
              <a:rPr lang="fr-FR" sz="6000" dirty="0" smtClean="0">
                <a:solidFill>
                  <a:schemeClr val="bg1"/>
                </a:solidFill>
              </a:rPr>
              <a:t>US. Modernist Houses </a:t>
            </a:r>
            <a:endParaRPr lang="fr-FR" sz="6000" dirty="0">
              <a:solidFill>
                <a:schemeClr val="bg1"/>
              </a:solidFill>
            </a:endParaRPr>
          </a:p>
        </p:txBody>
      </p:sp>
      <p:sp>
        <p:nvSpPr>
          <p:cNvPr id="5" name="ZoneTexte 4"/>
          <p:cNvSpPr txBox="1"/>
          <p:nvPr/>
        </p:nvSpPr>
        <p:spPr>
          <a:xfrm>
            <a:off x="3125337" y="1752643"/>
            <a:ext cx="2852382" cy="461665"/>
          </a:xfrm>
          <a:prstGeom prst="rect">
            <a:avLst/>
          </a:prstGeom>
          <a:noFill/>
        </p:spPr>
        <p:txBody>
          <a:bodyPr wrap="square" rtlCol="0">
            <a:spAutoFit/>
          </a:bodyPr>
          <a:lstStyle/>
          <a:p>
            <a:r>
              <a:rPr lang="fr-FR" sz="2400" dirty="0" smtClean="0">
                <a:solidFill>
                  <a:schemeClr val="bg1"/>
                </a:solidFill>
              </a:rPr>
              <a:t>       1995-1999</a:t>
            </a:r>
            <a:endParaRPr lang="fr-FR" sz="2400" dirty="0">
              <a:solidFill>
                <a:schemeClr val="bg1"/>
              </a:solidFill>
            </a:endParaRPr>
          </a:p>
        </p:txBody>
      </p:sp>
      <p:pic>
        <p:nvPicPr>
          <p:cNvPr id="6" name="Dee Yan-Key - carous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5556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65407"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5" y="1690689"/>
            <a:ext cx="8665029" cy="4402327"/>
          </a:xfrm>
          <a:prstGeom prst="rect">
            <a:avLst/>
          </a:prstGeom>
        </p:spPr>
      </p:pic>
    </p:spTree>
    <p:extLst>
      <p:ext uri="{BB962C8B-B14F-4D97-AF65-F5344CB8AC3E}">
        <p14:creationId xmlns:p14="http://schemas.microsoft.com/office/powerpoint/2010/main" val="38774897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92" y="320674"/>
            <a:ext cx="9074908" cy="1325563"/>
          </a:xfrm>
        </p:spPr>
        <p:txBody>
          <a:bodyPr/>
          <a:lstStyle/>
          <a:p>
            <a:r>
              <a:rPr lang="fr-FR" dirty="0" smtClean="0"/>
              <a:t> Neugebauer House, </a:t>
            </a:r>
            <a:r>
              <a:rPr lang="fr-FR" dirty="0"/>
              <a:t>Naples, FL (</a:t>
            </a:r>
            <a:r>
              <a:rPr lang="fr-FR" dirty="0" smtClean="0"/>
              <a:t>1998)</a:t>
            </a:r>
            <a:endParaRPr lang="fr-FR" dirty="0"/>
          </a:p>
        </p:txBody>
      </p:sp>
      <p:sp>
        <p:nvSpPr>
          <p:cNvPr id="3" name="Espace réservé du contenu 2"/>
          <p:cNvSpPr>
            <a:spLocks noGrp="1"/>
          </p:cNvSpPr>
          <p:nvPr>
            <p:ph idx="1"/>
          </p:nvPr>
        </p:nvSpPr>
        <p:spPr/>
        <p:txBody>
          <a:bodyPr>
            <a:normAutofit/>
          </a:bodyPr>
          <a:lstStyle/>
          <a:p>
            <a:r>
              <a:rPr lang="en-US" dirty="0"/>
              <a:t>A fifteen-foot module controls the structural bay and the incremental dimensions of all the cellular spaces. </a:t>
            </a:r>
            <a:r>
              <a:rPr lang="en-US" dirty="0" smtClean="0"/>
              <a:t>The </a:t>
            </a:r>
            <a:r>
              <a:rPr lang="en-US" dirty="0"/>
              <a:t>principal rooms and their attendant bathing and dressing areas as well as the kitchen are covered by a steel-frame butterfly roof cantilevered off paired steel stanchions at 15-foot centers. This roof, finished with a stone-paneled rain screen, satisfies the community requirement for a pitched roof while reinforcing the house’s orientation toward the water.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3170839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a:t>
            </a:r>
            <a:r>
              <a:rPr lang="fr-FR" dirty="0"/>
              <a:t>Naples, FL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88" y="1690689"/>
            <a:ext cx="6623824" cy="4420180"/>
          </a:xfrm>
          <a:prstGeom prst="rect">
            <a:avLst/>
          </a:prstGeom>
        </p:spPr>
      </p:pic>
    </p:spTree>
    <p:extLst>
      <p:ext uri="{BB962C8B-B14F-4D97-AF65-F5344CB8AC3E}">
        <p14:creationId xmlns:p14="http://schemas.microsoft.com/office/powerpoint/2010/main" val="37403895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a:t>
            </a:r>
            <a:r>
              <a:rPr lang="fr-FR" dirty="0"/>
              <a:t>Naples, FL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427035"/>
          </a:xfrm>
          <a:prstGeom prst="rect">
            <a:avLst/>
          </a:prstGeom>
        </p:spPr>
      </p:pic>
    </p:spTree>
    <p:extLst>
      <p:ext uri="{BB962C8B-B14F-4D97-AF65-F5344CB8AC3E}">
        <p14:creationId xmlns:p14="http://schemas.microsoft.com/office/powerpoint/2010/main" val="28103027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a:t>
            </a:r>
            <a:r>
              <a:rPr lang="fr-FR" dirty="0"/>
              <a:t>Naples, FL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814" y="1690689"/>
            <a:ext cx="6590371" cy="4509390"/>
          </a:xfrm>
          <a:prstGeom prst="rect">
            <a:avLst/>
          </a:prstGeom>
        </p:spPr>
      </p:pic>
    </p:spTree>
    <p:extLst>
      <p:ext uri="{BB962C8B-B14F-4D97-AF65-F5344CB8AC3E}">
        <p14:creationId xmlns:p14="http://schemas.microsoft.com/office/powerpoint/2010/main" val="20631255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a:t>
            </a:r>
            <a:r>
              <a:rPr lang="fr-FR" dirty="0"/>
              <a:t>Naples, FL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90689"/>
            <a:ext cx="3562350" cy="449823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278" y="1690690"/>
            <a:ext cx="4144072" cy="4498238"/>
          </a:xfrm>
          <a:prstGeom prst="rect">
            <a:avLst/>
          </a:prstGeom>
        </p:spPr>
      </p:pic>
    </p:spTree>
    <p:extLst>
      <p:ext uri="{BB962C8B-B14F-4D97-AF65-F5344CB8AC3E}">
        <p14:creationId xmlns:p14="http://schemas.microsoft.com/office/powerpoint/2010/main" val="41816735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a:t>
            </a:r>
            <a:r>
              <a:rPr lang="fr-FR" dirty="0"/>
              <a:t>Naples, FL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39" y="1690689"/>
            <a:ext cx="6601522" cy="4364424"/>
          </a:xfrm>
          <a:prstGeom prst="rect">
            <a:avLst/>
          </a:prstGeom>
        </p:spPr>
      </p:pic>
    </p:spTree>
    <p:extLst>
      <p:ext uri="{BB962C8B-B14F-4D97-AF65-F5344CB8AC3E}">
        <p14:creationId xmlns:p14="http://schemas.microsoft.com/office/powerpoint/2010/main" val="10983578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Byrne House, North Scottsdale, AZ (1998)</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259307" y="1690689"/>
            <a:ext cx="5267325" cy="43529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874" y="1683048"/>
            <a:ext cx="3207224" cy="3509108"/>
          </a:xfrm>
          <a:prstGeom prst="rect">
            <a:avLst/>
          </a:prstGeom>
        </p:spPr>
      </p:pic>
      <p:pic>
        <p:nvPicPr>
          <p:cNvPr id="8" name="Image 7"/>
          <p:cNvPicPr>
            <a:picLocks noChangeAspect="1"/>
          </p:cNvPicPr>
          <p:nvPr/>
        </p:nvPicPr>
        <p:blipFill>
          <a:blip r:embed="rId4"/>
          <a:stretch>
            <a:fillRect/>
          </a:stretch>
        </p:blipFill>
        <p:spPr>
          <a:xfrm>
            <a:off x="5869390" y="5504893"/>
            <a:ext cx="2626435" cy="256807"/>
          </a:xfrm>
          <a:prstGeom prst="rect">
            <a:avLst/>
          </a:prstGeom>
        </p:spPr>
      </p:pic>
      <p:sp>
        <p:nvSpPr>
          <p:cNvPr id="9" name="ZoneTexte 8"/>
          <p:cNvSpPr txBox="1"/>
          <p:nvPr/>
        </p:nvSpPr>
        <p:spPr>
          <a:xfrm>
            <a:off x="6605516" y="4763068"/>
            <a:ext cx="2210582" cy="369332"/>
          </a:xfrm>
          <a:prstGeom prst="rect">
            <a:avLst/>
          </a:prstGeom>
          <a:noFill/>
        </p:spPr>
        <p:txBody>
          <a:bodyPr wrap="square" rtlCol="0">
            <a:spAutoFit/>
          </a:bodyPr>
          <a:lstStyle/>
          <a:p>
            <a:r>
              <a:rPr lang="fr-FR" dirty="0" smtClean="0"/>
              <a:t>                 Will Bruder</a:t>
            </a:r>
            <a:endParaRPr lang="fr-FR" dirty="0"/>
          </a:p>
        </p:txBody>
      </p:sp>
    </p:spTree>
    <p:extLst>
      <p:ext uri="{BB962C8B-B14F-4D97-AF65-F5344CB8AC3E}">
        <p14:creationId xmlns:p14="http://schemas.microsoft.com/office/powerpoint/2010/main" val="181786705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Byrne House, </a:t>
            </a:r>
            <a:r>
              <a:rPr lang="fr-FR" sz="4000" dirty="0"/>
              <a:t>North Scottsdale, AZ (1998)</a:t>
            </a:r>
          </a:p>
        </p:txBody>
      </p:sp>
      <p:sp>
        <p:nvSpPr>
          <p:cNvPr id="3" name="Espace réservé du contenu 2"/>
          <p:cNvSpPr>
            <a:spLocks noGrp="1"/>
          </p:cNvSpPr>
          <p:nvPr>
            <p:ph idx="1"/>
          </p:nvPr>
        </p:nvSpPr>
        <p:spPr/>
        <p:txBody>
          <a:bodyPr>
            <a:normAutofit fontScale="85000" lnSpcReduction="10000"/>
          </a:bodyPr>
          <a:lstStyle/>
          <a:p>
            <a:r>
              <a:rPr lang="en-US" dirty="0" smtClean="0"/>
              <a:t>It is the work of the architect Will Bruder.</a:t>
            </a:r>
          </a:p>
          <a:p>
            <a:r>
              <a:rPr lang="en-US" dirty="0" smtClean="0"/>
              <a:t>The </a:t>
            </a:r>
            <a:r>
              <a:rPr lang="en-US" dirty="0"/>
              <a:t>residence is a series of abstract canyon walls and spaces that emerge as metaphoric geological gestures from its steep south facing desert site. With dramatically corbelled concrete tilting and raking masonry and metal clad frame walls, the architectural embrace of the residence’s main entry, living and circulation gallery spaces is both original and invigorating. The structure’s angular geometry grows from the asymmetrical, tapering alignment of ‘canyon’. The purple/black patinaed copper, acid etched galvanized metal clad frame-well and fascia elements complement the undisturbed Sonoran desert surround. Large window walls, patios and courtyards of shade and sun allow </a:t>
            </a:r>
            <a:r>
              <a:rPr lang="en-US" dirty="0" smtClean="0"/>
              <a:t>indoor /</a:t>
            </a:r>
            <a:r>
              <a:rPr lang="en-US" dirty="0"/>
              <a:t>outdoor living throughout the desert calendar.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3136867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41495" y="1690689"/>
            <a:ext cx="7061010" cy="4371975"/>
          </a:xfrm>
          <a:prstGeom prst="rect">
            <a:avLst/>
          </a:prstGeom>
        </p:spPr>
      </p:pic>
    </p:spTree>
    <p:extLst>
      <p:ext uri="{BB962C8B-B14F-4D97-AF65-F5344CB8AC3E}">
        <p14:creationId xmlns:p14="http://schemas.microsoft.com/office/powerpoint/2010/main" val="30525967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14399" y="1690689"/>
            <a:ext cx="7315201" cy="4289435"/>
          </a:xfrm>
          <a:prstGeom prst="rect">
            <a:avLst/>
          </a:prstGeom>
        </p:spPr>
      </p:pic>
    </p:spTree>
    <p:extLst>
      <p:ext uri="{BB962C8B-B14F-4D97-AF65-F5344CB8AC3E}">
        <p14:creationId xmlns:p14="http://schemas.microsoft.com/office/powerpoint/2010/main" val="37713651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79921"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261070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25636" cy="1325563"/>
          </a:xfrm>
        </p:spPr>
        <p:txBody>
          <a:bodyPr>
            <a:normAutofit/>
          </a:bodyPr>
          <a:lstStyle/>
          <a:p>
            <a:r>
              <a:rPr lang="fr-FR" sz="4000" dirty="0" smtClean="0"/>
              <a:t> 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3" y="1690689"/>
            <a:ext cx="6864825" cy="4505395"/>
          </a:xfrm>
          <a:prstGeom prst="rect">
            <a:avLst/>
          </a:prstGeom>
        </p:spPr>
      </p:pic>
    </p:spTree>
    <p:extLst>
      <p:ext uri="{BB962C8B-B14F-4D97-AF65-F5344CB8AC3E}">
        <p14:creationId xmlns:p14="http://schemas.microsoft.com/office/powerpoint/2010/main" val="13577590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138308" y="1690689"/>
            <a:ext cx="6949269" cy="4437156"/>
          </a:xfrm>
          <a:prstGeom prst="rect">
            <a:avLst/>
          </a:prstGeom>
        </p:spPr>
      </p:pic>
    </p:spTree>
    <p:extLst>
      <p:ext uri="{BB962C8B-B14F-4D97-AF65-F5344CB8AC3E}">
        <p14:creationId xmlns:p14="http://schemas.microsoft.com/office/powerpoint/2010/main" val="9414042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4000" dirty="0" smtClean="0"/>
              <a:t>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464025" y="1690689"/>
            <a:ext cx="5172218" cy="4414932"/>
          </a:xfrm>
          <a:prstGeom prst="rect">
            <a:avLst/>
          </a:prstGeom>
        </p:spPr>
      </p:pic>
      <p:pic>
        <p:nvPicPr>
          <p:cNvPr id="6" name="Image 5"/>
          <p:cNvPicPr>
            <a:picLocks noChangeAspect="1"/>
          </p:cNvPicPr>
          <p:nvPr/>
        </p:nvPicPr>
        <p:blipFill>
          <a:blip r:embed="rId3"/>
          <a:stretch>
            <a:fillRect/>
          </a:stretch>
        </p:blipFill>
        <p:spPr>
          <a:xfrm>
            <a:off x="5737036" y="1690689"/>
            <a:ext cx="3038475" cy="4414932"/>
          </a:xfrm>
          <a:prstGeom prst="rect">
            <a:avLst/>
          </a:prstGeom>
        </p:spPr>
      </p:pic>
    </p:spTree>
    <p:extLst>
      <p:ext uri="{BB962C8B-B14F-4D97-AF65-F5344CB8AC3E}">
        <p14:creationId xmlns:p14="http://schemas.microsoft.com/office/powerpoint/2010/main" val="21681568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1201002" y="1690689"/>
            <a:ext cx="7110484" cy="4400550"/>
          </a:xfrm>
          <a:prstGeom prst="rect">
            <a:avLst/>
          </a:prstGeom>
        </p:spPr>
      </p:pic>
    </p:spTree>
    <p:extLst>
      <p:ext uri="{BB962C8B-B14F-4D97-AF65-F5344CB8AC3E}">
        <p14:creationId xmlns:p14="http://schemas.microsoft.com/office/powerpoint/2010/main" val="34843468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Byrne 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044054" y="1690689"/>
            <a:ext cx="7028597" cy="4343400"/>
          </a:xfrm>
          <a:prstGeom prst="rect">
            <a:avLst/>
          </a:prstGeom>
        </p:spPr>
      </p:pic>
    </p:spTree>
    <p:extLst>
      <p:ext uri="{BB962C8B-B14F-4D97-AF65-F5344CB8AC3E}">
        <p14:creationId xmlns:p14="http://schemas.microsoft.com/office/powerpoint/2010/main" val="37880113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707271" cy="1325563"/>
          </a:xfrm>
        </p:spPr>
        <p:txBody>
          <a:bodyPr>
            <a:normAutofit/>
          </a:bodyPr>
          <a:lstStyle/>
          <a:p>
            <a:r>
              <a:rPr lang="fr-FR" sz="4000" dirty="0"/>
              <a:t>Byrne </a:t>
            </a:r>
            <a:r>
              <a:rPr lang="fr-FR" sz="4000" dirty="0" smtClean="0"/>
              <a:t>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285590" y="1690689"/>
            <a:ext cx="6763887" cy="4381500"/>
          </a:xfrm>
          <a:prstGeom prst="rect">
            <a:avLst/>
          </a:prstGeom>
        </p:spPr>
      </p:pic>
    </p:spTree>
    <p:extLst>
      <p:ext uri="{BB962C8B-B14F-4D97-AF65-F5344CB8AC3E}">
        <p14:creationId xmlns:p14="http://schemas.microsoft.com/office/powerpoint/2010/main" val="12421017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75511" cy="1325563"/>
          </a:xfrm>
        </p:spPr>
        <p:txBody>
          <a:bodyPr>
            <a:normAutofit/>
          </a:bodyPr>
          <a:lstStyle/>
          <a:p>
            <a:r>
              <a:rPr lang="fr-FR" sz="4000" dirty="0"/>
              <a:t>Byrne </a:t>
            </a:r>
            <a:r>
              <a:rPr lang="fr-FR" sz="4000" dirty="0" smtClean="0"/>
              <a:t>House, </a:t>
            </a:r>
            <a:r>
              <a:rPr lang="fr-FR" sz="4000" dirty="0"/>
              <a:t>North Scottsdale, AZ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5" y="1690689"/>
            <a:ext cx="6823880" cy="4478099"/>
          </a:xfrm>
          <a:prstGeom prst="rect">
            <a:avLst/>
          </a:prstGeom>
        </p:spPr>
      </p:pic>
    </p:spTree>
    <p:extLst>
      <p:ext uri="{BB962C8B-B14F-4D97-AF65-F5344CB8AC3E}">
        <p14:creationId xmlns:p14="http://schemas.microsoft.com/office/powerpoint/2010/main" val="25685198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2" y="365126"/>
            <a:ext cx="8865220" cy="1325563"/>
          </a:xfrm>
        </p:spPr>
        <p:txBody>
          <a:bodyPr/>
          <a:lstStyle/>
          <a:p>
            <a:r>
              <a:rPr lang="fr-FR" dirty="0" smtClean="0"/>
              <a:t>Y House, Catskill Mountains, NY (1999)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5523" y="1536545"/>
            <a:ext cx="3331211" cy="466121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669" y="1536545"/>
            <a:ext cx="1770762" cy="236638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669" y="4130115"/>
            <a:ext cx="2339438" cy="2103417"/>
          </a:xfrm>
          <a:prstGeom prst="rect">
            <a:avLst/>
          </a:prstGeom>
        </p:spPr>
      </p:pic>
      <p:sp>
        <p:nvSpPr>
          <p:cNvPr id="7" name="ZoneTexte 6"/>
          <p:cNvSpPr txBox="1"/>
          <p:nvPr/>
        </p:nvSpPr>
        <p:spPr>
          <a:xfrm>
            <a:off x="5330283" y="3445727"/>
            <a:ext cx="1471961" cy="369332"/>
          </a:xfrm>
          <a:prstGeom prst="rect">
            <a:avLst/>
          </a:prstGeom>
          <a:noFill/>
        </p:spPr>
        <p:txBody>
          <a:bodyPr wrap="square" rtlCol="0">
            <a:spAutoFit/>
          </a:bodyPr>
          <a:lstStyle/>
          <a:p>
            <a:r>
              <a:rPr lang="fr-FR" dirty="0" smtClean="0">
                <a:solidFill>
                  <a:schemeClr val="bg1"/>
                </a:solidFill>
              </a:rPr>
              <a:t>Steven Holl</a:t>
            </a:r>
            <a:endParaRPr lang="fr-FR" dirty="0">
              <a:solidFill>
                <a:schemeClr val="bg1"/>
              </a:solidFill>
            </a:endParaRPr>
          </a:p>
        </p:txBody>
      </p:sp>
    </p:spTree>
    <p:extLst>
      <p:ext uri="{BB962C8B-B14F-4D97-AF65-F5344CB8AC3E}">
        <p14:creationId xmlns:p14="http://schemas.microsoft.com/office/powerpoint/2010/main" val="83989167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59" y="365126"/>
            <a:ext cx="8920975" cy="1325563"/>
          </a:xfrm>
        </p:spPr>
        <p:txBody>
          <a:bodyPr/>
          <a:lstStyle/>
          <a:p>
            <a:r>
              <a:rPr lang="fr-FR" dirty="0"/>
              <a:t>Y House, Catskill Mountains, NY (1999)</a:t>
            </a:r>
          </a:p>
        </p:txBody>
      </p:sp>
      <p:sp>
        <p:nvSpPr>
          <p:cNvPr id="3" name="Espace réservé du contenu 2"/>
          <p:cNvSpPr>
            <a:spLocks noGrp="1"/>
          </p:cNvSpPr>
          <p:nvPr>
            <p:ph idx="1"/>
          </p:nvPr>
        </p:nvSpPr>
        <p:spPr/>
        <p:txBody>
          <a:bodyPr>
            <a:normAutofit fontScale="92500"/>
          </a:bodyPr>
          <a:lstStyle/>
          <a:p>
            <a:r>
              <a:rPr lang="fr-FR" dirty="0" smtClean="0"/>
              <a:t>It is the work of Steven Holl architect.</a:t>
            </a:r>
          </a:p>
          <a:p>
            <a:r>
              <a:rPr lang="en-US" dirty="0" smtClean="0"/>
              <a:t>The </a:t>
            </a:r>
            <a:r>
              <a:rPr lang="en-US" dirty="0"/>
              <a:t>"Y" House ascends the hill, splitting to form two arms, ending in balconies</a:t>
            </a:r>
            <a:r>
              <a:rPr lang="en-US" dirty="0" smtClean="0"/>
              <a:t>.</a:t>
            </a:r>
          </a:p>
          <a:p>
            <a:r>
              <a:rPr lang="en-US" dirty="0"/>
              <a:t>The geometry contains a sectional flip of public/private and day/night with bedrooms below and living above. </a:t>
            </a:r>
            <a:endParaRPr lang="en-US" dirty="0" smtClean="0"/>
          </a:p>
          <a:p>
            <a:r>
              <a:rPr lang="en-US" dirty="0"/>
              <a:t>Deep balconies facing nearly due south act as passive solar devices allowing the winter sun to penetrate the interiors while excluding the hot summer sun. Steel framing and roof are iron-oxide red, siding is stained cedar while interiors are white with ash floors.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5383977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87521" cy="1325563"/>
          </a:xfrm>
        </p:spPr>
        <p:txBody>
          <a:bodyPr/>
          <a:lstStyle/>
          <a:p>
            <a:r>
              <a:rPr lang="fr-FR" dirty="0"/>
              <a:t>Y House, Catskill Mountains, NY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941" y="1690689"/>
            <a:ext cx="7014118" cy="4531692"/>
          </a:xfrm>
          <a:prstGeom prst="rect">
            <a:avLst/>
          </a:prstGeom>
        </p:spPr>
      </p:pic>
    </p:spTree>
    <p:extLst>
      <p:ext uri="{BB962C8B-B14F-4D97-AF65-F5344CB8AC3E}">
        <p14:creationId xmlns:p14="http://schemas.microsoft.com/office/powerpoint/2010/main" val="27502179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52493"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29099095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Y </a:t>
            </a:r>
            <a:r>
              <a:rPr lang="fr-FR" dirty="0"/>
              <a:t>House, Catskill Mountains, NY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423508"/>
          </a:xfrm>
          <a:prstGeom prst="rect">
            <a:avLst/>
          </a:prstGeom>
        </p:spPr>
      </p:pic>
    </p:spTree>
    <p:extLst>
      <p:ext uri="{BB962C8B-B14F-4D97-AF65-F5344CB8AC3E}">
        <p14:creationId xmlns:p14="http://schemas.microsoft.com/office/powerpoint/2010/main" val="23912778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876370" cy="1325563"/>
          </a:xfrm>
        </p:spPr>
        <p:txBody>
          <a:bodyPr/>
          <a:lstStyle/>
          <a:p>
            <a:r>
              <a:rPr lang="fr-FR" dirty="0"/>
              <a:t>Y House, Catskill Mountains, NY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697" y="1690689"/>
            <a:ext cx="7014117" cy="4310823"/>
          </a:xfrm>
          <a:prstGeom prst="rect">
            <a:avLst/>
          </a:prstGeom>
        </p:spPr>
      </p:pic>
    </p:spTree>
    <p:extLst>
      <p:ext uri="{BB962C8B-B14F-4D97-AF65-F5344CB8AC3E}">
        <p14:creationId xmlns:p14="http://schemas.microsoft.com/office/powerpoint/2010/main" val="8027129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65220" cy="1325563"/>
          </a:xfrm>
        </p:spPr>
        <p:txBody>
          <a:bodyPr/>
          <a:lstStyle/>
          <a:p>
            <a:r>
              <a:rPr lang="fr-FR" dirty="0"/>
              <a:t>Y House, Catskill Mountains, NY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7" y="1690689"/>
            <a:ext cx="6802245" cy="4498239"/>
          </a:xfrm>
          <a:prstGeom prst="rect">
            <a:avLst/>
          </a:prstGeom>
        </p:spPr>
      </p:pic>
    </p:spTree>
    <p:extLst>
      <p:ext uri="{BB962C8B-B14F-4D97-AF65-F5344CB8AC3E}">
        <p14:creationId xmlns:p14="http://schemas.microsoft.com/office/powerpoint/2010/main" val="23767303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87522" cy="1325563"/>
          </a:xfrm>
        </p:spPr>
        <p:txBody>
          <a:bodyPr/>
          <a:lstStyle/>
          <a:p>
            <a:r>
              <a:rPr lang="fr-FR" dirty="0"/>
              <a:t>Y House, Catskill Mountains, NY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646" y="1583473"/>
            <a:ext cx="3376143" cy="467236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210" y="1583473"/>
            <a:ext cx="3515311" cy="4672362"/>
          </a:xfrm>
          <a:prstGeom prst="rect">
            <a:avLst/>
          </a:prstGeom>
        </p:spPr>
      </p:pic>
    </p:spTree>
    <p:extLst>
      <p:ext uri="{BB962C8B-B14F-4D97-AF65-F5344CB8AC3E}">
        <p14:creationId xmlns:p14="http://schemas.microsoft.com/office/powerpoint/2010/main" val="32281109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65219" cy="1325563"/>
          </a:xfrm>
        </p:spPr>
        <p:txBody>
          <a:bodyPr/>
          <a:lstStyle/>
          <a:p>
            <a:r>
              <a:rPr lang="fr-FR" dirty="0"/>
              <a:t>Y House, Catskill Mountains, NY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6840" y="1516567"/>
            <a:ext cx="3599168" cy="4694664"/>
          </a:xfrm>
          <a:prstGeom prst="rect">
            <a:avLst/>
          </a:prstGeom>
        </p:spPr>
      </p:pic>
    </p:spTree>
    <p:extLst>
      <p:ext uri="{BB962C8B-B14F-4D97-AF65-F5344CB8AC3E}">
        <p14:creationId xmlns:p14="http://schemas.microsoft.com/office/powerpoint/2010/main" val="12141336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697951" cy="1325563"/>
          </a:xfrm>
        </p:spPr>
        <p:txBody>
          <a:bodyPr/>
          <a:lstStyle/>
          <a:p>
            <a:r>
              <a:rPr lang="fr-FR" dirty="0" smtClean="0"/>
              <a:t>Mataja Residence, Malibu, CA (1999)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379" y="1690688"/>
            <a:ext cx="2857500" cy="214312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159" y="1690688"/>
            <a:ext cx="3333174" cy="430955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503" y="3936459"/>
            <a:ext cx="2066925" cy="1066800"/>
          </a:xfrm>
          <a:prstGeom prst="rect">
            <a:avLst/>
          </a:prstGeom>
        </p:spPr>
      </p:pic>
      <p:sp>
        <p:nvSpPr>
          <p:cNvPr id="7" name="ZoneTexte 6"/>
          <p:cNvSpPr txBox="1"/>
          <p:nvPr/>
        </p:nvSpPr>
        <p:spPr>
          <a:xfrm>
            <a:off x="5397190" y="3389970"/>
            <a:ext cx="2297151" cy="369332"/>
          </a:xfrm>
          <a:prstGeom prst="rect">
            <a:avLst/>
          </a:prstGeom>
          <a:noFill/>
        </p:spPr>
        <p:txBody>
          <a:bodyPr wrap="square" rtlCol="0">
            <a:spAutoFit/>
          </a:bodyPr>
          <a:lstStyle/>
          <a:p>
            <a:r>
              <a:rPr lang="fr-FR" dirty="0" smtClean="0">
                <a:solidFill>
                  <a:schemeClr val="bg1"/>
                </a:solidFill>
              </a:rPr>
              <a:t>Hagy Belzberg</a:t>
            </a:r>
            <a:endParaRPr lang="fr-FR" dirty="0">
              <a:solidFill>
                <a:schemeClr val="bg1"/>
              </a:solidFill>
            </a:endParaRPr>
          </a:p>
        </p:txBody>
      </p:sp>
    </p:spTree>
    <p:extLst>
      <p:ext uri="{BB962C8B-B14F-4D97-AF65-F5344CB8AC3E}">
        <p14:creationId xmlns:p14="http://schemas.microsoft.com/office/powerpoint/2010/main" val="378183317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53707" cy="1325563"/>
          </a:xfrm>
        </p:spPr>
        <p:txBody>
          <a:bodyPr/>
          <a:lstStyle/>
          <a:p>
            <a:r>
              <a:rPr lang="fr-FR" dirty="0"/>
              <a:t>Mataja Residence, Malibu, CA (1999)</a:t>
            </a:r>
          </a:p>
        </p:txBody>
      </p:sp>
      <p:sp>
        <p:nvSpPr>
          <p:cNvPr id="3" name="Espace réservé du contenu 2"/>
          <p:cNvSpPr>
            <a:spLocks noGrp="1"/>
          </p:cNvSpPr>
          <p:nvPr>
            <p:ph idx="1"/>
          </p:nvPr>
        </p:nvSpPr>
        <p:spPr/>
        <p:txBody>
          <a:bodyPr>
            <a:normAutofit/>
          </a:bodyPr>
          <a:lstStyle/>
          <a:p>
            <a:r>
              <a:rPr lang="fr-FR" dirty="0" smtClean="0"/>
              <a:t>It is the work of Hagy Belzberg architect.</a:t>
            </a:r>
            <a:endParaRPr lang="fr-FR" dirty="0"/>
          </a:p>
          <a:p>
            <a:r>
              <a:rPr lang="fr-FR" dirty="0" smtClean="0"/>
              <a:t>The house is </a:t>
            </a:r>
            <a:r>
              <a:rPr lang="en-US" dirty="0" smtClean="0"/>
              <a:t>wrapping an </a:t>
            </a:r>
            <a:r>
              <a:rPr lang="en-US" dirty="0"/>
              <a:t>existing granite boulder outcropping using the California courtyard house typology to organize the sequence of spaces. The boulders form and complete the courtyard which make architectural use of this extraordinary natural feature, shielding it and the interior from strong northerly winds and weather as well as camouflaging the house from those hiking in the adjacent National Park.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3859027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8" y="365126"/>
            <a:ext cx="8619892" cy="1325563"/>
          </a:xfrm>
        </p:spPr>
        <p:txBody>
          <a:bodyPr/>
          <a:lstStyle/>
          <a:p>
            <a:r>
              <a:rPr lang="fr-FR" dirty="0"/>
              <a:t>Mataja Residence, Malibu, CA (1999)</a:t>
            </a:r>
          </a:p>
        </p:txBody>
      </p:sp>
      <p:sp>
        <p:nvSpPr>
          <p:cNvPr id="3" name="Espace réservé du contenu 2"/>
          <p:cNvSpPr>
            <a:spLocks noGrp="1"/>
          </p:cNvSpPr>
          <p:nvPr>
            <p:ph idx="1"/>
          </p:nvPr>
        </p:nvSpPr>
        <p:spPr>
          <a:xfrm>
            <a:off x="628650" y="1825625"/>
            <a:ext cx="8336930" cy="4351338"/>
          </a:xfrm>
        </p:spPr>
        <p:txBody>
          <a:bodyPr>
            <a:normAutofit fontScale="92500" lnSpcReduction="10000"/>
          </a:bodyPr>
          <a:lstStyle/>
          <a:p>
            <a:r>
              <a:rPr lang="en-US" dirty="0"/>
              <a:t>Exposed steel moment framing, expansive glass panels and 12 feet long x 8-inch thick concrete cantilevers speak of high technology. </a:t>
            </a:r>
            <a:endParaRPr lang="en-US" dirty="0" smtClean="0"/>
          </a:p>
          <a:p>
            <a:r>
              <a:rPr lang="en-US" dirty="0" smtClean="0"/>
              <a:t>In </a:t>
            </a:r>
            <a:r>
              <a:rPr lang="en-US" dirty="0"/>
              <a:t>addition, a “butterfly” roof is directed south and angled at 32 degrees to achieve maximum solar collection; it also collects and channels water for site irrigation. </a:t>
            </a:r>
            <a:endParaRPr lang="en-US" dirty="0" smtClean="0"/>
          </a:p>
          <a:p>
            <a:r>
              <a:rPr lang="en-US" dirty="0" smtClean="0"/>
              <a:t>Trombe </a:t>
            </a:r>
            <a:r>
              <a:rPr lang="en-US" dirty="0"/>
              <a:t>exterior walls of formed concrete and an “air floor” created by honeycombed double concrete slabs provide enough thermal massing to allow for 67% of the interior space to be glazed. Cantilevered concrete and glass curtain walls angle at 8 degrees towards significant sight lines, axes and over </a:t>
            </a:r>
            <a:r>
              <a:rPr lang="en-US" dirty="0" smtClean="0"/>
              <a:t>Mulholland </a:t>
            </a:r>
            <a:r>
              <a:rPr lang="en-US" dirty="0"/>
              <a:t>Canyon.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3369939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720253"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9" y="1690689"/>
            <a:ext cx="7081024" cy="4553994"/>
          </a:xfrm>
          <a:prstGeom prst="rect">
            <a:avLst/>
          </a:prstGeom>
        </p:spPr>
      </p:pic>
    </p:spTree>
    <p:extLst>
      <p:ext uri="{BB962C8B-B14F-4D97-AF65-F5344CB8AC3E}">
        <p14:creationId xmlns:p14="http://schemas.microsoft.com/office/powerpoint/2010/main" val="39308711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42555"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149" y="1690689"/>
            <a:ext cx="6969513" cy="4415884"/>
          </a:xfrm>
          <a:prstGeom prst="rect">
            <a:avLst/>
          </a:prstGeom>
        </p:spPr>
      </p:pic>
    </p:spTree>
    <p:extLst>
      <p:ext uri="{BB962C8B-B14F-4D97-AF65-F5344CB8AC3E}">
        <p14:creationId xmlns:p14="http://schemas.microsoft.com/office/powerpoint/2010/main" val="32739053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23464"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34312241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3" y="365126"/>
            <a:ext cx="8720252"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892" y="1690689"/>
            <a:ext cx="6052216" cy="4420180"/>
          </a:xfrm>
          <a:prstGeom prst="rect">
            <a:avLst/>
          </a:prstGeom>
        </p:spPr>
      </p:pic>
    </p:spTree>
    <p:extLst>
      <p:ext uri="{BB962C8B-B14F-4D97-AF65-F5344CB8AC3E}">
        <p14:creationId xmlns:p14="http://schemas.microsoft.com/office/powerpoint/2010/main" val="17600228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686799"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976" y="1690689"/>
            <a:ext cx="7123919" cy="4520541"/>
          </a:xfrm>
          <a:prstGeom prst="rect">
            <a:avLst/>
          </a:prstGeom>
        </p:spPr>
      </p:pic>
    </p:spTree>
    <p:extLst>
      <p:ext uri="{BB962C8B-B14F-4D97-AF65-F5344CB8AC3E}">
        <p14:creationId xmlns:p14="http://schemas.microsoft.com/office/powerpoint/2010/main" val="7153756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4" y="365126"/>
            <a:ext cx="8653346"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04" y="1690689"/>
            <a:ext cx="6768791" cy="4409029"/>
          </a:xfrm>
          <a:prstGeom prst="rect">
            <a:avLst/>
          </a:prstGeom>
        </p:spPr>
      </p:pic>
    </p:spTree>
    <p:extLst>
      <p:ext uri="{BB962C8B-B14F-4D97-AF65-F5344CB8AC3E}">
        <p14:creationId xmlns:p14="http://schemas.microsoft.com/office/powerpoint/2010/main" val="26090360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9" y="365126"/>
            <a:ext cx="8642194"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785" y="1690688"/>
            <a:ext cx="6802244" cy="4442483"/>
          </a:xfrm>
          <a:prstGeom prst="rect">
            <a:avLst/>
          </a:prstGeom>
        </p:spPr>
      </p:pic>
    </p:spTree>
    <p:extLst>
      <p:ext uri="{BB962C8B-B14F-4D97-AF65-F5344CB8AC3E}">
        <p14:creationId xmlns:p14="http://schemas.microsoft.com/office/powerpoint/2010/main" val="13219474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798311"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117" y="1690689"/>
            <a:ext cx="6545766" cy="4309559"/>
          </a:xfrm>
          <a:prstGeom prst="rect">
            <a:avLst/>
          </a:prstGeom>
        </p:spPr>
      </p:pic>
    </p:spTree>
    <p:extLst>
      <p:ext uri="{BB962C8B-B14F-4D97-AF65-F5344CB8AC3E}">
        <p14:creationId xmlns:p14="http://schemas.microsoft.com/office/powerpoint/2010/main" val="29211116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Waterfall </a:t>
            </a:r>
            <a:r>
              <a:rPr lang="fr-FR" sz="4000" dirty="0"/>
              <a:t>House, </a:t>
            </a:r>
            <a:r>
              <a:rPr lang="fr-FR" sz="4000" dirty="0" smtClean="0"/>
              <a:t>Westminster, SC (1999)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897" y="1690689"/>
            <a:ext cx="2696455" cy="357611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001" y="1690689"/>
            <a:ext cx="3032910" cy="445661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 y="1690689"/>
            <a:ext cx="2946534" cy="4456615"/>
          </a:xfrm>
          <a:prstGeom prst="rect">
            <a:avLst/>
          </a:prstGeom>
        </p:spPr>
      </p:pic>
      <p:sp>
        <p:nvSpPr>
          <p:cNvPr id="7" name="ZoneTexte 6"/>
          <p:cNvSpPr txBox="1"/>
          <p:nvPr/>
        </p:nvSpPr>
        <p:spPr>
          <a:xfrm>
            <a:off x="6427960" y="4680642"/>
            <a:ext cx="2317688" cy="369332"/>
          </a:xfrm>
          <a:prstGeom prst="rect">
            <a:avLst/>
          </a:prstGeom>
          <a:noFill/>
        </p:spPr>
        <p:txBody>
          <a:bodyPr wrap="square" rtlCol="0">
            <a:spAutoFit/>
          </a:bodyPr>
          <a:lstStyle/>
          <a:p>
            <a:r>
              <a:rPr lang="fr-FR" dirty="0" smtClean="0">
                <a:solidFill>
                  <a:schemeClr val="bg1"/>
                </a:solidFill>
              </a:rPr>
              <a:t>  James Howard Fox</a:t>
            </a:r>
            <a:endParaRPr lang="fr-FR" dirty="0">
              <a:solidFill>
                <a:schemeClr val="bg1"/>
              </a:solidFill>
            </a:endParaRPr>
          </a:p>
        </p:txBody>
      </p:sp>
    </p:spTree>
    <p:extLst>
      <p:ext uri="{BB962C8B-B14F-4D97-AF65-F5344CB8AC3E}">
        <p14:creationId xmlns:p14="http://schemas.microsoft.com/office/powerpoint/2010/main" val="3759718260"/>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69" y="365126"/>
            <a:ext cx="8799969" cy="1325563"/>
          </a:xfrm>
        </p:spPr>
        <p:txBody>
          <a:bodyPr>
            <a:normAutofit/>
          </a:bodyPr>
          <a:lstStyle/>
          <a:p>
            <a:r>
              <a:rPr lang="fr-FR" sz="4000" dirty="0" smtClean="0"/>
              <a:t> Waterfall </a:t>
            </a:r>
            <a:r>
              <a:rPr lang="fr-FR" sz="4000" dirty="0"/>
              <a:t>House, Westminster, SC (1999)</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 James Howard Fox.</a:t>
            </a:r>
          </a:p>
          <a:p>
            <a:r>
              <a:rPr lang="en-US" dirty="0"/>
              <a:t>The waterfall house is tucked away on 60 acres of land</a:t>
            </a:r>
            <a:r>
              <a:rPr lang="en-US" dirty="0" smtClean="0"/>
              <a:t>. </a:t>
            </a:r>
            <a:r>
              <a:rPr lang="en-US" dirty="0"/>
              <a:t>The house is made of </a:t>
            </a:r>
            <a:r>
              <a:rPr lang="en-US" dirty="0" smtClean="0"/>
              <a:t>2</a:t>
            </a:r>
            <a:r>
              <a:rPr lang="fr-FR" dirty="0" smtClean="0"/>
              <a:t> </a:t>
            </a:r>
            <a:r>
              <a:rPr lang="fr-FR" dirty="0"/>
              <a:t>enormous concrete </a:t>
            </a:r>
            <a:r>
              <a:rPr lang="fr-FR" dirty="0" smtClean="0"/>
              <a:t>columns and between 3</a:t>
            </a:r>
            <a:r>
              <a:rPr lang="en-US" dirty="0" smtClean="0"/>
              <a:t> </a:t>
            </a:r>
            <a:r>
              <a:rPr lang="en-US" dirty="0"/>
              <a:t>concrete </a:t>
            </a:r>
            <a:r>
              <a:rPr lang="en-US" dirty="0" smtClean="0"/>
              <a:t>supports.  </a:t>
            </a:r>
            <a:r>
              <a:rPr lang="en-US" dirty="0"/>
              <a:t>To get to it, you first go down a long driveway, park, then walk down a long path. At the end of the path is the home’s entrance, which is located on the top level of the house. There is a welcoming vestibule, made up of a flat, copper-covered, wooden overhang with poured concrete pillars on each side. Step </a:t>
            </a:r>
            <a:r>
              <a:rPr lang="en-US" dirty="0" smtClean="0"/>
              <a:t>inside : wood </a:t>
            </a:r>
            <a:r>
              <a:rPr lang="en-US" dirty="0"/>
              <a:t>and glass abound. The fireplace is enormous. The tree-shaped opening is so big you can stand inside of it! Windows often make up walls. Below they are underneath the kitchen cabinets, making it seem like they are floating.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95752007"/>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015" y="365126"/>
            <a:ext cx="8845235" cy="1325563"/>
          </a:xfrm>
        </p:spPr>
        <p:txBody>
          <a:bodyPr>
            <a:normAutofit/>
          </a:bodyPr>
          <a:lstStyle/>
          <a:p>
            <a:r>
              <a:rPr lang="fr-FR" sz="4000" dirty="0" smtClean="0"/>
              <a:t> Waterfall </a:t>
            </a:r>
            <a:r>
              <a:rPr lang="fr-FR" sz="4000" dirty="0"/>
              <a:t>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522" y="1690689"/>
            <a:ext cx="6934955" cy="4492829"/>
          </a:xfrm>
          <a:prstGeom prst="rect">
            <a:avLst/>
          </a:prstGeom>
        </p:spPr>
      </p:pic>
    </p:spTree>
    <p:extLst>
      <p:ext uri="{BB962C8B-B14F-4D97-AF65-F5344CB8AC3E}">
        <p14:creationId xmlns:p14="http://schemas.microsoft.com/office/powerpoint/2010/main" val="228575101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642" y="365126"/>
            <a:ext cx="8935770" cy="1325563"/>
          </a:xfrm>
        </p:spPr>
        <p:txBody>
          <a:bodyPr>
            <a:normAutofit/>
          </a:bodyPr>
          <a:lstStyle/>
          <a:p>
            <a:r>
              <a:rPr lang="fr-FR" sz="4000" dirty="0" smtClean="0"/>
              <a:t> Waterfall </a:t>
            </a:r>
            <a:r>
              <a:rPr lang="fr-FR" sz="4000" dirty="0"/>
              <a:t>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20" y="1690689"/>
            <a:ext cx="2859730" cy="430270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528" y="1690689"/>
            <a:ext cx="3025522" cy="430270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5629" y="1690689"/>
            <a:ext cx="2868784" cy="4302705"/>
          </a:xfrm>
          <a:prstGeom prst="rect">
            <a:avLst/>
          </a:prstGeom>
        </p:spPr>
      </p:pic>
    </p:spTree>
    <p:extLst>
      <p:ext uri="{BB962C8B-B14F-4D97-AF65-F5344CB8AC3E}">
        <p14:creationId xmlns:p14="http://schemas.microsoft.com/office/powerpoint/2010/main" val="121125213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283" y="365126"/>
            <a:ext cx="8763755"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477" y="1690689"/>
            <a:ext cx="6781046" cy="4384186"/>
          </a:xfrm>
          <a:prstGeom prst="rect">
            <a:avLst/>
          </a:prstGeom>
        </p:spPr>
      </p:pic>
    </p:spTree>
    <p:extLst>
      <p:ext uri="{BB962C8B-B14F-4D97-AF65-F5344CB8AC3E}">
        <p14:creationId xmlns:p14="http://schemas.microsoft.com/office/powerpoint/2010/main" val="355013462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8950"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10482739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032" y="365126"/>
            <a:ext cx="8555524"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7231" y="1690687"/>
            <a:ext cx="3069125" cy="449282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95" y="1690689"/>
            <a:ext cx="2911255" cy="449282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4637" y="1690688"/>
            <a:ext cx="2793561" cy="4492829"/>
          </a:xfrm>
          <a:prstGeom prst="rect">
            <a:avLst/>
          </a:prstGeom>
        </p:spPr>
      </p:pic>
    </p:spTree>
    <p:extLst>
      <p:ext uri="{BB962C8B-B14F-4D97-AF65-F5344CB8AC3E}">
        <p14:creationId xmlns:p14="http://schemas.microsoft.com/office/powerpoint/2010/main" val="159945202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5925" y="365126"/>
            <a:ext cx="8564578"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217" y="1690689"/>
            <a:ext cx="6699565" cy="4519989"/>
          </a:xfrm>
          <a:prstGeom prst="rect">
            <a:avLst/>
          </a:prstGeom>
        </p:spPr>
      </p:pic>
    </p:spTree>
    <p:extLst>
      <p:ext uri="{BB962C8B-B14F-4D97-AF65-F5344CB8AC3E}">
        <p14:creationId xmlns:p14="http://schemas.microsoft.com/office/powerpoint/2010/main" val="114146371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711" y="365126"/>
            <a:ext cx="8646059"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749" y="1690688"/>
            <a:ext cx="2958502" cy="456525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86" y="1690689"/>
            <a:ext cx="2859763" cy="456525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579" y="1690688"/>
            <a:ext cx="2820720" cy="4565257"/>
          </a:xfrm>
          <a:prstGeom prst="rect">
            <a:avLst/>
          </a:prstGeom>
        </p:spPr>
      </p:pic>
    </p:spTree>
    <p:extLst>
      <p:ext uri="{BB962C8B-B14F-4D97-AF65-F5344CB8AC3E}">
        <p14:creationId xmlns:p14="http://schemas.microsoft.com/office/powerpoint/2010/main" val="24864535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139" y="365126"/>
            <a:ext cx="8519311"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270" y="1690689"/>
            <a:ext cx="6699565" cy="4305596"/>
          </a:xfrm>
          <a:prstGeom prst="rect">
            <a:avLst/>
          </a:prstGeom>
        </p:spPr>
      </p:pic>
    </p:spTree>
    <p:extLst>
      <p:ext uri="{BB962C8B-B14F-4D97-AF65-F5344CB8AC3E}">
        <p14:creationId xmlns:p14="http://schemas.microsoft.com/office/powerpoint/2010/main" val="81827697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033" y="365126"/>
            <a:ext cx="8446882"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992" y="1690689"/>
            <a:ext cx="6470964" cy="4474722"/>
          </a:xfrm>
          <a:prstGeom prst="rect">
            <a:avLst/>
          </a:prstGeom>
        </p:spPr>
      </p:pic>
    </p:spTree>
    <p:extLst>
      <p:ext uri="{BB962C8B-B14F-4D97-AF65-F5344CB8AC3E}">
        <p14:creationId xmlns:p14="http://schemas.microsoft.com/office/powerpoint/2010/main" val="145158333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664167"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790" y="1690689"/>
            <a:ext cx="6844420" cy="4390931"/>
          </a:xfrm>
          <a:prstGeom prst="rect">
            <a:avLst/>
          </a:prstGeom>
        </p:spPr>
      </p:pic>
    </p:spTree>
    <p:extLst>
      <p:ext uri="{BB962C8B-B14F-4D97-AF65-F5344CB8AC3E}">
        <p14:creationId xmlns:p14="http://schemas.microsoft.com/office/powerpoint/2010/main" val="195697493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711" y="365126"/>
            <a:ext cx="8718487"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16" y="1690689"/>
            <a:ext cx="2969537" cy="44204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249" y="1690689"/>
            <a:ext cx="2855802" cy="44204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747" y="1690689"/>
            <a:ext cx="2775451" cy="4420400"/>
          </a:xfrm>
          <a:prstGeom prst="rect">
            <a:avLst/>
          </a:prstGeom>
        </p:spPr>
      </p:pic>
    </p:spTree>
    <p:extLst>
      <p:ext uri="{BB962C8B-B14F-4D97-AF65-F5344CB8AC3E}">
        <p14:creationId xmlns:p14="http://schemas.microsoft.com/office/powerpoint/2010/main" val="216190620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546472"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523" y="1690689"/>
            <a:ext cx="6898740" cy="4519989"/>
          </a:xfrm>
          <a:prstGeom prst="rect">
            <a:avLst/>
          </a:prstGeom>
        </p:spPr>
      </p:pic>
    </p:spTree>
    <p:extLst>
      <p:ext uri="{BB962C8B-B14F-4D97-AF65-F5344CB8AC3E}">
        <p14:creationId xmlns:p14="http://schemas.microsoft.com/office/powerpoint/2010/main" val="223176513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618899"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698" y="1690689"/>
            <a:ext cx="6572816" cy="4366079"/>
          </a:xfrm>
          <a:prstGeom prst="rect">
            <a:avLst/>
          </a:prstGeom>
        </p:spPr>
      </p:pic>
    </p:spTree>
    <p:extLst>
      <p:ext uri="{BB962C8B-B14F-4D97-AF65-F5344CB8AC3E}">
        <p14:creationId xmlns:p14="http://schemas.microsoft.com/office/powerpoint/2010/main" val="152493341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978" y="365126"/>
            <a:ext cx="8564578" cy="1325563"/>
          </a:xfrm>
        </p:spPr>
        <p:txBody>
          <a:bodyPr>
            <a:normAutofit/>
          </a:bodyPr>
          <a:lstStyle/>
          <a:p>
            <a:r>
              <a:rPr lang="fr-FR" sz="4000" dirty="0"/>
              <a:t>Waterfall House, Westminster, SC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89" y="1690689"/>
            <a:ext cx="2915782" cy="442945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212" y="1690689"/>
            <a:ext cx="2598344" cy="442945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628" y="1683223"/>
            <a:ext cx="2979156" cy="4436920"/>
          </a:xfrm>
          <a:prstGeom prst="rect">
            <a:avLst/>
          </a:prstGeom>
        </p:spPr>
      </p:pic>
    </p:spTree>
    <p:extLst>
      <p:ext uri="{BB962C8B-B14F-4D97-AF65-F5344CB8AC3E}">
        <p14:creationId xmlns:p14="http://schemas.microsoft.com/office/powerpoint/2010/main" val="101899172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96036"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21778699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586439" cy="1325563"/>
          </a:xfrm>
        </p:spPr>
        <p:txBody>
          <a:bodyPr/>
          <a:lstStyle/>
          <a:p>
            <a:r>
              <a:rPr lang="fr-FR" dirty="0"/>
              <a:t>Mataja Residence, Malibu, CA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463" y="1690689"/>
            <a:ext cx="5241073" cy="4542844"/>
          </a:xfrm>
          <a:prstGeom prst="rect">
            <a:avLst/>
          </a:prstGeom>
        </p:spPr>
      </p:pic>
      <p:sp>
        <p:nvSpPr>
          <p:cNvPr id="5" name="ZoneTexte 4"/>
          <p:cNvSpPr txBox="1"/>
          <p:nvPr/>
        </p:nvSpPr>
        <p:spPr>
          <a:xfrm>
            <a:off x="4531057" y="5418161"/>
            <a:ext cx="2333767"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17121488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907" y="423183"/>
            <a:ext cx="8181522"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8746"/>
            <a:ext cx="9144000" cy="4402327"/>
          </a:xfrm>
          <a:prstGeom prst="rect">
            <a:avLst/>
          </a:prstGeom>
        </p:spPr>
      </p:pic>
    </p:spTree>
    <p:extLst>
      <p:ext uri="{BB962C8B-B14F-4D97-AF65-F5344CB8AC3E}">
        <p14:creationId xmlns:p14="http://schemas.microsoft.com/office/powerpoint/2010/main" val="10323144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79921"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40039408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7979"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21845081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8950"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24844220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125057" cy="1325563"/>
          </a:xfrm>
        </p:spPr>
        <p:txBody>
          <a:bodyPr/>
          <a:lstStyle/>
          <a:p>
            <a:r>
              <a:rPr lang="fr-FR" dirty="0"/>
              <a:t>US Modernist Houses </a:t>
            </a:r>
            <a:r>
              <a:rPr lang="fr-FR" dirty="0" smtClean="0"/>
              <a:t>1995 – 1999</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1521"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2356"/>
            <a:ext cx="9144000" cy="4402327"/>
          </a:xfrm>
          <a:prstGeom prst="rect">
            <a:avLst/>
          </a:prstGeom>
        </p:spPr>
      </p:pic>
    </p:spTree>
    <p:extLst>
      <p:ext uri="{BB962C8B-B14F-4D97-AF65-F5344CB8AC3E}">
        <p14:creationId xmlns:p14="http://schemas.microsoft.com/office/powerpoint/2010/main" val="16335712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6743" y="365126"/>
            <a:ext cx="8268607"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31180815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8950"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34196716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992836"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54" y="1690689"/>
            <a:ext cx="4279717" cy="443306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515" y="1690689"/>
            <a:ext cx="4395832" cy="4433069"/>
          </a:xfrm>
          <a:prstGeom prst="rect">
            <a:avLst/>
          </a:prstGeom>
        </p:spPr>
      </p:pic>
    </p:spTree>
    <p:extLst>
      <p:ext uri="{BB962C8B-B14F-4D97-AF65-F5344CB8AC3E}">
        <p14:creationId xmlns:p14="http://schemas.microsoft.com/office/powerpoint/2010/main" val="33181073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631044" cy="1325563"/>
          </a:xfrm>
        </p:spPr>
        <p:txBody>
          <a:bodyPr/>
          <a:lstStyle/>
          <a:p>
            <a:r>
              <a:rPr lang="fr-FR" dirty="0" smtClean="0"/>
              <a:t>Novak Residence, Phoenix, AZ (1995)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856" y="1690689"/>
            <a:ext cx="4924657" cy="363901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856" y="5442978"/>
            <a:ext cx="4924425" cy="800100"/>
          </a:xfrm>
          <a:prstGeom prst="rect">
            <a:avLst/>
          </a:prstGeom>
        </p:spPr>
      </p:pic>
      <p:sp>
        <p:nvSpPr>
          <p:cNvPr id="6" name="ZoneTexte 5"/>
          <p:cNvSpPr txBox="1"/>
          <p:nvPr/>
        </p:nvSpPr>
        <p:spPr>
          <a:xfrm>
            <a:off x="2062976" y="4672360"/>
            <a:ext cx="2620536" cy="369332"/>
          </a:xfrm>
          <a:prstGeom prst="rect">
            <a:avLst/>
          </a:prstGeom>
          <a:noFill/>
        </p:spPr>
        <p:txBody>
          <a:bodyPr wrap="square" rtlCol="0">
            <a:spAutoFit/>
          </a:bodyPr>
          <a:lstStyle/>
          <a:p>
            <a:r>
              <a:rPr lang="fr-FR" dirty="0" smtClean="0">
                <a:solidFill>
                  <a:schemeClr val="bg1"/>
                </a:solidFill>
              </a:rPr>
              <a:t>Alfred Newman Beadle</a:t>
            </a:r>
            <a:endParaRPr lang="fr-FR" dirty="0">
              <a:solidFill>
                <a:schemeClr val="bg1"/>
              </a:solidFill>
            </a:endParaRPr>
          </a:p>
        </p:txBody>
      </p:sp>
    </p:spTree>
    <p:extLst>
      <p:ext uri="{BB962C8B-B14F-4D97-AF65-F5344CB8AC3E}">
        <p14:creationId xmlns:p14="http://schemas.microsoft.com/office/powerpoint/2010/main" val="2062217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4" y="365126"/>
            <a:ext cx="8519532" cy="1325563"/>
          </a:xfrm>
        </p:spPr>
        <p:txBody>
          <a:bodyPr/>
          <a:lstStyle/>
          <a:p>
            <a:r>
              <a:rPr lang="fr-FR" dirty="0"/>
              <a:t>Novak Residence, Phoenix, AZ (1995)</a:t>
            </a:r>
          </a:p>
        </p:txBody>
      </p:sp>
      <p:sp>
        <p:nvSpPr>
          <p:cNvPr id="3" name="Espace réservé du contenu 2"/>
          <p:cNvSpPr>
            <a:spLocks noGrp="1"/>
          </p:cNvSpPr>
          <p:nvPr>
            <p:ph idx="1"/>
          </p:nvPr>
        </p:nvSpPr>
        <p:spPr/>
        <p:txBody>
          <a:bodyPr/>
          <a:lstStyle/>
          <a:p>
            <a:r>
              <a:rPr lang="fr-FR" dirty="0" smtClean="0"/>
              <a:t>It is the work of Alfred Newman Beadle.</a:t>
            </a:r>
          </a:p>
          <a:p>
            <a:r>
              <a:rPr lang="fr-FR" dirty="0" smtClean="0"/>
              <a:t>A precisely placed triangle perched on a tight mountain site, the house maximises the views of the surrounding mountains and cityscape, and a same time eliminates less serene vistas.</a:t>
            </a:r>
          </a:p>
          <a:p>
            <a:r>
              <a:rPr lang="fr-FR" dirty="0" smtClean="0"/>
              <a:t>With a few simple strokes, Beadle created both a gorgeus form (not a symmetrical triangle) and an effective solution to the cramped site.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742853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4" y="365126"/>
            <a:ext cx="8564136" cy="1325563"/>
          </a:xfrm>
        </p:spPr>
        <p:txBody>
          <a:bodyPr/>
          <a:lstStyle/>
          <a:p>
            <a:r>
              <a:rPr lang="fr-FR" dirty="0"/>
              <a:t>Novak Residence, Phoenix, 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053" y="1690689"/>
            <a:ext cx="6556917" cy="4041038"/>
          </a:xfrm>
          <a:prstGeom prst="rect">
            <a:avLst/>
          </a:prstGeom>
        </p:spPr>
      </p:pic>
    </p:spTree>
    <p:extLst>
      <p:ext uri="{BB962C8B-B14F-4D97-AF65-F5344CB8AC3E}">
        <p14:creationId xmlns:p14="http://schemas.microsoft.com/office/powerpoint/2010/main" val="39489788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1" y="365126"/>
            <a:ext cx="8709102" cy="1325563"/>
          </a:xfrm>
        </p:spPr>
        <p:txBody>
          <a:bodyPr/>
          <a:lstStyle/>
          <a:p>
            <a:r>
              <a:rPr lang="fr-FR" dirty="0"/>
              <a:t>Novak Residence, Phoenix, 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114" y="1690689"/>
            <a:ext cx="6476435" cy="4208306"/>
          </a:xfrm>
          <a:prstGeom prst="rect">
            <a:avLst/>
          </a:prstGeom>
        </p:spPr>
      </p:pic>
    </p:spTree>
    <p:extLst>
      <p:ext uri="{BB962C8B-B14F-4D97-AF65-F5344CB8AC3E}">
        <p14:creationId xmlns:p14="http://schemas.microsoft.com/office/powerpoint/2010/main" val="14590074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653345" cy="1325563"/>
          </a:xfrm>
        </p:spPr>
        <p:txBody>
          <a:bodyPr/>
          <a:lstStyle/>
          <a:p>
            <a:r>
              <a:rPr lang="fr-FR" dirty="0"/>
              <a:t>Novak Residence, Phoenix, 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567" y="2550944"/>
            <a:ext cx="3616798" cy="3035808"/>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757" y="2550944"/>
            <a:ext cx="4041648" cy="3035808"/>
          </a:xfrm>
          <a:prstGeom prst="rect">
            <a:avLst/>
          </a:prstGeom>
        </p:spPr>
      </p:pic>
    </p:spTree>
    <p:extLst>
      <p:ext uri="{BB962C8B-B14F-4D97-AF65-F5344CB8AC3E}">
        <p14:creationId xmlns:p14="http://schemas.microsoft.com/office/powerpoint/2010/main" val="19617224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365126"/>
            <a:ext cx="8742556" cy="1325563"/>
          </a:xfrm>
        </p:spPr>
        <p:txBody>
          <a:bodyPr/>
          <a:lstStyle/>
          <a:p>
            <a:r>
              <a:rPr lang="fr-FR" dirty="0"/>
              <a:t>Novak Residence, Phoenix, 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867" y="1690689"/>
            <a:ext cx="6289289" cy="4342121"/>
          </a:xfrm>
          <a:prstGeom prst="rect">
            <a:avLst/>
          </a:prstGeom>
        </p:spPr>
      </p:pic>
    </p:spTree>
    <p:extLst>
      <p:ext uri="{BB962C8B-B14F-4D97-AF65-F5344CB8AC3E}">
        <p14:creationId xmlns:p14="http://schemas.microsoft.com/office/powerpoint/2010/main" val="34098538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172866326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Burnette Residence, Sunnyslope, AZ (1995)</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7873" y="1690689"/>
            <a:ext cx="2301448" cy="23014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946" y="4701479"/>
            <a:ext cx="2238375" cy="20478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722" y="4227745"/>
            <a:ext cx="2571750" cy="2381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74" y="1690689"/>
            <a:ext cx="5715000" cy="4286250"/>
          </a:xfrm>
          <a:prstGeom prst="rect">
            <a:avLst/>
          </a:prstGeom>
        </p:spPr>
      </p:pic>
      <p:sp>
        <p:nvSpPr>
          <p:cNvPr id="9" name="ZoneTexte 8"/>
          <p:cNvSpPr txBox="1"/>
          <p:nvPr/>
        </p:nvSpPr>
        <p:spPr>
          <a:xfrm>
            <a:off x="6370946" y="3323063"/>
            <a:ext cx="2144404" cy="369332"/>
          </a:xfrm>
          <a:prstGeom prst="rect">
            <a:avLst/>
          </a:prstGeom>
          <a:noFill/>
        </p:spPr>
        <p:txBody>
          <a:bodyPr wrap="square" rtlCol="0">
            <a:spAutoFit/>
          </a:bodyPr>
          <a:lstStyle/>
          <a:p>
            <a:r>
              <a:rPr lang="fr-FR" dirty="0" smtClean="0">
                <a:solidFill>
                  <a:schemeClr val="bg1"/>
                </a:solidFill>
              </a:rPr>
              <a:t>Wendell Burnette</a:t>
            </a:r>
            <a:endParaRPr lang="fr-FR" dirty="0">
              <a:solidFill>
                <a:schemeClr val="bg1"/>
              </a:solidFill>
            </a:endParaRPr>
          </a:p>
        </p:txBody>
      </p:sp>
    </p:spTree>
    <p:extLst>
      <p:ext uri="{BB962C8B-B14F-4D97-AF65-F5344CB8AC3E}">
        <p14:creationId xmlns:p14="http://schemas.microsoft.com/office/powerpoint/2010/main" val="358870984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Burnette </a:t>
            </a:r>
            <a:r>
              <a:rPr lang="fr-FR" sz="4000" dirty="0" smtClean="0"/>
              <a:t>Residence, Sunnyslope, </a:t>
            </a:r>
            <a:r>
              <a:rPr lang="fr-FR" sz="4000" dirty="0"/>
              <a:t>AZ (1995)</a:t>
            </a:r>
          </a:p>
        </p:txBody>
      </p:sp>
      <p:sp>
        <p:nvSpPr>
          <p:cNvPr id="3" name="Espace réservé du contenu 2"/>
          <p:cNvSpPr>
            <a:spLocks noGrp="1"/>
          </p:cNvSpPr>
          <p:nvPr>
            <p:ph idx="1"/>
          </p:nvPr>
        </p:nvSpPr>
        <p:spPr>
          <a:xfrm>
            <a:off x="628649" y="1825625"/>
            <a:ext cx="8392687" cy="4351338"/>
          </a:xfrm>
        </p:spPr>
        <p:txBody>
          <a:bodyPr>
            <a:normAutofit fontScale="92500" lnSpcReduction="10000"/>
          </a:bodyPr>
          <a:lstStyle/>
          <a:p>
            <a:r>
              <a:rPr lang="fr-FR" dirty="0"/>
              <a:t>I</a:t>
            </a:r>
            <a:r>
              <a:rPr lang="en-US" dirty="0"/>
              <a:t>t is the architect </a:t>
            </a:r>
            <a:r>
              <a:rPr lang="en-US" dirty="0" smtClean="0"/>
              <a:t>Wendell Burnette's </a:t>
            </a:r>
            <a:r>
              <a:rPr lang="en-US" dirty="0"/>
              <a:t>own house</a:t>
            </a:r>
            <a:r>
              <a:rPr lang="en-US" dirty="0" smtClean="0"/>
              <a:t>.</a:t>
            </a:r>
          </a:p>
          <a:p>
            <a:r>
              <a:rPr lang="en-US" dirty="0"/>
              <a:t>The residence is located on a small plot of land of 1000 m2 cut in half by a fault 3 m wide. </a:t>
            </a:r>
            <a:endParaRPr lang="en-US" dirty="0" smtClean="0"/>
          </a:p>
          <a:p>
            <a:r>
              <a:rPr lang="en-US" dirty="0"/>
              <a:t>The project consists of a kind of dressing applied on the fault that focuses attention on the view by creating an artificial canyon and redirecting the view of the mountains</a:t>
            </a:r>
            <a:r>
              <a:rPr lang="en-US" dirty="0" smtClean="0"/>
              <a:t>.</a:t>
            </a:r>
          </a:p>
          <a:p>
            <a:r>
              <a:rPr lang="en-US" dirty="0"/>
              <a:t>The canyon’s scale and proportions extend the topography of the site, amplify the sound of falling water that fills the evaporative plunge pool, increases the effect of a breeze cooling the skin, while providing circulation and pause between spaces, promoting the whiff of creosote after a rain.</a:t>
            </a:r>
            <a:endParaRPr lang="en-US"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2767157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Burnette </a:t>
            </a:r>
            <a:r>
              <a:rPr lang="fr-FR" sz="4000" dirty="0" smtClean="0"/>
              <a:t>Residence, </a:t>
            </a:r>
            <a:r>
              <a:rPr lang="fr-FR" sz="4000" dirty="0"/>
              <a:t>Sunnyslope, AZ (1995)</a:t>
            </a:r>
          </a:p>
        </p:txBody>
      </p:sp>
      <p:sp>
        <p:nvSpPr>
          <p:cNvPr id="3" name="Espace réservé du contenu 2"/>
          <p:cNvSpPr>
            <a:spLocks noGrp="1"/>
          </p:cNvSpPr>
          <p:nvPr>
            <p:ph idx="1"/>
          </p:nvPr>
        </p:nvSpPr>
        <p:spPr/>
        <p:txBody>
          <a:bodyPr>
            <a:normAutofit fontScale="92500"/>
          </a:bodyPr>
          <a:lstStyle/>
          <a:p>
            <a:r>
              <a:rPr lang="en-US" dirty="0"/>
              <a:t>2 rows of masonry monoliths act as silts between which 4.80 m wide concrete slabs form floating levels above the natural slope. This principle has made it possible to avoid foundations</a:t>
            </a:r>
            <a:r>
              <a:rPr lang="en-US" dirty="0" smtClean="0"/>
              <a:t>.</a:t>
            </a:r>
          </a:p>
          <a:p>
            <a:r>
              <a:rPr lang="en-US" dirty="0" smtClean="0"/>
              <a:t>The </a:t>
            </a:r>
            <a:r>
              <a:rPr lang="en-US" dirty="0"/>
              <a:t>vertical walls separated by 15 cm wide glass slits consist of 2.44 m wide slabs in the south limiting the penetration of sunlight and 1.22 m wide slabs in the north that are more open to the northern light.</a:t>
            </a:r>
          </a:p>
          <a:p>
            <a:r>
              <a:rPr lang="en-US" dirty="0"/>
              <a:t>All the North-South partitions are made of semi-translucent glass that allows sunsets and sunrises to invade the entire house.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1748486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Burnette Residence, Sunnyslope, </a:t>
            </a:r>
            <a:r>
              <a:rPr lang="fr-FR" sz="4000" dirty="0"/>
              <a:t>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458" y="1690689"/>
            <a:ext cx="6991814" cy="4415884"/>
          </a:xfrm>
          <a:prstGeom prst="rect">
            <a:avLst/>
          </a:prstGeom>
        </p:spPr>
      </p:pic>
    </p:spTree>
    <p:extLst>
      <p:ext uri="{BB962C8B-B14F-4D97-AF65-F5344CB8AC3E}">
        <p14:creationId xmlns:p14="http://schemas.microsoft.com/office/powerpoint/2010/main" val="40624943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Burnette Residence, Sunnyslope, </a:t>
            </a:r>
            <a:r>
              <a:rPr lang="fr-FR" sz="4000" dirty="0"/>
              <a:t>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85" y="1690689"/>
            <a:ext cx="6668429" cy="4498239"/>
          </a:xfrm>
          <a:prstGeom prst="rect">
            <a:avLst/>
          </a:prstGeom>
        </p:spPr>
      </p:pic>
    </p:spTree>
    <p:extLst>
      <p:ext uri="{BB962C8B-B14F-4D97-AF65-F5344CB8AC3E}">
        <p14:creationId xmlns:p14="http://schemas.microsoft.com/office/powerpoint/2010/main" val="14847494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Burnette </a:t>
            </a:r>
            <a:r>
              <a:rPr lang="fr-FR" sz="4000" dirty="0" smtClean="0"/>
              <a:t>Residence, Sunnyslope, </a:t>
            </a:r>
            <a:r>
              <a:rPr lang="fr-FR" sz="4000" dirty="0"/>
              <a:t>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817" y="1685112"/>
            <a:ext cx="3050265" cy="44982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182" y="1685112"/>
            <a:ext cx="3194937" cy="4503815"/>
          </a:xfrm>
          <a:prstGeom prst="rect">
            <a:avLst/>
          </a:prstGeom>
        </p:spPr>
      </p:pic>
    </p:spTree>
    <p:extLst>
      <p:ext uri="{BB962C8B-B14F-4D97-AF65-F5344CB8AC3E}">
        <p14:creationId xmlns:p14="http://schemas.microsoft.com/office/powerpoint/2010/main" val="36347230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Burnette Residence, Sunnyslope, </a:t>
            </a:r>
            <a:r>
              <a:rPr lang="fr-FR" sz="4000" dirty="0"/>
              <a:t>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819" y="1690689"/>
            <a:ext cx="6958361" cy="4475936"/>
          </a:xfrm>
          <a:prstGeom prst="rect">
            <a:avLst/>
          </a:prstGeom>
        </p:spPr>
      </p:pic>
    </p:spTree>
    <p:extLst>
      <p:ext uri="{BB962C8B-B14F-4D97-AF65-F5344CB8AC3E}">
        <p14:creationId xmlns:p14="http://schemas.microsoft.com/office/powerpoint/2010/main" val="18618995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a:t>
            </a:r>
            <a:r>
              <a:rPr lang="fr-FR" sz="4000" dirty="0" smtClean="0"/>
              <a:t>Burnette Residence, </a:t>
            </a:r>
            <a:r>
              <a:rPr lang="fr-FR" sz="4000" dirty="0"/>
              <a:t>Sunnyslope, 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063" y="1690689"/>
            <a:ext cx="7069873" cy="4453634"/>
          </a:xfrm>
          <a:prstGeom prst="rect">
            <a:avLst/>
          </a:prstGeom>
        </p:spPr>
      </p:pic>
    </p:spTree>
    <p:extLst>
      <p:ext uri="{BB962C8B-B14F-4D97-AF65-F5344CB8AC3E}">
        <p14:creationId xmlns:p14="http://schemas.microsoft.com/office/powerpoint/2010/main" val="27706818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Burnette </a:t>
            </a:r>
            <a:r>
              <a:rPr lang="fr-FR" sz="4000" dirty="0" smtClean="0"/>
              <a:t>Residence, </a:t>
            </a:r>
            <a:r>
              <a:rPr lang="fr-FR" sz="4000" dirty="0"/>
              <a:t>Sunnyslope, 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1690689"/>
            <a:ext cx="6769290" cy="4464451"/>
          </a:xfrm>
          <a:prstGeom prst="rect">
            <a:avLst/>
          </a:prstGeom>
        </p:spPr>
      </p:pic>
    </p:spTree>
    <p:extLst>
      <p:ext uri="{BB962C8B-B14F-4D97-AF65-F5344CB8AC3E}">
        <p14:creationId xmlns:p14="http://schemas.microsoft.com/office/powerpoint/2010/main" val="20475995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a:t>
            </a:r>
            <a:r>
              <a:rPr lang="fr-FR" sz="4000" dirty="0" smtClean="0"/>
              <a:t>Burnette Residence, Sunnyslope, </a:t>
            </a:r>
            <a:r>
              <a:rPr lang="fr-FR" sz="4000" dirty="0"/>
              <a:t>AZ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463" y="1690689"/>
            <a:ext cx="2906973" cy="45316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972" y="1690689"/>
            <a:ext cx="3016156" cy="4531691"/>
          </a:xfrm>
          <a:prstGeom prst="rect">
            <a:avLst/>
          </a:prstGeom>
        </p:spPr>
      </p:pic>
    </p:spTree>
    <p:extLst>
      <p:ext uri="{BB962C8B-B14F-4D97-AF65-F5344CB8AC3E}">
        <p14:creationId xmlns:p14="http://schemas.microsoft.com/office/powerpoint/2010/main" val="37857884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a:t>
            </a:r>
            <a:r>
              <a:rPr lang="fr-FR" dirty="0" smtClean="0"/>
              <a:t>Houses</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a:t>Theisen House, </a:t>
            </a:r>
            <a:r>
              <a:rPr lang="fr-FR" dirty="0" smtClean="0"/>
              <a:t>Guy Peterson, FL.</a:t>
            </a:r>
            <a:endParaRPr lang="fr-FR" dirty="0"/>
          </a:p>
          <a:p>
            <a:r>
              <a:rPr lang="fr-FR" dirty="0" smtClean="0"/>
              <a:t>Novak </a:t>
            </a:r>
            <a:r>
              <a:rPr lang="fr-FR" dirty="0"/>
              <a:t>Residence, Alfred Newman Beadle, AZ.</a:t>
            </a:r>
          </a:p>
          <a:p>
            <a:r>
              <a:rPr lang="fr-FR" dirty="0"/>
              <a:t>Burnette Residence, Wendell Burnette, AZ</a:t>
            </a:r>
            <a:r>
              <a:rPr lang="fr-FR" dirty="0" smtClean="0"/>
              <a:t>.</a:t>
            </a:r>
          </a:p>
          <a:p>
            <a:r>
              <a:rPr lang="fr-FR" dirty="0"/>
              <a:t>Spiral </a:t>
            </a:r>
            <a:r>
              <a:rPr lang="fr-FR" dirty="0" smtClean="0"/>
              <a:t>House, Dean &amp; Wolf, NY.</a:t>
            </a:r>
          </a:p>
          <a:p>
            <a:r>
              <a:rPr lang="fr-FR" dirty="0"/>
              <a:t>Rachofsky House, Richard Meier, </a:t>
            </a:r>
            <a:r>
              <a:rPr lang="fr-FR" dirty="0" smtClean="0"/>
              <a:t>TX.</a:t>
            </a:r>
          </a:p>
          <a:p>
            <a:r>
              <a:rPr lang="fr-FR" dirty="0"/>
              <a:t>La Casa, Elizabeth Wright Ingraham, CO</a:t>
            </a:r>
            <a:r>
              <a:rPr lang="fr-FR" dirty="0" smtClean="0"/>
              <a:t>.</a:t>
            </a:r>
          </a:p>
          <a:p>
            <a:r>
              <a:rPr lang="fr-FR" dirty="0"/>
              <a:t>64 Wakefield </a:t>
            </a:r>
            <a:r>
              <a:rPr lang="fr-FR" dirty="0" smtClean="0"/>
              <a:t>House, Scogin &amp; Elam, GA.</a:t>
            </a:r>
            <a:endParaRPr lang="fr-FR" dirty="0"/>
          </a:p>
          <a:p>
            <a:r>
              <a:rPr lang="fr-FR" dirty="0"/>
              <a:t>Cobb House, Eric Cobb, WA.</a:t>
            </a:r>
          </a:p>
          <a:p>
            <a:r>
              <a:rPr lang="fr-FR" dirty="0"/>
              <a:t>Landa Residence, Thom Mayne, CA.</a:t>
            </a:r>
          </a:p>
          <a:p>
            <a:r>
              <a:rPr lang="fr-FR" dirty="0"/>
              <a:t>Waldman House, Peter Waldman, VA</a:t>
            </a:r>
            <a:r>
              <a:rPr lang="fr-FR" dirty="0" smtClean="0"/>
              <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533515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Spiral House, North Castle, NY (1995)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650" y="1690689"/>
            <a:ext cx="3043451" cy="4519043"/>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875" y="1690689"/>
            <a:ext cx="3452883" cy="3358984"/>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003" y="5186149"/>
            <a:ext cx="2101755" cy="1535327"/>
          </a:xfrm>
          <a:prstGeom prst="rect">
            <a:avLst/>
          </a:prstGeom>
        </p:spPr>
      </p:pic>
      <p:sp>
        <p:nvSpPr>
          <p:cNvPr id="7" name="ZoneTexte 6"/>
          <p:cNvSpPr txBox="1"/>
          <p:nvPr/>
        </p:nvSpPr>
        <p:spPr>
          <a:xfrm>
            <a:off x="5063319" y="4544704"/>
            <a:ext cx="1705971" cy="369332"/>
          </a:xfrm>
          <a:prstGeom prst="rect">
            <a:avLst/>
          </a:prstGeom>
          <a:noFill/>
        </p:spPr>
        <p:txBody>
          <a:bodyPr wrap="square" rtlCol="0">
            <a:spAutoFit/>
          </a:bodyPr>
          <a:lstStyle/>
          <a:p>
            <a:r>
              <a:rPr lang="fr-FR" dirty="0" smtClean="0"/>
              <a:t>Katherine Dean</a:t>
            </a:r>
            <a:endParaRPr lang="fr-FR" dirty="0"/>
          </a:p>
        </p:txBody>
      </p:sp>
      <p:pic>
        <p:nvPicPr>
          <p:cNvPr id="8" name="Dee Yan-Key - win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595956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Spiral House, </a:t>
            </a:r>
            <a:r>
              <a:rPr lang="fr-FR" dirty="0"/>
              <a:t>North Castle, NY (1995)</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Dean/Wolf architectural firm.</a:t>
            </a:r>
          </a:p>
          <a:p>
            <a:r>
              <a:rPr lang="en-US" dirty="0"/>
              <a:t>The incline of the </a:t>
            </a:r>
            <a:r>
              <a:rPr lang="en-US" dirty="0" smtClean="0"/>
              <a:t>driveway</a:t>
            </a:r>
            <a:r>
              <a:rPr lang="en-US" dirty="0"/>
              <a:t>, where it ends at a U-turn, carries through in the angle of flanking concrete screen </a:t>
            </a:r>
            <a:r>
              <a:rPr lang="en-US" dirty="0" smtClean="0"/>
              <a:t>walls, </a:t>
            </a:r>
            <a:r>
              <a:rPr lang="en-US" dirty="0"/>
              <a:t>which gradually rise from the ground to meet the house. There, the ascent continues along the top of a cedar-clad screen wall above the </a:t>
            </a:r>
            <a:r>
              <a:rPr lang="en-US" dirty="0" smtClean="0"/>
              <a:t>1</a:t>
            </a:r>
            <a:r>
              <a:rPr lang="en-US" baseline="30000" dirty="0" smtClean="0"/>
              <a:t>st</a:t>
            </a:r>
            <a:r>
              <a:rPr lang="en-US" dirty="0" smtClean="0"/>
              <a:t> floor, </a:t>
            </a:r>
            <a:r>
              <a:rPr lang="en-US" dirty="0"/>
              <a:t>then under the </a:t>
            </a:r>
            <a:r>
              <a:rPr lang="en-US" dirty="0" smtClean="0"/>
              <a:t>2</a:t>
            </a:r>
            <a:r>
              <a:rPr lang="en-US" baseline="30000" dirty="0" smtClean="0"/>
              <a:t>nd</a:t>
            </a:r>
            <a:r>
              <a:rPr lang="en-US" dirty="0" smtClean="0"/>
              <a:t> floor windows, </a:t>
            </a:r>
            <a:r>
              <a:rPr lang="en-US" dirty="0"/>
              <a:t>where it terminates in a tall stone-faced fin wall</a:t>
            </a:r>
            <a:r>
              <a:rPr lang="en-US" dirty="0" smtClean="0"/>
              <a:t>. </a:t>
            </a:r>
            <a:r>
              <a:rPr lang="en-US" dirty="0"/>
              <a:t>After the concrete, came a steel-frame structure for the </a:t>
            </a:r>
            <a:r>
              <a:rPr lang="en-US" dirty="0" smtClean="0"/>
              <a:t>2</a:t>
            </a:r>
            <a:r>
              <a:rPr lang="en-US" baseline="30000" dirty="0" smtClean="0"/>
              <a:t>nd</a:t>
            </a:r>
            <a:r>
              <a:rPr lang="en-US" dirty="0" smtClean="0"/>
              <a:t> floor </a:t>
            </a:r>
            <a:r>
              <a:rPr lang="en-US" dirty="0"/>
              <a:t>and, finally, finishes, including windows framed in marine-grade teak outside and ash within</a:t>
            </a:r>
            <a:r>
              <a:rPr lang="en-US" dirty="0" smtClean="0"/>
              <a:t>. </a:t>
            </a:r>
            <a:r>
              <a:rPr lang="en-US" dirty="0"/>
              <a:t>The end of the living </a:t>
            </a:r>
            <a:r>
              <a:rPr lang="en-US" dirty="0" smtClean="0"/>
              <a:t>room </a:t>
            </a:r>
            <a:r>
              <a:rPr lang="en-US" dirty="0"/>
              <a:t>is cantilevered 14 </a:t>
            </a:r>
            <a:r>
              <a:rPr lang="en-US" dirty="0" smtClean="0"/>
              <a:t>ft </a:t>
            </a:r>
            <a:r>
              <a:rPr lang="en-US" dirty="0"/>
              <a:t>out from a cliff to bring stream views closer. Concrete transverse fin walls along the north </a:t>
            </a:r>
            <a:r>
              <a:rPr lang="en-US" dirty="0" smtClean="0"/>
              <a:t>wall </a:t>
            </a:r>
            <a:r>
              <a:rPr lang="en-US" dirty="0"/>
              <a:t>provide lateral structural support and are hidden from view outside by cedar screen </a:t>
            </a:r>
            <a:r>
              <a:rPr lang="en-US" dirty="0" smtClean="0"/>
              <a:t>walls.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0319784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Spiral 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0" y="1690689"/>
            <a:ext cx="6660108" cy="4382565"/>
          </a:xfrm>
          <a:prstGeom prst="rect">
            <a:avLst/>
          </a:prstGeom>
        </p:spPr>
      </p:pic>
    </p:spTree>
    <p:extLst>
      <p:ext uri="{BB962C8B-B14F-4D97-AF65-F5344CB8AC3E}">
        <p14:creationId xmlns:p14="http://schemas.microsoft.com/office/powerpoint/2010/main" val="20203294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Spiral 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769" y="1690689"/>
            <a:ext cx="6646461" cy="4409860"/>
          </a:xfrm>
          <a:prstGeom prst="rect">
            <a:avLst/>
          </a:prstGeom>
        </p:spPr>
      </p:pic>
    </p:spTree>
    <p:extLst>
      <p:ext uri="{BB962C8B-B14F-4D97-AF65-F5344CB8AC3E}">
        <p14:creationId xmlns:p14="http://schemas.microsoft.com/office/powerpoint/2010/main" val="5714240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75511" cy="1325563"/>
          </a:xfrm>
        </p:spPr>
        <p:txBody>
          <a:bodyPr/>
          <a:lstStyle/>
          <a:p>
            <a:r>
              <a:rPr lang="fr-FR" dirty="0"/>
              <a:t>Spiral </a:t>
            </a:r>
            <a:r>
              <a:rPr lang="fr-FR" dirty="0" smtClean="0"/>
              <a:t>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264" y="1690689"/>
            <a:ext cx="2838736" cy="45053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190" y="1690689"/>
            <a:ext cx="2919719" cy="4505396"/>
          </a:xfrm>
          <a:prstGeom prst="rect">
            <a:avLst/>
          </a:prstGeom>
        </p:spPr>
      </p:pic>
    </p:spTree>
    <p:extLst>
      <p:ext uri="{BB962C8B-B14F-4D97-AF65-F5344CB8AC3E}">
        <p14:creationId xmlns:p14="http://schemas.microsoft.com/office/powerpoint/2010/main" val="32771166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679976" cy="1325563"/>
          </a:xfrm>
        </p:spPr>
        <p:txBody>
          <a:bodyPr/>
          <a:lstStyle/>
          <a:p>
            <a:r>
              <a:rPr lang="fr-FR" dirty="0"/>
              <a:t>Spiral </a:t>
            </a:r>
            <a:r>
              <a:rPr lang="fr-FR" dirty="0" smtClean="0"/>
              <a:t>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561" y="1690690"/>
            <a:ext cx="2742348" cy="44917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649" y="1690689"/>
            <a:ext cx="2851340" cy="4491748"/>
          </a:xfrm>
          <a:prstGeom prst="rect">
            <a:avLst/>
          </a:prstGeom>
        </p:spPr>
      </p:pic>
    </p:spTree>
    <p:extLst>
      <p:ext uri="{BB962C8B-B14F-4D97-AF65-F5344CB8AC3E}">
        <p14:creationId xmlns:p14="http://schemas.microsoft.com/office/powerpoint/2010/main" val="11881243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7"/>
            <a:ext cx="8542646" cy="1325563"/>
          </a:xfrm>
        </p:spPr>
        <p:txBody>
          <a:bodyPr/>
          <a:lstStyle/>
          <a:p>
            <a:r>
              <a:rPr lang="fr-FR" dirty="0"/>
              <a:t>Spiral </a:t>
            </a:r>
            <a:r>
              <a:rPr lang="fr-FR" dirty="0" smtClean="0"/>
              <a:t>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2" y="1690690"/>
            <a:ext cx="6646461" cy="4423508"/>
          </a:xfrm>
          <a:prstGeom prst="rect">
            <a:avLst/>
          </a:prstGeom>
        </p:spPr>
      </p:pic>
    </p:spTree>
    <p:extLst>
      <p:ext uri="{BB962C8B-B14F-4D97-AF65-F5344CB8AC3E}">
        <p14:creationId xmlns:p14="http://schemas.microsoft.com/office/powerpoint/2010/main" val="20385844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775510" cy="1325563"/>
          </a:xfrm>
        </p:spPr>
        <p:txBody>
          <a:bodyPr/>
          <a:lstStyle/>
          <a:p>
            <a:r>
              <a:rPr lang="fr-FR" dirty="0" smtClean="0"/>
              <a:t> Spiral 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368917"/>
          </a:xfrm>
          <a:prstGeom prst="rect">
            <a:avLst/>
          </a:prstGeom>
        </p:spPr>
      </p:pic>
    </p:spTree>
    <p:extLst>
      <p:ext uri="{BB962C8B-B14F-4D97-AF65-F5344CB8AC3E}">
        <p14:creationId xmlns:p14="http://schemas.microsoft.com/office/powerpoint/2010/main" val="78876699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Spiral House, </a:t>
            </a:r>
            <a:r>
              <a:rPr lang="fr-FR" dirty="0"/>
              <a:t>North Castle, NY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9"/>
            <a:ext cx="7096835" cy="4519042"/>
          </a:xfrm>
          <a:prstGeom prst="rect">
            <a:avLst/>
          </a:prstGeom>
        </p:spPr>
      </p:pic>
    </p:spTree>
    <p:extLst>
      <p:ext uri="{BB962C8B-B14F-4D97-AF65-F5344CB8AC3E}">
        <p14:creationId xmlns:p14="http://schemas.microsoft.com/office/powerpoint/2010/main" val="27809625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180813" cy="1325563"/>
          </a:xfrm>
        </p:spPr>
        <p:txBody>
          <a:bodyPr/>
          <a:lstStyle/>
          <a:p>
            <a:r>
              <a:rPr lang="fr-FR" dirty="0" smtClean="0"/>
              <a:t>Rachofsky House, Dallas, TX (1996)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9" y="1690689"/>
            <a:ext cx="6184180" cy="439358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204" y="1690689"/>
            <a:ext cx="1779440" cy="22203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204" y="4100964"/>
            <a:ext cx="1002568" cy="96583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272" y="5256701"/>
            <a:ext cx="1905000" cy="571500"/>
          </a:xfrm>
          <a:prstGeom prst="rect">
            <a:avLst/>
          </a:prstGeom>
        </p:spPr>
      </p:pic>
      <p:sp>
        <p:nvSpPr>
          <p:cNvPr id="8" name="ZoneTexte 7"/>
          <p:cNvSpPr txBox="1"/>
          <p:nvPr/>
        </p:nvSpPr>
        <p:spPr>
          <a:xfrm>
            <a:off x="6607272" y="3468029"/>
            <a:ext cx="1655782" cy="369332"/>
          </a:xfrm>
          <a:prstGeom prst="rect">
            <a:avLst/>
          </a:prstGeom>
          <a:noFill/>
        </p:spPr>
        <p:txBody>
          <a:bodyPr wrap="square" rtlCol="0">
            <a:spAutoFit/>
          </a:bodyPr>
          <a:lstStyle/>
          <a:p>
            <a:r>
              <a:rPr lang="fr-FR" dirty="0" smtClean="0">
                <a:solidFill>
                  <a:schemeClr val="bg1"/>
                </a:solidFill>
              </a:rPr>
              <a:t>  Richard Meier</a:t>
            </a:r>
            <a:endParaRPr lang="fr-FR" dirty="0">
              <a:solidFill>
                <a:schemeClr val="bg1"/>
              </a:solidFill>
            </a:endParaRPr>
          </a:p>
        </p:txBody>
      </p:sp>
    </p:spTree>
    <p:extLst>
      <p:ext uri="{BB962C8B-B14F-4D97-AF65-F5344CB8AC3E}">
        <p14:creationId xmlns:p14="http://schemas.microsoft.com/office/powerpoint/2010/main" val="66687559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2</a:t>
            </a:r>
            <a:endParaRPr lang="fr-FR" dirty="0"/>
          </a:p>
        </p:txBody>
      </p:sp>
      <p:sp>
        <p:nvSpPr>
          <p:cNvPr id="3" name="Espace réservé du contenu 2"/>
          <p:cNvSpPr>
            <a:spLocks noGrp="1"/>
          </p:cNvSpPr>
          <p:nvPr>
            <p:ph idx="1"/>
          </p:nvPr>
        </p:nvSpPr>
        <p:spPr/>
        <p:txBody>
          <a:bodyPr>
            <a:normAutofit/>
          </a:bodyPr>
          <a:lstStyle/>
          <a:p>
            <a:r>
              <a:rPr lang="fr-FR" dirty="0"/>
              <a:t>Neugebauer House, Richard Meier, FL</a:t>
            </a:r>
            <a:r>
              <a:rPr lang="fr-FR" dirty="0" smtClean="0"/>
              <a:t>.</a:t>
            </a:r>
          </a:p>
          <a:p>
            <a:r>
              <a:rPr lang="fr-FR" dirty="0" smtClean="0"/>
              <a:t>Byrne Residence, Will Bruder, AZ.</a:t>
            </a:r>
          </a:p>
          <a:p>
            <a:r>
              <a:rPr lang="fr-FR" dirty="0" smtClean="0"/>
              <a:t>Y </a:t>
            </a:r>
            <a:r>
              <a:rPr lang="fr-FR" dirty="0"/>
              <a:t>House, Steven Holl, NY</a:t>
            </a:r>
            <a:r>
              <a:rPr lang="fr-FR" dirty="0" smtClean="0"/>
              <a:t>.</a:t>
            </a:r>
          </a:p>
          <a:p>
            <a:r>
              <a:rPr lang="fr-FR" dirty="0" smtClean="0"/>
              <a:t>Mataja </a:t>
            </a:r>
            <a:r>
              <a:rPr lang="fr-FR" dirty="0"/>
              <a:t>Residence, Hagy Belzberg, </a:t>
            </a:r>
            <a:r>
              <a:rPr lang="fr-FR"/>
              <a:t>CA</a:t>
            </a:r>
            <a:r>
              <a:rPr lang="fr-FR" smtClean="0"/>
              <a:t>.</a:t>
            </a:r>
          </a:p>
          <a:p>
            <a:r>
              <a:rPr lang="fr-FR"/>
              <a:t>Waterfall House</a:t>
            </a:r>
            <a:r>
              <a:rPr lang="fr-FR"/>
              <a:t>, </a:t>
            </a:r>
            <a:r>
              <a:rPr lang="fr-FR" smtClean="0"/>
              <a:t>James Howard Fox, SC.</a:t>
            </a:r>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0705799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5418" cy="1325563"/>
          </a:xfrm>
        </p:spPr>
        <p:txBody>
          <a:bodyPr/>
          <a:lstStyle/>
          <a:p>
            <a:r>
              <a:rPr lang="fr-FR" dirty="0"/>
              <a:t>Rachofsky House, Dallas, TX (1996)</a:t>
            </a:r>
          </a:p>
        </p:txBody>
      </p:sp>
      <p:sp>
        <p:nvSpPr>
          <p:cNvPr id="3" name="Espace réservé du contenu 2"/>
          <p:cNvSpPr>
            <a:spLocks noGrp="1"/>
          </p:cNvSpPr>
          <p:nvPr>
            <p:ph idx="1"/>
          </p:nvPr>
        </p:nvSpPr>
        <p:spPr/>
        <p:txBody>
          <a:bodyPr>
            <a:normAutofit/>
          </a:bodyPr>
          <a:lstStyle/>
          <a:p>
            <a:r>
              <a:rPr lang="en-US" dirty="0" smtClean="0"/>
              <a:t>It is the work of Richard Meier.</a:t>
            </a:r>
          </a:p>
          <a:p>
            <a:r>
              <a:rPr lang="en-US" dirty="0" smtClean="0"/>
              <a:t>Set </a:t>
            </a:r>
            <a:r>
              <a:rPr lang="en-US" dirty="0"/>
              <a:t>in a suburban landscape, this house/private museum is anchored to the ground by a podium faced in black granite that extends both in front of and behind the main body of the building.</a:t>
            </a:r>
          </a:p>
          <a:p>
            <a:r>
              <a:rPr lang="en-US" dirty="0"/>
              <a:t>The white form of the house hovers on </a:t>
            </a:r>
            <a:r>
              <a:rPr lang="en-US" dirty="0" smtClean="0"/>
              <a:t>pilotis </a:t>
            </a:r>
            <a:r>
              <a:rPr lang="en-US" dirty="0"/>
              <a:t>above the podium like an opaque plane, pierced by a number of discrete openings. A succession of spatial layers recedes from this taut surface to accommodate the house’s principal volumes</a:t>
            </a:r>
            <a:r>
              <a:rPr lang="en-US" dirty="0" smtClean="0"/>
              <a:t>.</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2224703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6209" cy="1325563"/>
          </a:xfrm>
        </p:spPr>
        <p:txBody>
          <a:bodyPr/>
          <a:lstStyle/>
          <a:p>
            <a:r>
              <a:rPr lang="fr-FR" dirty="0"/>
              <a:t>Rachofsky House, Dallas, TX (1996)</a:t>
            </a:r>
          </a:p>
        </p:txBody>
      </p:sp>
      <p:sp>
        <p:nvSpPr>
          <p:cNvPr id="3" name="Espace réservé du contenu 2"/>
          <p:cNvSpPr>
            <a:spLocks noGrp="1"/>
          </p:cNvSpPr>
          <p:nvPr>
            <p:ph idx="1"/>
          </p:nvPr>
        </p:nvSpPr>
        <p:spPr/>
        <p:txBody>
          <a:bodyPr>
            <a:normAutofit lnSpcReduction="10000"/>
          </a:bodyPr>
          <a:lstStyle/>
          <a:p>
            <a:r>
              <a:rPr lang="en-US" dirty="0"/>
              <a:t>The metal-faced front elevation that shields the living volume gives way on the north and west elevations to taut curtain walls that, together with the opaque front, inflect the interior layered space toward a small body of water to the southwest. </a:t>
            </a:r>
            <a:endParaRPr lang="en-US" dirty="0" smtClean="0"/>
          </a:p>
          <a:p>
            <a:r>
              <a:rPr lang="en-US" dirty="0"/>
              <a:t>Two separate stairs provide access to the three floors of the house: an enclosed spiral stair to the south and an open switchback stair to the north. </a:t>
            </a:r>
            <a:endParaRPr lang="en-US" dirty="0" smtClean="0"/>
          </a:p>
          <a:p>
            <a:r>
              <a:rPr lang="en-US" dirty="0"/>
              <a:t>The exterior of the house is clad in white-enameled aluminum panels with aluminum fenestration and insulated glazing.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9123838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91604"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181" y="1690689"/>
            <a:ext cx="3960541" cy="4514848"/>
          </a:xfrm>
          <a:prstGeom prst="rect">
            <a:avLst/>
          </a:prstGeom>
        </p:spPr>
      </p:pic>
    </p:spTree>
    <p:extLst>
      <p:ext uri="{BB962C8B-B14F-4D97-AF65-F5344CB8AC3E}">
        <p14:creationId xmlns:p14="http://schemas.microsoft.com/office/powerpoint/2010/main" val="25198067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13906"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02" y="1690689"/>
            <a:ext cx="6858001" cy="4531692"/>
          </a:xfrm>
          <a:prstGeom prst="rect">
            <a:avLst/>
          </a:prstGeom>
        </p:spPr>
      </p:pic>
    </p:spTree>
    <p:extLst>
      <p:ext uri="{BB962C8B-B14F-4D97-AF65-F5344CB8AC3E}">
        <p14:creationId xmlns:p14="http://schemas.microsoft.com/office/powerpoint/2010/main" val="36112860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209" y="1690689"/>
            <a:ext cx="6679581" cy="4237464"/>
          </a:xfrm>
          <a:prstGeom prst="rect">
            <a:avLst/>
          </a:prstGeom>
        </p:spPr>
      </p:pic>
    </p:spTree>
    <p:extLst>
      <p:ext uri="{BB962C8B-B14F-4D97-AF65-F5344CB8AC3E}">
        <p14:creationId xmlns:p14="http://schemas.microsoft.com/office/powerpoint/2010/main" val="23036934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35848"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990" y="1690689"/>
            <a:ext cx="6317167" cy="4371278"/>
          </a:xfrm>
          <a:prstGeom prst="rect">
            <a:avLst/>
          </a:prstGeom>
        </p:spPr>
      </p:pic>
    </p:spTree>
    <p:extLst>
      <p:ext uri="{BB962C8B-B14F-4D97-AF65-F5344CB8AC3E}">
        <p14:creationId xmlns:p14="http://schemas.microsoft.com/office/powerpoint/2010/main" val="33051909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70023"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46" y="1690689"/>
            <a:ext cx="6467707" cy="4293220"/>
          </a:xfrm>
          <a:prstGeom prst="rect">
            <a:avLst/>
          </a:prstGeom>
        </p:spPr>
      </p:pic>
    </p:spTree>
    <p:extLst>
      <p:ext uri="{BB962C8B-B14F-4D97-AF65-F5344CB8AC3E}">
        <p14:creationId xmlns:p14="http://schemas.microsoft.com/office/powerpoint/2010/main" val="11504550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813"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415882"/>
          </a:xfrm>
          <a:prstGeom prst="rect">
            <a:avLst/>
          </a:prstGeom>
        </p:spPr>
      </p:pic>
    </p:spTree>
    <p:extLst>
      <p:ext uri="{BB962C8B-B14F-4D97-AF65-F5344CB8AC3E}">
        <p14:creationId xmlns:p14="http://schemas.microsoft.com/office/powerpoint/2010/main" val="17696569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59233"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55" y="1690689"/>
            <a:ext cx="7036419" cy="4326674"/>
          </a:xfrm>
          <a:prstGeom prst="rect">
            <a:avLst/>
          </a:prstGeom>
        </p:spPr>
      </p:pic>
    </p:spTree>
    <p:extLst>
      <p:ext uri="{BB962C8B-B14F-4D97-AF65-F5344CB8AC3E}">
        <p14:creationId xmlns:p14="http://schemas.microsoft.com/office/powerpoint/2010/main" val="23894316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Rachofsky House, Dallas, TX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417" y="1690689"/>
            <a:ext cx="6757639" cy="4542843"/>
          </a:xfrm>
          <a:prstGeom prst="rect">
            <a:avLst/>
          </a:prstGeom>
        </p:spPr>
      </p:pic>
    </p:spTree>
    <p:extLst>
      <p:ext uri="{BB962C8B-B14F-4D97-AF65-F5344CB8AC3E}">
        <p14:creationId xmlns:p14="http://schemas.microsoft.com/office/powerpoint/2010/main" val="23872054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8343" y="365126"/>
            <a:ext cx="8167007" cy="1325563"/>
          </a:xfrm>
        </p:spPr>
        <p:txBody>
          <a:bodyPr/>
          <a:lstStyle/>
          <a:p>
            <a:r>
              <a:rPr lang="fr-FR" dirty="0" smtClean="0"/>
              <a:t>Theisen House, Sarasota, FL (1995)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907592" y="5458109"/>
            <a:ext cx="4717131" cy="23222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707" y="1736724"/>
            <a:ext cx="2531451" cy="328759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93" y="1736724"/>
            <a:ext cx="2857500" cy="4257675"/>
          </a:xfrm>
          <a:prstGeom prst="rect">
            <a:avLst/>
          </a:prstGeom>
        </p:spPr>
      </p:pic>
      <p:sp>
        <p:nvSpPr>
          <p:cNvPr id="8" name="ZoneTexte 7"/>
          <p:cNvSpPr txBox="1"/>
          <p:nvPr/>
        </p:nvSpPr>
        <p:spPr>
          <a:xfrm>
            <a:off x="3907592" y="4426857"/>
            <a:ext cx="2207458" cy="377372"/>
          </a:xfrm>
          <a:prstGeom prst="rect">
            <a:avLst/>
          </a:prstGeom>
          <a:noFill/>
        </p:spPr>
        <p:txBody>
          <a:bodyPr wrap="square" rtlCol="0">
            <a:spAutoFit/>
          </a:bodyPr>
          <a:lstStyle/>
          <a:p>
            <a:r>
              <a:rPr lang="fr-FR" dirty="0" smtClean="0">
                <a:solidFill>
                  <a:schemeClr val="bg1"/>
                </a:solidFill>
              </a:rPr>
              <a:t>Guy Peterson</a:t>
            </a:r>
            <a:endParaRPr lang="fr-FR" dirty="0">
              <a:solidFill>
                <a:schemeClr val="bg1"/>
              </a:solidFill>
            </a:endParaRPr>
          </a:p>
        </p:txBody>
      </p:sp>
    </p:spTree>
    <p:extLst>
      <p:ext uri="{BB962C8B-B14F-4D97-AF65-F5344CB8AC3E}">
        <p14:creationId xmlns:p14="http://schemas.microsoft.com/office/powerpoint/2010/main" val="189223880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La </a:t>
            </a:r>
            <a:r>
              <a:rPr lang="fr-FR" dirty="0"/>
              <a:t>Casa, Pueblo West, CO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215" y="1690689"/>
            <a:ext cx="3074920" cy="3757074"/>
          </a:xfrm>
          <a:prstGeom prst="rect">
            <a:avLst/>
          </a:prstGeom>
        </p:spPr>
      </p:pic>
      <p:sp>
        <p:nvSpPr>
          <p:cNvPr id="5" name="ZoneTexte 4"/>
          <p:cNvSpPr txBox="1"/>
          <p:nvPr/>
        </p:nvSpPr>
        <p:spPr>
          <a:xfrm>
            <a:off x="5836215" y="4967785"/>
            <a:ext cx="2912000" cy="369332"/>
          </a:xfrm>
          <a:prstGeom prst="rect">
            <a:avLst/>
          </a:prstGeom>
          <a:noFill/>
        </p:spPr>
        <p:txBody>
          <a:bodyPr wrap="square" rtlCol="0">
            <a:spAutoFit/>
          </a:bodyPr>
          <a:lstStyle/>
          <a:p>
            <a:r>
              <a:rPr lang="fr-FR" dirty="0" smtClean="0"/>
              <a:t>  Elizabeth Wright Ingraham</a:t>
            </a:r>
            <a:endParaRPr lang="fr-FR" dirty="0"/>
          </a:p>
        </p:txBody>
      </p:sp>
      <p:pic>
        <p:nvPicPr>
          <p:cNvPr id="6" name="Image 5"/>
          <p:cNvPicPr>
            <a:picLocks noChangeAspect="1"/>
          </p:cNvPicPr>
          <p:nvPr/>
        </p:nvPicPr>
        <p:blipFill>
          <a:blip r:embed="rId3"/>
          <a:stretch>
            <a:fillRect/>
          </a:stretch>
        </p:blipFill>
        <p:spPr>
          <a:xfrm>
            <a:off x="137066" y="1690689"/>
            <a:ext cx="5630910" cy="4493820"/>
          </a:xfrm>
          <a:prstGeom prst="rect">
            <a:avLst/>
          </a:prstGeom>
        </p:spPr>
      </p:pic>
    </p:spTree>
    <p:extLst>
      <p:ext uri="{BB962C8B-B14F-4D97-AF65-F5344CB8AC3E}">
        <p14:creationId xmlns:p14="http://schemas.microsoft.com/office/powerpoint/2010/main" val="228940076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Casa, Pueblo West, CO (1996)</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Elizabeth Wright Ingraham.</a:t>
            </a:r>
          </a:p>
          <a:p>
            <a:r>
              <a:rPr lang="en-US" dirty="0"/>
              <a:t>The </a:t>
            </a:r>
            <a:r>
              <a:rPr lang="en-US" dirty="0" smtClean="0"/>
              <a:t>5,017-sqf </a:t>
            </a:r>
            <a:r>
              <a:rPr lang="en-US" dirty="0"/>
              <a:t>house sits on a soaring cliff outside Colorado Springs, where winds have been clocked at 110 miles per hour. The continuous erosion of the cliff forced Ingraham to place the house back from the edge, but she recaptured the drama of the steep drop with a 27-foot skywalk supported by a 58-foot steel </a:t>
            </a:r>
            <a:r>
              <a:rPr lang="en-US" dirty="0" smtClean="0"/>
              <a:t>truss and cantilevered </a:t>
            </a:r>
            <a:r>
              <a:rPr lang="en-US" dirty="0"/>
              <a:t>from the </a:t>
            </a:r>
            <a:r>
              <a:rPr lang="en-US" dirty="0" smtClean="0"/>
              <a:t>2</a:t>
            </a:r>
            <a:r>
              <a:rPr lang="en-US" baseline="30000" dirty="0" smtClean="0"/>
              <a:t>nd</a:t>
            </a:r>
            <a:r>
              <a:rPr lang="en-US" dirty="0" smtClean="0"/>
              <a:t>  </a:t>
            </a:r>
            <a:r>
              <a:rPr lang="en-US" dirty="0"/>
              <a:t>floor. Glazed concrete-block walls, concrete terraces, and radiant-heated floors insulate the interior against the extreme temperature changes throughout the day.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1586720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La Casa, Pueblo West, CO (1996)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658" y="1690689"/>
            <a:ext cx="6838683" cy="4533898"/>
          </a:xfrm>
          <a:prstGeom prst="rect">
            <a:avLst/>
          </a:prstGeom>
        </p:spPr>
      </p:pic>
    </p:spTree>
    <p:extLst>
      <p:ext uri="{BB962C8B-B14F-4D97-AF65-F5344CB8AC3E}">
        <p14:creationId xmlns:p14="http://schemas.microsoft.com/office/powerpoint/2010/main" val="27004288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Casa, Pueblo West, CO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375" y="1690689"/>
            <a:ext cx="2702338" cy="407904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9"/>
            <a:ext cx="2724151" cy="4079046"/>
          </a:xfrm>
          <a:prstGeom prst="rect">
            <a:avLst/>
          </a:prstGeom>
        </p:spPr>
      </p:pic>
    </p:spTree>
    <p:extLst>
      <p:ext uri="{BB962C8B-B14F-4D97-AF65-F5344CB8AC3E}">
        <p14:creationId xmlns:p14="http://schemas.microsoft.com/office/powerpoint/2010/main" val="38536306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Casa, Pueblo West, CO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68" y="1690689"/>
            <a:ext cx="7031864" cy="4388140"/>
          </a:xfrm>
          <a:prstGeom prst="rect">
            <a:avLst/>
          </a:prstGeom>
        </p:spPr>
      </p:pic>
    </p:spTree>
    <p:extLst>
      <p:ext uri="{BB962C8B-B14F-4D97-AF65-F5344CB8AC3E}">
        <p14:creationId xmlns:p14="http://schemas.microsoft.com/office/powerpoint/2010/main" val="36736581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Casa, Pueblo West, CO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8192" y="1690689"/>
            <a:ext cx="6207616" cy="4349503"/>
          </a:xfrm>
          <a:prstGeom prst="rect">
            <a:avLst/>
          </a:prstGeom>
        </p:spPr>
      </p:pic>
    </p:spTree>
    <p:extLst>
      <p:ext uri="{BB962C8B-B14F-4D97-AF65-F5344CB8AC3E}">
        <p14:creationId xmlns:p14="http://schemas.microsoft.com/office/powerpoint/2010/main" val="25468837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64 Wakefield House, Atlanta, GA (1996)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052" y="1690689"/>
            <a:ext cx="2087254" cy="223986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053" y="3987350"/>
            <a:ext cx="2087254" cy="255156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07" y="1690689"/>
            <a:ext cx="6348271" cy="4300536"/>
          </a:xfrm>
          <a:prstGeom prst="rect">
            <a:avLst/>
          </a:prstGeom>
        </p:spPr>
      </p:pic>
      <p:sp>
        <p:nvSpPr>
          <p:cNvPr id="7" name="ZoneTexte 6"/>
          <p:cNvSpPr txBox="1"/>
          <p:nvPr/>
        </p:nvSpPr>
        <p:spPr>
          <a:xfrm>
            <a:off x="6905767" y="3466531"/>
            <a:ext cx="1882540" cy="368490"/>
          </a:xfrm>
          <a:prstGeom prst="rect">
            <a:avLst/>
          </a:prstGeom>
          <a:noFill/>
        </p:spPr>
        <p:txBody>
          <a:bodyPr wrap="square" rtlCol="0">
            <a:spAutoFit/>
          </a:bodyPr>
          <a:lstStyle/>
          <a:p>
            <a:r>
              <a:rPr lang="fr-FR" dirty="0" smtClean="0"/>
              <a:t>      </a:t>
            </a:r>
            <a:r>
              <a:rPr lang="fr-FR" dirty="0" smtClean="0">
                <a:solidFill>
                  <a:schemeClr val="bg1"/>
                </a:solidFill>
              </a:rPr>
              <a:t>Mark Scogin</a:t>
            </a:r>
            <a:endParaRPr lang="fr-FR" dirty="0">
              <a:solidFill>
                <a:schemeClr val="bg1"/>
              </a:solidFill>
            </a:endParaRPr>
          </a:p>
        </p:txBody>
      </p:sp>
      <p:sp>
        <p:nvSpPr>
          <p:cNvPr id="8" name="ZoneTexte 7"/>
          <p:cNvSpPr txBox="1"/>
          <p:nvPr/>
        </p:nvSpPr>
        <p:spPr>
          <a:xfrm>
            <a:off x="7014949" y="5991225"/>
            <a:ext cx="1651379" cy="369332"/>
          </a:xfrm>
          <a:prstGeom prst="rect">
            <a:avLst/>
          </a:prstGeom>
          <a:noFill/>
        </p:spPr>
        <p:txBody>
          <a:bodyPr wrap="square" rtlCol="0">
            <a:spAutoFit/>
          </a:bodyPr>
          <a:lstStyle/>
          <a:p>
            <a:r>
              <a:rPr lang="fr-FR" dirty="0" smtClean="0">
                <a:solidFill>
                  <a:schemeClr val="bg1"/>
                </a:solidFill>
              </a:rPr>
              <a:t>Merrill Elam</a:t>
            </a:r>
            <a:endParaRPr lang="fr-FR" dirty="0">
              <a:solidFill>
                <a:schemeClr val="bg1"/>
              </a:solidFill>
            </a:endParaRPr>
          </a:p>
        </p:txBody>
      </p:sp>
      <p:pic>
        <p:nvPicPr>
          <p:cNvPr id="9" name="Image 8"/>
          <p:cNvPicPr>
            <a:picLocks noChangeAspect="1"/>
          </p:cNvPicPr>
          <p:nvPr/>
        </p:nvPicPr>
        <p:blipFill>
          <a:blip r:embed="rId5"/>
          <a:stretch>
            <a:fillRect/>
          </a:stretch>
        </p:blipFill>
        <p:spPr>
          <a:xfrm>
            <a:off x="278499" y="6319838"/>
            <a:ext cx="2628472" cy="234321"/>
          </a:xfrm>
          <a:prstGeom prst="rect">
            <a:avLst/>
          </a:prstGeom>
        </p:spPr>
      </p:pic>
    </p:spTree>
    <p:extLst>
      <p:ext uri="{BB962C8B-B14F-4D97-AF65-F5344CB8AC3E}">
        <p14:creationId xmlns:p14="http://schemas.microsoft.com/office/powerpoint/2010/main" val="158854156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64 Wakefield </a:t>
            </a:r>
            <a:r>
              <a:rPr lang="fr-FR" dirty="0" smtClean="0"/>
              <a:t>House, </a:t>
            </a:r>
            <a:r>
              <a:rPr lang="fr-FR" dirty="0"/>
              <a:t>Atlanta, GA (1996)</a:t>
            </a:r>
          </a:p>
        </p:txBody>
      </p:sp>
      <p:sp>
        <p:nvSpPr>
          <p:cNvPr id="3" name="Espace réservé du contenu 2"/>
          <p:cNvSpPr>
            <a:spLocks noGrp="1"/>
          </p:cNvSpPr>
          <p:nvPr>
            <p:ph idx="1"/>
          </p:nvPr>
        </p:nvSpPr>
        <p:spPr/>
        <p:txBody>
          <a:bodyPr>
            <a:normAutofit fontScale="92500" lnSpcReduction="20000"/>
          </a:bodyPr>
          <a:lstStyle/>
          <a:p>
            <a:r>
              <a:rPr lang="en-US" dirty="0" smtClean="0"/>
              <a:t>It is the own house of the architects Mack Scogin &amp; Merrill Elam.</a:t>
            </a:r>
          </a:p>
          <a:p>
            <a:r>
              <a:rPr lang="en-US" dirty="0" smtClean="0"/>
              <a:t>The </a:t>
            </a:r>
            <a:r>
              <a:rPr lang="en-US" dirty="0"/>
              <a:t>house is a wood frame structure with a stucco and glass enclosing surfaces. Interior materials include painted gypsum wall board, cementitious board flooring and stairs and minor details of raw steel. </a:t>
            </a:r>
            <a:r>
              <a:rPr lang="en-US" dirty="0" smtClean="0"/>
              <a:t>The </a:t>
            </a:r>
            <a:r>
              <a:rPr lang="en-US" dirty="0"/>
              <a:t>pool went to the </a:t>
            </a:r>
            <a:r>
              <a:rPr lang="en-US" dirty="0" smtClean="0"/>
              <a:t>2</a:t>
            </a:r>
            <a:r>
              <a:rPr lang="en-US" baseline="30000" dirty="0" smtClean="0"/>
              <a:t>nd</a:t>
            </a:r>
            <a:r>
              <a:rPr lang="en-US" dirty="0" smtClean="0"/>
              <a:t> floor</a:t>
            </a:r>
            <a:r>
              <a:rPr lang="en-US" dirty="0"/>
              <a:t>, spanning the spaces of the floor below and gathering in the south light. Shielded from the street by a translucent glass wall but open to the sky and air, the roof deck and pool challenge the very notion of public/private. The outdoor pool, surrounded by a </a:t>
            </a:r>
            <a:r>
              <a:rPr lang="en-US" dirty="0" smtClean="0"/>
              <a:t>deck crowns 2-floor </a:t>
            </a:r>
            <a:r>
              <a:rPr lang="en-US" dirty="0"/>
              <a:t>master-bedroom suite, with </a:t>
            </a:r>
            <a:r>
              <a:rPr lang="en-US" dirty="0" smtClean="0"/>
              <a:t>dressing </a:t>
            </a:r>
            <a:r>
              <a:rPr lang="en-US" dirty="0"/>
              <a:t>rooms and closets downstairs and a sleeping area, bathroom, and bathing </a:t>
            </a:r>
            <a:r>
              <a:rPr lang="en-US" dirty="0" smtClean="0"/>
              <a:t>above.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694978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1" cy="4437156"/>
          </a:xfrm>
          <a:prstGeom prst="rect">
            <a:avLst/>
          </a:prstGeom>
        </p:spPr>
      </p:pic>
    </p:spTree>
    <p:extLst>
      <p:ext uri="{BB962C8B-B14F-4D97-AF65-F5344CB8AC3E}">
        <p14:creationId xmlns:p14="http://schemas.microsoft.com/office/powerpoint/2010/main" val="40986166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6687404" cy="4464451"/>
          </a:xfrm>
          <a:prstGeom prst="rect">
            <a:avLst/>
          </a:prstGeom>
        </p:spPr>
      </p:pic>
    </p:spTree>
    <p:extLst>
      <p:ext uri="{BB962C8B-B14F-4D97-AF65-F5344CB8AC3E}">
        <p14:creationId xmlns:p14="http://schemas.microsoft.com/office/powerpoint/2010/main" val="21154979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0914" y="365126"/>
            <a:ext cx="8403772" cy="1325563"/>
          </a:xfrm>
        </p:spPr>
        <p:txBody>
          <a:bodyPr/>
          <a:lstStyle/>
          <a:p>
            <a:r>
              <a:rPr lang="fr-FR" dirty="0"/>
              <a:t>Theisen House, Sarasota, FL (1995)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Guy Peterson.</a:t>
            </a:r>
          </a:p>
          <a:p>
            <a:r>
              <a:rPr lang="en-US" dirty="0"/>
              <a:t>A three-story structural curtain wall system is used in areas where maximum views are available. The program calls for a main house and a guesthouse. The main house contains the living area for the client as well as a separate area for a live-in caretaker. A separate guest building is located east of the main house and is connected with an internal vaulted gallery. Between the main house and the guesthouse is a private pool area and garden. Both the main house and the guesthouse enjoy views into this area as well as from the connecting gallery.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3827035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0" y="1690689"/>
            <a:ext cx="6960360" cy="4519042"/>
          </a:xfrm>
          <a:prstGeom prst="rect">
            <a:avLst/>
          </a:prstGeom>
        </p:spPr>
      </p:pic>
    </p:spTree>
    <p:extLst>
      <p:ext uri="{BB962C8B-B14F-4D97-AF65-F5344CB8AC3E}">
        <p14:creationId xmlns:p14="http://schemas.microsoft.com/office/powerpoint/2010/main" val="7564620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304" y="1690689"/>
            <a:ext cx="6455392" cy="4382565"/>
          </a:xfrm>
          <a:prstGeom prst="rect">
            <a:avLst/>
          </a:prstGeom>
        </p:spPr>
      </p:pic>
    </p:spTree>
    <p:extLst>
      <p:ext uri="{BB962C8B-B14F-4D97-AF65-F5344CB8AC3E}">
        <p14:creationId xmlns:p14="http://schemas.microsoft.com/office/powerpoint/2010/main" val="27171186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844" y="1690689"/>
            <a:ext cx="6940312" cy="4464451"/>
          </a:xfrm>
          <a:prstGeom prst="rect">
            <a:avLst/>
          </a:prstGeom>
        </p:spPr>
      </p:pic>
    </p:spTree>
    <p:extLst>
      <p:ext uri="{BB962C8B-B14F-4D97-AF65-F5344CB8AC3E}">
        <p14:creationId xmlns:p14="http://schemas.microsoft.com/office/powerpoint/2010/main" val="8396236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982" y="1690688"/>
            <a:ext cx="2791392" cy="440986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198" y="1690687"/>
            <a:ext cx="2659704" cy="4409861"/>
          </a:xfrm>
          <a:prstGeom prst="rect">
            <a:avLst/>
          </a:prstGeom>
        </p:spPr>
      </p:pic>
    </p:spTree>
    <p:extLst>
      <p:ext uri="{BB962C8B-B14F-4D97-AF65-F5344CB8AC3E}">
        <p14:creationId xmlns:p14="http://schemas.microsoft.com/office/powerpoint/2010/main" val="625759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3" y="1690689"/>
            <a:ext cx="6632813" cy="4437156"/>
          </a:xfrm>
          <a:prstGeom prst="rect">
            <a:avLst/>
          </a:prstGeom>
        </p:spPr>
      </p:pic>
    </p:spTree>
    <p:extLst>
      <p:ext uri="{BB962C8B-B14F-4D97-AF65-F5344CB8AC3E}">
        <p14:creationId xmlns:p14="http://schemas.microsoft.com/office/powerpoint/2010/main" val="21118195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64 Wakefield </a:t>
            </a:r>
            <a:r>
              <a:rPr lang="fr-FR" dirty="0" smtClean="0"/>
              <a:t>House, </a:t>
            </a:r>
            <a:r>
              <a:rPr lang="fr-FR" dirty="0"/>
              <a:t>Atlanta, GA (1996)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400175" y="1690689"/>
            <a:ext cx="6343650" cy="4491747"/>
          </a:xfrm>
          <a:prstGeom prst="rect">
            <a:avLst/>
          </a:prstGeom>
        </p:spPr>
      </p:pic>
    </p:spTree>
    <p:extLst>
      <p:ext uri="{BB962C8B-B14F-4D97-AF65-F5344CB8AC3E}">
        <p14:creationId xmlns:p14="http://schemas.microsoft.com/office/powerpoint/2010/main" val="1171040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Cobb House, Seattle, WA (1997)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1821385"/>
            <a:ext cx="2000250" cy="16668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3618956"/>
            <a:ext cx="2800350" cy="5143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2" y="1821386"/>
            <a:ext cx="5898995" cy="4367542"/>
          </a:xfrm>
          <a:prstGeom prst="rect">
            <a:avLst/>
          </a:prstGeom>
        </p:spPr>
      </p:pic>
      <p:sp>
        <p:nvSpPr>
          <p:cNvPr id="8" name="ZoneTexte 7"/>
          <p:cNvSpPr txBox="1"/>
          <p:nvPr/>
        </p:nvSpPr>
        <p:spPr>
          <a:xfrm>
            <a:off x="6244683" y="2977376"/>
            <a:ext cx="1583473" cy="369332"/>
          </a:xfrm>
          <a:prstGeom prst="rect">
            <a:avLst/>
          </a:prstGeom>
          <a:noFill/>
        </p:spPr>
        <p:txBody>
          <a:bodyPr wrap="square" rtlCol="0">
            <a:spAutoFit/>
          </a:bodyPr>
          <a:lstStyle/>
          <a:p>
            <a:r>
              <a:rPr lang="fr-FR" dirty="0" smtClean="0">
                <a:solidFill>
                  <a:schemeClr val="bg1"/>
                </a:solidFill>
              </a:rPr>
              <a:t>Eric Cobb</a:t>
            </a:r>
            <a:endParaRPr lang="fr-FR" dirty="0">
              <a:solidFill>
                <a:schemeClr val="bg1"/>
              </a:solidFill>
            </a:endParaRPr>
          </a:p>
        </p:txBody>
      </p:sp>
    </p:spTree>
    <p:extLst>
      <p:ext uri="{BB962C8B-B14F-4D97-AF65-F5344CB8AC3E}">
        <p14:creationId xmlns:p14="http://schemas.microsoft.com/office/powerpoint/2010/main" val="254270685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Cobb House, Seattle, WA (1997)</a:t>
            </a:r>
          </a:p>
        </p:txBody>
      </p:sp>
      <p:sp>
        <p:nvSpPr>
          <p:cNvPr id="3" name="Espace réservé du contenu 2"/>
          <p:cNvSpPr>
            <a:spLocks noGrp="1"/>
          </p:cNvSpPr>
          <p:nvPr>
            <p:ph idx="1"/>
          </p:nvPr>
        </p:nvSpPr>
        <p:spPr/>
        <p:txBody>
          <a:bodyPr>
            <a:normAutofit lnSpcReduction="10000"/>
          </a:bodyPr>
          <a:lstStyle/>
          <a:p>
            <a:r>
              <a:rPr lang="fr-FR" dirty="0"/>
              <a:t>I</a:t>
            </a:r>
            <a:r>
              <a:rPr lang="en-US" dirty="0"/>
              <a:t>t is the architect </a:t>
            </a:r>
            <a:r>
              <a:rPr lang="en-US" dirty="0" smtClean="0"/>
              <a:t>Eric Cobb's </a:t>
            </a:r>
            <a:r>
              <a:rPr lang="en-US" dirty="0"/>
              <a:t>own </a:t>
            </a:r>
            <a:r>
              <a:rPr lang="en-US" dirty="0" smtClean="0"/>
              <a:t>house.</a:t>
            </a:r>
          </a:p>
          <a:p>
            <a:r>
              <a:rPr lang="en-US" dirty="0"/>
              <a:t>Located in a subdivision on a sloping plot, this house is built in a wooden frame of prefabricated elements stiffened to the south by a steel frame. The main body of the house is closed on 3 sides while the south-eastern facade is as open as possible, thanks in particular to a window band more than 15 m long composed of a repetition of glass and aluminium elements.</a:t>
            </a:r>
          </a:p>
          <a:p>
            <a:r>
              <a:rPr lang="en-US" dirty="0"/>
              <a:t>There is also a garden terrace decorated with potted plants.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5899236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Cobb </a:t>
            </a:r>
            <a:r>
              <a:rPr lang="fr-FR" dirty="0"/>
              <a:t>House, Seattle, WA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13" y="1690689"/>
            <a:ext cx="3511132" cy="453169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902" y="1690689"/>
            <a:ext cx="3019143" cy="4531692"/>
          </a:xfrm>
          <a:prstGeom prst="rect">
            <a:avLst/>
          </a:prstGeom>
        </p:spPr>
      </p:pic>
    </p:spTree>
    <p:extLst>
      <p:ext uri="{BB962C8B-B14F-4D97-AF65-F5344CB8AC3E}">
        <p14:creationId xmlns:p14="http://schemas.microsoft.com/office/powerpoint/2010/main" val="27288607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Cobb House, Seattle, WA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05" y="1690689"/>
            <a:ext cx="6768789" cy="4397877"/>
          </a:xfrm>
          <a:prstGeom prst="rect">
            <a:avLst/>
          </a:prstGeom>
        </p:spPr>
      </p:pic>
    </p:spTree>
    <p:extLst>
      <p:ext uri="{BB962C8B-B14F-4D97-AF65-F5344CB8AC3E}">
        <p14:creationId xmlns:p14="http://schemas.microsoft.com/office/powerpoint/2010/main" val="17316558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7979" cy="1325563"/>
          </a:xfrm>
        </p:spPr>
        <p:txBody>
          <a:bodyPr/>
          <a:lstStyle/>
          <a:p>
            <a:r>
              <a:rPr lang="fr-FR" dirty="0"/>
              <a:t>Theisen House, Sarasota, FL (1995)</a:t>
            </a:r>
          </a:p>
        </p:txBody>
      </p:sp>
      <p:sp>
        <p:nvSpPr>
          <p:cNvPr id="3" name="Espace réservé du contenu 2"/>
          <p:cNvSpPr>
            <a:spLocks noGrp="1"/>
          </p:cNvSpPr>
          <p:nvPr>
            <p:ph idx="1"/>
          </p:nvPr>
        </p:nvSpPr>
        <p:spPr/>
        <p:txBody>
          <a:bodyPr/>
          <a:lstStyle/>
          <a:p>
            <a:r>
              <a:rPr lang="en-US" dirty="0"/>
              <a:t>This area enjoys complete privacy from the street. Behind the guesthouse is a large private courtyard anchored by two majestic Live Oak trees. A fifteen-foot grid was established between the oak trees to create an interactive garden containing thirty-seven silver reflecting gazing balls all located at precisely the same height. This house represents a calmness and peacefulness through its palette of nine shades of white, blue tinted glass reflecting the Florida sky and water, and white polished porcelain floors to reflect the water and sky within the house.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6442159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Cobb </a:t>
            </a:r>
            <a:r>
              <a:rPr lang="fr-FR" dirty="0"/>
              <a:t>House, Seattle, WA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325" y="1690688"/>
            <a:ext cx="6134170" cy="43689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25" y="1690689"/>
            <a:ext cx="2715904" cy="4368917"/>
          </a:xfrm>
          <a:prstGeom prst="rect">
            <a:avLst/>
          </a:prstGeom>
        </p:spPr>
      </p:pic>
    </p:spTree>
    <p:extLst>
      <p:ext uri="{BB962C8B-B14F-4D97-AF65-F5344CB8AC3E}">
        <p14:creationId xmlns:p14="http://schemas.microsoft.com/office/powerpoint/2010/main" val="25690995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Landa Residence, Manhattan Beach, CA (1997)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99" y="1690689"/>
            <a:ext cx="2975212" cy="4559987"/>
          </a:xfrm>
          <a:prstGeom prst="rect">
            <a:avLst/>
          </a:prstGeom>
        </p:spPr>
      </p:pic>
      <p:pic>
        <p:nvPicPr>
          <p:cNvPr id="5" name="Image 4"/>
          <p:cNvPicPr>
            <a:picLocks noChangeAspect="1"/>
          </p:cNvPicPr>
          <p:nvPr/>
        </p:nvPicPr>
        <p:blipFill>
          <a:blip r:embed="rId3"/>
          <a:stretch>
            <a:fillRect/>
          </a:stretch>
        </p:blipFill>
        <p:spPr>
          <a:xfrm>
            <a:off x="4844955" y="1702624"/>
            <a:ext cx="2190750" cy="3724275"/>
          </a:xfrm>
          <a:prstGeom prst="rect">
            <a:avLst/>
          </a:prstGeom>
        </p:spPr>
      </p:pic>
      <p:sp>
        <p:nvSpPr>
          <p:cNvPr id="6" name="ZoneTexte 5"/>
          <p:cNvSpPr txBox="1"/>
          <p:nvPr/>
        </p:nvSpPr>
        <p:spPr>
          <a:xfrm>
            <a:off x="5213444" y="4776716"/>
            <a:ext cx="1630267" cy="369332"/>
          </a:xfrm>
          <a:prstGeom prst="rect">
            <a:avLst/>
          </a:prstGeom>
          <a:noFill/>
        </p:spPr>
        <p:txBody>
          <a:bodyPr wrap="square" rtlCol="0">
            <a:spAutoFit/>
          </a:bodyPr>
          <a:lstStyle/>
          <a:p>
            <a:r>
              <a:rPr lang="fr-FR" dirty="0" smtClean="0"/>
              <a:t>Thom Mayne</a:t>
            </a:r>
            <a:endParaRPr lang="fr-FR" dirty="0"/>
          </a:p>
        </p:txBody>
      </p:sp>
      <p:pic>
        <p:nvPicPr>
          <p:cNvPr id="7" name="Image 6"/>
          <p:cNvPicPr>
            <a:picLocks noChangeAspect="1"/>
          </p:cNvPicPr>
          <p:nvPr/>
        </p:nvPicPr>
        <p:blipFill>
          <a:blip r:embed="rId4"/>
          <a:stretch>
            <a:fillRect/>
          </a:stretch>
        </p:blipFill>
        <p:spPr>
          <a:xfrm>
            <a:off x="4844955" y="5532575"/>
            <a:ext cx="2352675" cy="542925"/>
          </a:xfrm>
          <a:prstGeom prst="rect">
            <a:avLst/>
          </a:prstGeom>
        </p:spPr>
      </p:pic>
    </p:spTree>
    <p:extLst>
      <p:ext uri="{BB962C8B-B14F-4D97-AF65-F5344CB8AC3E}">
        <p14:creationId xmlns:p14="http://schemas.microsoft.com/office/powerpoint/2010/main" val="212053395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t>
            </a:r>
            <a:r>
              <a:rPr lang="fr-FR" sz="3600" dirty="0" smtClean="0"/>
              <a:t>Landa Residence, </a:t>
            </a:r>
            <a:r>
              <a:rPr lang="fr-FR" sz="3600" dirty="0"/>
              <a:t>Manhattan Beach, CA (1997)</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the architect Thom Mayne.</a:t>
            </a:r>
          </a:p>
          <a:p>
            <a:r>
              <a:rPr lang="en-US" dirty="0" smtClean="0"/>
              <a:t>A </a:t>
            </a:r>
            <a:r>
              <a:rPr lang="en-US" dirty="0"/>
              <a:t>distorted cube hovers above the existing plinth of the </a:t>
            </a:r>
            <a:r>
              <a:rPr lang="en-US" dirty="0" smtClean="0"/>
              <a:t>1</a:t>
            </a:r>
            <a:r>
              <a:rPr lang="en-US" baseline="30000" dirty="0" smtClean="0"/>
              <a:t>st</a:t>
            </a:r>
            <a:r>
              <a:rPr lang="en-US" dirty="0" smtClean="0"/>
              <a:t> floor </a:t>
            </a:r>
            <a:r>
              <a:rPr lang="en-US" dirty="0"/>
              <a:t>volume. It acts as a primary site/volume boundary of the new addition, acknowledging the limits of the given property. This splayed orthogonal wall surface of concrete panels wraps </a:t>
            </a:r>
            <a:r>
              <a:rPr lang="en-US" dirty="0" smtClean="0"/>
              <a:t>around 3 </a:t>
            </a:r>
            <a:r>
              <a:rPr lang="en-US" dirty="0"/>
              <a:t>sides of the newly enclosed </a:t>
            </a:r>
            <a:r>
              <a:rPr lang="en-US" dirty="0" smtClean="0"/>
              <a:t>2</a:t>
            </a:r>
            <a:r>
              <a:rPr lang="en-US" baseline="30000" dirty="0" smtClean="0"/>
              <a:t>nd</a:t>
            </a:r>
            <a:r>
              <a:rPr lang="en-US" dirty="0" smtClean="0"/>
              <a:t> and 3</a:t>
            </a:r>
            <a:r>
              <a:rPr lang="en-US" baseline="30000" dirty="0" smtClean="0"/>
              <a:t>rd</a:t>
            </a:r>
            <a:r>
              <a:rPr lang="en-US" dirty="0" smtClean="0"/>
              <a:t>  </a:t>
            </a:r>
            <a:r>
              <a:rPr lang="en-US" dirty="0"/>
              <a:t>floor volume, with a single piece folded down for the main entrance. A </a:t>
            </a:r>
            <a:r>
              <a:rPr lang="en-US" dirty="0" smtClean="0"/>
              <a:t>2</a:t>
            </a:r>
            <a:r>
              <a:rPr lang="en-US" baseline="30000" dirty="0" smtClean="0"/>
              <a:t>nd</a:t>
            </a:r>
            <a:r>
              <a:rPr lang="en-US" dirty="0" smtClean="0"/>
              <a:t>  </a:t>
            </a:r>
            <a:r>
              <a:rPr lang="en-US" dirty="0"/>
              <a:t>surface element, a fragment of a truncated cone, also sits above the </a:t>
            </a:r>
            <a:r>
              <a:rPr lang="en-US" dirty="0" smtClean="0"/>
              <a:t>1</a:t>
            </a:r>
            <a:r>
              <a:rPr lang="en-US" baseline="30000" dirty="0" smtClean="0"/>
              <a:t>st</a:t>
            </a:r>
            <a:r>
              <a:rPr lang="en-US" dirty="0" smtClean="0"/>
              <a:t> floor</a:t>
            </a:r>
            <a:r>
              <a:rPr lang="en-US" dirty="0"/>
              <a:t>, inside of the splayed surface boundary. A distorted cylinder, it provides another layer and type of enclosure, intersecting and penetrating the splayed walls of the cube creating voids of natural light and ventilation in the rooms below.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8925498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3600" dirty="0" smtClean="0"/>
              <a:t>Landa Residence, </a:t>
            </a:r>
            <a:r>
              <a:rPr lang="fr-FR" sz="3600" dirty="0"/>
              <a:t>Manhattan Beach, CA (1997)</a:t>
            </a:r>
          </a:p>
        </p:txBody>
      </p:sp>
      <p:sp>
        <p:nvSpPr>
          <p:cNvPr id="3" name="Espace réservé du contenu 2"/>
          <p:cNvSpPr>
            <a:spLocks noGrp="1"/>
          </p:cNvSpPr>
          <p:nvPr>
            <p:ph idx="1"/>
          </p:nvPr>
        </p:nvSpPr>
        <p:spPr/>
        <p:txBody>
          <a:bodyPr/>
          <a:lstStyle/>
          <a:p>
            <a:r>
              <a:rPr lang="en-US" dirty="0" smtClean="0"/>
              <a:t>2 </a:t>
            </a:r>
            <a:r>
              <a:rPr lang="en-US" dirty="0"/>
              <a:t>vertical elements sit within the confines of both surface structures; a wall of steel shelving along the centerline of the cone, and a stair. The shelving wall divides the studio from the stair and bedroom above, while the stair itself is a kind of hybrid tower incorporating fragments of foundation, HVAC, structure, and storage. At the </a:t>
            </a:r>
            <a:r>
              <a:rPr lang="en-US" dirty="0" smtClean="0"/>
              <a:t>3</a:t>
            </a:r>
            <a:r>
              <a:rPr lang="en-US" baseline="30000" dirty="0" smtClean="0"/>
              <a:t>rd</a:t>
            </a:r>
            <a:r>
              <a:rPr lang="en-US" dirty="0" smtClean="0"/>
              <a:t> floor</a:t>
            </a:r>
            <a:r>
              <a:rPr lang="en-US" dirty="0"/>
              <a:t>, it expands as a horizontal plane to become a bedroom loft. These </a:t>
            </a:r>
            <a:r>
              <a:rPr lang="en-US" dirty="0" smtClean="0"/>
              <a:t>2 </a:t>
            </a:r>
            <a:r>
              <a:rPr lang="en-US" dirty="0"/>
              <a:t>elements anchor the new surface volumes to the body of the existing house below,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972375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0" y="365126"/>
            <a:ext cx="8966579" cy="1325563"/>
          </a:xfrm>
        </p:spPr>
        <p:txBody>
          <a:bodyPr>
            <a:normAutofit/>
          </a:bodyPr>
          <a:lstStyle/>
          <a:p>
            <a:r>
              <a:rPr lang="fr-FR" sz="3600" dirty="0"/>
              <a:t>Landa </a:t>
            </a:r>
            <a:r>
              <a:rPr lang="fr-FR" sz="3600" dirty="0" smtClean="0"/>
              <a:t>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08" y="1690689"/>
            <a:ext cx="6523631" cy="4176214"/>
          </a:xfrm>
          <a:prstGeom prst="rect">
            <a:avLst/>
          </a:prstGeom>
        </p:spPr>
      </p:pic>
    </p:spTree>
    <p:extLst>
      <p:ext uri="{BB962C8B-B14F-4D97-AF65-F5344CB8AC3E}">
        <p14:creationId xmlns:p14="http://schemas.microsoft.com/office/powerpoint/2010/main" val="18896819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3600" dirty="0" smtClean="0"/>
              <a:t>Landa 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007" y="1690689"/>
            <a:ext cx="6845986" cy="4368917"/>
          </a:xfrm>
          <a:prstGeom prst="rect">
            <a:avLst/>
          </a:prstGeom>
        </p:spPr>
      </p:pic>
      <p:pic>
        <p:nvPicPr>
          <p:cNvPr id="4" name="Dee Yan-Key - vit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021202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3600" dirty="0" smtClean="0"/>
              <a:t>Landa 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3" y="1690689"/>
            <a:ext cx="7124133" cy="4368917"/>
          </a:xfrm>
          <a:prstGeom prst="rect">
            <a:avLst/>
          </a:prstGeom>
        </p:spPr>
      </p:pic>
    </p:spTree>
    <p:extLst>
      <p:ext uri="{BB962C8B-B14F-4D97-AF65-F5344CB8AC3E}">
        <p14:creationId xmlns:p14="http://schemas.microsoft.com/office/powerpoint/2010/main" val="25811517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3600" dirty="0" smtClean="0"/>
              <a:t>Landa 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054" y="1690689"/>
            <a:ext cx="7275892" cy="4519042"/>
          </a:xfrm>
          <a:prstGeom prst="rect">
            <a:avLst/>
          </a:prstGeom>
        </p:spPr>
      </p:pic>
    </p:spTree>
    <p:extLst>
      <p:ext uri="{BB962C8B-B14F-4D97-AF65-F5344CB8AC3E}">
        <p14:creationId xmlns:p14="http://schemas.microsoft.com/office/powerpoint/2010/main" val="10884887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993875" cy="1325563"/>
          </a:xfrm>
        </p:spPr>
        <p:txBody>
          <a:bodyPr>
            <a:normAutofit/>
          </a:bodyPr>
          <a:lstStyle/>
          <a:p>
            <a:r>
              <a:rPr lang="fr-FR" sz="3600" dirty="0"/>
              <a:t>Landa </a:t>
            </a:r>
            <a:r>
              <a:rPr lang="fr-FR" sz="3600" dirty="0" smtClean="0"/>
              <a:t>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01" y="1690689"/>
            <a:ext cx="7028597" cy="4355269"/>
          </a:xfrm>
          <a:prstGeom prst="rect">
            <a:avLst/>
          </a:prstGeom>
        </p:spPr>
      </p:pic>
    </p:spTree>
    <p:extLst>
      <p:ext uri="{BB962C8B-B14F-4D97-AF65-F5344CB8AC3E}">
        <p14:creationId xmlns:p14="http://schemas.microsoft.com/office/powerpoint/2010/main" val="17725436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16454" cy="1325563"/>
          </a:xfrm>
        </p:spPr>
        <p:txBody>
          <a:bodyPr>
            <a:normAutofit/>
          </a:bodyPr>
          <a:lstStyle/>
          <a:p>
            <a:r>
              <a:rPr lang="fr-FR" sz="3600" dirty="0"/>
              <a:t>Landa </a:t>
            </a:r>
            <a:r>
              <a:rPr lang="fr-FR" sz="3600" dirty="0" smtClean="0"/>
              <a:t>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8" y="1690689"/>
            <a:ext cx="6905767" cy="4287030"/>
          </a:xfrm>
          <a:prstGeom prst="rect">
            <a:avLst/>
          </a:prstGeom>
        </p:spPr>
      </p:pic>
    </p:spTree>
    <p:extLst>
      <p:ext uri="{BB962C8B-B14F-4D97-AF65-F5344CB8AC3E}">
        <p14:creationId xmlns:p14="http://schemas.microsoft.com/office/powerpoint/2010/main" val="26753849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10550" cy="1325563"/>
          </a:xfrm>
        </p:spPr>
        <p:txBody>
          <a:bodyPr/>
          <a:lstStyle/>
          <a:p>
            <a:r>
              <a:rPr lang="fr-FR" dirty="0"/>
              <a:t>Theisen House, Sarasota, FL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402327"/>
          </a:xfrm>
          <a:prstGeom prst="rect">
            <a:avLst/>
          </a:prstGeom>
        </p:spPr>
      </p:pic>
    </p:spTree>
    <p:extLst>
      <p:ext uri="{BB962C8B-B14F-4D97-AF65-F5344CB8AC3E}">
        <p14:creationId xmlns:p14="http://schemas.microsoft.com/office/powerpoint/2010/main" val="11627927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843749" cy="1325563"/>
          </a:xfrm>
        </p:spPr>
        <p:txBody>
          <a:bodyPr>
            <a:normAutofit/>
          </a:bodyPr>
          <a:lstStyle/>
          <a:p>
            <a:r>
              <a:rPr lang="fr-FR" sz="3600" dirty="0"/>
              <a:t>Landa </a:t>
            </a:r>
            <a:r>
              <a:rPr lang="fr-FR" sz="3600" dirty="0" smtClean="0"/>
              <a:t>Residence, </a:t>
            </a:r>
            <a:r>
              <a:rPr lang="fr-FR" sz="3600" dirty="0"/>
              <a:t>Manhattan Beach, CA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84" y="1690689"/>
            <a:ext cx="6823881" cy="4271749"/>
          </a:xfrm>
          <a:prstGeom prst="rect">
            <a:avLst/>
          </a:prstGeom>
        </p:spPr>
      </p:pic>
    </p:spTree>
    <p:extLst>
      <p:ext uri="{BB962C8B-B14F-4D97-AF65-F5344CB8AC3E}">
        <p14:creationId xmlns:p14="http://schemas.microsoft.com/office/powerpoint/2010/main" val="1249528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8943278" cy="1325563"/>
          </a:xfrm>
        </p:spPr>
        <p:txBody>
          <a:bodyPr>
            <a:normAutofit/>
          </a:bodyPr>
          <a:lstStyle/>
          <a:p>
            <a:r>
              <a:rPr lang="fr-FR" sz="4000" dirty="0" smtClean="0"/>
              <a:t>Waldman House, Charlottesville, VA (1998)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086" y="2012815"/>
            <a:ext cx="2759927" cy="298852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924" y="5290171"/>
            <a:ext cx="2000250" cy="571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044" y="2030772"/>
            <a:ext cx="2798956" cy="3990887"/>
          </a:xfrm>
          <a:prstGeom prst="rect">
            <a:avLst/>
          </a:prstGeom>
        </p:spPr>
      </p:pic>
      <p:sp>
        <p:nvSpPr>
          <p:cNvPr id="7" name="ZoneTexte 6"/>
          <p:cNvSpPr txBox="1"/>
          <p:nvPr/>
        </p:nvSpPr>
        <p:spPr>
          <a:xfrm>
            <a:off x="5564459" y="4471639"/>
            <a:ext cx="1650379" cy="367990"/>
          </a:xfrm>
          <a:prstGeom prst="rect">
            <a:avLst/>
          </a:prstGeom>
          <a:noFill/>
        </p:spPr>
        <p:txBody>
          <a:bodyPr wrap="square" rtlCol="0">
            <a:spAutoFit/>
          </a:bodyPr>
          <a:lstStyle/>
          <a:p>
            <a:r>
              <a:rPr lang="fr-FR" dirty="0" smtClean="0">
                <a:solidFill>
                  <a:schemeClr val="bg1"/>
                </a:solidFill>
              </a:rPr>
              <a:t>Peter Waldman</a:t>
            </a:r>
            <a:endParaRPr lang="fr-FR" dirty="0">
              <a:solidFill>
                <a:schemeClr val="bg1"/>
              </a:solidFill>
            </a:endParaRPr>
          </a:p>
        </p:txBody>
      </p:sp>
    </p:spTree>
    <p:extLst>
      <p:ext uri="{BB962C8B-B14F-4D97-AF65-F5344CB8AC3E}">
        <p14:creationId xmlns:p14="http://schemas.microsoft.com/office/powerpoint/2010/main" val="173148659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09" y="365126"/>
            <a:ext cx="9054791" cy="1325563"/>
          </a:xfrm>
        </p:spPr>
        <p:txBody>
          <a:bodyPr>
            <a:normAutofit/>
          </a:bodyPr>
          <a:lstStyle/>
          <a:p>
            <a:r>
              <a:rPr lang="fr-FR" sz="4000" dirty="0"/>
              <a:t>Waldman </a:t>
            </a:r>
            <a:r>
              <a:rPr lang="fr-FR" sz="4000" dirty="0" smtClean="0"/>
              <a:t>House, </a:t>
            </a:r>
            <a:r>
              <a:rPr lang="fr-FR" sz="4000" dirty="0"/>
              <a:t>Charlottesville, VA (1998) </a:t>
            </a:r>
          </a:p>
        </p:txBody>
      </p:sp>
      <p:sp>
        <p:nvSpPr>
          <p:cNvPr id="3" name="Espace réservé du contenu 2"/>
          <p:cNvSpPr>
            <a:spLocks noGrp="1"/>
          </p:cNvSpPr>
          <p:nvPr>
            <p:ph idx="1"/>
          </p:nvPr>
        </p:nvSpPr>
        <p:spPr/>
        <p:txBody>
          <a:bodyPr>
            <a:normAutofit fontScale="92500"/>
          </a:bodyPr>
          <a:lstStyle/>
          <a:p>
            <a:r>
              <a:rPr lang="fr-FR" dirty="0" smtClean="0"/>
              <a:t>I</a:t>
            </a:r>
            <a:r>
              <a:rPr lang="en-US" dirty="0" smtClean="0"/>
              <a:t>t </a:t>
            </a:r>
            <a:r>
              <a:rPr lang="en-US" dirty="0"/>
              <a:t>is the architect Peter Waldman's own house: it is an experimental house also called Parcel X.</a:t>
            </a:r>
          </a:p>
          <a:p>
            <a:r>
              <a:rPr lang="en-US" dirty="0"/>
              <a:t>The South and North facades have only a few openings: most of the light is brought by 2 large East and West bays: the North facade has </a:t>
            </a:r>
            <a:r>
              <a:rPr lang="en-US" dirty="0" smtClean="0"/>
              <a:t>a </a:t>
            </a:r>
            <a:r>
              <a:rPr lang="en-US" dirty="0"/>
              <a:t>translucent </a:t>
            </a:r>
            <a:r>
              <a:rPr lang="fr-FR" dirty="0"/>
              <a:t>glass-block wall,</a:t>
            </a:r>
            <a:r>
              <a:rPr lang="en-US" dirty="0" smtClean="0"/>
              <a:t> </a:t>
            </a:r>
            <a:r>
              <a:rPr lang="en-US" dirty="0"/>
              <a:t>allowing a large </a:t>
            </a:r>
            <a:r>
              <a:rPr lang="en-US" dirty="0" smtClean="0"/>
              <a:t>amount </a:t>
            </a:r>
            <a:r>
              <a:rPr lang="en-US" dirty="0"/>
              <a:t>of natural light. </a:t>
            </a:r>
            <a:endParaRPr lang="en-US" dirty="0" smtClean="0"/>
          </a:p>
          <a:p>
            <a:r>
              <a:rPr lang="en-US" dirty="0"/>
              <a:t>Outside, the house is entirely covered with copper plates for a better integration into the </a:t>
            </a:r>
            <a:r>
              <a:rPr lang="en-US" dirty="0" smtClean="0"/>
              <a:t>landscape. Inside</a:t>
            </a:r>
            <a:r>
              <a:rPr lang="en-US" dirty="0"/>
              <a:t>, it is a large loft with two bedrooms on the main level are topped by a </a:t>
            </a:r>
            <a:r>
              <a:rPr lang="en-US" dirty="0" smtClean="0"/>
              <a:t>loft like </a:t>
            </a:r>
            <a:r>
              <a:rPr lang="en-US" dirty="0"/>
              <a:t>third. The house is surmounted by </a:t>
            </a:r>
            <a:r>
              <a:rPr lang="fr-FR" dirty="0"/>
              <a:t>a skylight </a:t>
            </a:r>
            <a:r>
              <a:rPr lang="en-US" dirty="0"/>
              <a:t>which is shaped like a </a:t>
            </a:r>
            <a:r>
              <a:rPr lang="en-US" dirty="0" smtClean="0"/>
              <a:t>teepee.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7657718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9021337" cy="1325563"/>
          </a:xfrm>
        </p:spPr>
        <p:txBody>
          <a:bodyPr>
            <a:normAutofit/>
          </a:bodyPr>
          <a:lstStyle/>
          <a:p>
            <a:r>
              <a:rPr lang="fr-FR" sz="4000" dirty="0"/>
              <a:t>Waldman </a:t>
            </a:r>
            <a:r>
              <a:rPr lang="fr-FR" sz="4000" dirty="0" smtClean="0"/>
              <a:t>House, </a:t>
            </a:r>
            <a:r>
              <a:rPr lang="fr-FR" sz="4000" dirty="0"/>
              <a:t>Charlottesville, VA (1998)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296" y="1690689"/>
            <a:ext cx="6090292" cy="4141399"/>
          </a:xfrm>
          <a:prstGeom prst="rect">
            <a:avLst/>
          </a:prstGeom>
        </p:spPr>
      </p:pic>
    </p:spTree>
    <p:extLst>
      <p:ext uri="{BB962C8B-B14F-4D97-AF65-F5344CB8AC3E}">
        <p14:creationId xmlns:p14="http://schemas.microsoft.com/office/powerpoint/2010/main" val="21272826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954429" cy="1325563"/>
          </a:xfrm>
        </p:spPr>
        <p:txBody>
          <a:bodyPr>
            <a:normAutofit/>
          </a:bodyPr>
          <a:lstStyle/>
          <a:p>
            <a:r>
              <a:rPr lang="fr-FR" sz="4000" dirty="0"/>
              <a:t>Waldman </a:t>
            </a:r>
            <a:r>
              <a:rPr lang="fr-FR" sz="4000" dirty="0" smtClean="0"/>
              <a:t>House, </a:t>
            </a:r>
            <a:r>
              <a:rPr lang="fr-FR" sz="4000" dirty="0"/>
              <a:t>Charlottesville, VA (1998)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365" y="1690689"/>
            <a:ext cx="6051224" cy="4074491"/>
          </a:xfrm>
          <a:prstGeom prst="rect">
            <a:avLst/>
          </a:prstGeom>
        </p:spPr>
      </p:pic>
    </p:spTree>
    <p:extLst>
      <p:ext uri="{BB962C8B-B14F-4D97-AF65-F5344CB8AC3E}">
        <p14:creationId xmlns:p14="http://schemas.microsoft.com/office/powerpoint/2010/main" val="20084228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1" y="365126"/>
            <a:ext cx="8954429" cy="1325563"/>
          </a:xfrm>
        </p:spPr>
        <p:txBody>
          <a:bodyPr>
            <a:normAutofit/>
          </a:bodyPr>
          <a:lstStyle/>
          <a:p>
            <a:r>
              <a:rPr lang="fr-FR" sz="4000" dirty="0"/>
              <a:t>Waldman </a:t>
            </a:r>
            <a:r>
              <a:rPr lang="fr-FR" sz="4000" dirty="0" smtClean="0"/>
              <a:t>House, </a:t>
            </a:r>
            <a:r>
              <a:rPr lang="fr-FR" sz="4000" dirty="0"/>
              <a:t>Charlottesville, VA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32" y="1690243"/>
            <a:ext cx="3449907" cy="445407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420" y="1690242"/>
            <a:ext cx="3401122" cy="4454079"/>
          </a:xfrm>
          <a:prstGeom prst="rect">
            <a:avLst/>
          </a:prstGeom>
        </p:spPr>
      </p:pic>
    </p:spTree>
    <p:extLst>
      <p:ext uri="{BB962C8B-B14F-4D97-AF65-F5344CB8AC3E}">
        <p14:creationId xmlns:p14="http://schemas.microsoft.com/office/powerpoint/2010/main" val="18032635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909823" cy="1325563"/>
          </a:xfrm>
        </p:spPr>
        <p:txBody>
          <a:bodyPr>
            <a:normAutofit/>
          </a:bodyPr>
          <a:lstStyle/>
          <a:p>
            <a:r>
              <a:rPr lang="fr-FR" sz="4000" dirty="0"/>
              <a:t>Waldman </a:t>
            </a:r>
            <a:r>
              <a:rPr lang="fr-FR" sz="4000" dirty="0" smtClean="0"/>
              <a:t>House, </a:t>
            </a:r>
            <a:r>
              <a:rPr lang="fr-FR" sz="4000" dirty="0"/>
              <a:t>Charlottesville, VA (1998)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50" y="1799871"/>
            <a:ext cx="5486400" cy="36576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0" y="1796703"/>
            <a:ext cx="2941307" cy="4453633"/>
          </a:xfrm>
          <a:prstGeom prst="rect">
            <a:avLst/>
          </a:prstGeom>
        </p:spPr>
      </p:pic>
    </p:spTree>
    <p:extLst>
      <p:ext uri="{BB962C8B-B14F-4D97-AF65-F5344CB8AC3E}">
        <p14:creationId xmlns:p14="http://schemas.microsoft.com/office/powerpoint/2010/main" val="15566869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3" y="365126"/>
            <a:ext cx="8954428" cy="1325563"/>
          </a:xfrm>
        </p:spPr>
        <p:txBody>
          <a:bodyPr>
            <a:normAutofit/>
          </a:bodyPr>
          <a:lstStyle/>
          <a:p>
            <a:r>
              <a:rPr lang="fr-FR" sz="4000" dirty="0"/>
              <a:t>Waldman </a:t>
            </a:r>
            <a:r>
              <a:rPr lang="fr-FR" sz="4000" dirty="0" smtClean="0"/>
              <a:t>House, </a:t>
            </a:r>
            <a:r>
              <a:rPr lang="fr-FR" sz="4000" dirty="0"/>
              <a:t>Charlottesville, VA (1998)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51" y="1690689"/>
            <a:ext cx="3163824" cy="36576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606" y="1690689"/>
            <a:ext cx="4818888" cy="3657600"/>
          </a:xfrm>
          <a:prstGeom prst="rect">
            <a:avLst/>
          </a:prstGeom>
        </p:spPr>
      </p:pic>
    </p:spTree>
    <p:extLst>
      <p:ext uri="{BB962C8B-B14F-4D97-AF65-F5344CB8AC3E}">
        <p14:creationId xmlns:p14="http://schemas.microsoft.com/office/powerpoint/2010/main" val="34244731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Naples, FL (1998)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204" y="1690689"/>
            <a:ext cx="1779440" cy="22203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204" y="4100964"/>
            <a:ext cx="1002568" cy="96583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272" y="5256701"/>
            <a:ext cx="1905000" cy="5715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47" y="1690688"/>
            <a:ext cx="6083351" cy="4137513"/>
          </a:xfrm>
          <a:prstGeom prst="rect">
            <a:avLst/>
          </a:prstGeom>
        </p:spPr>
      </p:pic>
      <p:sp>
        <p:nvSpPr>
          <p:cNvPr id="8" name="ZoneTexte 7"/>
          <p:cNvSpPr txBox="1"/>
          <p:nvPr/>
        </p:nvSpPr>
        <p:spPr>
          <a:xfrm>
            <a:off x="6757639" y="3378820"/>
            <a:ext cx="1579005" cy="369332"/>
          </a:xfrm>
          <a:prstGeom prst="rect">
            <a:avLst/>
          </a:prstGeom>
          <a:noFill/>
        </p:spPr>
        <p:txBody>
          <a:bodyPr wrap="square" rtlCol="0">
            <a:spAutoFit/>
          </a:bodyPr>
          <a:lstStyle/>
          <a:p>
            <a:r>
              <a:rPr lang="fr-FR" dirty="0" smtClean="0">
                <a:solidFill>
                  <a:schemeClr val="bg1"/>
                </a:solidFill>
              </a:rPr>
              <a:t>Richard Meier</a:t>
            </a:r>
            <a:endParaRPr lang="fr-FR" dirty="0">
              <a:solidFill>
                <a:schemeClr val="bg1"/>
              </a:solidFill>
            </a:endParaRPr>
          </a:p>
        </p:txBody>
      </p:sp>
    </p:spTree>
    <p:extLst>
      <p:ext uri="{BB962C8B-B14F-4D97-AF65-F5344CB8AC3E}">
        <p14:creationId xmlns:p14="http://schemas.microsoft.com/office/powerpoint/2010/main" val="31432315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Neugebauer House, </a:t>
            </a:r>
            <a:r>
              <a:rPr lang="fr-FR" dirty="0"/>
              <a:t>Naples, FL (1998)</a:t>
            </a:r>
          </a:p>
        </p:txBody>
      </p:sp>
      <p:sp>
        <p:nvSpPr>
          <p:cNvPr id="3" name="Espace réservé du contenu 2"/>
          <p:cNvSpPr>
            <a:spLocks noGrp="1"/>
          </p:cNvSpPr>
          <p:nvPr>
            <p:ph idx="1"/>
          </p:nvPr>
        </p:nvSpPr>
        <p:spPr/>
        <p:txBody>
          <a:bodyPr/>
          <a:lstStyle/>
          <a:p>
            <a:r>
              <a:rPr lang="en-US" dirty="0" smtClean="0"/>
              <a:t>It is the work of Richard Meier.</a:t>
            </a:r>
          </a:p>
          <a:p>
            <a:r>
              <a:rPr lang="en-US" dirty="0" smtClean="0"/>
              <a:t>The </a:t>
            </a:r>
            <a:r>
              <a:rPr lang="en-US" dirty="0"/>
              <a:t>horizontal façade of the house </a:t>
            </a:r>
            <a:r>
              <a:rPr lang="en-US" dirty="0" smtClean="0"/>
              <a:t>itself is cladded </a:t>
            </a:r>
            <a:r>
              <a:rPr lang="en-US" dirty="0"/>
              <a:t>in two by three foot limestone slabs backed by a concrete frame and masonry structure</a:t>
            </a:r>
            <a:r>
              <a:rPr lang="en-US" dirty="0" smtClean="0"/>
              <a:t>. Pierced </a:t>
            </a:r>
            <a:r>
              <a:rPr lang="en-US" dirty="0"/>
              <a:t>at regular intervals by vertical slot windows, the façade conceals a wide, top-lit access corridor running the length of the house</a:t>
            </a:r>
            <a:r>
              <a:rPr lang="en-US" dirty="0" smtClean="0"/>
              <a:t>. The </a:t>
            </a:r>
            <a:r>
              <a:rPr lang="en-US" dirty="0"/>
              <a:t>linear organization consists of five parallel layers from front to back: access, service, living, sun terrace, and lap pool.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7204737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54312</TotalTime>
  <Words>4281</Words>
  <Application>Microsoft Office PowerPoint</Application>
  <PresentationFormat>Affichage à l'écran (4:3)</PresentationFormat>
  <Paragraphs>387</Paragraphs>
  <Slides>150</Slides>
  <Notes>0</Notes>
  <HiddenSlides>0</HiddenSlides>
  <MMClips>3</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150</vt:i4>
      </vt:variant>
    </vt:vector>
  </HeadingPairs>
  <TitlesOfParts>
    <vt:vector size="154" baseType="lpstr">
      <vt:lpstr>Arial</vt:lpstr>
      <vt:lpstr>Calibri</vt:lpstr>
      <vt:lpstr>Calibri Light</vt:lpstr>
      <vt:lpstr>Thème Office</vt:lpstr>
      <vt:lpstr>Présentation PowerPoint</vt:lpstr>
      <vt:lpstr>US Modernist Houses 1995 – 1999</vt:lpstr>
      <vt:lpstr>       US Modernist Houses</vt:lpstr>
      <vt:lpstr>        US Modernist Houses</vt:lpstr>
      <vt:lpstr>     US Modernist Houses 2</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Theisen House, Sarasota, FL (1995)</vt:lpstr>
      <vt:lpstr>Novak Residence, Phoenix, AZ (1995)</vt:lpstr>
      <vt:lpstr>Novak Residence, Phoenix, AZ (1995)</vt:lpstr>
      <vt:lpstr>Novak Residence, Phoenix, AZ (1995)</vt:lpstr>
      <vt:lpstr>Novak Residence, Phoenix, AZ (1995)</vt:lpstr>
      <vt:lpstr>Novak Residence, Phoenix, AZ (1995)</vt:lpstr>
      <vt:lpstr>Novak Residence, Phoenix, AZ (1995)</vt:lpstr>
      <vt:lpstr>Burnette Residence, Sunnyslope, AZ (1995)</vt:lpstr>
      <vt:lpstr>Burnette Residence, Sunnyslope, AZ (1995)</vt:lpstr>
      <vt:lpstr>Burnette Residence, Sunnyslope, AZ (1995)</vt:lpstr>
      <vt:lpstr>Burnette Residence, Sunnyslope, AZ (1995)</vt:lpstr>
      <vt:lpstr>Burnette Residence, Sunnyslope, AZ (1995)</vt:lpstr>
      <vt:lpstr>Burnette Residence, Sunnyslope, AZ (1995)</vt:lpstr>
      <vt:lpstr>Burnette Residence, Sunnyslope, AZ (1995)</vt:lpstr>
      <vt:lpstr> Burnette Residence, Sunnyslope, AZ (1995)</vt:lpstr>
      <vt:lpstr>Burnette Residence, Sunnyslope, AZ (1995)</vt:lpstr>
      <vt:lpstr> Burnette Residence, Sunnyslope, AZ (1995)</vt:lpstr>
      <vt:lpstr>  Spiral House, North Castle, NY (1995)</vt:lpstr>
      <vt:lpstr>  Spiral House, North Castle, NY (1995)</vt:lpstr>
      <vt:lpstr>  Spiral House, North Castle, NY (1995)</vt:lpstr>
      <vt:lpstr>  Spiral House, North Castle, NY (1995)</vt:lpstr>
      <vt:lpstr>Spiral House, North Castle, NY (1995)</vt:lpstr>
      <vt:lpstr>Spiral House, North Castle, NY (1995)</vt:lpstr>
      <vt:lpstr>Spiral House, North Castle, NY (1995)</vt:lpstr>
      <vt:lpstr> Spiral House, North Castle, NY (1995)</vt:lpstr>
      <vt:lpstr>  Spiral House, North Castle, NY (1995)</vt:lpstr>
      <vt:lpstr>Rachofsky House, Dallas, TX (1996)</vt:lpstr>
      <vt:lpstr>Rachofsky House, Dallas, TX (1996)</vt:lpstr>
      <vt:lpstr>Rachofsky House, Dallas, TX (1996)</vt:lpstr>
      <vt:lpstr>Rachofsky House, Dallas, TX (1996)</vt:lpstr>
      <vt:lpstr>Rachofsky House, Dallas, TX (1996)</vt:lpstr>
      <vt:lpstr>Rachofsky House, Dallas, TX (1996)</vt:lpstr>
      <vt:lpstr>Rachofsky House, Dallas, TX (1996)</vt:lpstr>
      <vt:lpstr>Rachofsky House, Dallas, TX (1996)</vt:lpstr>
      <vt:lpstr>Rachofsky House, Dallas, TX (1996)</vt:lpstr>
      <vt:lpstr>Rachofsky House, Dallas, TX (1996)</vt:lpstr>
      <vt:lpstr>Rachofsky House, Dallas, TX (1996)</vt:lpstr>
      <vt:lpstr> La Casa, Pueblo West, CO (1996)</vt:lpstr>
      <vt:lpstr>La Casa, Pueblo West, CO (1996)</vt:lpstr>
      <vt:lpstr> La Casa, Pueblo West, CO (1996)</vt:lpstr>
      <vt:lpstr>La Casa, Pueblo West, CO (1996)</vt:lpstr>
      <vt:lpstr>La Casa, Pueblo West, CO (1996)</vt:lpstr>
      <vt:lpstr>La Casa, Pueblo West, CO (1996)</vt:lpstr>
      <vt:lpstr>64 Wakefield House, Atlanta, GA (1996)</vt:lpstr>
      <vt:lpstr>64 Wakefield House, Atlanta, GA (1996)</vt:lpstr>
      <vt:lpstr>64 Wakefield House, Atlanta, GA (1996)</vt:lpstr>
      <vt:lpstr>64 Wakefield House, Atlanta, GA (1996)</vt:lpstr>
      <vt:lpstr>64 Wakefield House, Atlanta, GA (1996)</vt:lpstr>
      <vt:lpstr>64 Wakefield House, Atlanta, GA (1996)</vt:lpstr>
      <vt:lpstr>64 Wakefield House, Atlanta, GA (1996)</vt:lpstr>
      <vt:lpstr>64 Wakefield House, Atlanta, GA (1996)</vt:lpstr>
      <vt:lpstr>64 Wakefield House, Atlanta, GA (1996)</vt:lpstr>
      <vt:lpstr>64 Wakefield House, Atlanta, GA (1996)</vt:lpstr>
      <vt:lpstr>Cobb House, Seattle, WA (1997)</vt:lpstr>
      <vt:lpstr>Cobb House, Seattle, WA (1997)</vt:lpstr>
      <vt:lpstr>  Cobb House, Seattle, WA (1997)</vt:lpstr>
      <vt:lpstr>Cobb House, Seattle, WA (1997)</vt:lpstr>
      <vt:lpstr> Cobb House, Seattle, WA (1997)</vt:lpstr>
      <vt:lpstr>Landa Residence, Manhattan Beach, CA (1997)</vt:lpstr>
      <vt:lpstr> Landa Residence, Manhattan Beach, CA (1997)</vt:lpstr>
      <vt:lpstr> Landa Residence, Manhattan Beach, CA (1997)</vt:lpstr>
      <vt:lpstr>Landa Residence, Manhattan Beach, CA (1997)</vt:lpstr>
      <vt:lpstr> Landa Residence, Manhattan Beach, CA (1997)</vt:lpstr>
      <vt:lpstr> Landa Residence, Manhattan Beach, CA (1997)</vt:lpstr>
      <vt:lpstr> Landa Residence, Manhattan Beach, CA (1997)</vt:lpstr>
      <vt:lpstr>Landa Residence, Manhattan Beach, CA (1997)</vt:lpstr>
      <vt:lpstr>Landa Residence, Manhattan Beach, CA (1997)</vt:lpstr>
      <vt:lpstr>Landa Residence, Manhattan Beach, CA (1997)</vt:lpstr>
      <vt:lpstr>Waldman House, Charlottesville, VA (1998) </vt:lpstr>
      <vt:lpstr>Waldman House, Charlottesville, VA (1998) </vt:lpstr>
      <vt:lpstr>Waldman House, Charlottesville, VA (1998) </vt:lpstr>
      <vt:lpstr>Waldman House, Charlottesville, VA (1998) </vt:lpstr>
      <vt:lpstr>Waldman House, Charlottesville, VA (1998)</vt:lpstr>
      <vt:lpstr>Waldman House, Charlottesville, VA (1998) </vt:lpstr>
      <vt:lpstr>Waldman House, Charlottesville, VA (1998) </vt:lpstr>
      <vt:lpstr> Neugebauer House, Naples, FL (1998)</vt:lpstr>
      <vt:lpstr> Neugebauer House, Naples, FL (1998)</vt:lpstr>
      <vt:lpstr> Neugebauer House, Naples, FL (1998)</vt:lpstr>
      <vt:lpstr> Neugebauer House, Naples, FL (1998)</vt:lpstr>
      <vt:lpstr> Neugebauer House, Naples, FL (1998)</vt:lpstr>
      <vt:lpstr> Neugebauer House, Naples, FL (1998)</vt:lpstr>
      <vt:lpstr> Neugebauer House, Naples, FL (1998)</vt:lpstr>
      <vt:lpstr> Neugebauer House, Naples, FL (1998)</vt:lpstr>
      <vt:lpstr> Byrne House, North Scottsdale, AZ (1998)</vt:lpstr>
      <vt:lpstr> Byrne House, North Scottsdale, AZ (1998)</vt:lpstr>
      <vt:lpstr> Byrne House, North Scottsdale, AZ (1998)</vt:lpstr>
      <vt:lpstr> Byrne House, North Scottsdale, AZ (1998)</vt:lpstr>
      <vt:lpstr> Byrne House, North Scottsdale, AZ (1998)</vt:lpstr>
      <vt:lpstr> Byrne House, North Scottsdale, AZ (1998)</vt:lpstr>
      <vt:lpstr> Byrne House, North Scottsdale, AZ (1998)</vt:lpstr>
      <vt:lpstr> Byrne House, North Scottsdale, AZ (1998)</vt:lpstr>
      <vt:lpstr> Byrne House, North Scottsdale, AZ (1998)</vt:lpstr>
      <vt:lpstr>Byrne House, North Scottsdale, AZ (1998)</vt:lpstr>
      <vt:lpstr>Byrne House, North Scottsdale, AZ (1998)</vt:lpstr>
      <vt:lpstr>Y House, Catskill Mountains, NY (1999) </vt:lpstr>
      <vt:lpstr>Y House, Catskill Mountains, NY (1999)</vt:lpstr>
      <vt:lpstr>Y House, Catskill Mountains, NY (1999)</vt:lpstr>
      <vt:lpstr> Y House, Catskill Mountains, NY (1999)</vt:lpstr>
      <vt:lpstr>Y House, Catskill Mountains, NY (1999)</vt:lpstr>
      <vt:lpstr>Y House, Catskill Mountains, NY (1999)</vt:lpstr>
      <vt:lpstr>Y House, Catskill Mountains, NY (1999)</vt:lpstr>
      <vt:lpstr>Y House, Catskill Mountains, NY (1999)</vt:lpstr>
      <vt:lpstr>Mataja Residence, Malibu, CA (1999)</vt:lpstr>
      <vt:lpstr>Mataja Residence, Malibu, CA (1999)</vt:lpstr>
      <vt:lpstr>Mataja Residence, Malibu, CA (1999)</vt:lpstr>
      <vt:lpstr>Mataja Residence, Malibu, CA (1999)</vt:lpstr>
      <vt:lpstr>Mataja Residence, Malibu, CA (1999)</vt:lpstr>
      <vt:lpstr>Mataja Residence, Malibu, CA (1999)</vt:lpstr>
      <vt:lpstr>Mataja Residence, Malibu, CA (1999)</vt:lpstr>
      <vt:lpstr>Mataja Residence, Malibu, CA (1999)</vt:lpstr>
      <vt:lpstr>Mataja Residence, Malibu, CA (1999)</vt:lpstr>
      <vt:lpstr>Mataja Residence, Malibu, CA (1999)</vt:lpstr>
      <vt:lpstr>  Waterfall House, Westminster, SC (1999)</vt:lpstr>
      <vt:lpstr> Waterfall House, Westminster, SC (1999)</vt:lpstr>
      <vt:lpstr> Waterfall House, Westminster, SC (1999)</vt:lpstr>
      <vt:lpstr> 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Waterfall House, Westminster, SC (1999)</vt:lpstr>
      <vt:lpstr>Mataja Residence, Malibu, CA (1999)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645</cp:revision>
  <dcterms:created xsi:type="dcterms:W3CDTF">2017-12-25T13:11:09Z</dcterms:created>
  <dcterms:modified xsi:type="dcterms:W3CDTF">2022-03-24T08:13:38Z</dcterms:modified>
</cp:coreProperties>
</file>