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12.jpg" ContentType="image/png"/>
  <Override PartName="/ppt/media/image113.jpg" ContentType="image/png"/>
  <Override PartName="/ppt/media/image116.jpg" ContentType="image/png"/>
  <Override PartName="/ppt/media/image117.jpg" ContentType="image/png"/>
  <Override PartName="/ppt/media/image119.jpg" ContentType="image/png"/>
  <Override PartName="/ppt/media/image12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1279" r:id="rId2"/>
    <p:sldId id="551" r:id="rId3"/>
    <p:sldId id="1696" r:id="rId4"/>
    <p:sldId id="794" r:id="rId5"/>
    <p:sldId id="920" r:id="rId6"/>
    <p:sldId id="1016" r:id="rId7"/>
    <p:sldId id="1017" r:id="rId8"/>
    <p:sldId id="1027" r:id="rId9"/>
    <p:sldId id="1018" r:id="rId10"/>
    <p:sldId id="1019" r:id="rId11"/>
    <p:sldId id="1024" r:id="rId12"/>
    <p:sldId id="1020" r:id="rId13"/>
    <p:sldId id="1021" r:id="rId14"/>
    <p:sldId id="1025" r:id="rId15"/>
    <p:sldId id="1022" r:id="rId16"/>
    <p:sldId id="1023" r:id="rId17"/>
    <p:sldId id="1026" r:id="rId18"/>
    <p:sldId id="1085" r:id="rId19"/>
    <p:sldId id="1086" r:id="rId20"/>
    <p:sldId id="1096" r:id="rId21"/>
    <p:sldId id="1087" r:id="rId22"/>
    <p:sldId id="1088" r:id="rId23"/>
    <p:sldId id="1089" r:id="rId24"/>
    <p:sldId id="1090" r:id="rId25"/>
    <p:sldId id="1091" r:id="rId26"/>
    <p:sldId id="1095" r:id="rId27"/>
    <p:sldId id="1092" r:id="rId28"/>
    <p:sldId id="1094" r:id="rId29"/>
    <p:sldId id="1093" r:id="rId30"/>
    <p:sldId id="1331" r:id="rId31"/>
    <p:sldId id="1332" r:id="rId32"/>
    <p:sldId id="1340" r:id="rId33"/>
    <p:sldId id="1341" r:id="rId34"/>
    <p:sldId id="1333" r:id="rId35"/>
    <p:sldId id="1334" r:id="rId36"/>
    <p:sldId id="1337" r:id="rId37"/>
    <p:sldId id="1335" r:id="rId38"/>
    <p:sldId id="1336" r:id="rId39"/>
    <p:sldId id="1339" r:id="rId40"/>
    <p:sldId id="1562" r:id="rId41"/>
    <p:sldId id="1563" r:id="rId42"/>
    <p:sldId id="1570" r:id="rId43"/>
    <p:sldId id="1564" r:id="rId44"/>
    <p:sldId id="1565" r:id="rId45"/>
    <p:sldId id="1566" r:id="rId46"/>
    <p:sldId id="1569" r:id="rId47"/>
    <p:sldId id="1568" r:id="rId48"/>
    <p:sldId id="1571" r:id="rId49"/>
    <p:sldId id="1572" r:id="rId50"/>
    <p:sldId id="1573" r:id="rId51"/>
    <p:sldId id="1574" r:id="rId52"/>
    <p:sldId id="1576" r:id="rId53"/>
    <p:sldId id="1575" r:id="rId54"/>
    <p:sldId id="1577" r:id="rId55"/>
    <p:sldId id="1578" r:id="rId56"/>
    <p:sldId id="1579" r:id="rId57"/>
    <p:sldId id="1679" r:id="rId58"/>
    <p:sldId id="1680" r:id="rId59"/>
    <p:sldId id="1681" r:id="rId60"/>
    <p:sldId id="1682" r:id="rId61"/>
    <p:sldId id="1683" r:id="rId62"/>
    <p:sldId id="1684" r:id="rId63"/>
    <p:sldId id="1685" r:id="rId64"/>
    <p:sldId id="1686" r:id="rId65"/>
    <p:sldId id="1687" r:id="rId66"/>
    <p:sldId id="1580" r:id="rId67"/>
    <p:sldId id="1581" r:id="rId68"/>
    <p:sldId id="1583" r:id="rId69"/>
    <p:sldId id="1589" r:id="rId70"/>
    <p:sldId id="1582" r:id="rId71"/>
    <p:sldId id="1584" r:id="rId72"/>
    <p:sldId id="1585" r:id="rId73"/>
    <p:sldId id="1586" r:id="rId74"/>
    <p:sldId id="1588" r:id="rId75"/>
    <p:sldId id="1587" r:id="rId76"/>
    <p:sldId id="903" r:id="rId77"/>
    <p:sldId id="904" r:id="rId78"/>
    <p:sldId id="905" r:id="rId79"/>
    <p:sldId id="909" r:id="rId80"/>
    <p:sldId id="906" r:id="rId81"/>
    <p:sldId id="908" r:id="rId82"/>
    <p:sldId id="907" r:id="rId83"/>
    <p:sldId id="911" r:id="rId84"/>
    <p:sldId id="910" r:id="rId85"/>
    <p:sldId id="1688" r:id="rId86"/>
    <p:sldId id="1689" r:id="rId87"/>
    <p:sldId id="1692" r:id="rId88"/>
    <p:sldId id="1690" r:id="rId89"/>
    <p:sldId id="1691" r:id="rId90"/>
    <p:sldId id="1695" r:id="rId91"/>
    <p:sldId id="1693" r:id="rId92"/>
    <p:sldId id="1694" r:id="rId93"/>
    <p:sldId id="1168" r:id="rId94"/>
    <p:sldId id="1169" r:id="rId95"/>
    <p:sldId id="1180" r:id="rId96"/>
    <p:sldId id="1171" r:id="rId97"/>
    <p:sldId id="1172" r:id="rId98"/>
    <p:sldId id="1177" r:id="rId99"/>
    <p:sldId id="1179" r:id="rId100"/>
    <p:sldId id="1173" r:id="rId101"/>
    <p:sldId id="1174" r:id="rId102"/>
    <p:sldId id="1178" r:id="rId103"/>
    <p:sldId id="1175" r:id="rId104"/>
    <p:sldId id="1181" r:id="rId105"/>
    <p:sldId id="1176" r:id="rId106"/>
    <p:sldId id="933" r:id="rId107"/>
    <p:sldId id="934" r:id="rId108"/>
    <p:sldId id="941" r:id="rId109"/>
    <p:sldId id="935" r:id="rId110"/>
    <p:sldId id="936" r:id="rId111"/>
    <p:sldId id="937" r:id="rId112"/>
    <p:sldId id="938" r:id="rId113"/>
    <p:sldId id="939" r:id="rId114"/>
    <p:sldId id="940" r:id="rId115"/>
    <p:sldId id="1028" r:id="rId116"/>
    <p:sldId id="1029" r:id="rId117"/>
    <p:sldId id="1037" r:id="rId118"/>
    <p:sldId id="1033" r:id="rId119"/>
    <p:sldId id="1030" r:id="rId120"/>
    <p:sldId id="1031" r:id="rId121"/>
    <p:sldId id="1032" r:id="rId122"/>
    <p:sldId id="1034" r:id="rId123"/>
    <p:sldId id="1036" r:id="rId1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F9809B4-9692-4A64-B535-248E401092B8}">
          <p14:sldIdLst>
            <p14:sldId id="1279"/>
            <p14:sldId id="551"/>
            <p14:sldId id="1696"/>
            <p14:sldId id="794"/>
            <p14:sldId id="920"/>
            <p14:sldId id="1016"/>
            <p14:sldId id="1017"/>
            <p14:sldId id="1027"/>
            <p14:sldId id="1018"/>
            <p14:sldId id="1019"/>
            <p14:sldId id="1024"/>
            <p14:sldId id="1020"/>
            <p14:sldId id="1021"/>
            <p14:sldId id="1025"/>
            <p14:sldId id="1022"/>
            <p14:sldId id="1023"/>
            <p14:sldId id="1026"/>
            <p14:sldId id="1085"/>
            <p14:sldId id="1086"/>
            <p14:sldId id="1096"/>
            <p14:sldId id="1087"/>
            <p14:sldId id="1088"/>
            <p14:sldId id="1089"/>
            <p14:sldId id="1090"/>
            <p14:sldId id="1091"/>
            <p14:sldId id="1095"/>
            <p14:sldId id="1092"/>
            <p14:sldId id="1094"/>
            <p14:sldId id="1093"/>
            <p14:sldId id="1331"/>
            <p14:sldId id="1332"/>
            <p14:sldId id="1340"/>
            <p14:sldId id="1341"/>
            <p14:sldId id="1333"/>
            <p14:sldId id="1334"/>
            <p14:sldId id="1337"/>
            <p14:sldId id="1335"/>
            <p14:sldId id="1336"/>
            <p14:sldId id="1339"/>
            <p14:sldId id="1562"/>
            <p14:sldId id="1563"/>
            <p14:sldId id="1570"/>
            <p14:sldId id="1564"/>
            <p14:sldId id="1565"/>
            <p14:sldId id="1566"/>
            <p14:sldId id="1569"/>
            <p14:sldId id="1568"/>
            <p14:sldId id="1571"/>
            <p14:sldId id="1572"/>
            <p14:sldId id="1573"/>
            <p14:sldId id="1574"/>
            <p14:sldId id="1576"/>
            <p14:sldId id="1575"/>
            <p14:sldId id="1577"/>
            <p14:sldId id="1578"/>
            <p14:sldId id="1579"/>
            <p14:sldId id="1679"/>
            <p14:sldId id="1680"/>
            <p14:sldId id="1681"/>
            <p14:sldId id="1682"/>
            <p14:sldId id="1683"/>
            <p14:sldId id="1684"/>
            <p14:sldId id="1685"/>
            <p14:sldId id="1686"/>
            <p14:sldId id="1687"/>
            <p14:sldId id="1580"/>
            <p14:sldId id="1581"/>
            <p14:sldId id="1583"/>
            <p14:sldId id="1589"/>
            <p14:sldId id="1582"/>
            <p14:sldId id="1584"/>
            <p14:sldId id="1585"/>
            <p14:sldId id="1586"/>
            <p14:sldId id="1588"/>
            <p14:sldId id="1587"/>
            <p14:sldId id="903"/>
            <p14:sldId id="904"/>
            <p14:sldId id="905"/>
            <p14:sldId id="909"/>
            <p14:sldId id="906"/>
            <p14:sldId id="908"/>
            <p14:sldId id="907"/>
            <p14:sldId id="911"/>
            <p14:sldId id="910"/>
            <p14:sldId id="1688"/>
            <p14:sldId id="1689"/>
            <p14:sldId id="1692"/>
            <p14:sldId id="1690"/>
            <p14:sldId id="1691"/>
            <p14:sldId id="1695"/>
            <p14:sldId id="1693"/>
            <p14:sldId id="1694"/>
            <p14:sldId id="1168"/>
            <p14:sldId id="1169"/>
            <p14:sldId id="1180"/>
            <p14:sldId id="1171"/>
            <p14:sldId id="1172"/>
            <p14:sldId id="1177"/>
            <p14:sldId id="1179"/>
            <p14:sldId id="1173"/>
            <p14:sldId id="1174"/>
            <p14:sldId id="1178"/>
            <p14:sldId id="1175"/>
            <p14:sldId id="1181"/>
            <p14:sldId id="1176"/>
            <p14:sldId id="933"/>
            <p14:sldId id="934"/>
            <p14:sldId id="941"/>
            <p14:sldId id="935"/>
            <p14:sldId id="936"/>
            <p14:sldId id="937"/>
            <p14:sldId id="938"/>
            <p14:sldId id="939"/>
            <p14:sldId id="940"/>
            <p14:sldId id="1028"/>
            <p14:sldId id="1029"/>
            <p14:sldId id="1037"/>
            <p14:sldId id="1033"/>
            <p14:sldId id="1030"/>
            <p14:sldId id="1031"/>
            <p14:sldId id="1032"/>
            <p14:sldId id="1034"/>
            <p14:sldId id="10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 d="1"/>
        <a:sy n="1" d="1"/>
      </p:scale>
      <p:origin x="0" y="-2273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jpg"/></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jpg"/></Relationships>
</file>

<file path=ppt/slides/_rels/slide12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6.xml"/><Relationship Id="rId4" Type="http://schemas.openxmlformats.org/officeDocument/2006/relationships/image" Target="../media/image106.jpg"/></Relationships>
</file>

<file path=ppt/slides/_rels/slide9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14.jpeg"/></Relationships>
</file>

<file path=ppt/slides/_rels/slide9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59" y="574102"/>
            <a:ext cx="7851396" cy="5032598"/>
          </a:xfrm>
          <a:prstGeom prst="rect">
            <a:avLst/>
          </a:prstGeom>
        </p:spPr>
      </p:pic>
      <p:sp>
        <p:nvSpPr>
          <p:cNvPr id="4" name="ZoneTexte 3"/>
          <p:cNvSpPr txBox="1"/>
          <p:nvPr/>
        </p:nvSpPr>
        <p:spPr>
          <a:xfrm>
            <a:off x="873457" y="574102"/>
            <a:ext cx="7219665" cy="1015663"/>
          </a:xfrm>
          <a:prstGeom prst="rect">
            <a:avLst/>
          </a:prstGeom>
          <a:noFill/>
        </p:spPr>
        <p:txBody>
          <a:bodyPr wrap="square" rtlCol="0">
            <a:spAutoFit/>
          </a:bodyPr>
          <a:lstStyle/>
          <a:p>
            <a:r>
              <a:rPr lang="fr-FR" sz="6000" smtClean="0">
                <a:solidFill>
                  <a:schemeClr val="bg1"/>
                </a:solidFill>
              </a:rPr>
              <a:t>US. </a:t>
            </a:r>
            <a:r>
              <a:rPr lang="fr-FR" sz="6000" dirty="0" smtClean="0">
                <a:solidFill>
                  <a:schemeClr val="bg1"/>
                </a:solidFill>
              </a:rPr>
              <a:t>Modernist Houses </a:t>
            </a:r>
            <a:endParaRPr lang="fr-FR" sz="6000" dirty="0">
              <a:solidFill>
                <a:schemeClr val="bg1"/>
              </a:solidFill>
            </a:endParaRPr>
          </a:p>
        </p:txBody>
      </p:sp>
      <p:sp>
        <p:nvSpPr>
          <p:cNvPr id="5" name="ZoneTexte 4"/>
          <p:cNvSpPr txBox="1"/>
          <p:nvPr/>
        </p:nvSpPr>
        <p:spPr>
          <a:xfrm>
            <a:off x="3028950" y="1589765"/>
            <a:ext cx="2948769" cy="461665"/>
          </a:xfrm>
          <a:prstGeom prst="rect">
            <a:avLst/>
          </a:prstGeom>
          <a:noFill/>
        </p:spPr>
        <p:txBody>
          <a:bodyPr wrap="square" rtlCol="0">
            <a:spAutoFit/>
          </a:bodyPr>
          <a:lstStyle/>
          <a:p>
            <a:r>
              <a:rPr lang="fr-FR" sz="2400" dirty="0" smtClean="0">
                <a:solidFill>
                  <a:schemeClr val="bg1"/>
                </a:solidFill>
              </a:rPr>
              <a:t>       1988-1990</a:t>
            </a:r>
            <a:endParaRPr lang="fr-FR" sz="2400" dirty="0">
              <a:solidFill>
                <a:schemeClr val="bg1"/>
              </a:solidFill>
            </a:endParaRPr>
          </a:p>
        </p:txBody>
      </p:sp>
      <p:pic>
        <p:nvPicPr>
          <p:cNvPr id="6" name="trance-sylvania-chillout-music-southeast-european-style-19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5556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77" y="1561170"/>
            <a:ext cx="3327245" cy="4694665"/>
          </a:xfrm>
          <a:prstGeom prst="rect">
            <a:avLst/>
          </a:prstGeom>
        </p:spPr>
      </p:pic>
    </p:spTree>
    <p:extLst>
      <p:ext uri="{BB962C8B-B14F-4D97-AF65-F5344CB8AC3E}">
        <p14:creationId xmlns:p14="http://schemas.microsoft.com/office/powerpoint/2010/main" val="37993842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76" y="1690689"/>
            <a:ext cx="6414448" cy="4367283"/>
          </a:xfrm>
          <a:prstGeom prst="rect">
            <a:avLst/>
          </a:prstGeom>
        </p:spPr>
      </p:pic>
    </p:spTree>
    <p:extLst>
      <p:ext uri="{BB962C8B-B14F-4D97-AF65-F5344CB8AC3E}">
        <p14:creationId xmlns:p14="http://schemas.microsoft.com/office/powerpoint/2010/main" val="31724262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2" y="1690689"/>
            <a:ext cx="6605516" cy="4464451"/>
          </a:xfrm>
          <a:prstGeom prst="rect">
            <a:avLst/>
          </a:prstGeom>
        </p:spPr>
      </p:pic>
    </p:spTree>
    <p:extLst>
      <p:ext uri="{BB962C8B-B14F-4D97-AF65-F5344CB8AC3E}">
        <p14:creationId xmlns:p14="http://schemas.microsoft.com/office/powerpoint/2010/main" val="10509814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005" y="1690689"/>
            <a:ext cx="5866081" cy="4177848"/>
          </a:xfrm>
          <a:prstGeom prst="rect">
            <a:avLst/>
          </a:prstGeom>
        </p:spPr>
      </p:pic>
    </p:spTree>
    <p:extLst>
      <p:ext uri="{BB962C8B-B14F-4D97-AF65-F5344CB8AC3E}">
        <p14:creationId xmlns:p14="http://schemas.microsoft.com/office/powerpoint/2010/main" val="29630340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247" y="1690689"/>
            <a:ext cx="6373505" cy="4437156"/>
          </a:xfrm>
          <a:prstGeom prst="rect">
            <a:avLst/>
          </a:prstGeom>
        </p:spPr>
      </p:pic>
    </p:spTree>
    <p:extLst>
      <p:ext uri="{BB962C8B-B14F-4D97-AF65-F5344CB8AC3E}">
        <p14:creationId xmlns:p14="http://schemas.microsoft.com/office/powerpoint/2010/main" val="14531053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905" y="1690689"/>
            <a:ext cx="5892190" cy="4150553"/>
          </a:xfrm>
          <a:prstGeom prst="rect">
            <a:avLst/>
          </a:prstGeom>
        </p:spPr>
      </p:pic>
    </p:spTree>
    <p:extLst>
      <p:ext uri="{BB962C8B-B14F-4D97-AF65-F5344CB8AC3E}">
        <p14:creationId xmlns:p14="http://schemas.microsoft.com/office/powerpoint/2010/main" val="40208539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0" y="1690689"/>
            <a:ext cx="6469039" cy="4396212"/>
          </a:xfrm>
          <a:prstGeom prst="rect">
            <a:avLst/>
          </a:prstGeom>
        </p:spPr>
      </p:pic>
    </p:spTree>
    <p:extLst>
      <p:ext uri="{BB962C8B-B14F-4D97-AF65-F5344CB8AC3E}">
        <p14:creationId xmlns:p14="http://schemas.microsoft.com/office/powerpoint/2010/main" val="27868219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Hemicycle House, Great Falls, VA (1990)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25" y="1709642"/>
            <a:ext cx="6906852" cy="44681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293" y="4003132"/>
            <a:ext cx="1612414" cy="2174644"/>
          </a:xfrm>
          <a:prstGeom prst="rect">
            <a:avLst/>
          </a:prstGeom>
        </p:spPr>
      </p:pic>
      <p:sp>
        <p:nvSpPr>
          <p:cNvPr id="6" name="ZoneTexte 5"/>
          <p:cNvSpPr txBox="1"/>
          <p:nvPr/>
        </p:nvSpPr>
        <p:spPr>
          <a:xfrm>
            <a:off x="7348654" y="5586761"/>
            <a:ext cx="1512053" cy="369332"/>
          </a:xfrm>
          <a:prstGeom prst="rect">
            <a:avLst/>
          </a:prstGeom>
          <a:noFill/>
        </p:spPr>
        <p:txBody>
          <a:bodyPr wrap="square" rtlCol="0">
            <a:spAutoFit/>
          </a:bodyPr>
          <a:lstStyle/>
          <a:p>
            <a:r>
              <a:rPr lang="fr-FR" dirty="0" smtClean="0">
                <a:solidFill>
                  <a:schemeClr val="bg1"/>
                </a:solidFill>
              </a:rPr>
              <a:t>Don Chandler</a:t>
            </a:r>
            <a:endParaRPr lang="fr-FR" dirty="0">
              <a:solidFill>
                <a:schemeClr val="bg1"/>
              </a:solidFill>
            </a:endParaRPr>
          </a:p>
        </p:txBody>
      </p:sp>
    </p:spTree>
    <p:extLst>
      <p:ext uri="{BB962C8B-B14F-4D97-AF65-F5344CB8AC3E}">
        <p14:creationId xmlns:p14="http://schemas.microsoft.com/office/powerpoint/2010/main" val="288060567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0674"/>
            <a:ext cx="9144000" cy="1325563"/>
          </a:xfrm>
        </p:spPr>
        <p:txBody>
          <a:bodyPr/>
          <a:lstStyle/>
          <a:p>
            <a:r>
              <a:rPr lang="fr-FR" dirty="0"/>
              <a:t>Hemicycle </a:t>
            </a:r>
            <a:r>
              <a:rPr lang="fr-FR" dirty="0" smtClean="0"/>
              <a:t>House, </a:t>
            </a:r>
            <a:r>
              <a:rPr lang="fr-FR" dirty="0"/>
              <a:t>Great Falls, VA (1990)</a:t>
            </a:r>
          </a:p>
        </p:txBody>
      </p:sp>
      <p:sp>
        <p:nvSpPr>
          <p:cNvPr id="3" name="Espace réservé du contenu 2"/>
          <p:cNvSpPr>
            <a:spLocks noGrp="1"/>
          </p:cNvSpPr>
          <p:nvPr>
            <p:ph idx="1"/>
          </p:nvPr>
        </p:nvSpPr>
        <p:spPr/>
        <p:txBody>
          <a:bodyPr>
            <a:normAutofit lnSpcReduction="10000"/>
          </a:bodyPr>
          <a:lstStyle/>
          <a:p>
            <a:r>
              <a:rPr lang="en-US" dirty="0"/>
              <a:t>This solar hemicycle was designed by Don Chandler and built by and for his son Charles around 1990. It is a sprawling and large house compared to Frank Lloyd Wright’s Jacobs II solar hemicycle by which it was clearly influenced. The accommodation is logically </a:t>
            </a:r>
            <a:r>
              <a:rPr lang="en-US" dirty="0" smtClean="0"/>
              <a:t>organized </a:t>
            </a:r>
            <a:r>
              <a:rPr lang="en-US" dirty="0"/>
              <a:t>with the living areas open plan and oriented to receive south-south westerly sun</a:t>
            </a:r>
            <a:r>
              <a:rPr lang="en-US" dirty="0" smtClean="0"/>
              <a:t>.</a:t>
            </a:r>
          </a:p>
          <a:p>
            <a:r>
              <a:rPr lang="en-US" dirty="0"/>
              <a:t>The concave shape of the hemicycle form here coupled with the studio extension the other side of the carport creates a garden courtyard that is nearly surrounded by the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470968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Hemicycle </a:t>
            </a:r>
            <a:r>
              <a:rPr lang="fr-FR" dirty="0" smtClean="0"/>
              <a:t>House, </a:t>
            </a:r>
            <a:r>
              <a:rPr lang="fr-FR" dirty="0"/>
              <a:t>Great Falls, VA (1990)</a:t>
            </a:r>
          </a:p>
        </p:txBody>
      </p:sp>
      <p:sp>
        <p:nvSpPr>
          <p:cNvPr id="3" name="Espace réservé du contenu 2"/>
          <p:cNvSpPr>
            <a:spLocks noGrp="1"/>
          </p:cNvSpPr>
          <p:nvPr>
            <p:ph idx="1"/>
          </p:nvPr>
        </p:nvSpPr>
        <p:spPr/>
        <p:txBody>
          <a:bodyPr/>
          <a:lstStyle/>
          <a:p>
            <a:r>
              <a:rPr lang="en-US" dirty="0"/>
              <a:t>The large oaks would give cooling shade to the house in the summer and in winter allow the sun to penetrate deep into the house when the leaves fall</a:t>
            </a:r>
            <a:r>
              <a:rPr lang="en-US" dirty="0" smtClean="0"/>
              <a:t>.</a:t>
            </a:r>
          </a:p>
          <a:p>
            <a:r>
              <a:rPr lang="en-US" dirty="0"/>
              <a:t>All of the south elevations appear to be fully glazed from ground to eaves, while the north elevations have relatively small openings. All in all a very elegant, clean and stylish use of the solar hemicycle form : </a:t>
            </a:r>
            <a:r>
              <a:rPr lang="en-US" dirty="0" smtClean="0"/>
              <a:t>open </a:t>
            </a:r>
            <a:r>
              <a:rPr lang="en-US" dirty="0"/>
              <a:t>planning of living areas </a:t>
            </a:r>
            <a:r>
              <a:rPr lang="en-US" dirty="0" smtClean="0"/>
              <a:t>promote </a:t>
            </a:r>
            <a:r>
              <a:rPr lang="en-US" dirty="0"/>
              <a:t>natural distribution of solar heat.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5821579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690689"/>
            <a:ext cx="5715000" cy="4183313"/>
          </a:xfrm>
          <a:prstGeom prst="rect">
            <a:avLst/>
          </a:prstGeom>
        </p:spPr>
      </p:pic>
    </p:spTree>
    <p:extLst>
      <p:ext uri="{BB962C8B-B14F-4D97-AF65-F5344CB8AC3E}">
        <p14:creationId xmlns:p14="http://schemas.microsoft.com/office/powerpoint/2010/main" val="17573695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90689"/>
            <a:ext cx="4572000" cy="3600450"/>
          </a:xfrm>
          <a:prstGeom prst="rect">
            <a:avLst/>
          </a:prstGeom>
        </p:spPr>
      </p:pic>
    </p:spTree>
    <p:extLst>
      <p:ext uri="{BB962C8B-B14F-4D97-AF65-F5344CB8AC3E}">
        <p14:creationId xmlns:p14="http://schemas.microsoft.com/office/powerpoint/2010/main" val="28181096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85" y="1690689"/>
            <a:ext cx="6538099" cy="4270917"/>
          </a:xfrm>
          <a:prstGeom prst="rect">
            <a:avLst/>
          </a:prstGeom>
        </p:spPr>
      </p:pic>
    </p:spTree>
    <p:extLst>
      <p:ext uri="{BB962C8B-B14F-4D97-AF65-F5344CB8AC3E}">
        <p14:creationId xmlns:p14="http://schemas.microsoft.com/office/powerpoint/2010/main" val="6899123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6" y="1690689"/>
            <a:ext cx="6824547" cy="4348975"/>
          </a:xfrm>
          <a:prstGeom prst="rect">
            <a:avLst/>
          </a:prstGeom>
        </p:spPr>
      </p:pic>
    </p:spTree>
    <p:extLst>
      <p:ext uri="{BB962C8B-B14F-4D97-AF65-F5344CB8AC3E}">
        <p14:creationId xmlns:p14="http://schemas.microsoft.com/office/powerpoint/2010/main" val="40616792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366" y="1690689"/>
            <a:ext cx="6380587" cy="4420180"/>
          </a:xfrm>
          <a:prstGeom prst="rect">
            <a:avLst/>
          </a:prstGeom>
        </p:spPr>
      </p:pic>
    </p:spTree>
    <p:extLst>
      <p:ext uri="{BB962C8B-B14F-4D97-AF65-F5344CB8AC3E}">
        <p14:creationId xmlns:p14="http://schemas.microsoft.com/office/powerpoint/2010/main" val="13534861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453" y="1690689"/>
            <a:ext cx="6791093" cy="4431332"/>
          </a:xfrm>
          <a:prstGeom prst="rect">
            <a:avLst/>
          </a:prstGeom>
        </p:spPr>
      </p:pic>
    </p:spTree>
    <p:extLst>
      <p:ext uri="{BB962C8B-B14F-4D97-AF65-F5344CB8AC3E}">
        <p14:creationId xmlns:p14="http://schemas.microsoft.com/office/powerpoint/2010/main" val="40745917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Hemicycle </a:t>
            </a:r>
            <a:r>
              <a:rPr lang="fr-FR" dirty="0" smtClean="0"/>
              <a:t>House, </a:t>
            </a:r>
            <a:r>
              <a:rPr lang="fr-FR" dirty="0"/>
              <a:t>Great Falls, VA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687" y="1690689"/>
            <a:ext cx="6545767" cy="4453634"/>
          </a:xfrm>
          <a:prstGeom prst="rect">
            <a:avLst/>
          </a:prstGeom>
        </p:spPr>
      </p:pic>
    </p:spTree>
    <p:extLst>
      <p:ext uri="{BB962C8B-B14F-4D97-AF65-F5344CB8AC3E}">
        <p14:creationId xmlns:p14="http://schemas.microsoft.com/office/powerpoint/2010/main" val="1389489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4000" dirty="0" smtClean="0"/>
              <a:t>Monument House, Joshua Tree, CA (1990)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635" y="1690689"/>
            <a:ext cx="1831356" cy="319354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878" y="1690689"/>
            <a:ext cx="3692967" cy="4498239"/>
          </a:xfrm>
          <a:prstGeom prst="rect">
            <a:avLst/>
          </a:prstGeom>
        </p:spPr>
      </p:pic>
      <p:sp>
        <p:nvSpPr>
          <p:cNvPr id="7" name="ZoneTexte 6"/>
          <p:cNvSpPr txBox="1"/>
          <p:nvPr/>
        </p:nvSpPr>
        <p:spPr>
          <a:xfrm>
            <a:off x="5475249" y="4482790"/>
            <a:ext cx="1750742" cy="369332"/>
          </a:xfrm>
          <a:prstGeom prst="rect">
            <a:avLst/>
          </a:prstGeom>
          <a:noFill/>
        </p:spPr>
        <p:txBody>
          <a:bodyPr wrap="square" rtlCol="0">
            <a:spAutoFit/>
          </a:bodyPr>
          <a:lstStyle/>
          <a:p>
            <a:r>
              <a:rPr lang="fr-FR" dirty="0" smtClean="0"/>
              <a:t>Josh Schweitzer</a:t>
            </a:r>
            <a:endParaRPr lang="fr-FR" dirty="0"/>
          </a:p>
        </p:txBody>
      </p:sp>
    </p:spTree>
    <p:extLst>
      <p:ext uri="{BB962C8B-B14F-4D97-AF65-F5344CB8AC3E}">
        <p14:creationId xmlns:p14="http://schemas.microsoft.com/office/powerpoint/2010/main" val="5415748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Josh Schweitzer.</a:t>
            </a:r>
          </a:p>
          <a:p>
            <a:r>
              <a:rPr lang="en-US" dirty="0"/>
              <a:t>An outside porch-like structure, painted a rich burnt orange, provides a shady outdoor space during the day as well as a vantage point for beautiful sunsets over a distant ridge. </a:t>
            </a:r>
            <a:r>
              <a:rPr lang="en-US" dirty="0" smtClean="0"/>
              <a:t>The </a:t>
            </a:r>
            <a:r>
              <a:rPr lang="en-US" dirty="0"/>
              <a:t>living room is enclosed by 24 foot high olive green walls punctured by irregular openings which provide fractured views of the rocks and sky. </a:t>
            </a:r>
            <a:r>
              <a:rPr lang="en-US" dirty="0" smtClean="0"/>
              <a:t>An </a:t>
            </a:r>
            <a:r>
              <a:rPr lang="en-US" dirty="0"/>
              <a:t>L-shaped volume, painted purple-blue, contains in one leg a small dining area and a kitchen with sleeping lofts overhead, and in the other, the bathroom and the single enclosed bedroom.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595090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contenu 2"/>
          <p:cNvSpPr>
            <a:spLocks noGrp="1"/>
          </p:cNvSpPr>
          <p:nvPr>
            <p:ph idx="1"/>
          </p:nvPr>
        </p:nvSpPr>
        <p:spPr/>
        <p:txBody>
          <a:bodyPr>
            <a:normAutofit lnSpcReduction="10000"/>
          </a:bodyPr>
          <a:lstStyle/>
          <a:p>
            <a:r>
              <a:rPr lang="en-US" dirty="0"/>
              <a:t>The house is constructed of simple materials, painted stucco walls, exposed aggregate concrete floors, and windows framed with redwood. </a:t>
            </a:r>
            <a:r>
              <a:rPr lang="en-US" dirty="0" smtClean="0"/>
              <a:t>The </a:t>
            </a:r>
            <a:r>
              <a:rPr lang="en-US" dirty="0"/>
              <a:t>colors are the colors of the desert; the orange is that of desert flowers, the blue is the color of distant ridges, and the olive green is the color of the cactus and yucca plants. </a:t>
            </a:r>
            <a:r>
              <a:rPr lang="en-US" dirty="0" smtClean="0"/>
              <a:t>The </a:t>
            </a:r>
            <a:r>
              <a:rPr lang="en-US" dirty="0"/>
              <a:t>interior colors are subtle variations on the exterior theme which enhance the monastic solemnity that imbues the space. It is simplicity of form</a:t>
            </a:r>
            <a:r>
              <a:rPr lang="en-US" dirty="0" smtClean="0"/>
              <a:t>, </a:t>
            </a:r>
            <a:r>
              <a:rPr lang="en-US" dirty="0"/>
              <a:t>and a creation of a symbiotic relationship with the desert that is the goal of the architecture.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9171263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1690689"/>
            <a:ext cx="2770815" cy="4219457"/>
          </a:xfrm>
          <a:prstGeom prst="rect">
            <a:avLst/>
          </a:prstGeom>
        </p:spPr>
      </p:pic>
    </p:spTree>
    <p:extLst>
      <p:ext uri="{BB962C8B-B14F-4D97-AF65-F5344CB8AC3E}">
        <p14:creationId xmlns:p14="http://schemas.microsoft.com/office/powerpoint/2010/main" val="212408842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3" y="1690689"/>
            <a:ext cx="6913757" cy="4542843"/>
          </a:xfrm>
          <a:prstGeom prst="rect">
            <a:avLst/>
          </a:prstGeom>
        </p:spPr>
      </p:pic>
    </p:spTree>
    <p:extLst>
      <p:ext uri="{BB962C8B-B14F-4D97-AF65-F5344CB8AC3E}">
        <p14:creationId xmlns:p14="http://schemas.microsoft.com/office/powerpoint/2010/main" val="20270387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837" y="1690689"/>
            <a:ext cx="5715000" cy="4286250"/>
          </a:xfrm>
          <a:prstGeom prst="rect">
            <a:avLst/>
          </a:prstGeom>
        </p:spPr>
      </p:pic>
    </p:spTree>
    <p:extLst>
      <p:ext uri="{BB962C8B-B14F-4D97-AF65-F5344CB8AC3E}">
        <p14:creationId xmlns:p14="http://schemas.microsoft.com/office/powerpoint/2010/main" val="10578614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12" y="1690689"/>
            <a:ext cx="6634976" cy="4442482"/>
          </a:xfrm>
          <a:prstGeom prst="rect">
            <a:avLst/>
          </a:prstGeom>
        </p:spPr>
      </p:pic>
    </p:spTree>
    <p:extLst>
      <p:ext uri="{BB962C8B-B14F-4D97-AF65-F5344CB8AC3E}">
        <p14:creationId xmlns:p14="http://schemas.microsoft.com/office/powerpoint/2010/main" val="6561870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924" y="1690689"/>
            <a:ext cx="2694413" cy="329390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162" y="1690689"/>
            <a:ext cx="2822768" cy="329390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33" y="1690689"/>
            <a:ext cx="2965005" cy="3293906"/>
          </a:xfrm>
          <a:prstGeom prst="rect">
            <a:avLst/>
          </a:prstGeom>
        </p:spPr>
      </p:pic>
    </p:spTree>
    <p:extLst>
      <p:ext uri="{BB962C8B-B14F-4D97-AF65-F5344CB8AC3E}">
        <p14:creationId xmlns:p14="http://schemas.microsoft.com/office/powerpoint/2010/main" val="5004049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41" y="1980400"/>
            <a:ext cx="3589072" cy="30804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960" y="1690689"/>
            <a:ext cx="2512359" cy="420311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678" y="1690689"/>
            <a:ext cx="2607413" cy="4203117"/>
          </a:xfrm>
          <a:prstGeom prst="rect">
            <a:avLst/>
          </a:prstGeom>
        </p:spPr>
      </p:pic>
    </p:spTree>
    <p:extLst>
      <p:ext uri="{BB962C8B-B14F-4D97-AF65-F5344CB8AC3E}">
        <p14:creationId xmlns:p14="http://schemas.microsoft.com/office/powerpoint/2010/main" val="17204427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Monument House, </a:t>
            </a:r>
            <a:r>
              <a:rPr lang="fr-FR" sz="4000" dirty="0"/>
              <a:t>Joshua Tree,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849" y="1690689"/>
            <a:ext cx="5864302" cy="4364423"/>
          </a:xfrm>
          <a:prstGeom prst="rect">
            <a:avLst/>
          </a:prstGeom>
        </p:spPr>
      </p:pic>
      <p:sp>
        <p:nvSpPr>
          <p:cNvPr id="5" name="ZoneTexte 4"/>
          <p:cNvSpPr txBox="1"/>
          <p:nvPr/>
        </p:nvSpPr>
        <p:spPr>
          <a:xfrm>
            <a:off x="3166281" y="4954137"/>
            <a:ext cx="2948769" cy="769441"/>
          </a:xfrm>
          <a:prstGeom prst="rect">
            <a:avLst/>
          </a:prstGeom>
          <a:noFill/>
        </p:spPr>
        <p:txBody>
          <a:bodyPr wrap="square" rtlCol="0">
            <a:spAutoFit/>
          </a:bodyPr>
          <a:lstStyle/>
          <a:p>
            <a:r>
              <a:rPr lang="fr-FR" sz="4400" dirty="0" smtClean="0">
                <a:solidFill>
                  <a:schemeClr val="bg1"/>
                </a:solidFill>
              </a:rPr>
              <a:t>  THE END</a:t>
            </a:r>
            <a:endParaRPr lang="fr-FR" sz="4400" dirty="0">
              <a:solidFill>
                <a:schemeClr val="bg1"/>
              </a:solidFill>
            </a:endParaRPr>
          </a:p>
        </p:txBody>
      </p:sp>
    </p:spTree>
    <p:extLst>
      <p:ext uri="{BB962C8B-B14F-4D97-AF65-F5344CB8AC3E}">
        <p14:creationId xmlns:p14="http://schemas.microsoft.com/office/powerpoint/2010/main" val="28949994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690689"/>
            <a:ext cx="5715000" cy="4286250"/>
          </a:xfrm>
          <a:prstGeom prst="rect">
            <a:avLst/>
          </a:prstGeom>
        </p:spPr>
      </p:pic>
    </p:spTree>
    <p:extLst>
      <p:ext uri="{BB962C8B-B14F-4D97-AF65-F5344CB8AC3E}">
        <p14:creationId xmlns:p14="http://schemas.microsoft.com/office/powerpoint/2010/main" val="1027400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290" y="1690689"/>
            <a:ext cx="5715000" cy="4286250"/>
          </a:xfrm>
          <a:prstGeom prst="rect">
            <a:avLst/>
          </a:prstGeom>
        </p:spPr>
      </p:pic>
    </p:spTree>
    <p:extLst>
      <p:ext uri="{BB962C8B-B14F-4D97-AF65-F5344CB8AC3E}">
        <p14:creationId xmlns:p14="http://schemas.microsoft.com/office/powerpoint/2010/main" val="21886878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8" y="1690689"/>
            <a:ext cx="2988527" cy="456514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0689"/>
            <a:ext cx="3155796" cy="4565146"/>
          </a:xfrm>
          <a:prstGeom prst="rect">
            <a:avLst/>
          </a:prstGeom>
        </p:spPr>
      </p:pic>
    </p:spTree>
    <p:extLst>
      <p:ext uri="{BB962C8B-B14F-4D97-AF65-F5344CB8AC3E}">
        <p14:creationId xmlns:p14="http://schemas.microsoft.com/office/powerpoint/2010/main" val="31280877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395" y="1690689"/>
            <a:ext cx="6947210" cy="4297517"/>
          </a:xfrm>
          <a:prstGeom prst="rect">
            <a:avLst/>
          </a:prstGeom>
        </p:spPr>
      </p:pic>
    </p:spTree>
    <p:extLst>
      <p:ext uri="{BB962C8B-B14F-4D97-AF65-F5344CB8AC3E}">
        <p14:creationId xmlns:p14="http://schemas.microsoft.com/office/powerpoint/2010/main" val="15901390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951" y="1690689"/>
            <a:ext cx="5269104" cy="3951828"/>
          </a:xfrm>
          <a:prstGeom prst="rect">
            <a:avLst/>
          </a:prstGeom>
        </p:spPr>
      </p:pic>
    </p:spTree>
    <p:extLst>
      <p:ext uri="{BB962C8B-B14F-4D97-AF65-F5344CB8AC3E}">
        <p14:creationId xmlns:p14="http://schemas.microsoft.com/office/powerpoint/2010/main" val="26233634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Schnabel House, Los Angeles, CA (1988)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195" y="1690689"/>
            <a:ext cx="2484962" cy="28547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665" y="4661210"/>
            <a:ext cx="1482551" cy="10009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899" y="5662110"/>
            <a:ext cx="1126275" cy="1059366"/>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932" y="1690689"/>
            <a:ext cx="5986444" cy="4542843"/>
          </a:xfrm>
          <a:prstGeom prst="rect">
            <a:avLst/>
          </a:prstGeom>
        </p:spPr>
      </p:pic>
      <p:sp>
        <p:nvSpPr>
          <p:cNvPr id="9" name="ZoneTexte 8"/>
          <p:cNvSpPr txBox="1"/>
          <p:nvPr/>
        </p:nvSpPr>
        <p:spPr>
          <a:xfrm>
            <a:off x="6556917" y="3691054"/>
            <a:ext cx="1860299" cy="369332"/>
          </a:xfrm>
          <a:prstGeom prst="rect">
            <a:avLst/>
          </a:prstGeom>
          <a:noFill/>
        </p:spPr>
        <p:txBody>
          <a:bodyPr wrap="square" rtlCol="0">
            <a:spAutoFit/>
          </a:bodyPr>
          <a:lstStyle/>
          <a:p>
            <a:r>
              <a:rPr lang="fr-FR" dirty="0" smtClean="0">
                <a:solidFill>
                  <a:schemeClr val="bg1"/>
                </a:solidFill>
              </a:rPr>
              <a:t>Frank Gehry</a:t>
            </a:r>
            <a:endParaRPr lang="fr-FR" dirty="0">
              <a:solidFill>
                <a:schemeClr val="bg1"/>
              </a:solidFill>
            </a:endParaRPr>
          </a:p>
        </p:txBody>
      </p:sp>
    </p:spTree>
    <p:extLst>
      <p:ext uri="{BB962C8B-B14F-4D97-AF65-F5344CB8AC3E}">
        <p14:creationId xmlns:p14="http://schemas.microsoft.com/office/powerpoint/2010/main" val="305464769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Schnabel </a:t>
            </a:r>
            <a:r>
              <a:rPr lang="fr-FR" dirty="0" smtClean="0"/>
              <a:t>House, </a:t>
            </a:r>
            <a:r>
              <a:rPr lang="fr-FR" dirty="0"/>
              <a:t>Los Angeles, CA (1988)</a:t>
            </a:r>
          </a:p>
        </p:txBody>
      </p:sp>
      <p:sp>
        <p:nvSpPr>
          <p:cNvPr id="3" name="Espace réservé du contenu 2"/>
          <p:cNvSpPr>
            <a:spLocks noGrp="1"/>
          </p:cNvSpPr>
          <p:nvPr>
            <p:ph idx="1"/>
          </p:nvPr>
        </p:nvSpPr>
        <p:spPr>
          <a:xfrm>
            <a:off x="628650" y="1825625"/>
            <a:ext cx="8113906" cy="4351338"/>
          </a:xfrm>
        </p:spPr>
        <p:txBody>
          <a:bodyPr>
            <a:normAutofit lnSpcReduction="10000"/>
          </a:bodyPr>
          <a:lstStyle/>
          <a:p>
            <a:r>
              <a:rPr lang="fr-FR" dirty="0" smtClean="0"/>
              <a:t>It was designed by Frank Gehry.</a:t>
            </a:r>
          </a:p>
          <a:p>
            <a:r>
              <a:rPr lang="en-US" dirty="0"/>
              <a:t>Schnabel House is a “village” of sculptural forms encompassing spaces that are multi-dimensional and complex : </a:t>
            </a:r>
            <a:r>
              <a:rPr lang="en-US" dirty="0" smtClean="0"/>
              <a:t>this </a:t>
            </a:r>
            <a:r>
              <a:rPr lang="en-US" dirty="0"/>
              <a:t>house involves </a:t>
            </a:r>
            <a:r>
              <a:rPr lang="en-US" dirty="0" smtClean="0"/>
              <a:t>4 </a:t>
            </a:r>
            <a:r>
              <a:rPr lang="en-US" dirty="0"/>
              <a:t>structures constituted of stucco, wood, glass, lead and copper</a:t>
            </a:r>
            <a:r>
              <a:rPr lang="en-US" dirty="0" smtClean="0"/>
              <a:t>. The </a:t>
            </a:r>
            <a:r>
              <a:rPr lang="en-US" dirty="0"/>
              <a:t>structure with the sphere on the top is a freestanding office, and was inspired by the Griffith Observatory</a:t>
            </a:r>
            <a:r>
              <a:rPr lang="en-US" dirty="0" smtClean="0"/>
              <a:t>. </a:t>
            </a:r>
            <a:r>
              <a:rPr lang="en-US" dirty="0"/>
              <a:t>The lower level water feature is a reflecting pond that surrounds the master bedroom pavilion. Surrounding the back and master bedroom are outdoor </a:t>
            </a:r>
            <a:r>
              <a:rPr lang="en-US" dirty="0" smtClean="0"/>
              <a:t>pools with </a:t>
            </a:r>
            <a:r>
              <a:rPr lang="en-US" dirty="0"/>
              <a:t>copper pillars standing alone to repeat the same shapes.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770649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125057" cy="1325563"/>
          </a:xfrm>
        </p:spPr>
        <p:txBody>
          <a:bodyPr/>
          <a:lstStyle/>
          <a:p>
            <a:r>
              <a:rPr lang="fr-FR" dirty="0"/>
              <a:t>US Modernist Houses </a:t>
            </a:r>
            <a:r>
              <a:rPr lang="fr-FR" dirty="0" smtClean="0"/>
              <a:t>1988 – 1990</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51" y="1690689"/>
            <a:ext cx="6590371" cy="4292916"/>
          </a:xfrm>
          <a:prstGeom prst="rect">
            <a:avLst/>
          </a:prstGeom>
        </p:spPr>
      </p:pic>
    </p:spTree>
    <p:extLst>
      <p:ext uri="{BB962C8B-B14F-4D97-AF65-F5344CB8AC3E}">
        <p14:creationId xmlns:p14="http://schemas.microsoft.com/office/powerpoint/2010/main" val="329814765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Schnabel 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46" y="1690689"/>
            <a:ext cx="7292898" cy="4409028"/>
          </a:xfrm>
          <a:prstGeom prst="rect">
            <a:avLst/>
          </a:prstGeom>
        </p:spPr>
      </p:pic>
    </p:spTree>
    <p:extLst>
      <p:ext uri="{BB962C8B-B14F-4D97-AF65-F5344CB8AC3E}">
        <p14:creationId xmlns:p14="http://schemas.microsoft.com/office/powerpoint/2010/main" val="21785501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790" y="1690689"/>
            <a:ext cx="7036419" cy="4360127"/>
          </a:xfrm>
          <a:prstGeom prst="rect">
            <a:avLst/>
          </a:prstGeom>
        </p:spPr>
      </p:pic>
    </p:spTree>
    <p:extLst>
      <p:ext uri="{BB962C8B-B14F-4D97-AF65-F5344CB8AC3E}">
        <p14:creationId xmlns:p14="http://schemas.microsoft.com/office/powerpoint/2010/main" val="7003358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730249"/>
            <a:ext cx="3657600" cy="4480979"/>
          </a:xfrm>
          <a:prstGeom prst="rect">
            <a:avLst/>
          </a:prstGeom>
        </p:spPr>
      </p:pic>
      <p:pic>
        <p:nvPicPr>
          <p:cNvPr id="4" name="romantic-bolero-orchestra-and-sax-romantic-south-american-music-1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608887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7" y="1690689"/>
            <a:ext cx="2994693" cy="458315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372" y="1690688"/>
            <a:ext cx="2999678" cy="458315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471" y="1690688"/>
            <a:ext cx="2864469" cy="4583152"/>
          </a:xfrm>
          <a:prstGeom prst="rect">
            <a:avLst/>
          </a:prstGeom>
        </p:spPr>
      </p:pic>
    </p:spTree>
    <p:extLst>
      <p:ext uri="{BB962C8B-B14F-4D97-AF65-F5344CB8AC3E}">
        <p14:creationId xmlns:p14="http://schemas.microsoft.com/office/powerpoint/2010/main" val="31323863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601" y="1690689"/>
            <a:ext cx="6787327" cy="4442482"/>
          </a:xfrm>
          <a:prstGeom prst="rect">
            <a:avLst/>
          </a:prstGeom>
        </p:spPr>
      </p:pic>
    </p:spTree>
    <p:extLst>
      <p:ext uri="{BB962C8B-B14F-4D97-AF65-F5344CB8AC3E}">
        <p14:creationId xmlns:p14="http://schemas.microsoft.com/office/powerpoint/2010/main" val="27380225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1" y="1690689"/>
            <a:ext cx="6556917" cy="4175187"/>
          </a:xfrm>
          <a:prstGeom prst="rect">
            <a:avLst/>
          </a:prstGeom>
        </p:spPr>
      </p:pic>
    </p:spTree>
    <p:extLst>
      <p:ext uri="{BB962C8B-B14F-4D97-AF65-F5344CB8AC3E}">
        <p14:creationId xmlns:p14="http://schemas.microsoft.com/office/powerpoint/2010/main" val="2642537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1" y="1690689"/>
            <a:ext cx="6969512" cy="4502305"/>
          </a:xfrm>
          <a:prstGeom prst="rect">
            <a:avLst/>
          </a:prstGeom>
        </p:spPr>
      </p:pic>
    </p:spTree>
    <p:extLst>
      <p:ext uri="{BB962C8B-B14F-4D97-AF65-F5344CB8AC3E}">
        <p14:creationId xmlns:p14="http://schemas.microsoft.com/office/powerpoint/2010/main" val="30802789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49" y="1690689"/>
            <a:ext cx="6612673" cy="4498238"/>
          </a:xfrm>
          <a:prstGeom prst="rect">
            <a:avLst/>
          </a:prstGeom>
        </p:spPr>
      </p:pic>
    </p:spTree>
    <p:extLst>
      <p:ext uri="{BB962C8B-B14F-4D97-AF65-F5344CB8AC3E}">
        <p14:creationId xmlns:p14="http://schemas.microsoft.com/office/powerpoint/2010/main" val="8102099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Schnabel </a:t>
            </a:r>
            <a:r>
              <a:rPr lang="fr-FR" dirty="0" smtClean="0"/>
              <a:t>House, </a:t>
            </a:r>
            <a:r>
              <a:rPr lang="fr-FR" dirty="0"/>
              <a:t>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42" y="1690689"/>
            <a:ext cx="6746488" cy="4520540"/>
          </a:xfrm>
          <a:prstGeom prst="rect">
            <a:avLst/>
          </a:prstGeom>
        </p:spPr>
      </p:pic>
    </p:spTree>
    <p:extLst>
      <p:ext uri="{BB962C8B-B14F-4D97-AF65-F5344CB8AC3E}">
        <p14:creationId xmlns:p14="http://schemas.microsoft.com/office/powerpoint/2010/main" val="17562690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29302146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7804"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201" y="1690689"/>
            <a:ext cx="2857500" cy="23431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704" y="1690689"/>
            <a:ext cx="3210467" cy="4409861"/>
          </a:xfrm>
          <a:prstGeom prst="rect">
            <a:avLst/>
          </a:prstGeom>
        </p:spPr>
      </p:pic>
      <p:sp>
        <p:nvSpPr>
          <p:cNvPr id="6" name="ZoneTexte 5"/>
          <p:cNvSpPr txBox="1"/>
          <p:nvPr/>
        </p:nvSpPr>
        <p:spPr>
          <a:xfrm>
            <a:off x="5472752" y="3589361"/>
            <a:ext cx="1596788" cy="369332"/>
          </a:xfrm>
          <a:prstGeom prst="rect">
            <a:avLst/>
          </a:prstGeom>
          <a:noFill/>
        </p:spPr>
        <p:txBody>
          <a:bodyPr wrap="square" rtlCol="0">
            <a:spAutoFit/>
          </a:bodyPr>
          <a:lstStyle/>
          <a:p>
            <a:r>
              <a:rPr lang="fr-FR" dirty="0" smtClean="0">
                <a:solidFill>
                  <a:schemeClr val="bg1"/>
                </a:solidFill>
              </a:rPr>
              <a:t>Judith</a:t>
            </a:r>
            <a:r>
              <a:rPr lang="fr-FR" dirty="0" smtClean="0"/>
              <a:t> </a:t>
            </a:r>
            <a:r>
              <a:rPr lang="fr-FR" dirty="0" smtClean="0">
                <a:solidFill>
                  <a:schemeClr val="bg1"/>
                </a:solidFill>
              </a:rPr>
              <a:t>Chafee</a:t>
            </a:r>
            <a:endParaRPr lang="fr-FR" dirty="0">
              <a:solidFill>
                <a:schemeClr val="bg1"/>
              </a:solidFill>
            </a:endParaRPr>
          </a:p>
        </p:txBody>
      </p:sp>
    </p:spTree>
    <p:extLst>
      <p:ext uri="{BB962C8B-B14F-4D97-AF65-F5344CB8AC3E}">
        <p14:creationId xmlns:p14="http://schemas.microsoft.com/office/powerpoint/2010/main" val="145505845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Rieveschl House, Tucson AZ (1988)</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Judith Chafee.</a:t>
            </a:r>
          </a:p>
          <a:p>
            <a:r>
              <a:rPr lang="fr-FR" dirty="0" smtClean="0"/>
              <a:t>It is a </a:t>
            </a:r>
            <a:r>
              <a:rPr lang="en-US" dirty="0" smtClean="0"/>
              <a:t>large </a:t>
            </a:r>
            <a:r>
              <a:rPr lang="en-US" dirty="0"/>
              <a:t>compound of interlocking concrete frames and horizontal platforms jutting from the hillside and affording spectacular views in all directions. The eastern portion of the home protrudes from a granite hillock over the sloped terrain of Tucson’s Santa Catalina foothills. Architect Judith Chafee used concrete columns to support the structure without disturbing the pristine site. A covered walkway leads from the garage to the main entry on the west side of the house.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043597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Rieveschl House, Tucson AZ (1988)</a:t>
            </a:r>
          </a:p>
        </p:txBody>
      </p:sp>
      <p:sp>
        <p:nvSpPr>
          <p:cNvPr id="3" name="Espace réservé du contenu 2"/>
          <p:cNvSpPr>
            <a:spLocks noGrp="1"/>
          </p:cNvSpPr>
          <p:nvPr>
            <p:ph idx="1"/>
          </p:nvPr>
        </p:nvSpPr>
        <p:spPr/>
        <p:txBody>
          <a:bodyPr>
            <a:normAutofit lnSpcReduction="10000"/>
          </a:bodyPr>
          <a:lstStyle/>
          <a:p>
            <a:r>
              <a:rPr lang="en-US" dirty="0"/>
              <a:t>The living area and intimate “coyote den” are anchored by a stacked-stone wall and fireplace formed of stones gathered from the building site. The feature is reminiscent of ancient native ruins</a:t>
            </a:r>
            <a:r>
              <a:rPr lang="en-US" dirty="0" smtClean="0"/>
              <a:t>.</a:t>
            </a:r>
          </a:p>
          <a:p>
            <a:r>
              <a:rPr lang="en-US" dirty="0"/>
              <a:t>The central entry is an intricate juxtaposition of concrete steps and landings that are revealed in stages of consciously paced experiences. The entry offers a choice of directions. Concrete stairs lead to the guest suite to the west or a large studio to the north. The standing-seam wall covering system of terne-plate stainless steel is used inside and out. Chafee called it the home’s “pinstripe suit.”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5035643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1326" cy="1325563"/>
          </a:xfrm>
        </p:spPr>
        <p:txBody>
          <a:bodyPr/>
          <a:lstStyle/>
          <a:p>
            <a:r>
              <a:rPr lang="fr-FR" dirty="0"/>
              <a:t>Rieveschl House, Tucson AZ (</a:t>
            </a:r>
            <a:r>
              <a:rPr lang="fr-FR" dirty="0" smtClean="0"/>
              <a:t>1988)</a:t>
            </a:r>
            <a:endParaRPr lang="fr-FR" dirty="0"/>
          </a:p>
        </p:txBody>
      </p:sp>
      <p:sp>
        <p:nvSpPr>
          <p:cNvPr id="3" name="Espace réservé du contenu 2"/>
          <p:cNvSpPr>
            <a:spLocks noGrp="1"/>
          </p:cNvSpPr>
          <p:nvPr>
            <p:ph idx="1"/>
          </p:nvPr>
        </p:nvSpPr>
        <p:spPr/>
        <p:txBody>
          <a:bodyPr>
            <a:normAutofit lnSpcReduction="10000"/>
          </a:bodyPr>
          <a:lstStyle/>
          <a:p>
            <a:r>
              <a:rPr lang="en-US" dirty="0"/>
              <a:t>The gallery corridor opens to the master suite as it transitions between levels into the library space and the naturally lit living areas, which are defined by a formation of masonry work using colorful rocks gathered from the site. </a:t>
            </a:r>
            <a:endParaRPr lang="en-US" dirty="0" smtClean="0"/>
          </a:p>
          <a:p>
            <a:r>
              <a:rPr lang="en-US" dirty="0"/>
              <a:t>The main glass-enveloped living areas are bound on two sides by lower concrete terraces that hover over the site and offer cool breezes and seasonal experiences of sun and shade. This patio on the south side of the home overlooks the twinkling lights of Tucson.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093794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7" cy="4339779"/>
          </a:xfrm>
          <a:prstGeom prst="rect">
            <a:avLst/>
          </a:prstGeom>
        </p:spPr>
      </p:pic>
    </p:spTree>
    <p:extLst>
      <p:ext uri="{BB962C8B-B14F-4D97-AF65-F5344CB8AC3E}">
        <p14:creationId xmlns:p14="http://schemas.microsoft.com/office/powerpoint/2010/main" val="38357086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1326"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850" y="1690689"/>
            <a:ext cx="6550926" cy="4478100"/>
          </a:xfrm>
          <a:prstGeom prst="rect">
            <a:avLst/>
          </a:prstGeom>
        </p:spPr>
      </p:pic>
    </p:spTree>
    <p:extLst>
      <p:ext uri="{BB962C8B-B14F-4D97-AF65-F5344CB8AC3E}">
        <p14:creationId xmlns:p14="http://schemas.microsoft.com/office/powerpoint/2010/main" val="22812104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37678"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077" y="1690689"/>
            <a:ext cx="6864824" cy="4442052"/>
          </a:xfrm>
          <a:prstGeom prst="rect">
            <a:avLst/>
          </a:prstGeom>
        </p:spPr>
      </p:pic>
    </p:spTree>
    <p:extLst>
      <p:ext uri="{BB962C8B-B14F-4D97-AF65-F5344CB8AC3E}">
        <p14:creationId xmlns:p14="http://schemas.microsoft.com/office/powerpoint/2010/main" val="29535936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10383"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195" y="1690689"/>
            <a:ext cx="6769290" cy="4478100"/>
          </a:xfrm>
          <a:prstGeom prst="rect">
            <a:avLst/>
          </a:prstGeom>
        </p:spPr>
      </p:pic>
    </p:spTree>
    <p:extLst>
      <p:ext uri="{BB962C8B-B14F-4D97-AF65-F5344CB8AC3E}">
        <p14:creationId xmlns:p14="http://schemas.microsoft.com/office/powerpoint/2010/main" val="26499966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10383" cy="1325563"/>
          </a:xfrm>
        </p:spPr>
        <p:txBody>
          <a:bodyPr/>
          <a:lstStyle/>
          <a:p>
            <a:r>
              <a:rPr lang="fr-FR" dirty="0"/>
              <a:t>Rieveschl House, Tucson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685" y="1690689"/>
            <a:ext cx="5380630" cy="4450805"/>
          </a:xfrm>
          <a:prstGeom prst="rect">
            <a:avLst/>
          </a:prstGeom>
        </p:spPr>
      </p:pic>
      <p:pic>
        <p:nvPicPr>
          <p:cNvPr id="5" name="a-melancholy-morning-207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19244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Rieveschl House, Tucson AZ </a:t>
            </a:r>
            <a:r>
              <a:rPr lang="fr-FR" dirty="0"/>
              <a:t>(1988)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411" y="1690689"/>
            <a:ext cx="6705600" cy="4400550"/>
          </a:xfrm>
          <a:prstGeom prst="rect">
            <a:avLst/>
          </a:prstGeom>
        </p:spPr>
      </p:pic>
    </p:spTree>
    <p:extLst>
      <p:ext uri="{BB962C8B-B14F-4D97-AF65-F5344CB8AC3E}">
        <p14:creationId xmlns:p14="http://schemas.microsoft.com/office/powerpoint/2010/main" val="2878475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dirty="0" smtClean="0"/>
              <a:t>Copley </a:t>
            </a:r>
            <a:r>
              <a:rPr lang="fr-FR" dirty="0"/>
              <a:t>House, Nancy Copley, NY</a:t>
            </a:r>
            <a:r>
              <a:rPr lang="fr-FR" dirty="0" smtClean="0"/>
              <a:t>.</a:t>
            </a:r>
          </a:p>
          <a:p>
            <a:r>
              <a:rPr lang="fr-FR" dirty="0" smtClean="0"/>
              <a:t>Schnabel </a:t>
            </a:r>
            <a:r>
              <a:rPr lang="fr-FR" dirty="0"/>
              <a:t>House, Frank Gehry, CA</a:t>
            </a:r>
            <a:r>
              <a:rPr lang="fr-FR" dirty="0" smtClean="0"/>
              <a:t>.</a:t>
            </a:r>
          </a:p>
          <a:p>
            <a:r>
              <a:rPr lang="fr-FR" dirty="0" smtClean="0"/>
              <a:t>Rieveschl </a:t>
            </a:r>
            <a:r>
              <a:rPr lang="fr-FR" dirty="0"/>
              <a:t>House, Judith Chafee, AZ</a:t>
            </a:r>
            <a:r>
              <a:rPr lang="fr-FR" dirty="0" smtClean="0"/>
              <a:t>.</a:t>
            </a:r>
          </a:p>
          <a:p>
            <a:r>
              <a:rPr lang="fr-FR" dirty="0" smtClean="0"/>
              <a:t>Prince </a:t>
            </a:r>
            <a:r>
              <a:rPr lang="fr-FR" dirty="0"/>
              <a:t>House, Bart Prince, NM</a:t>
            </a:r>
            <a:r>
              <a:rPr lang="fr-FR" dirty="0" smtClean="0"/>
              <a:t>.</a:t>
            </a:r>
          </a:p>
          <a:p>
            <a:r>
              <a:rPr lang="fr-FR" dirty="0" smtClean="0"/>
              <a:t>Zuber House, Antoine Predock, AZ.</a:t>
            </a:r>
          </a:p>
          <a:p>
            <a:r>
              <a:rPr lang="fr-FR" dirty="0"/>
              <a:t>Croffead House, W.G. Clark &amp; Charles Menefee, </a:t>
            </a:r>
            <a:r>
              <a:rPr lang="fr-FR" dirty="0" smtClean="0"/>
              <a:t>SC.</a:t>
            </a:r>
          </a:p>
          <a:p>
            <a:r>
              <a:rPr lang="fr-FR" dirty="0"/>
              <a:t>Price House, Bart Prince, CA.</a:t>
            </a:r>
          </a:p>
          <a:p>
            <a:r>
              <a:rPr lang="fr-FR" dirty="0"/>
              <a:t>Mill Road House, John Black Lee, CT.</a:t>
            </a:r>
          </a:p>
          <a:p>
            <a:r>
              <a:rPr lang="fr-FR" dirty="0"/>
              <a:t>Ohio Street House, Valerio &amp; Searl, IL.</a:t>
            </a:r>
          </a:p>
          <a:p>
            <a:r>
              <a:rPr lang="fr-FR" dirty="0"/>
              <a:t>Lawrence House, Rafael Viñoly, CT.</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854678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Prince House, Albuquerque, NM (1988)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31" y="1690689"/>
            <a:ext cx="3193576" cy="4355269"/>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331" y="1690689"/>
            <a:ext cx="2719316" cy="2731186"/>
          </a:xfrm>
          <a:prstGeom prst="rect">
            <a:avLst/>
          </a:prstGeom>
        </p:spPr>
      </p:pic>
      <p:sp>
        <p:nvSpPr>
          <p:cNvPr id="7" name="ZoneTexte 6"/>
          <p:cNvSpPr txBox="1"/>
          <p:nvPr/>
        </p:nvSpPr>
        <p:spPr>
          <a:xfrm>
            <a:off x="5349922" y="3794078"/>
            <a:ext cx="1951630" cy="369332"/>
          </a:xfrm>
          <a:prstGeom prst="rect">
            <a:avLst/>
          </a:prstGeom>
          <a:noFill/>
        </p:spPr>
        <p:txBody>
          <a:bodyPr wrap="square" rtlCol="0">
            <a:spAutoFit/>
          </a:bodyPr>
          <a:lstStyle/>
          <a:p>
            <a:r>
              <a:rPr lang="fr-FR" dirty="0" smtClean="0">
                <a:solidFill>
                  <a:schemeClr val="bg1"/>
                </a:solidFill>
              </a:rPr>
              <a:t>Bart Prince</a:t>
            </a:r>
            <a:endParaRPr lang="fr-FR" dirty="0">
              <a:solidFill>
                <a:schemeClr val="bg1"/>
              </a:solidFill>
            </a:endParaRPr>
          </a:p>
        </p:txBody>
      </p:sp>
    </p:spTree>
    <p:extLst>
      <p:ext uri="{BB962C8B-B14F-4D97-AF65-F5344CB8AC3E}">
        <p14:creationId xmlns:p14="http://schemas.microsoft.com/office/powerpoint/2010/main" val="109963048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(1988)</a:t>
            </a:r>
          </a:p>
        </p:txBody>
      </p:sp>
      <p:sp>
        <p:nvSpPr>
          <p:cNvPr id="3" name="Espace réservé du contenu 2"/>
          <p:cNvSpPr>
            <a:spLocks noGrp="1"/>
          </p:cNvSpPr>
          <p:nvPr>
            <p:ph idx="1"/>
          </p:nvPr>
        </p:nvSpPr>
        <p:spPr/>
        <p:txBody>
          <a:bodyPr>
            <a:normAutofit lnSpcReduction="10000"/>
          </a:bodyPr>
          <a:lstStyle/>
          <a:p>
            <a:r>
              <a:rPr lang="en-US" dirty="0"/>
              <a:t>It is the </a:t>
            </a:r>
            <a:r>
              <a:rPr lang="en-US" dirty="0" smtClean="0"/>
              <a:t>house </a:t>
            </a:r>
            <a:r>
              <a:rPr lang="en-US" dirty="0"/>
              <a:t>of the architect Bart </a:t>
            </a:r>
            <a:r>
              <a:rPr lang="en-US" dirty="0" smtClean="0"/>
              <a:t>Prince for his parents.</a:t>
            </a:r>
          </a:p>
          <a:p>
            <a:r>
              <a:rPr lang="en-US" dirty="0" smtClean="0"/>
              <a:t>Prince </a:t>
            </a:r>
            <a:r>
              <a:rPr lang="en-US" dirty="0"/>
              <a:t>devised a plan of </a:t>
            </a:r>
            <a:r>
              <a:rPr lang="en-US" dirty="0" smtClean="0"/>
              <a:t>3 </a:t>
            </a:r>
            <a:r>
              <a:rPr lang="en-US" dirty="0"/>
              <a:t>overlapping cylinders that rise from sloping </a:t>
            </a:r>
            <a:r>
              <a:rPr lang="en-US" dirty="0" smtClean="0"/>
              <a:t>-</a:t>
            </a:r>
            <a:r>
              <a:rPr lang="en-US" dirty="0"/>
              <a:t>a shape echoed by cantilevered steel beams that support mushroom-cap-like </a:t>
            </a:r>
            <a:r>
              <a:rPr lang="en-US" dirty="0" smtClean="0"/>
              <a:t>roofs. The </a:t>
            </a:r>
            <a:r>
              <a:rPr lang="en-US" dirty="0"/>
              <a:t>house is finished in an earth-colored stucco reminiscent of adobe </a:t>
            </a:r>
            <a:r>
              <a:rPr lang="en-US" dirty="0" smtClean="0"/>
              <a:t>pueblos. </a:t>
            </a:r>
            <a:r>
              <a:rPr lang="en-US" dirty="0"/>
              <a:t>A south-facing curved wall of split-face concrete block partially screens the </a:t>
            </a:r>
            <a:r>
              <a:rPr lang="en-US" dirty="0" smtClean="0"/>
              <a:t>3 </a:t>
            </a:r>
            <a:r>
              <a:rPr lang="en-US" dirty="0"/>
              <a:t>cylinders that enclose the public rooms of the Prince House. One cylinder breaks through the wall, providing a balcony from which to admire the </a:t>
            </a:r>
            <a:r>
              <a:rPr lang="en-US" dirty="0" smtClean="0"/>
              <a:t>mountains.</a:t>
            </a:r>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4038488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(1988)</a:t>
            </a:r>
          </a:p>
        </p:txBody>
      </p:sp>
      <p:sp>
        <p:nvSpPr>
          <p:cNvPr id="3" name="Espace réservé du contenu 2"/>
          <p:cNvSpPr>
            <a:spLocks noGrp="1"/>
          </p:cNvSpPr>
          <p:nvPr>
            <p:ph idx="1"/>
          </p:nvPr>
        </p:nvSpPr>
        <p:spPr/>
        <p:txBody>
          <a:bodyPr>
            <a:normAutofit/>
          </a:bodyPr>
          <a:lstStyle/>
          <a:p>
            <a:r>
              <a:rPr lang="en-US" dirty="0"/>
              <a:t>Inside, the structure of the house is as attention-getting as its dramatic setting. </a:t>
            </a:r>
            <a:r>
              <a:rPr lang="en-US" dirty="0" smtClean="0"/>
              <a:t>The </a:t>
            </a:r>
            <a:r>
              <a:rPr lang="en-US" dirty="0"/>
              <a:t>spatially overlapping "public" rooms-kitchen, living room, and dining room-occupy two levels underneath three wood and steel-framed disks, which are supported on the exterior by metal </a:t>
            </a:r>
            <a:r>
              <a:rPr lang="en-US" dirty="0" smtClean="0"/>
              <a:t>columns. </a:t>
            </a:r>
            <a:r>
              <a:rPr lang="en-US" dirty="0"/>
              <a:t>The second-story living room is tucked beneath what appears to be a 30-foot-diameter open </a:t>
            </a:r>
            <a:r>
              <a:rPr lang="en-US" dirty="0" smtClean="0"/>
              <a:t>parasol, </a:t>
            </a:r>
            <a:r>
              <a:rPr lang="en-US" dirty="0"/>
              <a:t>which is topped by a faceted </a:t>
            </a:r>
            <a:r>
              <a:rPr lang="en-US" dirty="0" smtClean="0"/>
              <a:t>skylight. </a:t>
            </a:r>
            <a:r>
              <a:rPr lang="en-US" dirty="0"/>
              <a:t>The room's massive .fireplace was constructed from </a:t>
            </a:r>
            <a:r>
              <a:rPr lang="en-US" dirty="0" smtClean="0"/>
              <a:t>granite </a:t>
            </a:r>
            <a:r>
              <a:rPr lang="en-US" dirty="0"/>
              <a:t>rocks culled during site excavation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973188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690690"/>
            <a:ext cx="6701051" cy="4409860"/>
          </a:xfrm>
          <a:prstGeom prst="rect">
            <a:avLst/>
          </a:prstGeom>
        </p:spPr>
      </p:pic>
    </p:spTree>
    <p:extLst>
      <p:ext uri="{BB962C8B-B14F-4D97-AF65-F5344CB8AC3E}">
        <p14:creationId xmlns:p14="http://schemas.microsoft.com/office/powerpoint/2010/main" val="35019938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Prince House, Albuquerque, NM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382565"/>
          </a:xfrm>
          <a:prstGeom prst="rect">
            <a:avLst/>
          </a:prstGeom>
        </p:spPr>
      </p:pic>
    </p:spTree>
    <p:extLst>
      <p:ext uri="{BB962C8B-B14F-4D97-AF65-F5344CB8AC3E}">
        <p14:creationId xmlns:p14="http://schemas.microsoft.com/office/powerpoint/2010/main" val="604881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595" y="1690688"/>
            <a:ext cx="3084394" cy="450539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90688"/>
            <a:ext cx="3002129" cy="450539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0" y="1690689"/>
            <a:ext cx="2714673" cy="4505395"/>
          </a:xfrm>
          <a:prstGeom prst="rect">
            <a:avLst/>
          </a:prstGeom>
        </p:spPr>
      </p:pic>
    </p:spTree>
    <p:extLst>
      <p:ext uri="{BB962C8B-B14F-4D97-AF65-F5344CB8AC3E}">
        <p14:creationId xmlns:p14="http://schemas.microsoft.com/office/powerpoint/2010/main" val="7589324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05" y="1690689"/>
            <a:ext cx="2878445" cy="44508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373" y="1690687"/>
            <a:ext cx="2811818" cy="445080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614" y="1690687"/>
            <a:ext cx="2920527" cy="4450805"/>
          </a:xfrm>
          <a:prstGeom prst="rect">
            <a:avLst/>
          </a:prstGeom>
        </p:spPr>
      </p:pic>
    </p:spTree>
    <p:extLst>
      <p:ext uri="{BB962C8B-B14F-4D97-AF65-F5344CB8AC3E}">
        <p14:creationId xmlns:p14="http://schemas.microsoft.com/office/powerpoint/2010/main" val="28723542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6068"/>
            <a:ext cx="9144000" cy="1325563"/>
          </a:xfrm>
        </p:spPr>
        <p:txBody>
          <a:bodyPr/>
          <a:lstStyle/>
          <a:p>
            <a:r>
              <a:rPr lang="fr-FR" dirty="0"/>
              <a:t>Prince House, Albuquerque, NM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97" y="1731631"/>
            <a:ext cx="6974006" cy="4423509"/>
          </a:xfrm>
          <a:prstGeom prst="rect">
            <a:avLst/>
          </a:prstGeom>
        </p:spPr>
      </p:pic>
    </p:spTree>
    <p:extLst>
      <p:ext uri="{BB962C8B-B14F-4D97-AF65-F5344CB8AC3E}">
        <p14:creationId xmlns:p14="http://schemas.microsoft.com/office/powerpoint/2010/main" val="4031562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Zuber House, Paradise Valley, AZ (1989)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157" y="1690689"/>
            <a:ext cx="2076112" cy="27375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33" y="1690689"/>
            <a:ext cx="3002507" cy="450539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157" y="4706484"/>
            <a:ext cx="5158854" cy="457200"/>
          </a:xfrm>
          <a:prstGeom prst="rect">
            <a:avLst/>
          </a:prstGeom>
        </p:spPr>
      </p:pic>
      <p:sp>
        <p:nvSpPr>
          <p:cNvPr id="7" name="ZoneTexte 6"/>
          <p:cNvSpPr txBox="1"/>
          <p:nvPr/>
        </p:nvSpPr>
        <p:spPr>
          <a:xfrm>
            <a:off x="3631157" y="3943386"/>
            <a:ext cx="1923482" cy="369332"/>
          </a:xfrm>
          <a:prstGeom prst="rect">
            <a:avLst/>
          </a:prstGeom>
          <a:noFill/>
        </p:spPr>
        <p:txBody>
          <a:bodyPr wrap="square" rtlCol="0">
            <a:spAutoFit/>
          </a:bodyPr>
          <a:lstStyle/>
          <a:p>
            <a:r>
              <a:rPr lang="fr-FR" dirty="0" smtClean="0">
                <a:solidFill>
                  <a:schemeClr val="bg1"/>
                </a:solidFill>
              </a:rPr>
              <a:t>Antoine Predock</a:t>
            </a:r>
            <a:endParaRPr lang="fr-FR" dirty="0">
              <a:solidFill>
                <a:schemeClr val="bg1"/>
              </a:solidFill>
            </a:endParaRPr>
          </a:p>
        </p:txBody>
      </p:sp>
    </p:spTree>
    <p:extLst>
      <p:ext uri="{BB962C8B-B14F-4D97-AF65-F5344CB8AC3E}">
        <p14:creationId xmlns:p14="http://schemas.microsoft.com/office/powerpoint/2010/main" val="140091269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Zuber </a:t>
            </a:r>
            <a:r>
              <a:rPr lang="fr-FR" dirty="0" smtClean="0"/>
              <a:t>House, </a:t>
            </a:r>
            <a:r>
              <a:rPr lang="fr-FR" dirty="0"/>
              <a:t>Paradise Valley, AZ (1989)</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Antoine Predock.</a:t>
            </a:r>
          </a:p>
          <a:p>
            <a:r>
              <a:rPr lang="en-US" dirty="0"/>
              <a:t>Predock fashioned a </a:t>
            </a:r>
            <a:r>
              <a:rPr lang="en-US" dirty="0" smtClean="0"/>
              <a:t>well-protected </a:t>
            </a:r>
            <a:r>
              <a:rPr lang="en-US" dirty="0"/>
              <a:t>structure that emerges like a bunker out of a rocky outcropping and expands into a stately Wrightian horizontal bar punctuated by vertical observation posts </a:t>
            </a:r>
            <a:r>
              <a:rPr lang="en-US" dirty="0" smtClean="0"/>
              <a:t>and an </a:t>
            </a:r>
            <a:r>
              <a:rPr lang="en-US" dirty="0"/>
              <a:t>eggplant-colored steel balcony /</a:t>
            </a:r>
            <a:r>
              <a:rPr lang="en-US" dirty="0" smtClean="0"/>
              <a:t>bridge. </a:t>
            </a:r>
            <a:r>
              <a:rPr lang="en-US" dirty="0"/>
              <a:t>He located the living room, dining room, and </a:t>
            </a:r>
            <a:r>
              <a:rPr lang="en-US" dirty="0" smtClean="0"/>
              <a:t>kitchen/breakfast </a:t>
            </a:r>
            <a:r>
              <a:rPr lang="en-US" dirty="0"/>
              <a:t>room along the south-facing front facade to exploit dramatic views of the valley and the city of Phoenix beyond, and set the more private study into the slope of the </a:t>
            </a:r>
            <a:r>
              <a:rPr lang="en-US" dirty="0" smtClean="0"/>
              <a:t>site.  In </a:t>
            </a:r>
            <a:r>
              <a:rPr lang="en-US" dirty="0"/>
              <a:t>order to soften the effects of Arizona's harsh summer </a:t>
            </a:r>
            <a:r>
              <a:rPr lang="en-US" dirty="0" smtClean="0"/>
              <a:t>sun, </a:t>
            </a:r>
            <a:r>
              <a:rPr lang="en-US" dirty="0"/>
              <a:t>Predock recessed the windows into two-foot-thick walls </a:t>
            </a:r>
            <a:r>
              <a:rPr lang="en-US" dirty="0" smtClean="0"/>
              <a:t>of </a:t>
            </a:r>
            <a:r>
              <a:rPr lang="en-US" dirty="0"/>
              <a:t>stucco-covered concrete block and added fixed louvers for </a:t>
            </a:r>
            <a:r>
              <a:rPr lang="en-US" dirty="0" smtClean="0"/>
              <a:t>additional </a:t>
            </a:r>
            <a:r>
              <a:rPr lang="en-US" dirty="0"/>
              <a:t>screening.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9721785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2</a:t>
            </a:r>
            <a:endParaRPr lang="fr-FR" dirty="0"/>
          </a:p>
        </p:txBody>
      </p:sp>
      <p:sp>
        <p:nvSpPr>
          <p:cNvPr id="3" name="Espace réservé du contenu 2"/>
          <p:cNvSpPr>
            <a:spLocks noGrp="1"/>
          </p:cNvSpPr>
          <p:nvPr>
            <p:ph idx="1"/>
          </p:nvPr>
        </p:nvSpPr>
        <p:spPr/>
        <p:txBody>
          <a:bodyPr>
            <a:normAutofit/>
          </a:bodyPr>
          <a:lstStyle/>
          <a:p>
            <a:r>
              <a:rPr lang="fr-FR" dirty="0" smtClean="0"/>
              <a:t>Hemicycle </a:t>
            </a:r>
            <a:r>
              <a:rPr lang="fr-FR" dirty="0"/>
              <a:t>House, Donald Chandler, VA</a:t>
            </a:r>
            <a:r>
              <a:rPr lang="fr-FR" dirty="0" smtClean="0"/>
              <a:t>.</a:t>
            </a:r>
          </a:p>
          <a:p>
            <a:r>
              <a:rPr lang="fr-FR" dirty="0" smtClean="0"/>
              <a:t>The </a:t>
            </a:r>
            <a:r>
              <a:rPr lang="fr-FR" dirty="0"/>
              <a:t>Monument House, Josh Schweitzer, CA</a:t>
            </a:r>
            <a:r>
              <a:rPr lang="fr-FR" dirty="0" smtClean="0"/>
              <a:t>.</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533515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39" y="365126"/>
            <a:ext cx="9075761"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423508"/>
          </a:xfrm>
          <a:prstGeom prst="rect">
            <a:avLst/>
          </a:prstGeom>
        </p:spPr>
      </p:pic>
    </p:spTree>
    <p:extLst>
      <p:ext uri="{BB962C8B-B14F-4D97-AF65-F5344CB8AC3E}">
        <p14:creationId xmlns:p14="http://schemas.microsoft.com/office/powerpoint/2010/main" val="12225122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2" cy="4423508"/>
          </a:xfrm>
          <a:prstGeom prst="rect">
            <a:avLst/>
          </a:prstGeom>
        </p:spPr>
      </p:pic>
    </p:spTree>
    <p:extLst>
      <p:ext uri="{BB962C8B-B14F-4D97-AF65-F5344CB8AC3E}">
        <p14:creationId xmlns:p14="http://schemas.microsoft.com/office/powerpoint/2010/main" val="33551414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23508"/>
          </a:xfrm>
          <a:prstGeom prst="rect">
            <a:avLst/>
          </a:prstGeom>
        </p:spPr>
      </p:pic>
    </p:spTree>
    <p:extLst>
      <p:ext uri="{BB962C8B-B14F-4D97-AF65-F5344CB8AC3E}">
        <p14:creationId xmlns:p14="http://schemas.microsoft.com/office/powerpoint/2010/main" val="7222867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5" y="1690689"/>
            <a:ext cx="6837529" cy="4450804"/>
          </a:xfrm>
          <a:prstGeom prst="rect">
            <a:avLst/>
          </a:prstGeom>
        </p:spPr>
      </p:pic>
    </p:spTree>
    <p:extLst>
      <p:ext uri="{BB962C8B-B14F-4D97-AF65-F5344CB8AC3E}">
        <p14:creationId xmlns:p14="http://schemas.microsoft.com/office/powerpoint/2010/main" val="13800431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970" y="1690688"/>
            <a:ext cx="3057099" cy="443715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251" y="1690688"/>
            <a:ext cx="2865651" cy="4437157"/>
          </a:xfrm>
          <a:prstGeom prst="rect">
            <a:avLst/>
          </a:prstGeom>
        </p:spPr>
      </p:pic>
    </p:spTree>
    <p:extLst>
      <p:ext uri="{BB962C8B-B14F-4D97-AF65-F5344CB8AC3E}">
        <p14:creationId xmlns:p14="http://schemas.microsoft.com/office/powerpoint/2010/main" val="32308802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970" y="1690689"/>
            <a:ext cx="6619164" cy="4423508"/>
          </a:xfrm>
          <a:prstGeom prst="rect">
            <a:avLst/>
          </a:prstGeom>
        </p:spPr>
      </p:pic>
    </p:spTree>
    <p:extLst>
      <p:ext uri="{BB962C8B-B14F-4D97-AF65-F5344CB8AC3E}">
        <p14:creationId xmlns:p14="http://schemas.microsoft.com/office/powerpoint/2010/main" val="13103504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Zuber </a:t>
            </a:r>
            <a:r>
              <a:rPr lang="fr-FR" dirty="0" smtClean="0"/>
              <a:t>House, </a:t>
            </a:r>
            <a:r>
              <a:rPr lang="fr-FR" dirty="0"/>
              <a:t>Paradise Valley, AZ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2" y="1690689"/>
            <a:ext cx="7110484" cy="4355269"/>
          </a:xfrm>
          <a:prstGeom prst="rect">
            <a:avLst/>
          </a:prstGeom>
        </p:spPr>
      </p:pic>
    </p:spTree>
    <p:extLst>
      <p:ext uri="{BB962C8B-B14F-4D97-AF65-F5344CB8AC3E}">
        <p14:creationId xmlns:p14="http://schemas.microsoft.com/office/powerpoint/2010/main" val="37980236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61863" cy="1325563"/>
          </a:xfrm>
        </p:spPr>
        <p:txBody>
          <a:bodyPr/>
          <a:lstStyle/>
          <a:p>
            <a:r>
              <a:rPr lang="fr-FR" dirty="0"/>
              <a:t>Croffead House, Charleston, </a:t>
            </a:r>
            <a:r>
              <a:rPr lang="fr-FR" dirty="0" smtClean="0"/>
              <a:t>SC (1989)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115050" y="1690689"/>
            <a:ext cx="2919768" cy="409596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 y="1690689"/>
            <a:ext cx="3029803" cy="4478099"/>
          </a:xfrm>
          <a:prstGeom prst="rect">
            <a:avLst/>
          </a:prstGeom>
        </p:spPr>
      </p:pic>
      <p:sp>
        <p:nvSpPr>
          <p:cNvPr id="6" name="ZoneTexte 5"/>
          <p:cNvSpPr txBox="1"/>
          <p:nvPr/>
        </p:nvSpPr>
        <p:spPr>
          <a:xfrm>
            <a:off x="5859154" y="5158854"/>
            <a:ext cx="2752583" cy="369332"/>
          </a:xfrm>
          <a:prstGeom prst="rect">
            <a:avLst/>
          </a:prstGeom>
          <a:noFill/>
        </p:spPr>
        <p:txBody>
          <a:bodyPr wrap="square" rtlCol="0">
            <a:spAutoFit/>
          </a:bodyPr>
          <a:lstStyle/>
          <a:p>
            <a:r>
              <a:rPr lang="fr-FR" dirty="0" smtClean="0"/>
              <a:t>           Charles </a:t>
            </a:r>
            <a:r>
              <a:rPr lang="fr-FR" dirty="0"/>
              <a:t>Menefee</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358" y="1690689"/>
            <a:ext cx="2715318" cy="2976845"/>
          </a:xfrm>
          <a:prstGeom prst="rect">
            <a:avLst/>
          </a:prstGeom>
        </p:spPr>
      </p:pic>
      <p:sp>
        <p:nvSpPr>
          <p:cNvPr id="8" name="ZoneTexte 7"/>
          <p:cNvSpPr txBox="1"/>
          <p:nvPr/>
        </p:nvSpPr>
        <p:spPr>
          <a:xfrm>
            <a:off x="3985146" y="4176215"/>
            <a:ext cx="1542197" cy="369332"/>
          </a:xfrm>
          <a:prstGeom prst="rect">
            <a:avLst/>
          </a:prstGeom>
          <a:noFill/>
        </p:spPr>
        <p:txBody>
          <a:bodyPr wrap="square" rtlCol="0">
            <a:spAutoFit/>
          </a:bodyPr>
          <a:lstStyle/>
          <a:p>
            <a:r>
              <a:rPr lang="fr-FR" dirty="0" smtClean="0"/>
              <a:t>    </a:t>
            </a:r>
            <a:r>
              <a:rPr lang="fr-FR" dirty="0" smtClean="0">
                <a:solidFill>
                  <a:schemeClr val="bg1"/>
                </a:solidFill>
              </a:rPr>
              <a:t>W.G</a:t>
            </a:r>
            <a:r>
              <a:rPr lang="fr-FR" dirty="0">
                <a:solidFill>
                  <a:schemeClr val="bg1"/>
                </a:solidFill>
              </a:rPr>
              <a:t>. Clark</a:t>
            </a:r>
          </a:p>
        </p:txBody>
      </p:sp>
      <p:pic>
        <p:nvPicPr>
          <p:cNvPr id="9" name="Image 8"/>
          <p:cNvPicPr>
            <a:picLocks noChangeAspect="1"/>
          </p:cNvPicPr>
          <p:nvPr/>
        </p:nvPicPr>
        <p:blipFill>
          <a:blip r:embed="rId5"/>
          <a:stretch>
            <a:fillRect/>
          </a:stretch>
        </p:blipFill>
        <p:spPr>
          <a:xfrm>
            <a:off x="3527093" y="4999109"/>
            <a:ext cx="2000250" cy="476250"/>
          </a:xfrm>
          <a:prstGeom prst="rect">
            <a:avLst/>
          </a:prstGeom>
        </p:spPr>
      </p:pic>
    </p:spTree>
    <p:extLst>
      <p:ext uri="{BB962C8B-B14F-4D97-AF65-F5344CB8AC3E}">
        <p14:creationId xmlns:p14="http://schemas.microsoft.com/office/powerpoint/2010/main" val="198676768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816454" cy="1325563"/>
          </a:xfrm>
        </p:spPr>
        <p:txBody>
          <a:bodyPr/>
          <a:lstStyle/>
          <a:p>
            <a:r>
              <a:rPr lang="fr-FR" dirty="0"/>
              <a:t>Croffead House, Charleston, SC (1989)</a:t>
            </a:r>
          </a:p>
        </p:txBody>
      </p:sp>
      <p:sp>
        <p:nvSpPr>
          <p:cNvPr id="3" name="Espace réservé du contenu 2"/>
          <p:cNvSpPr>
            <a:spLocks noGrp="1"/>
          </p:cNvSpPr>
          <p:nvPr>
            <p:ph idx="1"/>
          </p:nvPr>
        </p:nvSpPr>
        <p:spPr>
          <a:xfrm>
            <a:off x="628649" y="1825625"/>
            <a:ext cx="8010383" cy="4351338"/>
          </a:xfrm>
        </p:spPr>
        <p:txBody>
          <a:bodyPr>
            <a:normAutofit fontScale="85000" lnSpcReduction="10000"/>
          </a:bodyPr>
          <a:lstStyle/>
          <a:p>
            <a:r>
              <a:rPr lang="fr-FR" dirty="0" smtClean="0"/>
              <a:t>It is the work of </a:t>
            </a:r>
            <a:r>
              <a:rPr lang="fr-FR" dirty="0"/>
              <a:t>the architects W.G. Clark &amp; Charles </a:t>
            </a:r>
            <a:r>
              <a:rPr lang="fr-FR" dirty="0" smtClean="0"/>
              <a:t>Menefee.</a:t>
            </a:r>
          </a:p>
          <a:p>
            <a:r>
              <a:rPr lang="fr-FR" dirty="0" smtClean="0"/>
              <a:t>The 3000 sqf house comprises 2 principal components : a 32 ft square, 3 story high cube enclosing all public and private living areas and a poured concrete and glass block loggia that contains entrances and the interior stair. The architects organized the plan around a single masonry pier that divides the house in equal halves. The low ceilinged southern half of the main floor accomodates the kitchen and the dining room and the northern half contains a double height living room. A balcony level above the kitchen and the dining room contains a master bedroom suite. Throughout the house, rooms are defined by painted wood cabinetry and bookcases and interior walls are sheathed  in 1/2 inch thick coating of off white stucco.</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5004520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857397"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4" cy="4423508"/>
          </a:xfrm>
          <a:prstGeom prst="rect">
            <a:avLst/>
          </a:prstGeom>
        </p:spPr>
      </p:pic>
    </p:spTree>
    <p:extLst>
      <p:ext uri="{BB962C8B-B14F-4D97-AF65-F5344CB8AC3E}">
        <p14:creationId xmlns:p14="http://schemas.microsoft.com/office/powerpoint/2010/main" val="9951282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Copley House, Accord, NY (1988)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898" y="1690689"/>
            <a:ext cx="1638300" cy="27813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38" y="1690689"/>
            <a:ext cx="5375074" cy="4453633"/>
          </a:xfrm>
          <a:prstGeom prst="rect">
            <a:avLst/>
          </a:prstGeom>
        </p:spPr>
      </p:pic>
      <p:sp>
        <p:nvSpPr>
          <p:cNvPr id="6" name="ZoneTexte 5"/>
          <p:cNvSpPr txBox="1"/>
          <p:nvPr/>
        </p:nvSpPr>
        <p:spPr>
          <a:xfrm>
            <a:off x="6612673" y="3925229"/>
            <a:ext cx="1471961" cy="369332"/>
          </a:xfrm>
          <a:prstGeom prst="rect">
            <a:avLst/>
          </a:prstGeom>
          <a:noFill/>
        </p:spPr>
        <p:txBody>
          <a:bodyPr wrap="square" rtlCol="0">
            <a:spAutoFit/>
          </a:bodyPr>
          <a:lstStyle/>
          <a:p>
            <a:r>
              <a:rPr lang="fr-FR" dirty="0" smtClean="0"/>
              <a:t>Nancy Copley</a:t>
            </a:r>
            <a:endParaRPr lang="fr-FR" dirty="0"/>
          </a:p>
        </p:txBody>
      </p:sp>
    </p:spTree>
    <p:extLst>
      <p:ext uri="{BB962C8B-B14F-4D97-AF65-F5344CB8AC3E}">
        <p14:creationId xmlns:p14="http://schemas.microsoft.com/office/powerpoint/2010/main" val="243489134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02805"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7" y="1690689"/>
            <a:ext cx="6864825" cy="4409860"/>
          </a:xfrm>
          <a:prstGeom prst="rect">
            <a:avLst/>
          </a:prstGeom>
        </p:spPr>
      </p:pic>
    </p:spTree>
    <p:extLst>
      <p:ext uri="{BB962C8B-B14F-4D97-AF65-F5344CB8AC3E}">
        <p14:creationId xmlns:p14="http://schemas.microsoft.com/office/powerpoint/2010/main" val="42067686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48215"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378" y="1690689"/>
            <a:ext cx="2886501"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740" y="1690689"/>
            <a:ext cx="3083541" cy="4450805"/>
          </a:xfrm>
          <a:prstGeom prst="rect">
            <a:avLst/>
          </a:prstGeom>
        </p:spPr>
      </p:pic>
    </p:spTree>
    <p:extLst>
      <p:ext uri="{BB962C8B-B14F-4D97-AF65-F5344CB8AC3E}">
        <p14:creationId xmlns:p14="http://schemas.microsoft.com/office/powerpoint/2010/main" val="1155409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02806"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6" cy="4491747"/>
          </a:xfrm>
          <a:prstGeom prst="rect">
            <a:avLst/>
          </a:prstGeom>
        </p:spPr>
      </p:pic>
    </p:spTree>
    <p:extLst>
      <p:ext uri="{BB962C8B-B14F-4D97-AF65-F5344CB8AC3E}">
        <p14:creationId xmlns:p14="http://schemas.microsoft.com/office/powerpoint/2010/main" val="4464793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5" y="365126"/>
            <a:ext cx="8775511"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3" y="1690689"/>
            <a:ext cx="6632813" cy="4464451"/>
          </a:xfrm>
          <a:prstGeom prst="rect">
            <a:avLst/>
          </a:prstGeom>
        </p:spPr>
      </p:pic>
    </p:spTree>
    <p:extLst>
      <p:ext uri="{BB962C8B-B14F-4D97-AF65-F5344CB8AC3E}">
        <p14:creationId xmlns:p14="http://schemas.microsoft.com/office/powerpoint/2010/main" val="20098462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16454"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618" y="1678628"/>
            <a:ext cx="2988860" cy="45326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17" y="1666567"/>
            <a:ext cx="3002508" cy="4544752"/>
          </a:xfrm>
          <a:prstGeom prst="rect">
            <a:avLst/>
          </a:prstGeom>
        </p:spPr>
      </p:pic>
    </p:spTree>
    <p:extLst>
      <p:ext uri="{BB962C8B-B14F-4D97-AF65-F5344CB8AC3E}">
        <p14:creationId xmlns:p14="http://schemas.microsoft.com/office/powerpoint/2010/main" val="23621703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02806" cy="1325563"/>
          </a:xfrm>
        </p:spPr>
        <p:txBody>
          <a:bodyPr/>
          <a:lstStyle/>
          <a:p>
            <a:r>
              <a:rPr lang="fr-FR" dirty="0"/>
              <a:t>Croffead House, Charleston, SC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4" cy="4478099"/>
          </a:xfrm>
          <a:prstGeom prst="rect">
            <a:avLst/>
          </a:prstGeom>
        </p:spPr>
      </p:pic>
    </p:spTree>
    <p:extLst>
      <p:ext uri="{BB962C8B-B14F-4D97-AF65-F5344CB8AC3E}">
        <p14:creationId xmlns:p14="http://schemas.microsoft.com/office/powerpoint/2010/main" val="29079483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Price House, Orange County, CA (1989)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895" y="1673655"/>
            <a:ext cx="3255655" cy="451904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740" y="1690689"/>
            <a:ext cx="2719316" cy="2731186"/>
          </a:xfrm>
          <a:prstGeom prst="rect">
            <a:avLst/>
          </a:prstGeom>
        </p:spPr>
      </p:pic>
      <p:sp>
        <p:nvSpPr>
          <p:cNvPr id="6" name="ZoneTexte 5"/>
          <p:cNvSpPr txBox="1"/>
          <p:nvPr/>
        </p:nvSpPr>
        <p:spPr>
          <a:xfrm>
            <a:off x="5036024" y="3807725"/>
            <a:ext cx="1542197" cy="382138"/>
          </a:xfrm>
          <a:prstGeom prst="rect">
            <a:avLst/>
          </a:prstGeom>
          <a:noFill/>
        </p:spPr>
        <p:txBody>
          <a:bodyPr wrap="square" rtlCol="0">
            <a:spAutoFit/>
          </a:bodyPr>
          <a:lstStyle/>
          <a:p>
            <a:r>
              <a:rPr lang="fr-FR" dirty="0" smtClean="0">
                <a:solidFill>
                  <a:schemeClr val="bg1"/>
                </a:solidFill>
              </a:rPr>
              <a:t>Bart Prince</a:t>
            </a:r>
            <a:endParaRPr lang="fr-FR" dirty="0">
              <a:solidFill>
                <a:schemeClr val="bg1"/>
              </a:solidFill>
            </a:endParaRPr>
          </a:p>
        </p:txBody>
      </p:sp>
    </p:spTree>
    <p:extLst>
      <p:ext uri="{BB962C8B-B14F-4D97-AF65-F5344CB8AC3E}">
        <p14:creationId xmlns:p14="http://schemas.microsoft.com/office/powerpoint/2010/main" val="26254116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Price House, </a:t>
            </a:r>
            <a:r>
              <a:rPr lang="fr-FR" dirty="0"/>
              <a:t>Orange County, CA (1989)</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Bart Prince.</a:t>
            </a:r>
          </a:p>
          <a:p>
            <a:r>
              <a:rPr lang="en-US" dirty="0"/>
              <a:t>Bulging with rooms that over-look the ocean, the Price House is framed in composite red-wood members fastened with red-painted steel bolts and clad in layers of shingles and copper. Instead of orthogonal roofs, floors, and walls, a continuous membrane of laminated wood beams forms an undulating shell. Beyond this public realm is another world of bedrooms tucked be-</a:t>
            </a:r>
            <a:r>
              <a:rPr lang="en-US" dirty="0" err="1"/>
              <a:t>neath</a:t>
            </a:r>
            <a:r>
              <a:rPr lang="en-US" dirty="0"/>
              <a:t> rolling eaves and arched redwood frames. Separated into three worlds, the house gives new meaning to the term split-level.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3208393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95" y="1690689"/>
            <a:ext cx="6864824" cy="4464451"/>
          </a:xfrm>
          <a:prstGeom prst="rect">
            <a:avLst/>
          </a:prstGeom>
        </p:spPr>
      </p:pic>
      <p:pic>
        <p:nvPicPr>
          <p:cNvPr id="5" name="hammamet-horst-rathmann-oriental-chillout-128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630289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46160" y="1690688"/>
            <a:ext cx="7246961" cy="4409645"/>
          </a:xfrm>
          <a:prstGeom prst="rect">
            <a:avLst/>
          </a:prstGeom>
        </p:spPr>
      </p:pic>
    </p:spTree>
    <p:extLst>
      <p:ext uri="{BB962C8B-B14F-4D97-AF65-F5344CB8AC3E}">
        <p14:creationId xmlns:p14="http://schemas.microsoft.com/office/powerpoint/2010/main" val="33573019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contenu 2"/>
          <p:cNvSpPr>
            <a:spLocks noGrp="1"/>
          </p:cNvSpPr>
          <p:nvPr>
            <p:ph idx="1"/>
          </p:nvPr>
        </p:nvSpPr>
        <p:spPr/>
        <p:txBody>
          <a:bodyPr>
            <a:normAutofit/>
          </a:bodyPr>
          <a:lstStyle/>
          <a:p>
            <a:r>
              <a:rPr lang="fr-FR" dirty="0"/>
              <a:t>The architect Nancy </a:t>
            </a:r>
            <a:r>
              <a:rPr lang="fr-FR" dirty="0" smtClean="0"/>
              <a:t>Copley </a:t>
            </a:r>
            <a:r>
              <a:rPr lang="en-US" dirty="0"/>
              <a:t>built an extraordinary house for herself in Accord, New York, in the foothills of the Catskills. </a:t>
            </a:r>
            <a:r>
              <a:rPr lang="en-US" dirty="0" smtClean="0"/>
              <a:t>Building </a:t>
            </a:r>
            <a:r>
              <a:rPr lang="en-US" dirty="0"/>
              <a:t>the </a:t>
            </a:r>
            <a:r>
              <a:rPr lang="en-US" dirty="0" smtClean="0"/>
              <a:t>stone tower </a:t>
            </a:r>
            <a:r>
              <a:rPr lang="fr-FR" dirty="0"/>
              <a:t>that anchors the house</a:t>
            </a:r>
            <a:r>
              <a:rPr lang="en-US" dirty="0" smtClean="0"/>
              <a:t>, 8 </a:t>
            </a:r>
            <a:r>
              <a:rPr lang="en-US" dirty="0"/>
              <a:t>feet wide and 43 feet high, took six years : </a:t>
            </a:r>
            <a:r>
              <a:rPr lang="en-US" dirty="0" smtClean="0"/>
              <a:t>she </a:t>
            </a:r>
            <a:r>
              <a:rPr lang="en-US" dirty="0"/>
              <a:t>selected individual rubble stones from a local quarry that had supplied bluestone slabs for the sidewalks of New York</a:t>
            </a:r>
            <a:r>
              <a:rPr lang="en-US" dirty="0" smtClean="0"/>
              <a:t>. The house has 4 triangular </a:t>
            </a:r>
            <a:r>
              <a:rPr lang="en-US" dirty="0"/>
              <a:t>planes folding into a diamond : Its redwood siding has been recycled from old wine vats.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805687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450804"/>
          </a:xfrm>
          <a:prstGeom prst="rect">
            <a:avLst/>
          </a:prstGeom>
        </p:spPr>
      </p:pic>
    </p:spTree>
    <p:extLst>
      <p:ext uri="{BB962C8B-B14F-4D97-AF65-F5344CB8AC3E}">
        <p14:creationId xmlns:p14="http://schemas.microsoft.com/office/powerpoint/2010/main" val="30628025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138" y="1690689"/>
            <a:ext cx="6810233" cy="4464451"/>
          </a:xfrm>
          <a:prstGeom prst="rect">
            <a:avLst/>
          </a:prstGeom>
        </p:spPr>
      </p:pic>
    </p:spTree>
    <p:extLst>
      <p:ext uri="{BB962C8B-B14F-4D97-AF65-F5344CB8AC3E}">
        <p14:creationId xmlns:p14="http://schemas.microsoft.com/office/powerpoint/2010/main" val="37002185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7" y="1690689"/>
            <a:ext cx="6728346" cy="4478099"/>
          </a:xfrm>
          <a:prstGeom prst="rect">
            <a:avLst/>
          </a:prstGeom>
        </p:spPr>
      </p:pic>
    </p:spTree>
    <p:extLst>
      <p:ext uri="{BB962C8B-B14F-4D97-AF65-F5344CB8AC3E}">
        <p14:creationId xmlns:p14="http://schemas.microsoft.com/office/powerpoint/2010/main" val="18651715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0" y="1690689"/>
            <a:ext cx="6960359" cy="4409860"/>
          </a:xfrm>
          <a:prstGeom prst="rect">
            <a:avLst/>
          </a:prstGeom>
        </p:spPr>
      </p:pic>
    </p:spTree>
    <p:extLst>
      <p:ext uri="{BB962C8B-B14F-4D97-AF65-F5344CB8AC3E}">
        <p14:creationId xmlns:p14="http://schemas.microsoft.com/office/powerpoint/2010/main" val="22556726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779" y="1690689"/>
            <a:ext cx="2948341"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0689"/>
            <a:ext cx="2838355" cy="4505396"/>
          </a:xfrm>
          <a:prstGeom prst="rect">
            <a:avLst/>
          </a:prstGeom>
        </p:spPr>
      </p:pic>
    </p:spTree>
    <p:extLst>
      <p:ext uri="{BB962C8B-B14F-4D97-AF65-F5344CB8AC3E}">
        <p14:creationId xmlns:p14="http://schemas.microsoft.com/office/powerpoint/2010/main" val="30989109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Price House, </a:t>
            </a:r>
            <a:r>
              <a:rPr lang="fr-FR" dirty="0"/>
              <a:t>Orange County, CA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532690"/>
          </a:xfrm>
          <a:prstGeom prst="rect">
            <a:avLst/>
          </a:prstGeom>
        </p:spPr>
      </p:pic>
    </p:spTree>
    <p:extLst>
      <p:ext uri="{BB962C8B-B14F-4D97-AF65-F5344CB8AC3E}">
        <p14:creationId xmlns:p14="http://schemas.microsoft.com/office/powerpoint/2010/main" val="36782499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Mill Road House, New Canaan, CT (1990)</a:t>
            </a:r>
            <a:endParaRPr lang="fr-FR" sz="4000" dirty="0"/>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479" y="1688719"/>
            <a:ext cx="3044283" cy="259137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94" y="1688719"/>
            <a:ext cx="5575609" cy="4331326"/>
          </a:xfrm>
          <a:prstGeom prst="rect">
            <a:avLst/>
          </a:prstGeom>
        </p:spPr>
      </p:pic>
      <p:sp>
        <p:nvSpPr>
          <p:cNvPr id="6" name="ZoneTexte 5"/>
          <p:cNvSpPr txBox="1"/>
          <p:nvPr/>
        </p:nvSpPr>
        <p:spPr>
          <a:xfrm>
            <a:off x="6010507" y="3702205"/>
            <a:ext cx="2665142" cy="369332"/>
          </a:xfrm>
          <a:prstGeom prst="rect">
            <a:avLst/>
          </a:prstGeom>
          <a:noFill/>
        </p:spPr>
        <p:txBody>
          <a:bodyPr wrap="square" rtlCol="0">
            <a:spAutoFit/>
          </a:bodyPr>
          <a:lstStyle/>
          <a:p>
            <a:r>
              <a:rPr lang="fr-FR" dirty="0" smtClean="0">
                <a:solidFill>
                  <a:schemeClr val="bg1"/>
                </a:solidFill>
              </a:rPr>
              <a:t>John Black Lee</a:t>
            </a:r>
            <a:endParaRPr lang="fr-FR" dirty="0">
              <a:solidFill>
                <a:schemeClr val="bg1"/>
              </a:solidFill>
            </a:endParaRPr>
          </a:p>
        </p:txBody>
      </p:sp>
    </p:spTree>
    <p:extLst>
      <p:ext uri="{BB962C8B-B14F-4D97-AF65-F5344CB8AC3E}">
        <p14:creationId xmlns:p14="http://schemas.microsoft.com/office/powerpoint/2010/main" val="338998144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contenu 2"/>
          <p:cNvSpPr>
            <a:spLocks noGrp="1"/>
          </p:cNvSpPr>
          <p:nvPr>
            <p:ph idx="1"/>
          </p:nvPr>
        </p:nvSpPr>
        <p:spPr/>
        <p:txBody>
          <a:bodyPr/>
          <a:lstStyle/>
          <a:p>
            <a:r>
              <a:rPr lang="fr-FR" dirty="0" smtClean="0"/>
              <a:t>It is the personal home of John Black Lee architect.</a:t>
            </a:r>
          </a:p>
          <a:p>
            <a:r>
              <a:rPr lang="en-US" dirty="0"/>
              <a:t>Built into the side of the hill, it’s topped off with an A-frame </a:t>
            </a:r>
            <a:r>
              <a:rPr lang="en-US" dirty="0" smtClean="0"/>
              <a:t>entrance</a:t>
            </a:r>
            <a:r>
              <a:rPr lang="en-US" dirty="0"/>
              <a:t> : </a:t>
            </a:r>
            <a:r>
              <a:rPr lang="en-US" dirty="0" smtClean="0"/>
              <a:t>It </a:t>
            </a:r>
            <a:r>
              <a:rPr lang="en-US" dirty="0"/>
              <a:t>is the only </a:t>
            </a:r>
            <a:r>
              <a:rPr lang="en-US" dirty="0" smtClean="0"/>
              <a:t>house </a:t>
            </a:r>
            <a:r>
              <a:rPr lang="en-US" dirty="0"/>
              <a:t>in New Canaan that you enter through a skylight</a:t>
            </a:r>
            <a:r>
              <a:rPr lang="en-US" dirty="0" smtClean="0"/>
              <a:t>. It </a:t>
            </a:r>
            <a:r>
              <a:rPr lang="en-US" dirty="0"/>
              <a:t>stands proud with its original architecture built entirely of concrete and glass. It cantilevers over the Silvermine River. </a:t>
            </a:r>
            <a:r>
              <a:rPr lang="en-US" dirty="0" smtClean="0"/>
              <a:t>The </a:t>
            </a:r>
            <a:r>
              <a:rPr lang="en-US" dirty="0"/>
              <a:t>interior hosts an open floor plan and looks out over a balcony that runs the length of the structure along the river side.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327043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454" y="1690689"/>
            <a:ext cx="6791092" cy="4275213"/>
          </a:xfrm>
          <a:prstGeom prst="rect">
            <a:avLst/>
          </a:prstGeom>
        </p:spPr>
      </p:pic>
    </p:spTree>
    <p:extLst>
      <p:ext uri="{BB962C8B-B14F-4D97-AF65-F5344CB8AC3E}">
        <p14:creationId xmlns:p14="http://schemas.microsoft.com/office/powerpoint/2010/main" val="28544798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3" y="1690689"/>
            <a:ext cx="7103327" cy="4215161"/>
          </a:xfrm>
          <a:prstGeom prst="rect">
            <a:avLst/>
          </a:prstGeom>
        </p:spPr>
      </p:pic>
    </p:spTree>
    <p:extLst>
      <p:ext uri="{BB962C8B-B14F-4D97-AF65-F5344CB8AC3E}">
        <p14:creationId xmlns:p14="http://schemas.microsoft.com/office/powerpoint/2010/main" val="12934821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contenu 2"/>
          <p:cNvSpPr>
            <a:spLocks noGrp="1"/>
          </p:cNvSpPr>
          <p:nvPr>
            <p:ph idx="1"/>
          </p:nvPr>
        </p:nvSpPr>
        <p:spPr>
          <a:xfrm>
            <a:off x="628649" y="1825625"/>
            <a:ext cx="8102755" cy="4351338"/>
          </a:xfrm>
        </p:spPr>
        <p:txBody>
          <a:bodyPr>
            <a:normAutofit fontScale="92500" lnSpcReduction="10000"/>
          </a:bodyPr>
          <a:lstStyle/>
          <a:p>
            <a:r>
              <a:rPr lang="en-US" dirty="0"/>
              <a:t>Two floors of glass-paneled walls slope outward from the cellar at a 63-degree angle, and the angle where the copper roofing meets the walls is greater than 90 degrees. The house's </a:t>
            </a:r>
            <a:r>
              <a:rPr lang="en-US" dirty="0" smtClean="0"/>
              <a:t>2</a:t>
            </a:r>
            <a:r>
              <a:rPr lang="en-US" baseline="30000" dirty="0" smtClean="0"/>
              <a:t>nd</a:t>
            </a:r>
            <a:r>
              <a:rPr lang="en-US" dirty="0" smtClean="0"/>
              <a:t> level </a:t>
            </a:r>
            <a:r>
              <a:rPr lang="en-US" dirty="0"/>
              <a:t>is </a:t>
            </a:r>
            <a:r>
              <a:rPr lang="en-US" dirty="0" smtClean="0"/>
              <a:t>3 </a:t>
            </a:r>
            <a:r>
              <a:rPr lang="en-US" dirty="0"/>
              <a:t>feet wider than the </a:t>
            </a:r>
            <a:r>
              <a:rPr lang="en-US" dirty="0" smtClean="0"/>
              <a:t>1</a:t>
            </a:r>
            <a:r>
              <a:rPr lang="en-US" baseline="30000" dirty="0" smtClean="0"/>
              <a:t>st</a:t>
            </a:r>
            <a:r>
              <a:rPr lang="en-US" dirty="0" smtClean="0"/>
              <a:t>. One </a:t>
            </a:r>
            <a:r>
              <a:rPr lang="en-US" dirty="0"/>
              <a:t>path takes you to a counterweighted glass pivot door that opens into the kitchen, under a three-foot-wide skylight running from the roof's eaves to its peak, on the second level of the house. </a:t>
            </a:r>
            <a:r>
              <a:rPr lang="en-US" dirty="0" smtClean="0"/>
              <a:t>Beyond </a:t>
            </a:r>
            <a:r>
              <a:rPr lang="en-US" dirty="0"/>
              <a:t>the kitchen, a great room comprising the living, dining and music areas occupies half of the second level—two triangular quadrants, with a grand piano, floods of sunlight and a soaring sense of 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9900680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110" y="1690689"/>
            <a:ext cx="6668429" cy="4520541"/>
          </a:xfrm>
          <a:prstGeom prst="rect">
            <a:avLst/>
          </a:prstGeom>
        </p:spPr>
      </p:pic>
    </p:spTree>
    <p:extLst>
      <p:ext uri="{BB962C8B-B14F-4D97-AF65-F5344CB8AC3E}">
        <p14:creationId xmlns:p14="http://schemas.microsoft.com/office/powerpoint/2010/main" val="28070559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88" y="1690689"/>
            <a:ext cx="6623824" cy="4464784"/>
          </a:xfrm>
          <a:prstGeom prst="rect">
            <a:avLst/>
          </a:prstGeom>
        </p:spPr>
      </p:pic>
    </p:spTree>
    <p:extLst>
      <p:ext uri="{BB962C8B-B14F-4D97-AF65-F5344CB8AC3E}">
        <p14:creationId xmlns:p14="http://schemas.microsoft.com/office/powerpoint/2010/main" val="42109052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54429" cy="1325563"/>
          </a:xfrm>
        </p:spPr>
        <p:txBody>
          <a:bodyPr>
            <a:normAutofit/>
          </a:bodyPr>
          <a:lstStyle/>
          <a:p>
            <a:r>
              <a:rPr lang="fr-FR" sz="4000" dirty="0" smtClean="0"/>
              <a:t> Mill </a:t>
            </a:r>
            <a:r>
              <a:rPr lang="fr-FR" sz="4000" dirty="0"/>
              <a:t>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496" y="1690689"/>
            <a:ext cx="3038177" cy="458744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883" y="1690689"/>
            <a:ext cx="3222702" cy="4587448"/>
          </a:xfrm>
          <a:prstGeom prst="rect">
            <a:avLst/>
          </a:prstGeom>
        </p:spPr>
      </p:pic>
    </p:spTree>
    <p:extLst>
      <p:ext uri="{BB962C8B-B14F-4D97-AF65-F5344CB8AC3E}">
        <p14:creationId xmlns:p14="http://schemas.microsoft.com/office/powerpoint/2010/main" val="37781706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65941" cy="1325563"/>
          </a:xfrm>
        </p:spPr>
        <p:txBody>
          <a:bodyPr>
            <a:normAutofit/>
          </a:bodyPr>
          <a:lstStyle/>
          <a:p>
            <a:r>
              <a:rPr lang="fr-FR" sz="4000" dirty="0" smtClean="0"/>
              <a:t> Mill </a:t>
            </a:r>
            <a:r>
              <a:rPr lang="fr-FR" sz="4000" dirty="0"/>
              <a:t>Road </a:t>
            </a:r>
            <a:r>
              <a:rPr lang="fr-FR" sz="4000" dirty="0" smtClean="0"/>
              <a:t>House, </a:t>
            </a:r>
            <a:r>
              <a:rPr lang="fr-FR" sz="4000" dirty="0"/>
              <a:t>New Canaan,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7" y="1690689"/>
            <a:ext cx="6824546" cy="4386727"/>
          </a:xfrm>
          <a:prstGeom prst="rect">
            <a:avLst/>
          </a:prstGeom>
        </p:spPr>
      </p:pic>
    </p:spTree>
    <p:extLst>
      <p:ext uri="{BB962C8B-B14F-4D97-AF65-F5344CB8AC3E}">
        <p14:creationId xmlns:p14="http://schemas.microsoft.com/office/powerpoint/2010/main" val="9288053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42195" cy="1325563"/>
          </a:xfrm>
        </p:spPr>
        <p:txBody>
          <a:bodyPr>
            <a:normAutofit/>
          </a:bodyPr>
          <a:lstStyle/>
          <a:p>
            <a:r>
              <a:rPr lang="fr-FR" sz="4000" dirty="0"/>
              <a:t>Mill Road </a:t>
            </a:r>
            <a:r>
              <a:rPr lang="fr-FR" sz="4000" dirty="0" smtClean="0"/>
              <a:t>House, </a:t>
            </a:r>
            <a:r>
              <a:rPr lang="fr-FR" sz="4000" dirty="0"/>
              <a:t>New Canaan, CT (</a:t>
            </a:r>
            <a:r>
              <a:rPr lang="fr-FR" sz="4000" dirty="0" smtClean="0"/>
              <a:t>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970" y="1690689"/>
            <a:ext cx="6746488" cy="4453634"/>
          </a:xfrm>
          <a:prstGeom prst="rect">
            <a:avLst/>
          </a:prstGeom>
        </p:spPr>
      </p:pic>
    </p:spTree>
    <p:extLst>
      <p:ext uri="{BB962C8B-B14F-4D97-AF65-F5344CB8AC3E}">
        <p14:creationId xmlns:p14="http://schemas.microsoft.com/office/powerpoint/2010/main" val="13970672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59" y="365126"/>
            <a:ext cx="8639033" cy="1325563"/>
          </a:xfrm>
        </p:spPr>
        <p:txBody>
          <a:bodyPr/>
          <a:lstStyle/>
          <a:p>
            <a:r>
              <a:rPr lang="fr-FR" dirty="0" smtClean="0"/>
              <a:t>Ohio Street House, Chicago, IL (1990)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815" y="1690689"/>
            <a:ext cx="2588810" cy="295869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720" y="2473115"/>
            <a:ext cx="3048000" cy="21762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78" y="1690689"/>
            <a:ext cx="2998242" cy="4464451"/>
          </a:xfrm>
          <a:prstGeom prst="rect">
            <a:avLst/>
          </a:prstGeom>
        </p:spPr>
      </p:pic>
      <p:sp>
        <p:nvSpPr>
          <p:cNvPr id="7" name="ZoneTexte 6"/>
          <p:cNvSpPr txBox="1"/>
          <p:nvPr/>
        </p:nvSpPr>
        <p:spPr>
          <a:xfrm>
            <a:off x="3794078" y="4053385"/>
            <a:ext cx="1378423" cy="369332"/>
          </a:xfrm>
          <a:prstGeom prst="rect">
            <a:avLst/>
          </a:prstGeom>
          <a:noFill/>
        </p:spPr>
        <p:txBody>
          <a:bodyPr wrap="square" rtlCol="0">
            <a:spAutoFit/>
          </a:bodyPr>
          <a:lstStyle/>
          <a:p>
            <a:r>
              <a:rPr lang="fr-FR" dirty="0">
                <a:solidFill>
                  <a:schemeClr val="bg1"/>
                </a:solidFill>
              </a:rPr>
              <a:t>Joe Valerio</a:t>
            </a:r>
          </a:p>
        </p:txBody>
      </p:sp>
      <p:sp>
        <p:nvSpPr>
          <p:cNvPr id="8" name="ZoneTexte 7"/>
          <p:cNvSpPr txBox="1"/>
          <p:nvPr/>
        </p:nvSpPr>
        <p:spPr>
          <a:xfrm>
            <a:off x="6250675" y="4148919"/>
            <a:ext cx="1760561" cy="369332"/>
          </a:xfrm>
          <a:prstGeom prst="rect">
            <a:avLst/>
          </a:prstGeom>
          <a:noFill/>
        </p:spPr>
        <p:txBody>
          <a:bodyPr wrap="square" rtlCol="0">
            <a:spAutoFit/>
          </a:bodyPr>
          <a:lstStyle/>
          <a:p>
            <a:r>
              <a:rPr lang="fr-FR" dirty="0">
                <a:solidFill>
                  <a:schemeClr val="bg1"/>
                </a:solidFill>
              </a:rPr>
              <a:t>Linda Searl</a:t>
            </a:r>
          </a:p>
        </p:txBody>
      </p:sp>
    </p:spTree>
    <p:extLst>
      <p:ext uri="{BB962C8B-B14F-4D97-AF65-F5344CB8AC3E}">
        <p14:creationId xmlns:p14="http://schemas.microsoft.com/office/powerpoint/2010/main" val="136646813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52680" cy="1325563"/>
          </a:xfrm>
        </p:spPr>
        <p:txBody>
          <a:bodyPr/>
          <a:lstStyle/>
          <a:p>
            <a:r>
              <a:rPr lang="fr-FR" dirty="0"/>
              <a:t>Ohio Street House, Chicago, IL (1990)</a:t>
            </a:r>
          </a:p>
        </p:txBody>
      </p:sp>
      <p:sp>
        <p:nvSpPr>
          <p:cNvPr id="3" name="Espace réservé du contenu 2"/>
          <p:cNvSpPr>
            <a:spLocks noGrp="1"/>
          </p:cNvSpPr>
          <p:nvPr>
            <p:ph idx="1"/>
          </p:nvPr>
        </p:nvSpPr>
        <p:spPr>
          <a:xfrm>
            <a:off x="628650" y="1825625"/>
            <a:ext cx="8078622" cy="4351338"/>
          </a:xfrm>
        </p:spPr>
        <p:txBody>
          <a:bodyPr>
            <a:normAutofit fontScale="85000" lnSpcReduction="10000"/>
          </a:bodyPr>
          <a:lstStyle/>
          <a:p>
            <a:r>
              <a:rPr lang="fr-FR" dirty="0" smtClean="0"/>
              <a:t>It is the own house of </a:t>
            </a:r>
            <a:r>
              <a:rPr lang="fr-FR" dirty="0"/>
              <a:t>the architects Joe Valerio &amp; Linda </a:t>
            </a:r>
            <a:r>
              <a:rPr lang="fr-FR" dirty="0" smtClean="0"/>
              <a:t>Searl.</a:t>
            </a:r>
          </a:p>
          <a:p>
            <a:r>
              <a:rPr lang="en-US" dirty="0"/>
              <a:t>In both elevation and plan, the corner serves as the dominant theme. </a:t>
            </a:r>
            <a:r>
              <a:rPr lang="en-US" dirty="0" smtClean="0"/>
              <a:t>For </a:t>
            </a:r>
            <a:r>
              <a:rPr lang="en-US" dirty="0"/>
              <a:t>the entry to the house, the architects carved out the corner, then </a:t>
            </a:r>
            <a:r>
              <a:rPr lang="en-US" dirty="0" smtClean="0"/>
              <a:t>erected </a:t>
            </a:r>
            <a:r>
              <a:rPr lang="en-US" dirty="0"/>
              <a:t>a wood frame </a:t>
            </a:r>
            <a:r>
              <a:rPr lang="en-US" dirty="0" smtClean="0"/>
              <a:t>Structurally</a:t>
            </a:r>
            <a:r>
              <a:rPr lang="en-US" dirty="0"/>
              <a:t>, the house is </a:t>
            </a:r>
            <a:r>
              <a:rPr lang="en-US" dirty="0" smtClean="0"/>
              <a:t>traditional</a:t>
            </a:r>
            <a:r>
              <a:rPr lang="en-US" dirty="0"/>
              <a:t>, with load-bearing </a:t>
            </a:r>
            <a:r>
              <a:rPr lang="en-US" dirty="0" smtClean="0"/>
              <a:t>masonry </a:t>
            </a:r>
            <a:r>
              <a:rPr lang="en-US" dirty="0"/>
              <a:t>walls and wood </a:t>
            </a:r>
            <a:r>
              <a:rPr lang="en-US" dirty="0" smtClean="0"/>
              <a:t>corner </a:t>
            </a:r>
            <a:r>
              <a:rPr lang="en-US" dirty="0"/>
              <a:t>elements. To add texture to </a:t>
            </a:r>
            <a:r>
              <a:rPr lang="en-US" dirty="0" smtClean="0"/>
              <a:t>the </a:t>
            </a:r>
            <a:r>
              <a:rPr lang="en-US" dirty="0"/>
              <a:t>concrete-block walls and </a:t>
            </a:r>
            <a:r>
              <a:rPr lang="en-US" dirty="0" smtClean="0"/>
              <a:t>highlight </a:t>
            </a:r>
            <a:r>
              <a:rPr lang="en-US" dirty="0"/>
              <a:t>their masonry </a:t>
            </a:r>
            <a:r>
              <a:rPr lang="en-US" dirty="0" smtClean="0"/>
              <a:t>structure</a:t>
            </a:r>
            <a:r>
              <a:rPr lang="en-US" dirty="0"/>
              <a:t>, the architects turned a </a:t>
            </a:r>
            <a:r>
              <a:rPr lang="en-US" dirty="0" smtClean="0"/>
              <a:t>few </a:t>
            </a:r>
            <a:r>
              <a:rPr lang="en-US" dirty="0"/>
              <a:t>of the blocks perpendicular </a:t>
            </a:r>
            <a:r>
              <a:rPr lang="en-US" dirty="0" smtClean="0"/>
              <a:t>to </a:t>
            </a:r>
            <a:r>
              <a:rPr lang="en-US" dirty="0"/>
              <a:t>the wall </a:t>
            </a:r>
            <a:r>
              <a:rPr lang="en-US" dirty="0" smtClean="0"/>
              <a:t>plane. The </a:t>
            </a:r>
            <a:r>
              <a:rPr lang="en-US" dirty="0"/>
              <a:t>rear of the house </a:t>
            </a:r>
            <a:r>
              <a:rPr lang="en-US" dirty="0" smtClean="0"/>
              <a:t>opens </a:t>
            </a:r>
            <a:r>
              <a:rPr lang="en-US" dirty="0"/>
              <a:t>onto an enclosed yard </a:t>
            </a:r>
            <a:r>
              <a:rPr lang="en-US" dirty="0" smtClean="0"/>
              <a:t>defined </a:t>
            </a:r>
            <a:r>
              <a:rPr lang="en-US" dirty="0"/>
              <a:t>by a </a:t>
            </a:r>
            <a:r>
              <a:rPr lang="en-US" dirty="0" smtClean="0"/>
              <a:t>6-ft-high </a:t>
            </a:r>
            <a:r>
              <a:rPr lang="en-US" dirty="0"/>
              <a:t>privacy </a:t>
            </a:r>
            <a:r>
              <a:rPr lang="en-US" dirty="0" smtClean="0"/>
              <a:t>wall </a:t>
            </a:r>
            <a:r>
              <a:rPr lang="en-US" dirty="0"/>
              <a:t>and a </a:t>
            </a:r>
            <a:r>
              <a:rPr lang="en-US" dirty="0" smtClean="0"/>
              <a:t>detached garage. </a:t>
            </a:r>
            <a:r>
              <a:rPr lang="en-US" dirty="0"/>
              <a:t>By </a:t>
            </a:r>
            <a:r>
              <a:rPr lang="en-US" dirty="0" smtClean="0"/>
              <a:t>forsaking </a:t>
            </a:r>
            <a:r>
              <a:rPr lang="en-US" dirty="0"/>
              <a:t>an axial layout for one based on an L-shaped living-dining </a:t>
            </a:r>
            <a:r>
              <a:rPr lang="en-US" dirty="0" smtClean="0"/>
              <a:t>area</a:t>
            </a:r>
            <a:r>
              <a:rPr lang="en-US" dirty="0"/>
              <a:t>, the architects were able to eliminate corridors on the ground </a:t>
            </a:r>
            <a:r>
              <a:rPr lang="en-US" dirty="0" smtClean="0"/>
              <a:t>floor. </a:t>
            </a:r>
            <a:r>
              <a:rPr lang="en-US" dirty="0"/>
              <a:t>And by popping out corners with lots of glass at the </a:t>
            </a:r>
            <a:r>
              <a:rPr lang="en-US" dirty="0" smtClean="0"/>
              <a:t>top </a:t>
            </a:r>
            <a:r>
              <a:rPr lang="fr-FR" dirty="0"/>
              <a:t>the interior </a:t>
            </a:r>
            <a:r>
              <a:rPr lang="fr-FR" dirty="0" smtClean="0"/>
              <a:t>was flooded with light.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5018292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598089"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7" y="1690689"/>
            <a:ext cx="6728346" cy="4519042"/>
          </a:xfrm>
          <a:prstGeom prst="rect">
            <a:avLst/>
          </a:prstGeom>
        </p:spPr>
      </p:pic>
    </p:spTree>
    <p:extLst>
      <p:ext uri="{BB962C8B-B14F-4D97-AF65-F5344CB8AC3E}">
        <p14:creationId xmlns:p14="http://schemas.microsoft.com/office/powerpoint/2010/main" val="4762122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1" y="365126"/>
            <a:ext cx="8584440"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8" y="1690690"/>
            <a:ext cx="6933063" cy="4546338"/>
          </a:xfrm>
          <a:prstGeom prst="rect">
            <a:avLst/>
          </a:prstGeom>
        </p:spPr>
      </p:pic>
    </p:spTree>
    <p:extLst>
      <p:ext uri="{BB962C8B-B14F-4D97-AF65-F5344CB8AC3E}">
        <p14:creationId xmlns:p14="http://schemas.microsoft.com/office/powerpoint/2010/main" val="34005205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98089"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1690689"/>
            <a:ext cx="2852381"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660" y="1690689"/>
            <a:ext cx="2906973" cy="4505396"/>
          </a:xfrm>
          <a:prstGeom prst="rect">
            <a:avLst/>
          </a:prstGeom>
        </p:spPr>
      </p:pic>
    </p:spTree>
    <p:extLst>
      <p:ext uri="{BB962C8B-B14F-4D97-AF65-F5344CB8AC3E}">
        <p14:creationId xmlns:p14="http://schemas.microsoft.com/office/powerpoint/2010/main" val="11745422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Copley House, Accord, NY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690689"/>
            <a:ext cx="5715000" cy="4286250"/>
          </a:xfrm>
          <a:prstGeom prst="rect">
            <a:avLst/>
          </a:prstGeom>
        </p:spPr>
      </p:pic>
    </p:spTree>
    <p:extLst>
      <p:ext uri="{BB962C8B-B14F-4D97-AF65-F5344CB8AC3E}">
        <p14:creationId xmlns:p14="http://schemas.microsoft.com/office/powerpoint/2010/main" val="7493952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666328"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2300310" y="1690689"/>
            <a:ext cx="4824766" cy="3831925"/>
          </a:xfrm>
          <a:prstGeom prst="rect">
            <a:avLst/>
          </a:prstGeom>
        </p:spPr>
      </p:pic>
    </p:spTree>
    <p:extLst>
      <p:ext uri="{BB962C8B-B14F-4D97-AF65-F5344CB8AC3E}">
        <p14:creationId xmlns:p14="http://schemas.microsoft.com/office/powerpoint/2010/main" val="26866250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570794"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1" y="1690689"/>
            <a:ext cx="2906119" cy="447809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558" y="1690689"/>
            <a:ext cx="2866883" cy="44781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49" y="1690689"/>
            <a:ext cx="2824235" cy="4478099"/>
          </a:xfrm>
          <a:prstGeom prst="rect">
            <a:avLst/>
          </a:prstGeom>
        </p:spPr>
      </p:pic>
    </p:spTree>
    <p:extLst>
      <p:ext uri="{BB962C8B-B14F-4D97-AF65-F5344CB8AC3E}">
        <p14:creationId xmlns:p14="http://schemas.microsoft.com/office/powerpoint/2010/main" val="19394549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98090" cy="1325563"/>
          </a:xfrm>
        </p:spPr>
        <p:txBody>
          <a:bodyPr/>
          <a:lstStyle/>
          <a:p>
            <a:r>
              <a:rPr lang="fr-FR" dirty="0"/>
              <a:t>Ohio Street House, Chicago, IL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946710" cy="4423508"/>
          </a:xfrm>
          <a:prstGeom prst="rect">
            <a:avLst/>
          </a:prstGeom>
        </p:spPr>
      </p:pic>
    </p:spTree>
    <p:extLst>
      <p:ext uri="{BB962C8B-B14F-4D97-AF65-F5344CB8AC3E}">
        <p14:creationId xmlns:p14="http://schemas.microsoft.com/office/powerpoint/2010/main" val="9865556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Ridgefield, CT (1990)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525620" y="1690689"/>
            <a:ext cx="2495550" cy="3190875"/>
          </a:xfrm>
          <a:prstGeom prst="rect">
            <a:avLst/>
          </a:prstGeom>
        </p:spPr>
      </p:pic>
      <p:pic>
        <p:nvPicPr>
          <p:cNvPr id="5" name="Image 4"/>
          <p:cNvPicPr>
            <a:picLocks noChangeAspect="1"/>
          </p:cNvPicPr>
          <p:nvPr/>
        </p:nvPicPr>
        <p:blipFill>
          <a:blip r:embed="rId3"/>
          <a:stretch>
            <a:fillRect/>
          </a:stretch>
        </p:blipFill>
        <p:spPr>
          <a:xfrm>
            <a:off x="628650" y="5918239"/>
            <a:ext cx="5362575" cy="304800"/>
          </a:xfrm>
          <a:prstGeom prst="rect">
            <a:avLst/>
          </a:prstGeom>
        </p:spPr>
      </p:pic>
      <p:sp>
        <p:nvSpPr>
          <p:cNvPr id="6" name="ZoneTexte 5"/>
          <p:cNvSpPr txBox="1"/>
          <p:nvPr/>
        </p:nvSpPr>
        <p:spPr>
          <a:xfrm>
            <a:off x="6673756" y="4503760"/>
            <a:ext cx="1841594" cy="369332"/>
          </a:xfrm>
          <a:prstGeom prst="rect">
            <a:avLst/>
          </a:prstGeom>
          <a:noFill/>
        </p:spPr>
        <p:txBody>
          <a:bodyPr wrap="square" rtlCol="0">
            <a:spAutoFit/>
          </a:bodyPr>
          <a:lstStyle/>
          <a:p>
            <a:r>
              <a:rPr lang="fr-FR" dirty="0" smtClean="0"/>
              <a:t>Rafael Viñoly</a:t>
            </a:r>
            <a:endParaRPr lang="fr-FR" dirty="0"/>
          </a:p>
        </p:txBody>
      </p:sp>
      <p:pic>
        <p:nvPicPr>
          <p:cNvPr id="7" name="Image 6"/>
          <p:cNvPicPr>
            <a:picLocks noChangeAspect="1"/>
          </p:cNvPicPr>
          <p:nvPr/>
        </p:nvPicPr>
        <p:blipFill>
          <a:blip r:embed="rId4"/>
          <a:stretch>
            <a:fillRect/>
          </a:stretch>
        </p:blipFill>
        <p:spPr>
          <a:xfrm>
            <a:off x="122830" y="1690689"/>
            <a:ext cx="6347204" cy="4076700"/>
          </a:xfrm>
          <a:prstGeom prst="rect">
            <a:avLst/>
          </a:prstGeom>
        </p:spPr>
      </p:pic>
    </p:spTree>
    <p:extLst>
      <p:ext uri="{BB962C8B-B14F-4D97-AF65-F5344CB8AC3E}">
        <p14:creationId xmlns:p14="http://schemas.microsoft.com/office/powerpoint/2010/main" val="53419943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 Rafael Viñoly.</a:t>
            </a:r>
          </a:p>
          <a:p>
            <a:r>
              <a:rPr lang="en-US" dirty="0" smtClean="0"/>
              <a:t>Working </a:t>
            </a:r>
            <a:r>
              <a:rPr lang="en-US" dirty="0"/>
              <a:t>with slabs of pre-cast concrete and glass windows, Viñoly assembled the house on a 35 ton steel frame, resulting in clean, open spaces</a:t>
            </a:r>
            <a:r>
              <a:rPr lang="en-US" dirty="0" smtClean="0"/>
              <a:t>. Built </a:t>
            </a:r>
            <a:r>
              <a:rPr lang="en-US" dirty="0"/>
              <a:t>to display Lawrence's vast art collection, the </a:t>
            </a:r>
            <a:r>
              <a:rPr lang="en-US" dirty="0" smtClean="0"/>
              <a:t> </a:t>
            </a:r>
            <a:r>
              <a:rPr lang="en-US" dirty="0"/>
              <a:t>house contains expansive, light-filled areas that include a living room, a dining room, a custom kitchen, and a sitting room. </a:t>
            </a:r>
            <a:r>
              <a:rPr lang="en-US" dirty="0" smtClean="0"/>
              <a:t>The </a:t>
            </a:r>
            <a:r>
              <a:rPr lang="en-US" dirty="0"/>
              <a:t>house also features a penthouse office, indoor and outdoor heated pools, and an observation deck offering views of the Hudson River.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6495780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a:t>
            </a:r>
            <a:r>
              <a:rPr lang="fr-FR" dirty="0" smtClean="0"/>
              <a:t>1990)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540" y="1690689"/>
            <a:ext cx="6434919" cy="4246087"/>
          </a:xfrm>
          <a:prstGeom prst="rect">
            <a:avLst/>
          </a:prstGeom>
        </p:spPr>
      </p:pic>
    </p:spTree>
    <p:extLst>
      <p:ext uri="{BB962C8B-B14F-4D97-AF65-F5344CB8AC3E}">
        <p14:creationId xmlns:p14="http://schemas.microsoft.com/office/powerpoint/2010/main" val="42277937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952" y="1690689"/>
            <a:ext cx="6428095" cy="4478099"/>
          </a:xfrm>
          <a:prstGeom prst="rect">
            <a:avLst/>
          </a:prstGeom>
        </p:spPr>
      </p:pic>
    </p:spTree>
    <p:extLst>
      <p:ext uri="{BB962C8B-B14F-4D97-AF65-F5344CB8AC3E}">
        <p14:creationId xmlns:p14="http://schemas.microsoft.com/office/powerpoint/2010/main" val="28926707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493" y="1690689"/>
            <a:ext cx="6291618" cy="4327974"/>
          </a:xfrm>
          <a:prstGeom prst="rect">
            <a:avLst/>
          </a:prstGeom>
        </p:spPr>
      </p:pic>
    </p:spTree>
    <p:extLst>
      <p:ext uri="{BB962C8B-B14F-4D97-AF65-F5344CB8AC3E}">
        <p14:creationId xmlns:p14="http://schemas.microsoft.com/office/powerpoint/2010/main" val="21892864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903" y="1690689"/>
            <a:ext cx="6250193" cy="4382565"/>
          </a:xfrm>
          <a:prstGeom prst="rect">
            <a:avLst/>
          </a:prstGeom>
        </p:spPr>
      </p:pic>
      <p:pic>
        <p:nvPicPr>
          <p:cNvPr id="4" name="everything-is-not-ok-sad-background-music-66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698459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Lawrence House, </a:t>
            </a:r>
            <a:r>
              <a:rPr lang="fr-FR" dirty="0"/>
              <a:t>Ridgefield, CT (</a:t>
            </a:r>
            <a:r>
              <a:rPr lang="fr-FR" dirty="0" smtClean="0"/>
              <a:t>1990)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59" y="1690689"/>
            <a:ext cx="6647881" cy="4423508"/>
          </a:xfrm>
          <a:prstGeom prst="rect">
            <a:avLst/>
          </a:prstGeom>
        </p:spPr>
      </p:pic>
    </p:spTree>
    <p:extLst>
      <p:ext uri="{BB962C8B-B14F-4D97-AF65-F5344CB8AC3E}">
        <p14:creationId xmlns:p14="http://schemas.microsoft.com/office/powerpoint/2010/main" val="37120702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57106</TotalTime>
  <Words>3668</Words>
  <Application>Microsoft Office PowerPoint</Application>
  <PresentationFormat>Affichage à l'écran (4:3)</PresentationFormat>
  <Paragraphs>310</Paragraphs>
  <Slides>123</Slides>
  <Notes>0</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123</vt:i4>
      </vt:variant>
    </vt:vector>
  </HeadingPairs>
  <TitlesOfParts>
    <vt:vector size="127" baseType="lpstr">
      <vt:lpstr>Arial</vt:lpstr>
      <vt:lpstr>Calibri</vt:lpstr>
      <vt:lpstr>Calibri Light</vt:lpstr>
      <vt:lpstr>Thème Office</vt:lpstr>
      <vt:lpstr>Présentation PowerPoint</vt:lpstr>
      <vt:lpstr>US Modernist Houses 1988 – 1990</vt:lpstr>
      <vt:lpstr>       US Modernist Houses</vt:lpstr>
      <vt:lpstr>       US Modernist Houses </vt:lpstr>
      <vt:lpstr>        US Modernist Houses 2</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Copley House, Accord, NY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Schnabel House, Los Angeles, CA (1988)</vt:lpstr>
      <vt:lpstr>Rieveschl House, Tucson AZ (1988)</vt:lpstr>
      <vt:lpstr>Rieveschl House, Tucson AZ (1988)</vt:lpstr>
      <vt:lpstr>Rieveschl House, Tucson AZ (1988)</vt:lpstr>
      <vt:lpstr>Rieveschl House, Tucson AZ (1988)</vt:lpstr>
      <vt:lpstr>Rieveschl House, Tucson AZ (1988)</vt:lpstr>
      <vt:lpstr>Rieveschl House, Tucson AZ (1988)</vt:lpstr>
      <vt:lpstr>Rieveschl House, Tucson AZ (1988)</vt:lpstr>
      <vt:lpstr>Rieveschl House, Tucson AZ (1988)</vt:lpstr>
      <vt:lpstr>Rieveschl House, Tucson AZ (1988)</vt:lpstr>
      <vt:lpstr>     Rieveschl House, Tucson AZ (1988)</vt:lpstr>
      <vt:lpstr> Prince House, Albuquerque, NM (1988)</vt:lpstr>
      <vt:lpstr>Prince House, Albuquerque, NM (1988)</vt:lpstr>
      <vt:lpstr>Prince House, Albuquerque, NM (1988)</vt:lpstr>
      <vt:lpstr>Prince House, Albuquerque, NM (1988)</vt:lpstr>
      <vt:lpstr>Prince House, Albuquerque, NM (1988)</vt:lpstr>
      <vt:lpstr>Prince House, Albuquerque, NM (1988)</vt:lpstr>
      <vt:lpstr>Prince House, Albuquerque, NM (1988)</vt:lpstr>
      <vt:lpstr>Prince House, Albuquerque, NM (1988)</vt:lpstr>
      <vt:lpstr>Zuber House, Paradise Valley, AZ (1989)</vt:lpstr>
      <vt:lpstr>Zuber House, Paradise Valley, AZ (1989)</vt:lpstr>
      <vt:lpstr>Zuber House, Paradise Valley, AZ (1989)</vt:lpstr>
      <vt:lpstr>Zuber House, Paradise Valley, AZ (1989)</vt:lpstr>
      <vt:lpstr>Zuber House, Paradise Valley, AZ (1989)</vt:lpstr>
      <vt:lpstr>Zuber House, Paradise Valley, AZ (1989)</vt:lpstr>
      <vt:lpstr>Zuber House, Paradise Valley, AZ (1989)</vt:lpstr>
      <vt:lpstr>Zuber House, Paradise Valley, AZ (1989)</vt:lpstr>
      <vt:lpstr>Zuber House, Paradise Valley, AZ (1989)</vt:lpstr>
      <vt:lpstr>Croffead House, Charleston, SC (1989)</vt:lpstr>
      <vt:lpstr>Croffead House, Charleston, SC (1989)</vt:lpstr>
      <vt:lpstr>Croffead House, Charleston, SC (1989)</vt:lpstr>
      <vt:lpstr>Croffead House, Charleston, SC (1989)</vt:lpstr>
      <vt:lpstr>Croffead House, Charleston, SC (1989)</vt:lpstr>
      <vt:lpstr>Croffead House, Charleston, SC (1989)</vt:lpstr>
      <vt:lpstr>Croffead House, Charleston, SC (1989)</vt:lpstr>
      <vt:lpstr>Croffead House, Charleston, SC (1989)</vt:lpstr>
      <vt:lpstr>Croffead House, Charleston, SC (1989)</vt:lpstr>
      <vt:lpstr> Price House, Orange County, CA (1989)</vt:lpstr>
      <vt:lpstr> Price House, Orange County, CA (1989)</vt:lpstr>
      <vt:lpstr> Price House, Orange County, CA (1989)</vt:lpstr>
      <vt:lpstr> Price House, Orange County, CA (1989)</vt:lpstr>
      <vt:lpstr> Price House, Orange County, CA (1989)</vt:lpstr>
      <vt:lpstr> Price House, Orange County, CA (1989)</vt:lpstr>
      <vt:lpstr> Price House, Orange County, CA (1989)</vt:lpstr>
      <vt:lpstr> Price House, Orange County, CA (1989)</vt:lpstr>
      <vt:lpstr> Price House, Orange County, CA (1989)</vt:lpstr>
      <vt:lpstr> Price House, Orange County, CA (1989)</vt:lpstr>
      <vt:lpstr> Mill Road House, New Canaan, CT (1990)</vt:lpstr>
      <vt:lpstr>  Mill Road House, New Canaan, CT (1990)</vt:lpstr>
      <vt:lpstr> Mill Road House, New Canaan, CT (1990)</vt:lpstr>
      <vt:lpstr> Mill Road House, New Canaan, CT (1990)</vt:lpstr>
      <vt:lpstr> Mill Road House, New Canaan, CT (1990)</vt:lpstr>
      <vt:lpstr> Mill Road House, New Canaan, CT (1990)</vt:lpstr>
      <vt:lpstr> Mill Road House, New Canaan, CT (1990)</vt:lpstr>
      <vt:lpstr> Mill Road House, New Canaan, CT (1990)</vt:lpstr>
      <vt:lpstr>Mill Road House, New Canaan, CT (1990)</vt:lpstr>
      <vt:lpstr>Ohio Street House, Chicago, IL (1990)</vt:lpstr>
      <vt:lpstr>Ohio Street House, Chicago, IL (1990)</vt:lpstr>
      <vt:lpstr>Ohio Street House, Chicago, IL (1990)</vt:lpstr>
      <vt:lpstr>Ohio Street House, Chicago, IL (1990)</vt:lpstr>
      <vt:lpstr>Ohio Street House, Chicago, IL (1990)</vt:lpstr>
      <vt:lpstr>Ohio Street House, Chicago, IL (1990)</vt:lpstr>
      <vt:lpstr>Ohio Street House, Chicago, IL (1990)</vt:lpstr>
      <vt:lpstr>Ohio Street House, Chicago, IL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 Lawrence House, Ridgefield, CT (1990)</vt:lpstr>
      <vt:lpstr>Hemicycle House, Great Falls, VA (1990)</vt:lpstr>
      <vt:lpstr>Hemicycle House, Great Falls, VA (1990)</vt:lpstr>
      <vt:lpstr>Hemicycle House, Great Falls, VA (1990)</vt:lpstr>
      <vt:lpstr>Hemicycle House, Great Falls, VA (1990)</vt:lpstr>
      <vt:lpstr>Hemicycle House, Great Falls, VA (1990)</vt:lpstr>
      <vt:lpstr>Hemicycle House, Great Falls, VA (1990)</vt:lpstr>
      <vt:lpstr>Hemicycle House, Great Falls, VA (1990)</vt:lpstr>
      <vt:lpstr>Hemicycle House, Great Falls, VA (1990)</vt:lpstr>
      <vt:lpstr>Hemicycle House, Great Falls, VA (1990)</vt:lpstr>
      <vt:lpstr>Monument House, Joshua Tree, CA (1990)</vt:lpstr>
      <vt:lpstr> Monument House, Joshua Tree, CA (1990)</vt:lpstr>
      <vt:lpstr> Monument House, Joshua Tree, CA (1990)</vt:lpstr>
      <vt:lpstr> Monument House, Joshua Tree, CA (1990)</vt:lpstr>
      <vt:lpstr> Monument House, Joshua Tree, CA (1990)</vt:lpstr>
      <vt:lpstr> Monument House, Joshua Tree, CA (1990)</vt:lpstr>
      <vt:lpstr> Monument House, Joshua Tree, CA (1990)</vt:lpstr>
      <vt:lpstr> Monument House, Joshua Tree, CA (1990)</vt:lpstr>
      <vt:lpstr> Monument House, Joshua Tree, CA (1990)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712</cp:revision>
  <dcterms:created xsi:type="dcterms:W3CDTF">2017-12-25T13:11:09Z</dcterms:created>
  <dcterms:modified xsi:type="dcterms:W3CDTF">2022-03-17T08:11:59Z</dcterms:modified>
</cp:coreProperties>
</file>