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1279" r:id="rId2"/>
    <p:sldId id="551" r:id="rId3"/>
    <p:sldId id="1653" r:id="rId4"/>
    <p:sldId id="1440" r:id="rId5"/>
    <p:sldId id="1645" r:id="rId6"/>
    <p:sldId id="1646" r:id="rId7"/>
    <p:sldId id="1648" r:id="rId8"/>
    <p:sldId id="1647" r:id="rId9"/>
    <p:sldId id="1651" r:id="rId10"/>
    <p:sldId id="1649" r:id="rId11"/>
    <p:sldId id="1451" r:id="rId12"/>
    <p:sldId id="1452" r:id="rId13"/>
    <p:sldId id="1455" r:id="rId14"/>
    <p:sldId id="1454" r:id="rId15"/>
    <p:sldId id="1456" r:id="rId16"/>
    <p:sldId id="1457" r:id="rId17"/>
    <p:sldId id="1453" r:id="rId18"/>
    <p:sldId id="1458" r:id="rId19"/>
    <p:sldId id="1265" r:id="rId20"/>
    <p:sldId id="1266" r:id="rId21"/>
    <p:sldId id="1278" r:id="rId22"/>
    <p:sldId id="1267" r:id="rId23"/>
    <p:sldId id="1268" r:id="rId24"/>
    <p:sldId id="1269" r:id="rId25"/>
    <p:sldId id="1270" r:id="rId26"/>
    <p:sldId id="1271" r:id="rId27"/>
    <p:sldId id="1276" r:id="rId28"/>
    <p:sldId id="1277" r:id="rId29"/>
    <p:sldId id="1272" r:id="rId30"/>
    <p:sldId id="1273" r:id="rId31"/>
    <p:sldId id="840" r:id="rId32"/>
    <p:sldId id="833" r:id="rId33"/>
    <p:sldId id="846" r:id="rId34"/>
    <p:sldId id="836" r:id="rId35"/>
    <p:sldId id="838" r:id="rId36"/>
    <p:sldId id="837" r:id="rId37"/>
    <p:sldId id="839" r:id="rId38"/>
    <p:sldId id="841" r:id="rId39"/>
    <p:sldId id="842" r:id="rId40"/>
    <p:sldId id="843" r:id="rId41"/>
    <p:sldId id="844" r:id="rId42"/>
    <p:sldId id="845" r:id="rId43"/>
    <p:sldId id="1433" r:id="rId44"/>
    <p:sldId id="1434" r:id="rId45"/>
    <p:sldId id="1438" r:id="rId46"/>
    <p:sldId id="1436" r:id="rId47"/>
    <p:sldId id="1437" r:id="rId48"/>
    <p:sldId id="1439" r:id="rId49"/>
    <p:sldId id="1281" r:id="rId50"/>
    <p:sldId id="1282" r:id="rId51"/>
    <p:sldId id="1287" r:id="rId52"/>
    <p:sldId id="1283" r:id="rId53"/>
    <p:sldId id="1285" r:id="rId54"/>
    <p:sldId id="1290" r:id="rId55"/>
    <p:sldId id="1293" r:id="rId56"/>
    <p:sldId id="1286" r:id="rId57"/>
    <p:sldId id="1289" r:id="rId58"/>
    <p:sldId id="1284" r:id="rId59"/>
    <p:sldId id="1288" r:id="rId60"/>
    <p:sldId id="1294" r:id="rId61"/>
    <p:sldId id="1291" r:id="rId62"/>
    <p:sldId id="1292" r:id="rId63"/>
    <p:sldId id="1637" r:id="rId64"/>
    <p:sldId id="1638" r:id="rId65"/>
    <p:sldId id="1639" r:id="rId66"/>
    <p:sldId id="1640" r:id="rId67"/>
    <p:sldId id="1643" r:id="rId68"/>
    <p:sldId id="1641" r:id="rId69"/>
    <p:sldId id="1642" r:id="rId70"/>
    <p:sldId id="1644" r:id="rId71"/>
    <p:sldId id="1513" r:id="rId72"/>
    <p:sldId id="1514" r:id="rId73"/>
    <p:sldId id="1522" r:id="rId74"/>
    <p:sldId id="1515" r:id="rId75"/>
    <p:sldId id="1516" r:id="rId76"/>
    <p:sldId id="1517" r:id="rId77"/>
    <p:sldId id="1518" r:id="rId78"/>
    <p:sldId id="1519" r:id="rId79"/>
    <p:sldId id="1520" r:id="rId80"/>
    <p:sldId id="1521" r:id="rId81"/>
    <p:sldId id="1459" r:id="rId82"/>
    <p:sldId id="1460" r:id="rId83"/>
    <p:sldId id="1469" r:id="rId84"/>
    <p:sldId id="1467" r:id="rId85"/>
    <p:sldId id="1461" r:id="rId86"/>
    <p:sldId id="1468" r:id="rId87"/>
    <p:sldId id="1462" r:id="rId88"/>
    <p:sldId id="1463" r:id="rId89"/>
    <p:sldId id="1464" r:id="rId90"/>
    <p:sldId id="1465" r:id="rId91"/>
    <p:sldId id="1466" r:id="rId92"/>
    <p:sldId id="1523" r:id="rId93"/>
    <p:sldId id="1535" r:id="rId94"/>
    <p:sldId id="1534" r:id="rId95"/>
    <p:sldId id="1533" r:id="rId96"/>
    <p:sldId id="1525" r:id="rId97"/>
    <p:sldId id="1526" r:id="rId98"/>
    <p:sldId id="1527" r:id="rId99"/>
    <p:sldId id="1528" r:id="rId100"/>
    <p:sldId id="1530" r:id="rId101"/>
    <p:sldId id="1531" r:id="rId102"/>
    <p:sldId id="1536" r:id="rId103"/>
    <p:sldId id="1537" r:id="rId104"/>
    <p:sldId id="1543" r:id="rId105"/>
    <p:sldId id="1541" r:id="rId106"/>
    <p:sldId id="1542" r:id="rId107"/>
    <p:sldId id="1538" r:id="rId108"/>
    <p:sldId id="1539" r:id="rId109"/>
    <p:sldId id="1540" r:id="rId110"/>
    <p:sldId id="1544" r:id="rId111"/>
    <p:sldId id="1652" r:id="rId11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F9809B4-9692-4A64-B535-248E401092B8}">
          <p14:sldIdLst>
            <p14:sldId id="1279"/>
            <p14:sldId id="551"/>
            <p14:sldId id="1653"/>
            <p14:sldId id="1440"/>
            <p14:sldId id="1645"/>
            <p14:sldId id="1646"/>
            <p14:sldId id="1648"/>
            <p14:sldId id="1647"/>
            <p14:sldId id="1651"/>
            <p14:sldId id="1649"/>
            <p14:sldId id="1451"/>
            <p14:sldId id="1452"/>
            <p14:sldId id="1455"/>
            <p14:sldId id="1454"/>
            <p14:sldId id="1456"/>
            <p14:sldId id="1457"/>
            <p14:sldId id="1453"/>
            <p14:sldId id="1458"/>
            <p14:sldId id="1265"/>
            <p14:sldId id="1266"/>
            <p14:sldId id="1278"/>
            <p14:sldId id="1267"/>
            <p14:sldId id="1268"/>
            <p14:sldId id="1269"/>
            <p14:sldId id="1270"/>
            <p14:sldId id="1271"/>
            <p14:sldId id="1276"/>
            <p14:sldId id="1277"/>
            <p14:sldId id="1272"/>
            <p14:sldId id="1273"/>
            <p14:sldId id="840"/>
            <p14:sldId id="833"/>
            <p14:sldId id="846"/>
            <p14:sldId id="836"/>
            <p14:sldId id="838"/>
            <p14:sldId id="837"/>
            <p14:sldId id="839"/>
            <p14:sldId id="841"/>
            <p14:sldId id="842"/>
            <p14:sldId id="843"/>
            <p14:sldId id="844"/>
            <p14:sldId id="845"/>
            <p14:sldId id="1433"/>
            <p14:sldId id="1434"/>
            <p14:sldId id="1438"/>
            <p14:sldId id="1436"/>
            <p14:sldId id="1437"/>
            <p14:sldId id="1439"/>
            <p14:sldId id="1281"/>
            <p14:sldId id="1282"/>
            <p14:sldId id="1287"/>
            <p14:sldId id="1283"/>
            <p14:sldId id="1285"/>
            <p14:sldId id="1290"/>
            <p14:sldId id="1293"/>
            <p14:sldId id="1286"/>
            <p14:sldId id="1289"/>
            <p14:sldId id="1284"/>
            <p14:sldId id="1288"/>
            <p14:sldId id="1294"/>
            <p14:sldId id="1291"/>
            <p14:sldId id="1292"/>
            <p14:sldId id="1637"/>
            <p14:sldId id="1638"/>
            <p14:sldId id="1639"/>
            <p14:sldId id="1640"/>
            <p14:sldId id="1643"/>
            <p14:sldId id="1641"/>
            <p14:sldId id="1642"/>
            <p14:sldId id="1644"/>
            <p14:sldId id="1513"/>
            <p14:sldId id="1514"/>
            <p14:sldId id="1522"/>
            <p14:sldId id="1515"/>
            <p14:sldId id="1516"/>
            <p14:sldId id="1517"/>
            <p14:sldId id="1518"/>
            <p14:sldId id="1519"/>
            <p14:sldId id="1520"/>
            <p14:sldId id="1521"/>
            <p14:sldId id="1459"/>
            <p14:sldId id="1460"/>
            <p14:sldId id="1469"/>
            <p14:sldId id="1467"/>
            <p14:sldId id="1461"/>
            <p14:sldId id="1468"/>
            <p14:sldId id="1462"/>
            <p14:sldId id="1463"/>
            <p14:sldId id="1464"/>
            <p14:sldId id="1465"/>
            <p14:sldId id="1466"/>
            <p14:sldId id="1523"/>
            <p14:sldId id="1535"/>
            <p14:sldId id="1534"/>
            <p14:sldId id="1533"/>
            <p14:sldId id="1525"/>
            <p14:sldId id="1526"/>
            <p14:sldId id="1527"/>
            <p14:sldId id="1528"/>
            <p14:sldId id="1530"/>
            <p14:sldId id="1531"/>
            <p14:sldId id="1536"/>
            <p14:sldId id="1537"/>
            <p14:sldId id="1543"/>
            <p14:sldId id="1541"/>
            <p14:sldId id="1542"/>
            <p14:sldId id="1538"/>
            <p14:sldId id="1539"/>
            <p14:sldId id="1540"/>
            <p14:sldId id="1544"/>
            <p14:sldId id="16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434" autoAdjust="0"/>
  </p:normalViewPr>
  <p:slideViewPr>
    <p:cSldViewPr snapToGrid="0">
      <p:cViewPr varScale="1">
        <p:scale>
          <a:sx n="84" d="100"/>
          <a:sy n="84" d="100"/>
        </p:scale>
        <p:origin x="1339" y="53"/>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17/03/2022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17/03/2022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17/03/2022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17/03/2022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17/03/2022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6.xml"/><Relationship Id="rId4" Type="http://schemas.openxmlformats.org/officeDocument/2006/relationships/image" Target="../media/image82.jpg"/></Relationships>
</file>

<file path=ppt/slides/_rels/slide6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8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95.jpg"/></Relationships>
</file>

<file path=ppt/slides/_rels/slide8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xml"/><Relationship Id="rId5" Type="http://schemas.openxmlformats.org/officeDocument/2006/relationships/image" Target="../media/image114.jpeg"/><Relationship Id="rId4" Type="http://schemas.openxmlformats.org/officeDocument/2006/relationships/image" Target="../media/image113.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68" y="574102"/>
            <a:ext cx="7981778" cy="5032598"/>
          </a:xfrm>
          <a:prstGeom prst="rect">
            <a:avLst/>
          </a:prstGeom>
        </p:spPr>
      </p:pic>
      <p:sp>
        <p:nvSpPr>
          <p:cNvPr id="4" name="ZoneTexte 3"/>
          <p:cNvSpPr txBox="1"/>
          <p:nvPr/>
        </p:nvSpPr>
        <p:spPr>
          <a:xfrm>
            <a:off x="873457" y="574102"/>
            <a:ext cx="7219665" cy="1015663"/>
          </a:xfrm>
          <a:prstGeom prst="rect">
            <a:avLst/>
          </a:prstGeom>
          <a:noFill/>
        </p:spPr>
        <p:txBody>
          <a:bodyPr wrap="square" rtlCol="0">
            <a:spAutoFit/>
          </a:bodyPr>
          <a:lstStyle/>
          <a:p>
            <a:r>
              <a:rPr lang="fr-FR" sz="6000" smtClean="0">
                <a:solidFill>
                  <a:schemeClr val="bg1"/>
                </a:solidFill>
              </a:rPr>
              <a:t>US. </a:t>
            </a:r>
            <a:r>
              <a:rPr lang="fr-FR" sz="6000" dirty="0" smtClean="0">
                <a:solidFill>
                  <a:schemeClr val="bg1"/>
                </a:solidFill>
              </a:rPr>
              <a:t>Modernist Houses </a:t>
            </a:r>
            <a:endParaRPr lang="fr-FR" sz="6000" dirty="0">
              <a:solidFill>
                <a:schemeClr val="bg1"/>
              </a:solidFill>
            </a:endParaRPr>
          </a:p>
        </p:txBody>
      </p:sp>
      <p:sp>
        <p:nvSpPr>
          <p:cNvPr id="5" name="ZoneTexte 4"/>
          <p:cNvSpPr txBox="1"/>
          <p:nvPr/>
        </p:nvSpPr>
        <p:spPr>
          <a:xfrm>
            <a:off x="3028950" y="1589765"/>
            <a:ext cx="2948769" cy="461665"/>
          </a:xfrm>
          <a:prstGeom prst="rect">
            <a:avLst/>
          </a:prstGeom>
          <a:noFill/>
        </p:spPr>
        <p:txBody>
          <a:bodyPr wrap="square" rtlCol="0">
            <a:spAutoFit/>
          </a:bodyPr>
          <a:lstStyle/>
          <a:p>
            <a:r>
              <a:rPr lang="fr-FR" sz="2400" dirty="0" smtClean="0">
                <a:solidFill>
                  <a:schemeClr val="bg1"/>
                </a:solidFill>
              </a:rPr>
              <a:t>       1980-1984</a:t>
            </a:r>
            <a:endParaRPr lang="fr-FR" sz="2400" dirty="0">
              <a:solidFill>
                <a:schemeClr val="bg1"/>
              </a:solidFill>
            </a:endParaRPr>
          </a:p>
        </p:txBody>
      </p:sp>
      <p:pic>
        <p:nvPicPr>
          <p:cNvPr id="6" name="the-sky-is-full-of-love-dreamy-jazz-piano-ballad-125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955561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8622" cy="1325563"/>
          </a:xfrm>
        </p:spPr>
        <p:txBody>
          <a:bodyPr/>
          <a:lstStyle/>
          <a:p>
            <a:r>
              <a:rPr lang="fr-FR" dirty="0"/>
              <a:t>Fultz House, Chesterton, IN (1980)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6" y="1690689"/>
            <a:ext cx="6837528" cy="4437156"/>
          </a:xfrm>
          <a:prstGeom prst="rect">
            <a:avLst/>
          </a:prstGeom>
        </p:spPr>
      </p:pic>
    </p:spTree>
    <p:extLst>
      <p:ext uri="{BB962C8B-B14F-4D97-AF65-F5344CB8AC3E}">
        <p14:creationId xmlns:p14="http://schemas.microsoft.com/office/powerpoint/2010/main" val="3669752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666" y="1690689"/>
            <a:ext cx="5760208" cy="445080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6" y="1690689"/>
            <a:ext cx="2824234" cy="4450805"/>
          </a:xfrm>
          <a:prstGeom prst="rect">
            <a:avLst/>
          </a:prstGeom>
        </p:spPr>
      </p:pic>
    </p:spTree>
    <p:extLst>
      <p:ext uri="{BB962C8B-B14F-4D97-AF65-F5344CB8AC3E}">
        <p14:creationId xmlns:p14="http://schemas.microsoft.com/office/powerpoint/2010/main" val="38292260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6" y="1690689"/>
            <a:ext cx="6660107" cy="4382565"/>
          </a:xfrm>
          <a:prstGeom prst="rect">
            <a:avLst/>
          </a:prstGeom>
        </p:spPr>
      </p:pic>
    </p:spTree>
    <p:extLst>
      <p:ext uri="{BB962C8B-B14F-4D97-AF65-F5344CB8AC3E}">
        <p14:creationId xmlns:p14="http://schemas.microsoft.com/office/powerpoint/2010/main" val="25194810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Hoekstra House, Homewood, IL (1984)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802" y="1690689"/>
            <a:ext cx="3084016" cy="4491748"/>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90689"/>
            <a:ext cx="3188208" cy="4491748"/>
          </a:xfrm>
          <a:prstGeom prst="rect">
            <a:avLst/>
          </a:prstGeom>
        </p:spPr>
      </p:pic>
      <p:sp>
        <p:nvSpPr>
          <p:cNvPr id="8" name="ZoneTexte 7"/>
          <p:cNvSpPr txBox="1"/>
          <p:nvPr/>
        </p:nvSpPr>
        <p:spPr>
          <a:xfrm>
            <a:off x="5209305" y="5609230"/>
            <a:ext cx="1832940" cy="369332"/>
          </a:xfrm>
          <a:prstGeom prst="rect">
            <a:avLst/>
          </a:prstGeom>
          <a:noFill/>
        </p:spPr>
        <p:txBody>
          <a:bodyPr wrap="square" rtlCol="0">
            <a:spAutoFit/>
          </a:bodyPr>
          <a:lstStyle/>
          <a:p>
            <a:r>
              <a:rPr lang="fr-FR" dirty="0" smtClean="0">
                <a:solidFill>
                  <a:schemeClr val="bg1"/>
                </a:solidFill>
              </a:rPr>
              <a:t>David Hovey</a:t>
            </a:r>
            <a:endParaRPr lang="fr-FR" dirty="0">
              <a:solidFill>
                <a:schemeClr val="bg1"/>
              </a:solidFill>
            </a:endParaRPr>
          </a:p>
        </p:txBody>
      </p:sp>
    </p:spTree>
    <p:extLst>
      <p:ext uri="{BB962C8B-B14F-4D97-AF65-F5344CB8AC3E}">
        <p14:creationId xmlns:p14="http://schemas.microsoft.com/office/powerpoint/2010/main" val="337114011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Hoekstra </a:t>
            </a:r>
            <a:r>
              <a:rPr lang="fr-FR" dirty="0"/>
              <a:t>House, Homewood, IL (1984)</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David Hovey.</a:t>
            </a:r>
          </a:p>
          <a:p>
            <a:r>
              <a:rPr lang="en-US" dirty="0"/>
              <a:t>A plan was quickly developed, based on eleven welded-steel modules of 10-by </a:t>
            </a:r>
            <a:r>
              <a:rPr lang="en-US" dirty="0" smtClean="0"/>
              <a:t>24-ft-9 ft tall. Stepping </a:t>
            </a:r>
            <a:r>
              <a:rPr lang="en-US" dirty="0"/>
              <a:t>down with the hillside, the house lightly rests on </a:t>
            </a:r>
            <a:r>
              <a:rPr lang="en-US" dirty="0" smtClean="0"/>
              <a:t> </a:t>
            </a:r>
            <a:r>
              <a:rPr lang="en-US" dirty="0"/>
              <a:t>columns set in minimal concrete foundations. The off-set of the levels also creates a bedroom </a:t>
            </a:r>
            <a:r>
              <a:rPr lang="en-US" dirty="0" smtClean="0"/>
              <a:t>wing </a:t>
            </a:r>
            <a:r>
              <a:rPr lang="en-US" dirty="0"/>
              <a:t>and permits clerestory windows in the big open living-dining-kitchen area</a:t>
            </a:r>
            <a:r>
              <a:rPr lang="en-US" dirty="0" smtClean="0"/>
              <a:t>. </a:t>
            </a:r>
            <a:r>
              <a:rPr lang="en-US" dirty="0"/>
              <a:t>Fenestration is designed to provide privacy from the street side with solid panels and high windows, and glazed openness to the woods. Solid exterior panels are cement board with a </a:t>
            </a:r>
            <a:r>
              <a:rPr lang="en-US" dirty="0" smtClean="0"/>
              <a:t>limestone </a:t>
            </a:r>
            <a:r>
              <a:rPr lang="en-US" dirty="0"/>
              <a:t>appearance. Roof and ceilings are </a:t>
            </a:r>
            <a:r>
              <a:rPr lang="en-US" dirty="0" smtClean="0"/>
              <a:t>exposed </a:t>
            </a:r>
            <a:r>
              <a:rPr lang="en-US" dirty="0"/>
              <a:t>steel; </a:t>
            </a:r>
            <a:r>
              <a:rPr lang="en-US" dirty="0" smtClean="0"/>
              <a:t>the interiors were with </a:t>
            </a:r>
            <a:r>
              <a:rPr lang="en-US" dirty="0"/>
              <a:t>walls of painted </a:t>
            </a:r>
            <a:r>
              <a:rPr lang="en-US" dirty="0" smtClean="0"/>
              <a:t>plasterboard.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3783616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Hoekstra </a:t>
            </a:r>
            <a:r>
              <a:rPr lang="fr-FR" dirty="0"/>
              <a:t>House, Homewood, IL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3" y="1690689"/>
            <a:ext cx="6987654" cy="4423508"/>
          </a:xfrm>
          <a:prstGeom prst="rect">
            <a:avLst/>
          </a:prstGeom>
        </p:spPr>
      </p:pic>
    </p:spTree>
    <p:extLst>
      <p:ext uri="{BB962C8B-B14F-4D97-AF65-F5344CB8AC3E}">
        <p14:creationId xmlns:p14="http://schemas.microsoft.com/office/powerpoint/2010/main" val="37150612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Hoekstra </a:t>
            </a:r>
            <a:r>
              <a:rPr lang="fr-FR" dirty="0"/>
              <a:t>House, Homewood, IL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31" y="1690689"/>
            <a:ext cx="6782937" cy="4287030"/>
          </a:xfrm>
          <a:prstGeom prst="rect">
            <a:avLst/>
          </a:prstGeom>
        </p:spPr>
      </p:pic>
    </p:spTree>
    <p:extLst>
      <p:ext uri="{BB962C8B-B14F-4D97-AF65-F5344CB8AC3E}">
        <p14:creationId xmlns:p14="http://schemas.microsoft.com/office/powerpoint/2010/main" val="32237802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Hoekstra </a:t>
            </a:r>
            <a:r>
              <a:rPr lang="fr-FR" dirty="0"/>
              <a:t>House, Homewood, IL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9" y="1690689"/>
            <a:ext cx="7001302" cy="4409860"/>
          </a:xfrm>
          <a:prstGeom prst="rect">
            <a:avLst/>
          </a:prstGeom>
        </p:spPr>
      </p:pic>
    </p:spTree>
    <p:extLst>
      <p:ext uri="{BB962C8B-B14F-4D97-AF65-F5344CB8AC3E}">
        <p14:creationId xmlns:p14="http://schemas.microsoft.com/office/powerpoint/2010/main" val="42105347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Hoekstra </a:t>
            </a:r>
            <a:r>
              <a:rPr lang="fr-FR" dirty="0"/>
              <a:t>House, Homewood, IL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9" y="1690689"/>
            <a:ext cx="7001302" cy="4273383"/>
          </a:xfrm>
          <a:prstGeom prst="rect">
            <a:avLst/>
          </a:prstGeom>
        </p:spPr>
      </p:pic>
    </p:spTree>
    <p:extLst>
      <p:ext uri="{BB962C8B-B14F-4D97-AF65-F5344CB8AC3E}">
        <p14:creationId xmlns:p14="http://schemas.microsoft.com/office/powerpoint/2010/main" val="24654208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Hoekstra </a:t>
            </a:r>
            <a:r>
              <a:rPr lang="fr-FR" dirty="0"/>
              <a:t>House, Homewood, IL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644" y="1690689"/>
            <a:ext cx="6946711" cy="4478099"/>
          </a:xfrm>
          <a:prstGeom prst="rect">
            <a:avLst/>
          </a:prstGeom>
        </p:spPr>
      </p:pic>
    </p:spTree>
    <p:extLst>
      <p:ext uri="{BB962C8B-B14F-4D97-AF65-F5344CB8AC3E}">
        <p14:creationId xmlns:p14="http://schemas.microsoft.com/office/powerpoint/2010/main" val="41598640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Hoekstra </a:t>
            </a:r>
            <a:r>
              <a:rPr lang="fr-FR" dirty="0"/>
              <a:t>House, Homewood, IL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3" y="1690689"/>
            <a:ext cx="6810233" cy="4464451"/>
          </a:xfrm>
          <a:prstGeom prst="rect">
            <a:avLst/>
          </a:prstGeom>
        </p:spPr>
      </p:pic>
    </p:spTree>
    <p:extLst>
      <p:ext uri="{BB962C8B-B14F-4D97-AF65-F5344CB8AC3E}">
        <p14:creationId xmlns:p14="http://schemas.microsoft.com/office/powerpoint/2010/main" val="29810327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Sands Point House, Long Island, NY (1981)</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1" y="1690689"/>
            <a:ext cx="6086902" cy="40140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169" y="1690689"/>
            <a:ext cx="2726711" cy="1840530"/>
          </a:xfrm>
          <a:prstGeom prst="rect">
            <a:avLst/>
          </a:prstGeom>
        </p:spPr>
      </p:pic>
      <p:sp>
        <p:nvSpPr>
          <p:cNvPr id="6" name="ZoneTexte 5"/>
          <p:cNvSpPr txBox="1"/>
          <p:nvPr/>
        </p:nvSpPr>
        <p:spPr>
          <a:xfrm>
            <a:off x="6769290" y="3111690"/>
            <a:ext cx="1624083" cy="369332"/>
          </a:xfrm>
          <a:prstGeom prst="rect">
            <a:avLst/>
          </a:prstGeom>
          <a:noFill/>
        </p:spPr>
        <p:txBody>
          <a:bodyPr wrap="square" rtlCol="0">
            <a:spAutoFit/>
          </a:bodyPr>
          <a:lstStyle/>
          <a:p>
            <a:r>
              <a:rPr lang="fr-FR" dirty="0" smtClean="0">
                <a:solidFill>
                  <a:schemeClr val="bg1"/>
                </a:solidFill>
              </a:rPr>
              <a:t> M. Goldfinger</a:t>
            </a:r>
            <a:endParaRPr lang="fr-FR" dirty="0">
              <a:solidFill>
                <a:schemeClr val="bg1"/>
              </a:solidFill>
            </a:endParaRPr>
          </a:p>
        </p:txBody>
      </p:sp>
    </p:spTree>
    <p:extLst>
      <p:ext uri="{BB962C8B-B14F-4D97-AF65-F5344CB8AC3E}">
        <p14:creationId xmlns:p14="http://schemas.microsoft.com/office/powerpoint/2010/main" val="425064487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Hoekstra </a:t>
            </a:r>
            <a:r>
              <a:rPr lang="fr-FR" dirty="0"/>
              <a:t>House, Homewood, IL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41695" y="1690689"/>
            <a:ext cx="7260609" cy="4450804"/>
          </a:xfrm>
          <a:prstGeom prst="rect">
            <a:avLst/>
          </a:prstGeom>
        </p:spPr>
      </p:pic>
    </p:spTree>
    <p:extLst>
      <p:ext uri="{BB962C8B-B14F-4D97-AF65-F5344CB8AC3E}">
        <p14:creationId xmlns:p14="http://schemas.microsoft.com/office/powerpoint/2010/main" val="21472378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10" y="1690689"/>
            <a:ext cx="7137780" cy="4491747"/>
          </a:xfrm>
          <a:prstGeom prst="rect">
            <a:avLst/>
          </a:prstGeom>
        </p:spPr>
      </p:pic>
      <p:sp>
        <p:nvSpPr>
          <p:cNvPr id="5" name="ZoneTexte 4"/>
          <p:cNvSpPr txBox="1"/>
          <p:nvPr/>
        </p:nvSpPr>
        <p:spPr>
          <a:xfrm>
            <a:off x="3138985" y="5036024"/>
            <a:ext cx="2976065" cy="769441"/>
          </a:xfrm>
          <a:prstGeom prst="rect">
            <a:avLst/>
          </a:prstGeom>
          <a:noFill/>
        </p:spPr>
        <p:txBody>
          <a:bodyPr wrap="square" rtlCol="0">
            <a:spAutoFit/>
          </a:bodyPr>
          <a:lstStyle/>
          <a:p>
            <a:r>
              <a:rPr lang="fr-FR" sz="4400" dirty="0" smtClean="0">
                <a:solidFill>
                  <a:schemeClr val="bg1"/>
                </a:solidFill>
              </a:rPr>
              <a:t>  THE END</a:t>
            </a:r>
            <a:endParaRPr lang="fr-FR" sz="4400" dirty="0">
              <a:solidFill>
                <a:schemeClr val="bg1"/>
              </a:solidFill>
            </a:endParaRPr>
          </a:p>
        </p:txBody>
      </p:sp>
    </p:spTree>
    <p:extLst>
      <p:ext uri="{BB962C8B-B14F-4D97-AF65-F5344CB8AC3E}">
        <p14:creationId xmlns:p14="http://schemas.microsoft.com/office/powerpoint/2010/main" val="376974321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sz="4000" dirty="0" smtClean="0"/>
              <a:t> Sands </a:t>
            </a:r>
            <a:r>
              <a:rPr lang="fr-FR" sz="4000" dirty="0"/>
              <a:t>Point </a:t>
            </a:r>
            <a:r>
              <a:rPr lang="fr-FR" sz="4000" dirty="0" smtClean="0"/>
              <a:t>House, </a:t>
            </a:r>
            <a:r>
              <a:rPr lang="fr-FR" sz="4000" dirty="0"/>
              <a:t>Long Island, NY (1981)</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Myron Goldfinger.</a:t>
            </a:r>
          </a:p>
          <a:p>
            <a:r>
              <a:rPr lang="fr-FR" dirty="0" smtClean="0"/>
              <a:t>The structure shows the simplest elements of geometry : circles, squares, triangles with the possibilities for their combination and juxtaposition. The main volumetric motif on the entry side is a series of half cylinders. The mass of these forms is emphasized by an uniform treatment of the cedar board surfaces. Traditional distinctions between roof and wall disappear. On the water side, the house assumes a different character : a glassy openness inviting light in. The central special event is the vault, split barreled.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35862517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816454" cy="1325563"/>
          </a:xfrm>
        </p:spPr>
        <p:txBody>
          <a:bodyPr>
            <a:normAutofit/>
          </a:bodyPr>
          <a:lstStyle/>
          <a:p>
            <a:r>
              <a:rPr lang="fr-FR" sz="4000" dirty="0"/>
              <a:t>Sands Point </a:t>
            </a:r>
            <a:r>
              <a:rPr lang="fr-FR" sz="4000" dirty="0" smtClean="0"/>
              <a:t>House, </a:t>
            </a:r>
            <a:r>
              <a:rPr lang="fr-FR" sz="4000" dirty="0"/>
              <a:t>Long Island, NY (1981)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10" y="1690689"/>
            <a:ext cx="7028597" cy="4478099"/>
          </a:xfrm>
          <a:prstGeom prst="rect">
            <a:avLst/>
          </a:prstGeom>
        </p:spPr>
      </p:pic>
    </p:spTree>
    <p:extLst>
      <p:ext uri="{BB962C8B-B14F-4D97-AF65-F5344CB8AC3E}">
        <p14:creationId xmlns:p14="http://schemas.microsoft.com/office/powerpoint/2010/main" val="22910520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952931" cy="1325563"/>
          </a:xfrm>
        </p:spPr>
        <p:txBody>
          <a:bodyPr>
            <a:normAutofit/>
          </a:bodyPr>
          <a:lstStyle/>
          <a:p>
            <a:r>
              <a:rPr lang="fr-FR" sz="4000" dirty="0"/>
              <a:t>Sands Point </a:t>
            </a:r>
            <a:r>
              <a:rPr lang="fr-FR" sz="4000" dirty="0" smtClean="0"/>
              <a:t>House, </a:t>
            </a:r>
            <a:r>
              <a:rPr lang="fr-FR" sz="4000" dirty="0"/>
              <a:t>Long Island, NY (1981)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3" y="1690689"/>
            <a:ext cx="7042245" cy="4437156"/>
          </a:xfrm>
          <a:prstGeom prst="rect">
            <a:avLst/>
          </a:prstGeom>
        </p:spPr>
      </p:pic>
    </p:spTree>
    <p:extLst>
      <p:ext uri="{BB962C8B-B14F-4D97-AF65-F5344CB8AC3E}">
        <p14:creationId xmlns:p14="http://schemas.microsoft.com/office/powerpoint/2010/main" val="37047126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857397" cy="1325563"/>
          </a:xfrm>
        </p:spPr>
        <p:txBody>
          <a:bodyPr>
            <a:normAutofit/>
          </a:bodyPr>
          <a:lstStyle/>
          <a:p>
            <a:r>
              <a:rPr lang="fr-FR" sz="4000" dirty="0"/>
              <a:t>Sands Point </a:t>
            </a:r>
            <a:r>
              <a:rPr lang="fr-FR" sz="4000" dirty="0" smtClean="0"/>
              <a:t>House, </a:t>
            </a:r>
            <a:r>
              <a:rPr lang="fr-FR" sz="4000" dirty="0"/>
              <a:t>Long Island, NY (1981)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837528" cy="4409860"/>
          </a:xfrm>
          <a:prstGeom prst="rect">
            <a:avLst/>
          </a:prstGeom>
        </p:spPr>
      </p:pic>
    </p:spTree>
    <p:extLst>
      <p:ext uri="{BB962C8B-B14F-4D97-AF65-F5344CB8AC3E}">
        <p14:creationId xmlns:p14="http://schemas.microsoft.com/office/powerpoint/2010/main" val="40871862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60" y="365126"/>
            <a:ext cx="8761862" cy="1325563"/>
          </a:xfrm>
        </p:spPr>
        <p:txBody>
          <a:bodyPr>
            <a:normAutofit/>
          </a:bodyPr>
          <a:lstStyle/>
          <a:p>
            <a:r>
              <a:rPr lang="fr-FR" sz="4000" dirty="0"/>
              <a:t>Sands Point </a:t>
            </a:r>
            <a:r>
              <a:rPr lang="fr-FR" sz="4000" dirty="0" smtClean="0"/>
              <a:t>House, </a:t>
            </a:r>
            <a:r>
              <a:rPr lang="fr-FR" sz="4000" dirty="0"/>
              <a:t>Long Island, NY (1981)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394" y="1690689"/>
            <a:ext cx="3138606" cy="445080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180" y="1690689"/>
            <a:ext cx="3164672" cy="4450805"/>
          </a:xfrm>
          <a:prstGeom prst="rect">
            <a:avLst/>
          </a:prstGeom>
        </p:spPr>
      </p:pic>
    </p:spTree>
    <p:extLst>
      <p:ext uri="{BB962C8B-B14F-4D97-AF65-F5344CB8AC3E}">
        <p14:creationId xmlns:p14="http://schemas.microsoft.com/office/powerpoint/2010/main" val="7734435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789158" cy="1325563"/>
          </a:xfrm>
        </p:spPr>
        <p:txBody>
          <a:bodyPr>
            <a:normAutofit/>
          </a:bodyPr>
          <a:lstStyle/>
          <a:p>
            <a:r>
              <a:rPr lang="fr-FR" sz="4000" dirty="0"/>
              <a:t>Sands Point </a:t>
            </a:r>
            <a:r>
              <a:rPr lang="fr-FR" sz="4000" dirty="0" smtClean="0"/>
              <a:t>House, </a:t>
            </a:r>
            <a:r>
              <a:rPr lang="fr-FR" sz="4000" dirty="0"/>
              <a:t>Long Island, NY (1981)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2" y="1690689"/>
            <a:ext cx="6919415" cy="4491747"/>
          </a:xfrm>
          <a:prstGeom prst="rect">
            <a:avLst/>
          </a:prstGeom>
        </p:spPr>
      </p:pic>
    </p:spTree>
    <p:extLst>
      <p:ext uri="{BB962C8B-B14F-4D97-AF65-F5344CB8AC3E}">
        <p14:creationId xmlns:p14="http://schemas.microsoft.com/office/powerpoint/2010/main" val="13150408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802805" cy="1325563"/>
          </a:xfrm>
        </p:spPr>
        <p:txBody>
          <a:bodyPr>
            <a:normAutofit/>
          </a:bodyPr>
          <a:lstStyle/>
          <a:p>
            <a:r>
              <a:rPr lang="fr-FR" sz="4000" dirty="0"/>
              <a:t>Sands Point </a:t>
            </a:r>
            <a:r>
              <a:rPr lang="fr-FR" sz="4000" dirty="0" smtClean="0"/>
              <a:t>House, </a:t>
            </a:r>
            <a:r>
              <a:rPr lang="fr-FR" sz="4000" dirty="0"/>
              <a:t>Long Island, NY (1981)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1" y="1690689"/>
            <a:ext cx="6714698" cy="4437157"/>
          </a:xfrm>
          <a:prstGeom prst="rect">
            <a:avLst/>
          </a:prstGeom>
        </p:spPr>
      </p:pic>
    </p:spTree>
    <p:extLst>
      <p:ext uri="{BB962C8B-B14F-4D97-AF65-F5344CB8AC3E}">
        <p14:creationId xmlns:p14="http://schemas.microsoft.com/office/powerpoint/2010/main" val="8502982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365126"/>
            <a:ext cx="8794376" cy="1325563"/>
          </a:xfrm>
        </p:spPr>
        <p:txBody>
          <a:bodyPr/>
          <a:lstStyle/>
          <a:p>
            <a:r>
              <a:rPr lang="fr-FR" dirty="0" smtClean="0"/>
              <a:t>Abrams House, Pittsburgh, MA (1982)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5797718" y="6090751"/>
            <a:ext cx="1466850" cy="762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728" y="1674533"/>
            <a:ext cx="3983131" cy="4292881"/>
          </a:xfrm>
          <a:prstGeom prst="rect">
            <a:avLst/>
          </a:prstGeom>
        </p:spPr>
      </p:pic>
      <p:sp>
        <p:nvSpPr>
          <p:cNvPr id="6" name="ZoneTexte 5"/>
          <p:cNvSpPr txBox="1"/>
          <p:nvPr/>
        </p:nvSpPr>
        <p:spPr>
          <a:xfrm>
            <a:off x="5015753" y="5257800"/>
            <a:ext cx="3862105" cy="369332"/>
          </a:xfrm>
          <a:prstGeom prst="rect">
            <a:avLst/>
          </a:prstGeom>
          <a:noFill/>
        </p:spPr>
        <p:txBody>
          <a:bodyPr wrap="square" rtlCol="0">
            <a:spAutoFit/>
          </a:bodyPr>
          <a:lstStyle/>
          <a:p>
            <a:r>
              <a:rPr lang="fr-FR" dirty="0" smtClean="0">
                <a:solidFill>
                  <a:schemeClr val="bg1"/>
                </a:solidFill>
              </a:rPr>
              <a:t>Robert Venturi &amp; Denise Scott Brown</a:t>
            </a:r>
            <a:endParaRPr lang="fr-FR" dirty="0">
              <a:solidFill>
                <a:schemeClr val="bg1"/>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 y="1690689"/>
            <a:ext cx="4584324" cy="42767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9218" y="6156772"/>
            <a:ext cx="877421" cy="629958"/>
          </a:xfrm>
          <a:prstGeom prst="rect">
            <a:avLst/>
          </a:prstGeom>
        </p:spPr>
      </p:pic>
    </p:spTree>
    <p:extLst>
      <p:ext uri="{BB962C8B-B14F-4D97-AF65-F5344CB8AC3E}">
        <p14:creationId xmlns:p14="http://schemas.microsoft.com/office/powerpoint/2010/main" val="54684322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293" y="365126"/>
            <a:ext cx="8125057" cy="1325563"/>
          </a:xfrm>
        </p:spPr>
        <p:txBody>
          <a:bodyPr/>
          <a:lstStyle/>
          <a:p>
            <a:r>
              <a:rPr lang="fr-FR" dirty="0"/>
              <a:t>US Modernist Houses </a:t>
            </a:r>
            <a:r>
              <a:rPr lang="fr-FR" dirty="0" smtClean="0"/>
              <a:t>1980 – 1984</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 </a:t>
            </a:r>
          </a:p>
          <a:p>
            <a:r>
              <a:rPr lang="en-US" dirty="0"/>
              <a:t>Some of them have become icons of contemporary architecture (members of the iconic.org network) and are recognized and protected as such. </a:t>
            </a:r>
          </a:p>
          <a:p>
            <a:r>
              <a:rPr lang="en-US" dirty="0"/>
              <a:t>They remain unique either by their constructive principle, or by their location, or by their theoretical importance, or by their perfect integration into the landscape.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046347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4812" y="365126"/>
            <a:ext cx="8767482" cy="1325563"/>
          </a:xfrm>
        </p:spPr>
        <p:txBody>
          <a:bodyPr/>
          <a:lstStyle/>
          <a:p>
            <a:r>
              <a:rPr lang="fr-FR" dirty="0"/>
              <a:t>Abrams House, Pittsburgh, MA (1982)</a:t>
            </a:r>
          </a:p>
        </p:txBody>
      </p:sp>
      <p:sp>
        <p:nvSpPr>
          <p:cNvPr id="3" name="Espace réservé du contenu 2"/>
          <p:cNvSpPr>
            <a:spLocks noGrp="1"/>
          </p:cNvSpPr>
          <p:nvPr>
            <p:ph idx="1"/>
          </p:nvPr>
        </p:nvSpPr>
        <p:spPr/>
        <p:txBody>
          <a:bodyPr/>
          <a:lstStyle/>
          <a:p>
            <a:r>
              <a:rPr lang="fr-FR" dirty="0" smtClean="0"/>
              <a:t>It is the work of the architects Robert Venturi &amp; Denise Scott Brown.</a:t>
            </a:r>
          </a:p>
          <a:p>
            <a:r>
              <a:rPr lang="en-US" dirty="0"/>
              <a:t>The grey house with multi-hued radiating green stripes features an arched roofline that breaks midway through its curve and returns to a flat profile, creating an angled clerestory window that lights a dramatic twenty-foot high living space. Rectilinear windows jockey for position among arches and curves. It’s a brainy rumination on sun, landscape, and the adjacent bridge.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mr-pleasure-103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8194672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767" y="320674"/>
            <a:ext cx="8757397" cy="1325563"/>
          </a:xfrm>
        </p:spPr>
        <p:txBody>
          <a:bodyPr/>
          <a:lstStyle/>
          <a:p>
            <a:r>
              <a:rPr lang="fr-FR" dirty="0"/>
              <a:t>Abrams House, Pittsburgh, MA (1982)</a:t>
            </a:r>
          </a:p>
        </p:txBody>
      </p:sp>
      <p:sp>
        <p:nvSpPr>
          <p:cNvPr id="3" name="Espace réservé du contenu 2"/>
          <p:cNvSpPr>
            <a:spLocks noGrp="1"/>
          </p:cNvSpPr>
          <p:nvPr>
            <p:ph idx="1"/>
          </p:nvPr>
        </p:nvSpPr>
        <p:spPr/>
        <p:txBody>
          <a:bodyPr>
            <a:normAutofit fontScale="92500" lnSpcReduction="20000"/>
          </a:bodyPr>
          <a:lstStyle/>
          <a:p>
            <a:r>
              <a:rPr lang="en-US" dirty="0"/>
              <a:t>The Abrams House’s half-round focal window, intersection of forms, and asymmetry are hallmarks of Venturi, Rauch, and Scott Brown’s design aesthetic</a:t>
            </a:r>
            <a:r>
              <a:rPr lang="en-US" dirty="0" smtClean="0"/>
              <a:t>.</a:t>
            </a:r>
          </a:p>
          <a:p>
            <a:r>
              <a:rPr lang="en-US" dirty="0"/>
              <a:t>This vibrant building integrates architecture and art through the inclusion of a significant mural by Roy Lichtenstein in the ground floor that reinforces the pop art-influenced sensibilities of the residence</a:t>
            </a:r>
            <a:r>
              <a:rPr lang="en-US" dirty="0" smtClean="0"/>
              <a:t>.</a:t>
            </a:r>
          </a:p>
          <a:p>
            <a:r>
              <a:rPr lang="en-US" dirty="0"/>
              <a:t>The Abrams House similarly </a:t>
            </a:r>
            <a:r>
              <a:rPr lang="en-US" dirty="0" smtClean="0"/>
              <a:t>breaks from </a:t>
            </a:r>
            <a:r>
              <a:rPr lang="en-US" dirty="0"/>
              <a:t>conventional symmetry and pared-back order, opting instead for a curving roof reminiscent of a cresting wave and windows of dramatic proportions segmented by sunrise “rays”—or a ship’s wheel if that’s how you choose to see </a:t>
            </a:r>
            <a:r>
              <a:rPr lang="en-US" dirty="0" smtClean="0"/>
              <a:t>it.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6037631"/>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047" y="365126"/>
            <a:ext cx="8740587" cy="1325563"/>
          </a:xfrm>
        </p:spPr>
        <p:txBody>
          <a:bodyPr/>
          <a:lstStyle/>
          <a:p>
            <a:r>
              <a:rPr lang="fr-FR" dirty="0"/>
              <a:t>Abrams House, Pittsburgh, MA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251" y="1690689"/>
            <a:ext cx="7194177" cy="4373936"/>
          </a:xfrm>
          <a:prstGeom prst="rect">
            <a:avLst/>
          </a:prstGeom>
        </p:spPr>
      </p:pic>
    </p:spTree>
    <p:extLst>
      <p:ext uri="{BB962C8B-B14F-4D97-AF65-F5344CB8AC3E}">
        <p14:creationId xmlns:p14="http://schemas.microsoft.com/office/powerpoint/2010/main" val="40154053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259" y="365126"/>
            <a:ext cx="8727141" cy="1325563"/>
          </a:xfrm>
        </p:spPr>
        <p:txBody>
          <a:bodyPr/>
          <a:lstStyle/>
          <a:p>
            <a:r>
              <a:rPr lang="fr-FR" dirty="0"/>
              <a:t>Abrams House, Pittsburgh, MA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041" y="1690689"/>
            <a:ext cx="6965576" cy="4595811"/>
          </a:xfrm>
          <a:prstGeom prst="rect">
            <a:avLst/>
          </a:prstGeom>
        </p:spPr>
      </p:pic>
    </p:spTree>
    <p:extLst>
      <p:ext uri="{BB962C8B-B14F-4D97-AF65-F5344CB8AC3E}">
        <p14:creationId xmlns:p14="http://schemas.microsoft.com/office/powerpoint/2010/main" val="17284386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495" y="365126"/>
            <a:ext cx="8727140" cy="1325563"/>
          </a:xfrm>
        </p:spPr>
        <p:txBody>
          <a:bodyPr/>
          <a:lstStyle/>
          <a:p>
            <a:r>
              <a:rPr lang="fr-FR" dirty="0"/>
              <a:t>Abrams House, Pittsburgh, MA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576" y="1690689"/>
            <a:ext cx="6736977" cy="4266358"/>
          </a:xfrm>
          <a:prstGeom prst="rect">
            <a:avLst/>
          </a:prstGeom>
        </p:spPr>
      </p:pic>
    </p:spTree>
    <p:extLst>
      <p:ext uri="{BB962C8B-B14F-4D97-AF65-F5344CB8AC3E}">
        <p14:creationId xmlns:p14="http://schemas.microsoft.com/office/powerpoint/2010/main" val="3464724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047" y="365126"/>
            <a:ext cx="8807823" cy="1325563"/>
          </a:xfrm>
        </p:spPr>
        <p:txBody>
          <a:bodyPr/>
          <a:lstStyle/>
          <a:p>
            <a:r>
              <a:rPr lang="fr-FR" dirty="0"/>
              <a:t>Abrams House, Pittsburgh, MA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275" y="1690689"/>
            <a:ext cx="7019365" cy="4306700"/>
          </a:xfrm>
          <a:prstGeom prst="rect">
            <a:avLst/>
          </a:prstGeom>
        </p:spPr>
      </p:pic>
    </p:spTree>
    <p:extLst>
      <p:ext uri="{BB962C8B-B14F-4D97-AF65-F5344CB8AC3E}">
        <p14:creationId xmlns:p14="http://schemas.microsoft.com/office/powerpoint/2010/main" val="8208681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047" y="365126"/>
            <a:ext cx="8713693" cy="1325563"/>
          </a:xfrm>
        </p:spPr>
        <p:txBody>
          <a:bodyPr/>
          <a:lstStyle/>
          <a:p>
            <a:r>
              <a:rPr lang="fr-FR" dirty="0"/>
              <a:t>Abrams House, Pittsburgh, MA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28" y="1690689"/>
            <a:ext cx="6992471" cy="4360488"/>
          </a:xfrm>
          <a:prstGeom prst="rect">
            <a:avLst/>
          </a:prstGeom>
        </p:spPr>
      </p:pic>
    </p:spTree>
    <p:extLst>
      <p:ext uri="{BB962C8B-B14F-4D97-AF65-F5344CB8AC3E}">
        <p14:creationId xmlns:p14="http://schemas.microsoft.com/office/powerpoint/2010/main" val="26983549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282" y="365126"/>
            <a:ext cx="8713694" cy="1325563"/>
          </a:xfrm>
        </p:spPr>
        <p:txBody>
          <a:bodyPr/>
          <a:lstStyle/>
          <a:p>
            <a:r>
              <a:rPr lang="fr-FR" dirty="0"/>
              <a:t>Abrams House, Pittsburgh, MA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3" y="1690689"/>
            <a:ext cx="6878473" cy="4423508"/>
          </a:xfrm>
          <a:prstGeom prst="rect">
            <a:avLst/>
          </a:prstGeom>
        </p:spPr>
      </p:pic>
    </p:spTree>
    <p:extLst>
      <p:ext uri="{BB962C8B-B14F-4D97-AF65-F5344CB8AC3E}">
        <p14:creationId xmlns:p14="http://schemas.microsoft.com/office/powerpoint/2010/main" val="7956340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8941" y="365126"/>
            <a:ext cx="8700247" cy="1325563"/>
          </a:xfrm>
        </p:spPr>
        <p:txBody>
          <a:bodyPr/>
          <a:lstStyle/>
          <a:p>
            <a:r>
              <a:rPr lang="fr-FR" dirty="0"/>
              <a:t>Abrams House, Pittsburgh, MA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659" y="1690689"/>
            <a:ext cx="6938682" cy="4266359"/>
          </a:xfrm>
          <a:prstGeom prst="rect">
            <a:avLst/>
          </a:prstGeom>
        </p:spPr>
      </p:pic>
    </p:spTree>
    <p:extLst>
      <p:ext uri="{BB962C8B-B14F-4D97-AF65-F5344CB8AC3E}">
        <p14:creationId xmlns:p14="http://schemas.microsoft.com/office/powerpoint/2010/main" val="4121068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494" y="365126"/>
            <a:ext cx="8659906" cy="1325563"/>
          </a:xfrm>
        </p:spPr>
        <p:txBody>
          <a:bodyPr/>
          <a:lstStyle/>
          <a:p>
            <a:r>
              <a:rPr lang="fr-FR" dirty="0"/>
              <a:t>Abrams House, Pittsburgh, MA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23" y="1690689"/>
            <a:ext cx="8014447" cy="4373936"/>
          </a:xfrm>
          <a:prstGeom prst="rect">
            <a:avLst/>
          </a:prstGeom>
        </p:spPr>
      </p:pic>
    </p:spTree>
    <p:extLst>
      <p:ext uri="{BB962C8B-B14F-4D97-AF65-F5344CB8AC3E}">
        <p14:creationId xmlns:p14="http://schemas.microsoft.com/office/powerpoint/2010/main" val="14577771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3856284970"/>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153" y="365126"/>
            <a:ext cx="8686799" cy="1325563"/>
          </a:xfrm>
        </p:spPr>
        <p:txBody>
          <a:bodyPr/>
          <a:lstStyle/>
          <a:p>
            <a:r>
              <a:rPr lang="fr-FR" dirty="0"/>
              <a:t>Abrams House, Pittsburgh, MA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29" y="1690689"/>
            <a:ext cx="6952130" cy="4400830"/>
          </a:xfrm>
          <a:prstGeom prst="rect">
            <a:avLst/>
          </a:prstGeom>
        </p:spPr>
      </p:pic>
    </p:spTree>
    <p:extLst>
      <p:ext uri="{BB962C8B-B14F-4D97-AF65-F5344CB8AC3E}">
        <p14:creationId xmlns:p14="http://schemas.microsoft.com/office/powerpoint/2010/main" val="17025604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54790"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1638443"/>
            <a:ext cx="1905000" cy="305622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70" y="1638443"/>
            <a:ext cx="6322741" cy="4115586"/>
          </a:xfrm>
          <a:prstGeom prst="rect">
            <a:avLst/>
          </a:prstGeom>
        </p:spPr>
      </p:pic>
      <p:sp>
        <p:nvSpPr>
          <p:cNvPr id="6" name="ZoneTexte 5"/>
          <p:cNvSpPr txBox="1"/>
          <p:nvPr/>
        </p:nvSpPr>
        <p:spPr>
          <a:xfrm>
            <a:off x="6835698" y="4181707"/>
            <a:ext cx="1594624" cy="369332"/>
          </a:xfrm>
          <a:prstGeom prst="rect">
            <a:avLst/>
          </a:prstGeom>
          <a:noFill/>
        </p:spPr>
        <p:txBody>
          <a:bodyPr wrap="square" rtlCol="0">
            <a:spAutoFit/>
          </a:bodyPr>
          <a:lstStyle/>
          <a:p>
            <a:r>
              <a:rPr lang="fr-FR" dirty="0" smtClean="0">
                <a:solidFill>
                  <a:schemeClr val="bg1"/>
                </a:solidFill>
              </a:rPr>
              <a:t>John Lautner</a:t>
            </a:r>
            <a:endParaRPr lang="fr-FR" dirty="0">
              <a:solidFill>
                <a:schemeClr val="bg1"/>
              </a:solidFill>
            </a:endParaRPr>
          </a:p>
        </p:txBody>
      </p:sp>
    </p:spTree>
    <p:extLst>
      <p:ext uri="{BB962C8B-B14F-4D97-AF65-F5344CB8AC3E}">
        <p14:creationId xmlns:p14="http://schemas.microsoft.com/office/powerpoint/2010/main" val="404777054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909825" cy="1325563"/>
          </a:xfrm>
        </p:spPr>
        <p:txBody>
          <a:bodyPr>
            <a:normAutofit/>
          </a:bodyPr>
          <a:lstStyle/>
          <a:p>
            <a:r>
              <a:rPr lang="fr-FR" sz="4000" dirty="0" smtClean="0"/>
              <a:t>Schwimmer House, Los Angeles, CA (1982)</a:t>
            </a:r>
            <a:endParaRPr lang="fr-FR" sz="4000" dirty="0"/>
          </a:p>
        </p:txBody>
      </p:sp>
      <p:sp>
        <p:nvSpPr>
          <p:cNvPr id="3" name="Espace réservé du contenu 2"/>
          <p:cNvSpPr>
            <a:spLocks noGrp="1"/>
          </p:cNvSpPr>
          <p:nvPr>
            <p:ph idx="1"/>
          </p:nvPr>
        </p:nvSpPr>
        <p:spPr/>
        <p:txBody>
          <a:bodyPr>
            <a:normAutofit fontScale="92500" lnSpcReduction="20000"/>
          </a:bodyPr>
          <a:lstStyle/>
          <a:p>
            <a:r>
              <a:rPr lang="en-US" dirty="0" smtClean="0"/>
              <a:t>It is the work of John Lautner.</a:t>
            </a:r>
          </a:p>
          <a:p>
            <a:r>
              <a:rPr lang="en-US" dirty="0" smtClean="0"/>
              <a:t>It was commissioned to represent a modern day castle : throughout the eave, there are 6 stones towers that creates the castle-like feel to the house. </a:t>
            </a:r>
          </a:p>
          <a:p>
            <a:r>
              <a:rPr lang="en-US" dirty="0" smtClean="0"/>
              <a:t>Schwimmer House is </a:t>
            </a:r>
            <a:r>
              <a:rPr lang="en-US" dirty="0"/>
              <a:t>a sort of rainbow shape, with a hallway hugging the hillside, then an arc of public spaces and master suite, a row of huge stone towers, and a long terrace curved around the outside. One of the castle-like features that dominates the home’s design is the use of massive stone columns that look like turrets spread evenly across the front of the structure. Their cylindrical shape complements the overall arc-shaped lines of the home.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6853624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361" y="365126"/>
            <a:ext cx="8932127"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contenu 2"/>
          <p:cNvSpPr>
            <a:spLocks noGrp="1"/>
          </p:cNvSpPr>
          <p:nvPr>
            <p:ph idx="1"/>
          </p:nvPr>
        </p:nvSpPr>
        <p:spPr/>
        <p:txBody>
          <a:bodyPr>
            <a:normAutofit lnSpcReduction="10000"/>
          </a:bodyPr>
          <a:lstStyle/>
          <a:p>
            <a:r>
              <a:rPr lang="fr-FR" dirty="0" smtClean="0"/>
              <a:t>The floors inside, just like the walls are covered with natural stones and massive woodwork paneling divide the spaces within : w</a:t>
            </a:r>
            <a:r>
              <a:rPr lang="en-US" dirty="0" smtClean="0"/>
              <a:t>hether </a:t>
            </a:r>
            <a:r>
              <a:rPr lang="en-US" dirty="0"/>
              <a:t>looking at your feet or overhead, </a:t>
            </a:r>
            <a:r>
              <a:rPr lang="en-US" dirty="0" smtClean="0"/>
              <a:t>there is a </a:t>
            </a:r>
            <a:r>
              <a:rPr lang="en-US" dirty="0"/>
              <a:t>craftsmanship in every detail. </a:t>
            </a:r>
            <a:r>
              <a:rPr lang="en-US" dirty="0" smtClean="0"/>
              <a:t>It </a:t>
            </a:r>
            <a:r>
              <a:rPr lang="en-US" dirty="0"/>
              <a:t>hard to stop looking at the ceiling, which creates a sense of drama with its soaring, ribbed-like pattern of curved rafters. </a:t>
            </a:r>
            <a:r>
              <a:rPr lang="fr-FR" dirty="0" smtClean="0"/>
              <a:t>Curved wood beams adorns the ceiling creating a dramatic effect : the theme of the home is curved and cylindrical. Just outside the living room, there is a stone covered terrace with a swimming pool that has the curve theme incorporated.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8106188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365126"/>
            <a:ext cx="8898673"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1690689"/>
            <a:ext cx="7143750" cy="4419598"/>
          </a:xfrm>
          <a:prstGeom prst="rect">
            <a:avLst/>
          </a:prstGeom>
        </p:spPr>
      </p:pic>
    </p:spTree>
    <p:extLst>
      <p:ext uri="{BB962C8B-B14F-4D97-AF65-F5344CB8AC3E}">
        <p14:creationId xmlns:p14="http://schemas.microsoft.com/office/powerpoint/2010/main" val="25804546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3" y="365126"/>
            <a:ext cx="8865218"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99" y="1690689"/>
            <a:ext cx="7337502" cy="4453634"/>
          </a:xfrm>
          <a:prstGeom prst="rect">
            <a:avLst/>
          </a:prstGeom>
        </p:spPr>
      </p:pic>
    </p:spTree>
    <p:extLst>
      <p:ext uri="{BB962C8B-B14F-4D97-AF65-F5344CB8AC3E}">
        <p14:creationId xmlns:p14="http://schemas.microsoft.com/office/powerpoint/2010/main" val="233433485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987883"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61" y="1690689"/>
            <a:ext cx="7114478" cy="4475936"/>
          </a:xfrm>
          <a:prstGeom prst="rect">
            <a:avLst/>
          </a:prstGeom>
        </p:spPr>
      </p:pic>
    </p:spTree>
    <p:extLst>
      <p:ext uri="{BB962C8B-B14F-4D97-AF65-F5344CB8AC3E}">
        <p14:creationId xmlns:p14="http://schemas.microsoft.com/office/powerpoint/2010/main" val="10431548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976732"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752" y="1690689"/>
            <a:ext cx="6378496" cy="3956936"/>
          </a:xfrm>
          <a:prstGeom prst="rect">
            <a:avLst/>
          </a:prstGeom>
        </p:spPr>
      </p:pic>
    </p:spTree>
    <p:extLst>
      <p:ext uri="{BB962C8B-B14F-4D97-AF65-F5344CB8AC3E}">
        <p14:creationId xmlns:p14="http://schemas.microsoft.com/office/powerpoint/2010/main" val="22412232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3" y="365126"/>
            <a:ext cx="8865218"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029" y="1690689"/>
            <a:ext cx="6779942" cy="4509390"/>
          </a:xfrm>
          <a:prstGeom prst="rect">
            <a:avLst/>
          </a:prstGeom>
        </p:spPr>
      </p:pic>
    </p:spTree>
    <p:extLst>
      <p:ext uri="{BB962C8B-B14F-4D97-AF65-F5344CB8AC3E}">
        <p14:creationId xmlns:p14="http://schemas.microsoft.com/office/powerpoint/2010/main" val="9216287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9" y="365126"/>
            <a:ext cx="8898672"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68" y="1690689"/>
            <a:ext cx="2642818" cy="4520542"/>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950" y="1690687"/>
            <a:ext cx="2932771" cy="4520543"/>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384" y="1690687"/>
            <a:ext cx="2739017" cy="4520543"/>
          </a:xfrm>
          <a:prstGeom prst="rect">
            <a:avLst/>
          </a:prstGeom>
        </p:spPr>
      </p:pic>
    </p:spTree>
    <p:extLst>
      <p:ext uri="{BB962C8B-B14F-4D97-AF65-F5344CB8AC3E}">
        <p14:creationId xmlns:p14="http://schemas.microsoft.com/office/powerpoint/2010/main" val="19234161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p>
        </p:txBody>
      </p:sp>
      <p:sp>
        <p:nvSpPr>
          <p:cNvPr id="3" name="Espace réservé du contenu 2"/>
          <p:cNvSpPr>
            <a:spLocks noGrp="1"/>
          </p:cNvSpPr>
          <p:nvPr>
            <p:ph idx="1"/>
          </p:nvPr>
        </p:nvSpPr>
        <p:spPr/>
        <p:txBody>
          <a:bodyPr>
            <a:normAutofit fontScale="85000" lnSpcReduction="20000"/>
          </a:bodyPr>
          <a:lstStyle/>
          <a:p>
            <a:r>
              <a:rPr lang="fr-FR" dirty="0"/>
              <a:t>Fultz House</a:t>
            </a:r>
            <a:r>
              <a:rPr lang="fr-FR" dirty="0" smtClean="0"/>
              <a:t>, </a:t>
            </a:r>
            <a:r>
              <a:rPr lang="fr-FR" dirty="0"/>
              <a:t>Hammond, Beeby and </a:t>
            </a:r>
            <a:r>
              <a:rPr lang="fr-FR" dirty="0" smtClean="0"/>
              <a:t>Babka, IN. </a:t>
            </a:r>
          </a:p>
          <a:p>
            <a:r>
              <a:rPr lang="fr-FR" dirty="0" smtClean="0"/>
              <a:t>Sands </a:t>
            </a:r>
            <a:r>
              <a:rPr lang="fr-FR" dirty="0"/>
              <a:t>Point </a:t>
            </a:r>
            <a:r>
              <a:rPr lang="fr-FR" dirty="0" smtClean="0"/>
              <a:t>House, Myron Goldfinger, NY.</a:t>
            </a:r>
          </a:p>
          <a:p>
            <a:r>
              <a:rPr lang="fr-FR" dirty="0" smtClean="0"/>
              <a:t>Abrams </a:t>
            </a:r>
            <a:r>
              <a:rPr lang="fr-FR" dirty="0"/>
              <a:t>House, Robert Venturi, MA.</a:t>
            </a:r>
          </a:p>
          <a:p>
            <a:r>
              <a:rPr lang="fr-FR" dirty="0"/>
              <a:t>Schwimmer House, John Lautner, CA.</a:t>
            </a:r>
          </a:p>
          <a:p>
            <a:r>
              <a:rPr lang="fr-FR" dirty="0"/>
              <a:t>Petal House, Eric Owen Moses, CA.</a:t>
            </a:r>
          </a:p>
          <a:p>
            <a:r>
              <a:rPr lang="fr-FR" dirty="0"/>
              <a:t>Wright Residence, Eric Lloyd Wright, CA</a:t>
            </a:r>
            <a:r>
              <a:rPr lang="fr-FR" dirty="0" smtClean="0"/>
              <a:t>.</a:t>
            </a:r>
          </a:p>
          <a:p>
            <a:r>
              <a:rPr lang="fr-FR" dirty="0" smtClean="0"/>
              <a:t>DeMenil House</a:t>
            </a:r>
            <a:r>
              <a:rPr lang="fr-FR" dirty="0"/>
              <a:t>, Charles Gwathmey &amp; Robert </a:t>
            </a:r>
            <a:r>
              <a:rPr lang="fr-FR" dirty="0" smtClean="0"/>
              <a:t>Siegel, NY.</a:t>
            </a:r>
          </a:p>
          <a:p>
            <a:r>
              <a:rPr lang="fr-FR" dirty="0"/>
              <a:t>Greenlay House, </a:t>
            </a:r>
            <a:r>
              <a:rPr lang="fr-FR" dirty="0" smtClean="0"/>
              <a:t>Edward Larrabee Barnes, TX.</a:t>
            </a:r>
          </a:p>
          <a:p>
            <a:r>
              <a:rPr lang="fr-FR" dirty="0"/>
              <a:t>Norton House, </a:t>
            </a:r>
            <a:r>
              <a:rPr lang="fr-FR" dirty="0" smtClean="0"/>
              <a:t>Frank Gehry, CA.</a:t>
            </a:r>
          </a:p>
          <a:p>
            <a:r>
              <a:rPr lang="fr-FR" dirty="0" smtClean="0"/>
              <a:t>Prince House, Bart Prince, NM.</a:t>
            </a:r>
          </a:p>
          <a:p>
            <a:r>
              <a:rPr lang="fr-FR" dirty="0"/>
              <a:t>Hoekstra House, David Hovey, IL.</a:t>
            </a:r>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1187940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954429"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71" y="1690689"/>
            <a:ext cx="2906962" cy="456514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091" y="1690689"/>
            <a:ext cx="2665818" cy="456514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467" y="1690689"/>
            <a:ext cx="2891630" cy="4565147"/>
          </a:xfrm>
          <a:prstGeom prst="rect">
            <a:avLst/>
          </a:prstGeom>
        </p:spPr>
      </p:pic>
    </p:spTree>
    <p:extLst>
      <p:ext uri="{BB962C8B-B14F-4D97-AF65-F5344CB8AC3E}">
        <p14:creationId xmlns:p14="http://schemas.microsoft.com/office/powerpoint/2010/main" val="15399529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954429"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750" y="1690689"/>
            <a:ext cx="6568069" cy="4304371"/>
          </a:xfrm>
          <a:prstGeom prst="rect">
            <a:avLst/>
          </a:prstGeom>
        </p:spPr>
      </p:pic>
    </p:spTree>
    <p:extLst>
      <p:ext uri="{BB962C8B-B14F-4D97-AF65-F5344CB8AC3E}">
        <p14:creationId xmlns:p14="http://schemas.microsoft.com/office/powerpoint/2010/main" val="217482771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0" y="365126"/>
            <a:ext cx="8876370" cy="1325563"/>
          </a:xfrm>
        </p:spPr>
        <p:txBody>
          <a:bodyPr>
            <a:normAutofit/>
          </a:bodyPr>
          <a:lstStyle/>
          <a:p>
            <a:r>
              <a:rPr lang="fr-FR" sz="4000" dirty="0"/>
              <a:t>Schwimmer </a:t>
            </a:r>
            <a:r>
              <a:rPr lang="fr-FR" sz="4000" dirty="0" smtClean="0"/>
              <a:t>House, </a:t>
            </a:r>
            <a:r>
              <a:rPr lang="fr-FR" sz="4000" dirty="0"/>
              <a:t>Los Angeles, CA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964" y="1690689"/>
            <a:ext cx="3024072" cy="4576297"/>
          </a:xfrm>
          <a:prstGeom prst="rect">
            <a:avLst/>
          </a:prstGeom>
        </p:spPr>
      </p:pic>
    </p:spTree>
    <p:extLst>
      <p:ext uri="{BB962C8B-B14F-4D97-AF65-F5344CB8AC3E}">
        <p14:creationId xmlns:p14="http://schemas.microsoft.com/office/powerpoint/2010/main" val="19699048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24281" cy="1325563"/>
          </a:xfrm>
        </p:spPr>
        <p:txBody>
          <a:bodyPr/>
          <a:lstStyle/>
          <a:p>
            <a:r>
              <a:rPr lang="fr-FR" dirty="0" smtClean="0"/>
              <a:t>Petal House, Los Angeles, CA (1982)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9857" y="1690689"/>
            <a:ext cx="2593073" cy="4010569"/>
          </a:xfrm>
          <a:prstGeom prst="rect">
            <a:avLst/>
          </a:prstGeom>
        </p:spPr>
      </p:pic>
      <p:pic>
        <p:nvPicPr>
          <p:cNvPr id="5" name="Image 4"/>
          <p:cNvPicPr>
            <a:picLocks noChangeAspect="1"/>
          </p:cNvPicPr>
          <p:nvPr/>
        </p:nvPicPr>
        <p:blipFill>
          <a:blip r:embed="rId3"/>
          <a:stretch>
            <a:fillRect/>
          </a:stretch>
        </p:blipFill>
        <p:spPr>
          <a:xfrm>
            <a:off x="176568" y="1791294"/>
            <a:ext cx="6100549" cy="3809359"/>
          </a:xfrm>
          <a:prstGeom prst="rect">
            <a:avLst/>
          </a:prstGeom>
        </p:spPr>
      </p:pic>
      <p:sp>
        <p:nvSpPr>
          <p:cNvPr id="6" name="ZoneTexte 5"/>
          <p:cNvSpPr txBox="1"/>
          <p:nvPr/>
        </p:nvSpPr>
        <p:spPr>
          <a:xfrm>
            <a:off x="6537278" y="5063319"/>
            <a:ext cx="2169994" cy="369332"/>
          </a:xfrm>
          <a:prstGeom prst="rect">
            <a:avLst/>
          </a:prstGeom>
          <a:noFill/>
        </p:spPr>
        <p:txBody>
          <a:bodyPr wrap="square" rtlCol="0">
            <a:spAutoFit/>
          </a:bodyPr>
          <a:lstStyle/>
          <a:p>
            <a:r>
              <a:rPr lang="fr-FR" dirty="0" smtClean="0">
                <a:solidFill>
                  <a:schemeClr val="bg1"/>
                </a:solidFill>
              </a:rPr>
              <a:t>      Eric Owen Moss</a:t>
            </a:r>
            <a:endParaRPr lang="fr-FR" dirty="0">
              <a:solidFill>
                <a:schemeClr val="bg1"/>
              </a:solidFill>
            </a:endParaRPr>
          </a:p>
        </p:txBody>
      </p:sp>
      <p:pic>
        <p:nvPicPr>
          <p:cNvPr id="7" name="Image 6"/>
          <p:cNvPicPr>
            <a:picLocks noChangeAspect="1"/>
          </p:cNvPicPr>
          <p:nvPr/>
        </p:nvPicPr>
        <p:blipFill>
          <a:blip r:embed="rId4"/>
          <a:stretch>
            <a:fillRect/>
          </a:stretch>
        </p:blipFill>
        <p:spPr>
          <a:xfrm>
            <a:off x="6722162" y="5984876"/>
            <a:ext cx="1800225" cy="371475"/>
          </a:xfrm>
          <a:prstGeom prst="rect">
            <a:avLst/>
          </a:prstGeom>
        </p:spPr>
      </p:pic>
    </p:spTree>
    <p:extLst>
      <p:ext uri="{BB962C8B-B14F-4D97-AF65-F5344CB8AC3E}">
        <p14:creationId xmlns:p14="http://schemas.microsoft.com/office/powerpoint/2010/main" val="164687322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433" y="365126"/>
            <a:ext cx="8461611" cy="1325563"/>
          </a:xfrm>
        </p:spPr>
        <p:txBody>
          <a:bodyPr/>
          <a:lstStyle/>
          <a:p>
            <a:r>
              <a:rPr lang="fr-FR" dirty="0"/>
              <a:t>Petal House, Los Angeles, CA (1982) </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Eric Owen Moss.</a:t>
            </a:r>
          </a:p>
          <a:p>
            <a:r>
              <a:rPr lang="fr-FR" dirty="0" smtClean="0"/>
              <a:t>Originally, the house was a one-story house built in the 1950’s. The plywood and the wood stud zone that connected old roof to the new floor above was exposed : hand rails were constructed of rope, a crucial column that combined rotation and vertical loading became a steel and wood expression of these structural forces. Each room, each wall, each space, each surface in the project became an opportunity for the exploration of shape, light and fabrications techniques.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81344256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28747" cy="1325563"/>
          </a:xfrm>
        </p:spPr>
        <p:txBody>
          <a:bodyPr/>
          <a:lstStyle/>
          <a:p>
            <a:r>
              <a:rPr lang="fr-FR" dirty="0"/>
              <a:t>Petal House, Los Angeles, CA (1982)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02" y="1690689"/>
            <a:ext cx="6741995" cy="4423508"/>
          </a:xfrm>
          <a:prstGeom prst="rect">
            <a:avLst/>
          </a:prstGeom>
        </p:spPr>
      </p:pic>
    </p:spTree>
    <p:extLst>
      <p:ext uri="{BB962C8B-B14F-4D97-AF65-F5344CB8AC3E}">
        <p14:creationId xmlns:p14="http://schemas.microsoft.com/office/powerpoint/2010/main" val="1842635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Petal House, Los Angeles, CA (1982)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665027" y="1690689"/>
            <a:ext cx="3063069" cy="4437156"/>
          </a:xfrm>
          <a:prstGeom prst="rect">
            <a:avLst/>
          </a:prstGeom>
        </p:spPr>
      </p:pic>
      <p:pic>
        <p:nvPicPr>
          <p:cNvPr id="6" name="Image 5"/>
          <p:cNvPicPr>
            <a:picLocks noChangeAspect="1"/>
          </p:cNvPicPr>
          <p:nvPr/>
        </p:nvPicPr>
        <p:blipFill>
          <a:blip r:embed="rId3"/>
          <a:stretch>
            <a:fillRect/>
          </a:stretch>
        </p:blipFill>
        <p:spPr>
          <a:xfrm>
            <a:off x="4841259" y="1690689"/>
            <a:ext cx="3115386" cy="4437156"/>
          </a:xfrm>
          <a:prstGeom prst="rect">
            <a:avLst/>
          </a:prstGeom>
        </p:spPr>
      </p:pic>
    </p:spTree>
    <p:extLst>
      <p:ext uri="{BB962C8B-B14F-4D97-AF65-F5344CB8AC3E}">
        <p14:creationId xmlns:p14="http://schemas.microsoft.com/office/powerpoint/2010/main" val="28312224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Petal House, Los Angeles, CA (1982)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58126" y="1690689"/>
            <a:ext cx="7342495" cy="4368917"/>
          </a:xfrm>
          <a:prstGeom prst="rect">
            <a:avLst/>
          </a:prstGeom>
        </p:spPr>
      </p:pic>
    </p:spTree>
    <p:extLst>
      <p:ext uri="{BB962C8B-B14F-4D97-AF65-F5344CB8AC3E}">
        <p14:creationId xmlns:p14="http://schemas.microsoft.com/office/powerpoint/2010/main" val="31088161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15099" cy="1325563"/>
          </a:xfrm>
        </p:spPr>
        <p:txBody>
          <a:bodyPr/>
          <a:lstStyle/>
          <a:p>
            <a:r>
              <a:rPr lang="fr-FR" dirty="0"/>
              <a:t>Petal House, Los Angeles, CA (1982)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1" y="1690689"/>
            <a:ext cx="6714698" cy="4437156"/>
          </a:xfrm>
          <a:prstGeom prst="rect">
            <a:avLst/>
          </a:prstGeom>
        </p:spPr>
      </p:pic>
    </p:spTree>
    <p:extLst>
      <p:ext uri="{BB962C8B-B14F-4D97-AF65-F5344CB8AC3E}">
        <p14:creationId xmlns:p14="http://schemas.microsoft.com/office/powerpoint/2010/main" val="6177041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7" y="365126"/>
            <a:ext cx="8720919" cy="1325563"/>
          </a:xfrm>
        </p:spPr>
        <p:txBody>
          <a:bodyPr/>
          <a:lstStyle/>
          <a:p>
            <a:r>
              <a:rPr lang="fr-FR" dirty="0" smtClean="0"/>
              <a:t>Wright Residence, Malibu, CA (1983)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122" y="1690689"/>
            <a:ext cx="6673755" cy="4491748"/>
          </a:xfrm>
          <a:prstGeom prst="rect">
            <a:avLst/>
          </a:prstGeom>
        </p:spPr>
      </p:pic>
      <p:sp>
        <p:nvSpPr>
          <p:cNvPr id="6" name="ZoneTexte 5"/>
          <p:cNvSpPr txBox="1"/>
          <p:nvPr/>
        </p:nvSpPr>
        <p:spPr>
          <a:xfrm>
            <a:off x="1446663" y="5281684"/>
            <a:ext cx="2825086" cy="369332"/>
          </a:xfrm>
          <a:prstGeom prst="rect">
            <a:avLst/>
          </a:prstGeom>
          <a:noFill/>
        </p:spPr>
        <p:txBody>
          <a:bodyPr wrap="square" rtlCol="0">
            <a:spAutoFit/>
          </a:bodyPr>
          <a:lstStyle/>
          <a:p>
            <a:r>
              <a:rPr lang="fr-FR" dirty="0" smtClean="0">
                <a:solidFill>
                  <a:schemeClr val="bg1"/>
                </a:solidFill>
              </a:rPr>
              <a:t>Eric Lloyd Wright</a:t>
            </a:r>
            <a:endParaRPr lang="fr-FR" dirty="0">
              <a:solidFill>
                <a:schemeClr val="bg1"/>
              </a:solidFill>
            </a:endParaRPr>
          </a:p>
        </p:txBody>
      </p:sp>
      <p:pic>
        <p:nvPicPr>
          <p:cNvPr id="7" name="Image 6"/>
          <p:cNvPicPr>
            <a:picLocks noChangeAspect="1"/>
          </p:cNvPicPr>
          <p:nvPr/>
        </p:nvPicPr>
        <p:blipFill>
          <a:blip r:embed="rId3"/>
          <a:stretch>
            <a:fillRect/>
          </a:stretch>
        </p:blipFill>
        <p:spPr>
          <a:xfrm>
            <a:off x="4496936" y="1864603"/>
            <a:ext cx="3114675" cy="800100"/>
          </a:xfrm>
          <a:prstGeom prst="rect">
            <a:avLst/>
          </a:prstGeom>
        </p:spPr>
      </p:pic>
    </p:spTree>
    <p:extLst>
      <p:ext uri="{BB962C8B-B14F-4D97-AF65-F5344CB8AC3E}">
        <p14:creationId xmlns:p14="http://schemas.microsoft.com/office/powerpoint/2010/main" val="157652271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7996735" cy="1325563"/>
          </a:xfrm>
        </p:spPr>
        <p:txBody>
          <a:bodyPr/>
          <a:lstStyle/>
          <a:p>
            <a:r>
              <a:rPr lang="fr-FR" dirty="0"/>
              <a:t>Fultz House, Chesterton, </a:t>
            </a:r>
            <a:r>
              <a:rPr lang="fr-FR" dirty="0" smtClean="0"/>
              <a:t>IN (1980)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25" y="1827167"/>
            <a:ext cx="5821625" cy="4014075"/>
          </a:xfrm>
          <a:prstGeom prst="rect">
            <a:avLst/>
          </a:prstGeom>
        </p:spPr>
      </p:pic>
      <p:pic>
        <p:nvPicPr>
          <p:cNvPr id="5" name="Image 4"/>
          <p:cNvPicPr>
            <a:picLocks noChangeAspect="1"/>
          </p:cNvPicPr>
          <p:nvPr/>
        </p:nvPicPr>
        <p:blipFill>
          <a:blip r:embed="rId3"/>
          <a:stretch>
            <a:fillRect/>
          </a:stretch>
        </p:blipFill>
        <p:spPr>
          <a:xfrm>
            <a:off x="6115050" y="1827167"/>
            <a:ext cx="2901971" cy="101775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21" y="2844920"/>
            <a:ext cx="2844800" cy="2844800"/>
          </a:xfrm>
          <a:prstGeom prst="rect">
            <a:avLst/>
          </a:prstGeom>
        </p:spPr>
      </p:pic>
      <p:sp>
        <p:nvSpPr>
          <p:cNvPr id="8" name="ZoneTexte 7"/>
          <p:cNvSpPr txBox="1"/>
          <p:nvPr/>
        </p:nvSpPr>
        <p:spPr>
          <a:xfrm>
            <a:off x="6172221" y="3043451"/>
            <a:ext cx="2234800" cy="368489"/>
          </a:xfrm>
          <a:prstGeom prst="rect">
            <a:avLst/>
          </a:prstGeom>
          <a:noFill/>
        </p:spPr>
        <p:txBody>
          <a:bodyPr wrap="square" rtlCol="0">
            <a:spAutoFit/>
          </a:bodyPr>
          <a:lstStyle/>
          <a:p>
            <a:r>
              <a:rPr lang="fr-FR" dirty="0" smtClean="0"/>
              <a:t>Thomas Beeby</a:t>
            </a:r>
            <a:endParaRPr lang="fr-FR" dirty="0"/>
          </a:p>
        </p:txBody>
      </p:sp>
      <p:pic>
        <p:nvPicPr>
          <p:cNvPr id="9" name="Image 8"/>
          <p:cNvPicPr>
            <a:picLocks noChangeAspect="1"/>
          </p:cNvPicPr>
          <p:nvPr/>
        </p:nvPicPr>
        <p:blipFill>
          <a:blip r:embed="rId5"/>
          <a:stretch>
            <a:fillRect/>
          </a:stretch>
        </p:blipFill>
        <p:spPr>
          <a:xfrm>
            <a:off x="6292898" y="5944265"/>
            <a:ext cx="2596142" cy="412086"/>
          </a:xfrm>
          <a:prstGeom prst="rect">
            <a:avLst/>
          </a:prstGeom>
        </p:spPr>
      </p:pic>
    </p:spTree>
    <p:extLst>
      <p:ext uri="{BB962C8B-B14F-4D97-AF65-F5344CB8AC3E}">
        <p14:creationId xmlns:p14="http://schemas.microsoft.com/office/powerpoint/2010/main" val="424483464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584441" cy="1325563"/>
          </a:xfrm>
        </p:spPr>
        <p:txBody>
          <a:bodyPr/>
          <a:lstStyle/>
          <a:p>
            <a:r>
              <a:rPr lang="fr-FR" dirty="0"/>
              <a:t>Wright Residence, Malibu, CA (</a:t>
            </a:r>
            <a:r>
              <a:rPr lang="fr-FR" dirty="0" smtClean="0"/>
              <a:t>1983)</a:t>
            </a:r>
            <a:endParaRPr lang="fr-FR" dirty="0"/>
          </a:p>
        </p:txBody>
      </p:sp>
      <p:sp>
        <p:nvSpPr>
          <p:cNvPr id="3" name="Espace réservé du contenu 2"/>
          <p:cNvSpPr>
            <a:spLocks noGrp="1"/>
          </p:cNvSpPr>
          <p:nvPr>
            <p:ph idx="1"/>
          </p:nvPr>
        </p:nvSpPr>
        <p:spPr/>
        <p:txBody>
          <a:bodyPr/>
          <a:lstStyle/>
          <a:p>
            <a:r>
              <a:rPr lang="fr-FR" dirty="0" smtClean="0"/>
              <a:t>It is the own house of the architect Eric Lloyd Wright.</a:t>
            </a:r>
          </a:p>
          <a:p>
            <a:r>
              <a:rPr lang="en-US" dirty="0"/>
              <a:t>On the edge of the sprawling parcel is his own two-story home, which has somehow eluded completion for 25 years, its angled concrete frame sculpted into a cliff high above the Pacific. </a:t>
            </a:r>
            <a:endParaRPr lang="en-US" dirty="0" smtClean="0"/>
          </a:p>
          <a:p>
            <a:r>
              <a:rPr lang="en-US" dirty="0"/>
              <a:t>Even if it is not finished, the will of the architect was to protect the documents from fire because </a:t>
            </a:r>
            <a:r>
              <a:rPr lang="en-US" dirty="0" smtClean="0"/>
              <a:t>many </a:t>
            </a:r>
            <a:r>
              <a:rPr lang="en-US" dirty="0"/>
              <a:t>of his personal and architectural records were burned in a 1993 fire at his home.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8171592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529851"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537" y="1690689"/>
            <a:ext cx="6701050" cy="4341621"/>
          </a:xfrm>
          <a:prstGeom prst="rect">
            <a:avLst/>
          </a:prstGeom>
        </p:spPr>
      </p:pic>
    </p:spTree>
    <p:extLst>
      <p:ext uri="{BB962C8B-B14F-4D97-AF65-F5344CB8AC3E}">
        <p14:creationId xmlns:p14="http://schemas.microsoft.com/office/powerpoint/2010/main" val="214497039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4" y="365126"/>
            <a:ext cx="8557146"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74" y="1690689"/>
            <a:ext cx="6701051" cy="4464451"/>
          </a:xfrm>
          <a:prstGeom prst="rect">
            <a:avLst/>
          </a:prstGeom>
        </p:spPr>
      </p:pic>
    </p:spTree>
    <p:extLst>
      <p:ext uri="{BB962C8B-B14F-4D97-AF65-F5344CB8AC3E}">
        <p14:creationId xmlns:p14="http://schemas.microsoft.com/office/powerpoint/2010/main" val="31576683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433" y="365126"/>
            <a:ext cx="8557145"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4" y="1690689"/>
            <a:ext cx="6632812" cy="4464451"/>
          </a:xfrm>
          <a:prstGeom prst="rect">
            <a:avLst/>
          </a:prstGeom>
        </p:spPr>
      </p:pic>
    </p:spTree>
    <p:extLst>
      <p:ext uri="{BB962C8B-B14F-4D97-AF65-F5344CB8AC3E}">
        <p14:creationId xmlns:p14="http://schemas.microsoft.com/office/powerpoint/2010/main" val="26860683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433" y="365126"/>
            <a:ext cx="8475259"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3" y="1690689"/>
            <a:ext cx="6810233" cy="4450804"/>
          </a:xfrm>
          <a:prstGeom prst="rect">
            <a:avLst/>
          </a:prstGeom>
        </p:spPr>
      </p:pic>
    </p:spTree>
    <p:extLst>
      <p:ext uri="{BB962C8B-B14F-4D97-AF65-F5344CB8AC3E}">
        <p14:creationId xmlns:p14="http://schemas.microsoft.com/office/powerpoint/2010/main" val="38951046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433" y="365126"/>
            <a:ext cx="8624531"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35" y="1690689"/>
            <a:ext cx="3247315" cy="44781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884" y="1690689"/>
            <a:ext cx="5581081" cy="4478100"/>
          </a:xfrm>
          <a:prstGeom prst="rect">
            <a:avLst/>
          </a:prstGeom>
        </p:spPr>
      </p:pic>
    </p:spTree>
    <p:extLst>
      <p:ext uri="{BB962C8B-B14F-4D97-AF65-F5344CB8AC3E}">
        <p14:creationId xmlns:p14="http://schemas.microsoft.com/office/powerpoint/2010/main" val="7053384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3" y="365126"/>
            <a:ext cx="8488906"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6" y="1690689"/>
            <a:ext cx="6660108" cy="4450805"/>
          </a:xfrm>
          <a:prstGeom prst="rect">
            <a:avLst/>
          </a:prstGeom>
        </p:spPr>
      </p:pic>
    </p:spTree>
    <p:extLst>
      <p:ext uri="{BB962C8B-B14F-4D97-AF65-F5344CB8AC3E}">
        <p14:creationId xmlns:p14="http://schemas.microsoft.com/office/powerpoint/2010/main" val="38398469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433" y="365126"/>
            <a:ext cx="8461611"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90"/>
            <a:ext cx="6864824" cy="4450804"/>
          </a:xfrm>
          <a:prstGeom prst="rect">
            <a:avLst/>
          </a:prstGeom>
        </p:spPr>
      </p:pic>
    </p:spTree>
    <p:extLst>
      <p:ext uri="{BB962C8B-B14F-4D97-AF65-F5344CB8AC3E}">
        <p14:creationId xmlns:p14="http://schemas.microsoft.com/office/powerpoint/2010/main" val="23455298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3081" y="365126"/>
            <a:ext cx="8570793"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7" y="1690689"/>
            <a:ext cx="6960359" cy="4464451"/>
          </a:xfrm>
          <a:prstGeom prst="rect">
            <a:avLst/>
          </a:prstGeom>
        </p:spPr>
      </p:pic>
    </p:spTree>
    <p:extLst>
      <p:ext uri="{BB962C8B-B14F-4D97-AF65-F5344CB8AC3E}">
        <p14:creationId xmlns:p14="http://schemas.microsoft.com/office/powerpoint/2010/main" val="11617718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785" y="365126"/>
            <a:ext cx="8461611"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31" y="1690689"/>
            <a:ext cx="6782938" cy="4491747"/>
          </a:xfrm>
          <a:prstGeom prst="rect">
            <a:avLst/>
          </a:prstGeom>
        </p:spPr>
      </p:pic>
    </p:spTree>
    <p:extLst>
      <p:ext uri="{BB962C8B-B14F-4D97-AF65-F5344CB8AC3E}">
        <p14:creationId xmlns:p14="http://schemas.microsoft.com/office/powerpoint/2010/main" val="24969815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3" y="365126"/>
            <a:ext cx="8625385" cy="1325563"/>
          </a:xfrm>
        </p:spPr>
        <p:txBody>
          <a:bodyPr/>
          <a:lstStyle/>
          <a:p>
            <a:r>
              <a:rPr lang="fr-FR" dirty="0" smtClean="0"/>
              <a:t>  Fultz </a:t>
            </a:r>
            <a:r>
              <a:rPr lang="fr-FR" dirty="0"/>
              <a:t>House, Chesterton, IN (1980)</a:t>
            </a:r>
          </a:p>
        </p:txBody>
      </p:sp>
      <p:sp>
        <p:nvSpPr>
          <p:cNvPr id="3" name="Espace réservé du contenu 2"/>
          <p:cNvSpPr>
            <a:spLocks noGrp="1"/>
          </p:cNvSpPr>
          <p:nvPr>
            <p:ph idx="1"/>
          </p:nvPr>
        </p:nvSpPr>
        <p:spPr/>
        <p:txBody>
          <a:bodyPr>
            <a:normAutofit fontScale="85000" lnSpcReduction="10000"/>
          </a:bodyPr>
          <a:lstStyle/>
          <a:p>
            <a:r>
              <a:rPr lang="fr-FR" dirty="0" smtClean="0"/>
              <a:t>It is the work of </a:t>
            </a:r>
            <a:r>
              <a:rPr lang="fr-FR" dirty="0"/>
              <a:t>the architects Hammond, Beeby and </a:t>
            </a:r>
            <a:r>
              <a:rPr lang="fr-FR" dirty="0" smtClean="0"/>
              <a:t>Babka.</a:t>
            </a:r>
          </a:p>
          <a:p>
            <a:r>
              <a:rPr lang="en-US" dirty="0" smtClean="0"/>
              <a:t>Disciplined </a:t>
            </a:r>
            <a:r>
              <a:rPr lang="en-US" dirty="0"/>
              <a:t>by a </a:t>
            </a:r>
            <a:r>
              <a:rPr lang="en-US" dirty="0" smtClean="0"/>
              <a:t>strict </a:t>
            </a:r>
            <a:r>
              <a:rPr lang="en-US" dirty="0"/>
              <a:t>4-ft grid, the </a:t>
            </a:r>
            <a:r>
              <a:rPr lang="en-US" dirty="0" smtClean="0"/>
              <a:t>36-ft </a:t>
            </a:r>
            <a:r>
              <a:rPr lang="en-US" dirty="0"/>
              <a:t>square plan </a:t>
            </a:r>
            <a:r>
              <a:rPr lang="en-US" dirty="0" smtClean="0"/>
              <a:t>encapsulates </a:t>
            </a:r>
            <a:r>
              <a:rPr lang="en-US" dirty="0"/>
              <a:t>a 12- by 28-ft </a:t>
            </a:r>
            <a:r>
              <a:rPr lang="en-US" dirty="0" smtClean="0"/>
              <a:t>rectangle</a:t>
            </a:r>
            <a:r>
              <a:rPr lang="en-US" dirty="0"/>
              <a:t>, which itself encapsulates a </a:t>
            </a:r>
            <a:r>
              <a:rPr lang="en-US" dirty="0" smtClean="0"/>
              <a:t>square kitchen lighted </a:t>
            </a:r>
            <a:r>
              <a:rPr lang="en-US" dirty="0"/>
              <a:t>by a skylight in the exact </a:t>
            </a:r>
            <a:r>
              <a:rPr lang="en-US" dirty="0" smtClean="0"/>
              <a:t>center </a:t>
            </a:r>
            <a:r>
              <a:rPr lang="en-US" dirty="0"/>
              <a:t>of the roof. Virtually all of the house's </a:t>
            </a:r>
            <a:r>
              <a:rPr lang="en-US" dirty="0" smtClean="0"/>
              <a:t>elements appear </a:t>
            </a:r>
            <a:r>
              <a:rPr lang="en-US" dirty="0"/>
              <a:t>in duplicate, set as mirror images of </a:t>
            </a:r>
            <a:r>
              <a:rPr lang="en-US" dirty="0" smtClean="0"/>
              <a:t>each </a:t>
            </a:r>
            <a:r>
              <a:rPr lang="en-US" dirty="0"/>
              <a:t>other: </a:t>
            </a:r>
            <a:r>
              <a:rPr lang="en-US" dirty="0" smtClean="0"/>
              <a:t>2 </a:t>
            </a:r>
            <a:r>
              <a:rPr lang="en-US" dirty="0"/>
              <a:t>entrances, </a:t>
            </a:r>
            <a:r>
              <a:rPr lang="en-US" dirty="0" smtClean="0"/>
              <a:t>2 </a:t>
            </a:r>
            <a:r>
              <a:rPr lang="en-US" dirty="0"/>
              <a:t>bathrooms, </a:t>
            </a:r>
            <a:r>
              <a:rPr lang="en-US" dirty="0" smtClean="0"/>
              <a:t>2 </a:t>
            </a:r>
            <a:r>
              <a:rPr lang="en-US" dirty="0"/>
              <a:t>wood stoves, </a:t>
            </a:r>
            <a:r>
              <a:rPr lang="en-US" dirty="0" smtClean="0"/>
              <a:t>2 </a:t>
            </a:r>
            <a:r>
              <a:rPr lang="en-US" dirty="0"/>
              <a:t>kitchen counters, a </a:t>
            </a:r>
            <a:r>
              <a:rPr lang="en-US" dirty="0" smtClean="0"/>
              <a:t>pair </a:t>
            </a:r>
            <a:r>
              <a:rPr lang="en-US" dirty="0"/>
              <a:t>of painted crossed tie rods on the front </a:t>
            </a:r>
            <a:r>
              <a:rPr lang="en-US" dirty="0" smtClean="0"/>
              <a:t>facade </a:t>
            </a:r>
            <a:r>
              <a:rPr lang="en-US" dirty="0"/>
              <a:t>- and on the identical back </a:t>
            </a:r>
            <a:r>
              <a:rPr lang="en-US" dirty="0" smtClean="0"/>
              <a:t>façade. </a:t>
            </a:r>
            <a:r>
              <a:rPr lang="en-US" dirty="0"/>
              <a:t>Standard industrial components </a:t>
            </a:r>
            <a:r>
              <a:rPr lang="en-US" dirty="0" smtClean="0"/>
              <a:t>figure largely </a:t>
            </a:r>
            <a:r>
              <a:rPr lang="en-US" dirty="0"/>
              <a:t>in the house' s </a:t>
            </a:r>
            <a:r>
              <a:rPr lang="en-US" dirty="0" smtClean="0"/>
              <a:t>construction : </a:t>
            </a:r>
            <a:r>
              <a:rPr lang="en-US" dirty="0"/>
              <a:t>metal panels and </a:t>
            </a:r>
            <a:r>
              <a:rPr lang="en-US" dirty="0" smtClean="0"/>
              <a:t>industrial glazing </a:t>
            </a:r>
            <a:r>
              <a:rPr lang="en-US" dirty="0"/>
              <a:t>are all painted an even </a:t>
            </a:r>
            <a:r>
              <a:rPr lang="en-US" dirty="0" smtClean="0"/>
              <a:t>white. </a:t>
            </a:r>
            <a:r>
              <a:rPr lang="en-US" dirty="0"/>
              <a:t>On </a:t>
            </a:r>
            <a:r>
              <a:rPr lang="en-US" dirty="0" smtClean="0"/>
              <a:t>the </a:t>
            </a:r>
            <a:r>
              <a:rPr lang="en-US" dirty="0"/>
              <a:t>interior, materials are </a:t>
            </a:r>
            <a:r>
              <a:rPr lang="en-US" dirty="0" smtClean="0"/>
              <a:t> </a:t>
            </a:r>
            <a:r>
              <a:rPr lang="en-US" dirty="0"/>
              <a:t>easily maintained: exposed steel </a:t>
            </a:r>
            <a:r>
              <a:rPr lang="en-US" dirty="0" smtClean="0"/>
              <a:t>decking </a:t>
            </a:r>
            <a:r>
              <a:rPr lang="en-US" dirty="0"/>
              <a:t>on the </a:t>
            </a:r>
            <a:r>
              <a:rPr lang="en-US" dirty="0" smtClean="0"/>
              <a:t>ceiling </a:t>
            </a:r>
            <a:r>
              <a:rPr lang="fr-FR" dirty="0"/>
              <a:t>and exposed </a:t>
            </a:r>
            <a:r>
              <a:rPr lang="fr-FR" dirty="0" smtClean="0"/>
              <a:t>steel </a:t>
            </a:r>
            <a:r>
              <a:rPr lang="en-US" dirty="0"/>
              <a:t>panels on the </a:t>
            </a:r>
            <a:r>
              <a:rPr lang="en-US" dirty="0" smtClean="0"/>
              <a:t>walls.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8506711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4" y="365126"/>
            <a:ext cx="8557146"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2" y="1690689"/>
            <a:ext cx="6796585" cy="4478099"/>
          </a:xfrm>
          <a:prstGeom prst="rect">
            <a:avLst/>
          </a:prstGeom>
        </p:spPr>
      </p:pic>
    </p:spTree>
    <p:extLst>
      <p:ext uri="{BB962C8B-B14F-4D97-AF65-F5344CB8AC3E}">
        <p14:creationId xmlns:p14="http://schemas.microsoft.com/office/powerpoint/2010/main" val="20241271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5" y="365126"/>
            <a:ext cx="8529850"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03" y="1690689"/>
            <a:ext cx="6741994" cy="4505395"/>
          </a:xfrm>
          <a:prstGeom prst="rect">
            <a:avLst/>
          </a:prstGeom>
        </p:spPr>
      </p:pic>
    </p:spTree>
    <p:extLst>
      <p:ext uri="{BB962C8B-B14F-4D97-AF65-F5344CB8AC3E}">
        <p14:creationId xmlns:p14="http://schemas.microsoft.com/office/powerpoint/2010/main" val="29000271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4" y="365126"/>
            <a:ext cx="8598090" cy="1325563"/>
          </a:xfrm>
        </p:spPr>
        <p:txBody>
          <a:bodyPr/>
          <a:lstStyle/>
          <a:p>
            <a:r>
              <a:rPr lang="fr-FR" dirty="0"/>
              <a:t>Wright Residence, Malibu, CA (</a:t>
            </a:r>
            <a:r>
              <a:rPr lang="fr-FR" dirty="0" smtClean="0"/>
              <a:t>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4" y="1690689"/>
            <a:ext cx="6632812" cy="4478100"/>
          </a:xfrm>
          <a:prstGeom prst="rect">
            <a:avLst/>
          </a:prstGeom>
        </p:spPr>
      </p:pic>
    </p:spTree>
    <p:extLst>
      <p:ext uri="{BB962C8B-B14F-4D97-AF65-F5344CB8AC3E}">
        <p14:creationId xmlns:p14="http://schemas.microsoft.com/office/powerpoint/2010/main" val="6218427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4000" dirty="0" smtClean="0"/>
              <a:t>DeMenil House, East Hampton, NY (1983)</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773" y="1690689"/>
            <a:ext cx="2865177" cy="4576761"/>
          </a:xfrm>
          <a:prstGeom prst="rect">
            <a:avLst/>
          </a:prstGeom>
        </p:spPr>
      </p:pic>
      <p:pic>
        <p:nvPicPr>
          <p:cNvPr id="6" name="Image 5"/>
          <p:cNvPicPr>
            <a:picLocks noChangeAspect="1"/>
          </p:cNvPicPr>
          <p:nvPr/>
        </p:nvPicPr>
        <p:blipFill>
          <a:blip r:embed="rId5"/>
          <a:stretch>
            <a:fillRect/>
          </a:stretch>
        </p:blipFill>
        <p:spPr>
          <a:xfrm>
            <a:off x="6555403" y="5767386"/>
            <a:ext cx="1628775" cy="1000125"/>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722" y="1690690"/>
            <a:ext cx="5665527" cy="3836654"/>
          </a:xfrm>
          <a:prstGeom prst="rect">
            <a:avLst/>
          </a:prstGeom>
        </p:spPr>
      </p:pic>
      <p:sp>
        <p:nvSpPr>
          <p:cNvPr id="8" name="ZoneTexte 7"/>
          <p:cNvSpPr txBox="1"/>
          <p:nvPr/>
        </p:nvSpPr>
        <p:spPr>
          <a:xfrm>
            <a:off x="4162567" y="4885899"/>
            <a:ext cx="3507475" cy="369332"/>
          </a:xfrm>
          <a:prstGeom prst="rect">
            <a:avLst/>
          </a:prstGeom>
          <a:noFill/>
        </p:spPr>
        <p:txBody>
          <a:bodyPr wrap="square" rtlCol="0">
            <a:spAutoFit/>
          </a:bodyPr>
          <a:lstStyle/>
          <a:p>
            <a:r>
              <a:rPr lang="fr-FR" dirty="0"/>
              <a:t>Charles Gwathmey &amp; Robert Siegel</a:t>
            </a:r>
          </a:p>
        </p:txBody>
      </p:sp>
      <p:pic>
        <p:nvPicPr>
          <p:cNvPr id="4" name="reflection_complete_version-857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8091560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761863" cy="1325563"/>
          </a:xfrm>
        </p:spPr>
        <p:txBody>
          <a:bodyPr>
            <a:normAutofit/>
          </a:bodyPr>
          <a:lstStyle/>
          <a:p>
            <a:r>
              <a:rPr lang="fr-FR" sz="4000" dirty="0"/>
              <a:t>DeMenil </a:t>
            </a:r>
            <a:r>
              <a:rPr lang="fr-FR" sz="4000" dirty="0" smtClean="0"/>
              <a:t>House, </a:t>
            </a:r>
            <a:r>
              <a:rPr lang="fr-FR" sz="4000" dirty="0"/>
              <a:t>East Hampton, NY (1983)</a:t>
            </a:r>
          </a:p>
        </p:txBody>
      </p:sp>
      <p:sp>
        <p:nvSpPr>
          <p:cNvPr id="3" name="Espace réservé du contenu 2"/>
          <p:cNvSpPr>
            <a:spLocks noGrp="1"/>
          </p:cNvSpPr>
          <p:nvPr>
            <p:ph idx="1"/>
          </p:nvPr>
        </p:nvSpPr>
        <p:spPr/>
        <p:txBody>
          <a:bodyPr>
            <a:normAutofit lnSpcReduction="10000"/>
          </a:bodyPr>
          <a:lstStyle/>
          <a:p>
            <a:r>
              <a:rPr lang="en-US" dirty="0" smtClean="0"/>
              <a:t>It is the work of the architects </a:t>
            </a:r>
            <a:r>
              <a:rPr lang="fr-FR" dirty="0"/>
              <a:t>Charles Gwathmey &amp; Robert </a:t>
            </a:r>
            <a:r>
              <a:rPr lang="fr-FR" dirty="0" smtClean="0"/>
              <a:t>Siegel.</a:t>
            </a:r>
            <a:endParaRPr lang="en-US" dirty="0" smtClean="0"/>
          </a:p>
          <a:p>
            <a:r>
              <a:rPr lang="en-US" dirty="0" smtClean="0"/>
              <a:t>This </a:t>
            </a:r>
            <a:r>
              <a:rPr lang="en-US" dirty="0"/>
              <a:t>project involved developing seven acres on a private dune site, with access from the north, dense woods on the east and west, and a half-mile-deep dune and ocean to the south. The driveway passes through the woods and a gate. To the west, a pink stucco wall seemingly floats in a half-acre pond, a landscaped water element in counterpoint to the ocean beyond. Turning south, one passes through the stucco wall.</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0221113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734568" cy="1325563"/>
          </a:xfrm>
        </p:spPr>
        <p:txBody>
          <a:bodyPr>
            <a:normAutofit/>
          </a:bodyPr>
          <a:lstStyle/>
          <a:p>
            <a:r>
              <a:rPr lang="fr-FR" sz="4000" dirty="0"/>
              <a:t>DeMenil </a:t>
            </a:r>
            <a:r>
              <a:rPr lang="fr-FR" sz="4000" dirty="0" smtClean="0"/>
              <a:t>House, </a:t>
            </a:r>
            <a:r>
              <a:rPr lang="fr-FR" sz="4000" dirty="0"/>
              <a:t>East Hampton, NY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766" y="1690689"/>
            <a:ext cx="6762467" cy="4314326"/>
          </a:xfrm>
          <a:prstGeom prst="rect">
            <a:avLst/>
          </a:prstGeom>
        </p:spPr>
      </p:pic>
    </p:spTree>
    <p:extLst>
      <p:ext uri="{BB962C8B-B14F-4D97-AF65-F5344CB8AC3E}">
        <p14:creationId xmlns:p14="http://schemas.microsoft.com/office/powerpoint/2010/main" val="36809018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3" y="365126"/>
            <a:ext cx="8775512" cy="1325563"/>
          </a:xfrm>
        </p:spPr>
        <p:txBody>
          <a:bodyPr>
            <a:normAutofit/>
          </a:bodyPr>
          <a:lstStyle/>
          <a:p>
            <a:r>
              <a:rPr lang="fr-FR" sz="4000" dirty="0"/>
              <a:t>DeMenil </a:t>
            </a:r>
            <a:r>
              <a:rPr lang="fr-FR" sz="4000" dirty="0" smtClean="0"/>
              <a:t>House, </a:t>
            </a:r>
            <a:r>
              <a:rPr lang="fr-FR" sz="4000" dirty="0"/>
              <a:t>East Hampton, NY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51" y="1690689"/>
            <a:ext cx="7287904" cy="4423508"/>
          </a:xfrm>
          <a:prstGeom prst="rect">
            <a:avLst/>
          </a:prstGeom>
        </p:spPr>
      </p:pic>
    </p:spTree>
    <p:extLst>
      <p:ext uri="{BB962C8B-B14F-4D97-AF65-F5344CB8AC3E}">
        <p14:creationId xmlns:p14="http://schemas.microsoft.com/office/powerpoint/2010/main" val="18480853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3" y="365126"/>
            <a:ext cx="8734567" cy="1325563"/>
          </a:xfrm>
        </p:spPr>
        <p:txBody>
          <a:bodyPr>
            <a:normAutofit/>
          </a:bodyPr>
          <a:lstStyle/>
          <a:p>
            <a:r>
              <a:rPr lang="fr-FR" sz="4000" dirty="0"/>
              <a:t>DeMenil </a:t>
            </a:r>
            <a:r>
              <a:rPr lang="fr-FR" sz="4000" dirty="0" smtClean="0"/>
              <a:t>House, </a:t>
            </a:r>
            <a:r>
              <a:rPr lang="fr-FR" sz="4000" dirty="0"/>
              <a:t>East Hampton, NY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29" y="1690689"/>
            <a:ext cx="7069541" cy="4450804"/>
          </a:xfrm>
          <a:prstGeom prst="rect">
            <a:avLst/>
          </a:prstGeom>
        </p:spPr>
      </p:pic>
    </p:spTree>
    <p:extLst>
      <p:ext uri="{BB962C8B-B14F-4D97-AF65-F5344CB8AC3E}">
        <p14:creationId xmlns:p14="http://schemas.microsoft.com/office/powerpoint/2010/main" val="40818165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666327" cy="1325563"/>
          </a:xfrm>
        </p:spPr>
        <p:txBody>
          <a:bodyPr>
            <a:normAutofit/>
          </a:bodyPr>
          <a:lstStyle/>
          <a:p>
            <a:r>
              <a:rPr lang="fr-FR" sz="4000" dirty="0"/>
              <a:t>DeMenil </a:t>
            </a:r>
            <a:r>
              <a:rPr lang="fr-FR" sz="4000" dirty="0" smtClean="0"/>
              <a:t>House, </a:t>
            </a:r>
            <a:r>
              <a:rPr lang="fr-FR" sz="4000" dirty="0"/>
              <a:t>East Hampton, NY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07" y="1699458"/>
            <a:ext cx="2920243" cy="450539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870" y="1690689"/>
            <a:ext cx="2824708" cy="450539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337" y="1690689"/>
            <a:ext cx="2893325" cy="4496628"/>
          </a:xfrm>
          <a:prstGeom prst="rect">
            <a:avLst/>
          </a:prstGeom>
        </p:spPr>
      </p:pic>
    </p:spTree>
    <p:extLst>
      <p:ext uri="{BB962C8B-B14F-4D97-AF65-F5344CB8AC3E}">
        <p14:creationId xmlns:p14="http://schemas.microsoft.com/office/powerpoint/2010/main" val="5267704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7" y="365126"/>
            <a:ext cx="8775510" cy="1325563"/>
          </a:xfrm>
        </p:spPr>
        <p:txBody>
          <a:bodyPr>
            <a:normAutofit/>
          </a:bodyPr>
          <a:lstStyle/>
          <a:p>
            <a:r>
              <a:rPr lang="fr-FR" sz="4000" dirty="0"/>
              <a:t>DeMenil </a:t>
            </a:r>
            <a:r>
              <a:rPr lang="fr-FR" sz="4000" dirty="0" smtClean="0"/>
              <a:t>House, </a:t>
            </a:r>
            <a:r>
              <a:rPr lang="fr-FR" sz="4000" dirty="0"/>
              <a:t>East Hampton, NY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55" y="1690689"/>
            <a:ext cx="2989713" cy="4450804"/>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123" y="1690689"/>
            <a:ext cx="5445244" cy="4450804"/>
          </a:xfrm>
          <a:prstGeom prst="rect">
            <a:avLst/>
          </a:prstGeom>
        </p:spPr>
      </p:pic>
    </p:spTree>
    <p:extLst>
      <p:ext uri="{BB962C8B-B14F-4D97-AF65-F5344CB8AC3E}">
        <p14:creationId xmlns:p14="http://schemas.microsoft.com/office/powerpoint/2010/main" val="36500417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8622" cy="1325563"/>
          </a:xfrm>
        </p:spPr>
        <p:txBody>
          <a:bodyPr/>
          <a:lstStyle/>
          <a:p>
            <a:r>
              <a:rPr lang="fr-FR" dirty="0"/>
              <a:t>Fultz House, Chesterton, IN (1980)</a:t>
            </a:r>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725" y="1690689"/>
            <a:ext cx="6878472" cy="4437156"/>
          </a:xfrm>
          <a:prstGeom prst="rect">
            <a:avLst/>
          </a:prstGeom>
        </p:spPr>
      </p:pic>
    </p:spTree>
    <p:extLst>
      <p:ext uri="{BB962C8B-B14F-4D97-AF65-F5344CB8AC3E}">
        <p14:creationId xmlns:p14="http://schemas.microsoft.com/office/powerpoint/2010/main" val="16442959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734567" cy="1325563"/>
          </a:xfrm>
        </p:spPr>
        <p:txBody>
          <a:bodyPr>
            <a:normAutofit/>
          </a:bodyPr>
          <a:lstStyle/>
          <a:p>
            <a:r>
              <a:rPr lang="fr-FR" sz="4000" dirty="0"/>
              <a:t>DeMenil </a:t>
            </a:r>
            <a:r>
              <a:rPr lang="fr-FR" sz="4000" dirty="0" smtClean="0"/>
              <a:t>House, </a:t>
            </a:r>
            <a:r>
              <a:rPr lang="fr-FR" sz="4000" dirty="0"/>
              <a:t>East Hampton, NY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87" y="1690689"/>
            <a:ext cx="6864825" cy="4423508"/>
          </a:xfrm>
          <a:prstGeom prst="rect">
            <a:avLst/>
          </a:prstGeom>
        </p:spPr>
      </p:pic>
    </p:spTree>
    <p:extLst>
      <p:ext uri="{BB962C8B-B14F-4D97-AF65-F5344CB8AC3E}">
        <p14:creationId xmlns:p14="http://schemas.microsoft.com/office/powerpoint/2010/main" val="234955822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Greenlay House, Dallas, TX (1984)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6115050" y="1690689"/>
            <a:ext cx="2837881" cy="452437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640" y="1690688"/>
            <a:ext cx="2934720" cy="452437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0" y="1690687"/>
            <a:ext cx="2953260" cy="4524375"/>
          </a:xfrm>
          <a:prstGeom prst="rect">
            <a:avLst/>
          </a:prstGeom>
        </p:spPr>
      </p:pic>
      <p:sp>
        <p:nvSpPr>
          <p:cNvPr id="8" name="ZoneTexte 7"/>
          <p:cNvSpPr txBox="1"/>
          <p:nvPr/>
        </p:nvSpPr>
        <p:spPr>
          <a:xfrm>
            <a:off x="6373504" y="5609230"/>
            <a:ext cx="2402006" cy="369332"/>
          </a:xfrm>
          <a:prstGeom prst="rect">
            <a:avLst/>
          </a:prstGeom>
          <a:noFill/>
        </p:spPr>
        <p:txBody>
          <a:bodyPr wrap="square" rtlCol="0">
            <a:spAutoFit/>
          </a:bodyPr>
          <a:lstStyle/>
          <a:p>
            <a:r>
              <a:rPr lang="fr-FR" dirty="0" smtClean="0"/>
              <a:t>     </a:t>
            </a:r>
            <a:r>
              <a:rPr lang="fr-FR" dirty="0" smtClean="0">
                <a:solidFill>
                  <a:schemeClr val="bg1"/>
                </a:solidFill>
              </a:rPr>
              <a:t>Edward L. Barnes </a:t>
            </a:r>
            <a:endParaRPr lang="fr-FR" dirty="0">
              <a:solidFill>
                <a:schemeClr val="bg1"/>
              </a:solidFill>
            </a:endParaRPr>
          </a:p>
        </p:txBody>
      </p:sp>
    </p:spTree>
    <p:extLst>
      <p:ext uri="{BB962C8B-B14F-4D97-AF65-F5344CB8AC3E}">
        <p14:creationId xmlns:p14="http://schemas.microsoft.com/office/powerpoint/2010/main" val="135700547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the architects </a:t>
            </a:r>
            <a:r>
              <a:rPr lang="en-US" dirty="0"/>
              <a:t>Edward Larrabee Barnes &amp; Armand P. </a:t>
            </a:r>
            <a:r>
              <a:rPr lang="en-US" dirty="0" smtClean="0"/>
              <a:t>Avakian.</a:t>
            </a:r>
          </a:p>
          <a:p>
            <a:r>
              <a:rPr lang="en-US" dirty="0"/>
              <a:t>From the entrance court, dominated by a big spreading oak, the house appears as four smallish structures, connected by the breezeways and long covered </a:t>
            </a:r>
            <a:r>
              <a:rPr lang="en-US" dirty="0" smtClean="0"/>
              <a:t>porches-dog runs </a:t>
            </a:r>
            <a:r>
              <a:rPr lang="en-US" dirty="0"/>
              <a:t>in Texas. From the back gardens, careful articulation of the cascading units gives an impression of a small hillside village, with intimate view-terraces and plazas, pools and a </a:t>
            </a:r>
            <a:r>
              <a:rPr lang="en-US" dirty="0" smtClean="0"/>
              <a:t>waterfall </a:t>
            </a:r>
            <a:r>
              <a:rPr lang="en-US" dirty="0"/>
              <a:t>fountain. Most windows and screens slide into pockets to turn spaces into garden pavilions when the weather is right. </a:t>
            </a:r>
            <a:r>
              <a:rPr lang="en-US" dirty="0" smtClean="0"/>
              <a:t>Inside, </a:t>
            </a:r>
            <a:r>
              <a:rPr lang="en-US" dirty="0"/>
              <a:t>the plan is also </a:t>
            </a:r>
            <a:r>
              <a:rPr lang="en-US" dirty="0" smtClean="0"/>
              <a:t>a </a:t>
            </a:r>
            <a:r>
              <a:rPr lang="en-US" dirty="0"/>
              <a:t>cluster of houses</a:t>
            </a:r>
            <a:r>
              <a:rPr lang="en-US" dirty="0" smtClean="0"/>
              <a:t>, </a:t>
            </a:r>
            <a:r>
              <a:rPr lang="en-US" dirty="0"/>
              <a:t>giving children and parents separate and private suites (with separate entrances</a:t>
            </a:r>
            <a:r>
              <a:rPr lang="en-US" dirty="0" smtClean="0"/>
              <a: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4884717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contenu 2"/>
          <p:cNvSpPr>
            <a:spLocks noGrp="1"/>
          </p:cNvSpPr>
          <p:nvPr>
            <p:ph idx="1"/>
          </p:nvPr>
        </p:nvSpPr>
        <p:spPr/>
        <p:txBody>
          <a:bodyPr>
            <a:normAutofit lnSpcReduction="10000"/>
          </a:bodyPr>
          <a:lstStyle/>
          <a:p>
            <a:r>
              <a:rPr lang="en-US" dirty="0" smtClean="0"/>
              <a:t>The </a:t>
            </a:r>
            <a:r>
              <a:rPr lang="en-US" dirty="0"/>
              <a:t>four building </a:t>
            </a:r>
            <a:r>
              <a:rPr lang="en-US" dirty="0" smtClean="0"/>
              <a:t>blocks </a:t>
            </a:r>
            <a:r>
              <a:rPr lang="en-US" dirty="0"/>
              <a:t>of the entry level rise into two </a:t>
            </a:r>
            <a:r>
              <a:rPr lang="en-US" dirty="0" smtClean="0"/>
              <a:t>towers </a:t>
            </a:r>
            <a:r>
              <a:rPr lang="en-US" dirty="0"/>
              <a:t>on the level above; and all interconnect on the bottom floor, so that the house can function as a unit</a:t>
            </a:r>
            <a:r>
              <a:rPr lang="en-US" dirty="0" smtClean="0"/>
              <a:t>. </a:t>
            </a:r>
            <a:r>
              <a:rPr lang="en-US" dirty="0"/>
              <a:t>Poured-in-place reinforced concrete is used for floor slabs, and for walls at grade changes and hill embankments. The remaining load-bearing walls are reinforced concrete block, finished with white stucco outside, and metal studs, insulation, and painted gypsum board on the interiors</a:t>
            </a:r>
            <a:r>
              <a:rPr lang="en-US" dirty="0" smtClean="0"/>
              <a:t>. </a:t>
            </a:r>
            <a:r>
              <a:rPr lang="en-US" dirty="0"/>
              <a:t>Other materials are high quality and precisely detailed: limestone paving, copper roofing over cedar planking, black-framed metal pocket windows.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9062130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10" y="1690689"/>
            <a:ext cx="7137780" cy="4491747"/>
          </a:xfrm>
          <a:prstGeom prst="rect">
            <a:avLst/>
          </a:prstGeom>
        </p:spPr>
      </p:pic>
    </p:spTree>
    <p:extLst>
      <p:ext uri="{BB962C8B-B14F-4D97-AF65-F5344CB8AC3E}">
        <p14:creationId xmlns:p14="http://schemas.microsoft.com/office/powerpoint/2010/main" val="12227422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11" y="1690689"/>
            <a:ext cx="6851178" cy="4464451"/>
          </a:xfrm>
          <a:prstGeom prst="rect">
            <a:avLst/>
          </a:prstGeom>
        </p:spPr>
      </p:pic>
    </p:spTree>
    <p:extLst>
      <p:ext uri="{BB962C8B-B14F-4D97-AF65-F5344CB8AC3E}">
        <p14:creationId xmlns:p14="http://schemas.microsoft.com/office/powerpoint/2010/main" val="39874153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3" y="1690689"/>
            <a:ext cx="6632813" cy="4409860"/>
          </a:xfrm>
          <a:prstGeom prst="rect">
            <a:avLst/>
          </a:prstGeom>
        </p:spPr>
      </p:pic>
    </p:spTree>
    <p:extLst>
      <p:ext uri="{BB962C8B-B14F-4D97-AF65-F5344CB8AC3E}">
        <p14:creationId xmlns:p14="http://schemas.microsoft.com/office/powerpoint/2010/main" val="7887587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0" y="1690689"/>
            <a:ext cx="6714700" cy="4368917"/>
          </a:xfrm>
          <a:prstGeom prst="rect">
            <a:avLst/>
          </a:prstGeom>
        </p:spPr>
      </p:pic>
    </p:spTree>
    <p:extLst>
      <p:ext uri="{BB962C8B-B14F-4D97-AF65-F5344CB8AC3E}">
        <p14:creationId xmlns:p14="http://schemas.microsoft.com/office/powerpoint/2010/main" val="29977083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418" y="1690689"/>
            <a:ext cx="6619164" cy="4478099"/>
          </a:xfrm>
          <a:prstGeom prst="rect">
            <a:avLst/>
          </a:prstGeom>
        </p:spPr>
      </p:pic>
    </p:spTree>
    <p:extLst>
      <p:ext uri="{BB962C8B-B14F-4D97-AF65-F5344CB8AC3E}">
        <p14:creationId xmlns:p14="http://schemas.microsoft.com/office/powerpoint/2010/main" val="8352804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31" y="1690689"/>
            <a:ext cx="6782938" cy="4339989"/>
          </a:xfrm>
          <a:prstGeom prst="rect">
            <a:avLst/>
          </a:prstGeom>
        </p:spPr>
      </p:pic>
    </p:spTree>
    <p:extLst>
      <p:ext uri="{BB962C8B-B14F-4D97-AF65-F5344CB8AC3E}">
        <p14:creationId xmlns:p14="http://schemas.microsoft.com/office/powerpoint/2010/main" val="4251269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24031" cy="1325563"/>
          </a:xfrm>
        </p:spPr>
        <p:txBody>
          <a:bodyPr/>
          <a:lstStyle/>
          <a:p>
            <a:r>
              <a:rPr lang="fr-FR" dirty="0"/>
              <a:t>Fultz House, Chesterton, IN (1980)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355" y="1690689"/>
            <a:ext cx="6769290" cy="4396212"/>
          </a:xfrm>
          <a:prstGeom prst="rect">
            <a:avLst/>
          </a:prstGeom>
        </p:spPr>
      </p:pic>
    </p:spTree>
    <p:extLst>
      <p:ext uri="{BB962C8B-B14F-4D97-AF65-F5344CB8AC3E}">
        <p14:creationId xmlns:p14="http://schemas.microsoft.com/office/powerpoint/2010/main" val="37625431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Greenlay House, Dallas, TX (1984)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009" y="1690689"/>
            <a:ext cx="6509982" cy="4396212"/>
          </a:xfrm>
          <a:prstGeom prst="rect">
            <a:avLst/>
          </a:prstGeom>
        </p:spPr>
      </p:pic>
      <p:pic>
        <p:nvPicPr>
          <p:cNvPr id="5" name="visiting-jasmine-light-funk-background-music-72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154510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Norton House, Venice, CA (1984)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892" y="1690689"/>
            <a:ext cx="3091882" cy="438256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569" y="1690689"/>
            <a:ext cx="2484962" cy="285471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3827" y="3544501"/>
            <a:ext cx="1482551" cy="10009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775" y="4811598"/>
            <a:ext cx="1126275" cy="1059366"/>
          </a:xfrm>
          <a:prstGeom prst="rect">
            <a:avLst/>
          </a:prstGeom>
        </p:spPr>
      </p:pic>
      <p:sp>
        <p:nvSpPr>
          <p:cNvPr id="8" name="ZoneTexte 7"/>
          <p:cNvSpPr txBox="1"/>
          <p:nvPr/>
        </p:nvSpPr>
        <p:spPr>
          <a:xfrm>
            <a:off x="5131558" y="3643952"/>
            <a:ext cx="1883391" cy="369332"/>
          </a:xfrm>
          <a:prstGeom prst="rect">
            <a:avLst/>
          </a:prstGeom>
          <a:noFill/>
        </p:spPr>
        <p:txBody>
          <a:bodyPr wrap="square" rtlCol="0">
            <a:spAutoFit/>
          </a:bodyPr>
          <a:lstStyle/>
          <a:p>
            <a:r>
              <a:rPr lang="fr-FR" dirty="0" smtClean="0">
                <a:solidFill>
                  <a:schemeClr val="bg1"/>
                </a:solidFill>
              </a:rPr>
              <a:t>   Frank Gehry</a:t>
            </a:r>
            <a:endParaRPr lang="fr-FR" dirty="0">
              <a:solidFill>
                <a:schemeClr val="bg1"/>
              </a:solidFill>
            </a:endParaRPr>
          </a:p>
        </p:txBody>
      </p:sp>
    </p:spTree>
    <p:extLst>
      <p:ext uri="{BB962C8B-B14F-4D97-AF65-F5344CB8AC3E}">
        <p14:creationId xmlns:p14="http://schemas.microsoft.com/office/powerpoint/2010/main" val="398844947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the architect Frank Gehry.</a:t>
            </a:r>
          </a:p>
          <a:p>
            <a:r>
              <a:rPr lang="en-US" dirty="0" smtClean="0"/>
              <a:t>The </a:t>
            </a:r>
            <a:r>
              <a:rPr lang="en-US" dirty="0"/>
              <a:t>Norton House is a sculptural assemblage of everyday materials. Formally, the building is a group of offset boxes connected by interior and exterior staircases, each with a deck area above.  The ground floor, which houses </a:t>
            </a:r>
            <a:r>
              <a:rPr lang="en-US" dirty="0" smtClean="0"/>
              <a:t>2 </a:t>
            </a:r>
            <a:r>
              <a:rPr lang="en-US" dirty="0"/>
              <a:t>bedrooms, a studio, and a garage, is subtly set back from the street wall. The volume itself is wrapped in bright blue tiles. </a:t>
            </a:r>
            <a:r>
              <a:rPr lang="en-US" dirty="0" smtClean="0"/>
              <a:t>The 2</a:t>
            </a:r>
            <a:r>
              <a:rPr lang="en-US" baseline="30000" dirty="0" smtClean="0"/>
              <a:t>nd</a:t>
            </a:r>
            <a:r>
              <a:rPr lang="en-US" dirty="0" smtClean="0"/>
              <a:t> floor</a:t>
            </a:r>
            <a:r>
              <a:rPr lang="en-US" dirty="0"/>
              <a:t>, which contains the main living spaces including a kitchen and living space, is set farther back in an effort to maintain privacy. This space opens onto a terrace overlooking the ocean. The </a:t>
            </a:r>
            <a:r>
              <a:rPr lang="en-US" dirty="0" smtClean="0"/>
              <a:t>3</a:t>
            </a:r>
            <a:r>
              <a:rPr lang="en-US" baseline="30000" dirty="0" smtClean="0"/>
              <a:t>rd</a:t>
            </a:r>
            <a:r>
              <a:rPr lang="en-US" dirty="0" smtClean="0"/>
              <a:t> floor</a:t>
            </a:r>
            <a:r>
              <a:rPr lang="en-US" dirty="0"/>
              <a:t>, which includes another bedroom and an external staircase to the roof terrace, has its own deck as well.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7096828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contenu 2"/>
          <p:cNvSpPr>
            <a:spLocks noGrp="1"/>
          </p:cNvSpPr>
          <p:nvPr>
            <p:ph idx="1"/>
          </p:nvPr>
        </p:nvSpPr>
        <p:spPr/>
        <p:txBody>
          <a:bodyPr>
            <a:normAutofit fontScale="92500" lnSpcReduction="20000"/>
          </a:bodyPr>
          <a:lstStyle/>
          <a:p>
            <a:r>
              <a:rPr lang="en-US" dirty="0"/>
              <a:t>The most notable form of the building, however, is the studio: a purple box perched on a pillar towards the front of the main terrace, accessible only by an exterior stairway. The studio faces the ocean and fashions a large panoramic window at its front. Wooden shutters and timber pieces that rest geometrically on top of it contribute to its resemblance of a lifeguard station, a reference applicable to both the location, as it is on a beach where lifeguard perches are commonplace. Walls rendered with stucco are painted in different colors to accentuate geometric shapes, whereas other sections are faced with contrasting tiling. A tall, red chimney, visible through the glazing, rises through the house to pierce a glass canopy at roof level.</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2131160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82" y="1690689"/>
            <a:ext cx="4138684" cy="44781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238" y="1690690"/>
            <a:ext cx="4165979" cy="4478100"/>
          </a:xfrm>
          <a:prstGeom prst="rect">
            <a:avLst/>
          </a:prstGeom>
        </p:spPr>
      </p:pic>
    </p:spTree>
    <p:extLst>
      <p:ext uri="{BB962C8B-B14F-4D97-AF65-F5344CB8AC3E}">
        <p14:creationId xmlns:p14="http://schemas.microsoft.com/office/powerpoint/2010/main" val="4739645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59" y="1690689"/>
            <a:ext cx="6823881" cy="4478099"/>
          </a:xfrm>
          <a:prstGeom prst="rect">
            <a:avLst/>
          </a:prstGeom>
        </p:spPr>
      </p:pic>
    </p:spTree>
    <p:extLst>
      <p:ext uri="{BB962C8B-B14F-4D97-AF65-F5344CB8AC3E}">
        <p14:creationId xmlns:p14="http://schemas.microsoft.com/office/powerpoint/2010/main" val="30774137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14" y="1690689"/>
            <a:ext cx="4684594" cy="440986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784" y="1690690"/>
            <a:ext cx="4029501" cy="4409860"/>
          </a:xfrm>
          <a:prstGeom prst="rect">
            <a:avLst/>
          </a:prstGeom>
        </p:spPr>
      </p:pic>
    </p:spTree>
    <p:extLst>
      <p:ext uri="{BB962C8B-B14F-4D97-AF65-F5344CB8AC3E}">
        <p14:creationId xmlns:p14="http://schemas.microsoft.com/office/powerpoint/2010/main" val="390036189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6" y="1690689"/>
            <a:ext cx="6837528" cy="4341621"/>
          </a:xfrm>
          <a:prstGeom prst="rect">
            <a:avLst/>
          </a:prstGeom>
        </p:spPr>
      </p:pic>
    </p:spTree>
    <p:extLst>
      <p:ext uri="{BB962C8B-B14F-4D97-AF65-F5344CB8AC3E}">
        <p14:creationId xmlns:p14="http://schemas.microsoft.com/office/powerpoint/2010/main" val="142105643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690688"/>
            <a:ext cx="3179550" cy="445080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882" y="1690688"/>
            <a:ext cx="3084393" cy="4450805"/>
          </a:xfrm>
          <a:prstGeom prst="rect">
            <a:avLst/>
          </a:prstGeom>
        </p:spPr>
      </p:pic>
    </p:spTree>
    <p:extLst>
      <p:ext uri="{BB962C8B-B14F-4D97-AF65-F5344CB8AC3E}">
        <p14:creationId xmlns:p14="http://schemas.microsoft.com/office/powerpoint/2010/main" val="13380629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885" y="1690689"/>
            <a:ext cx="3002130" cy="449174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544" y="1690689"/>
            <a:ext cx="2919011" cy="4491748"/>
          </a:xfrm>
          <a:prstGeom prst="rect">
            <a:avLst/>
          </a:prstGeom>
        </p:spPr>
      </p:pic>
    </p:spTree>
    <p:extLst>
      <p:ext uri="{BB962C8B-B14F-4D97-AF65-F5344CB8AC3E}">
        <p14:creationId xmlns:p14="http://schemas.microsoft.com/office/powerpoint/2010/main" val="20403066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9565" cy="1325563"/>
          </a:xfrm>
        </p:spPr>
        <p:txBody>
          <a:bodyPr/>
          <a:lstStyle/>
          <a:p>
            <a:r>
              <a:rPr lang="fr-FR" dirty="0"/>
              <a:t>Fultz House, Chesterton, IN (1980)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483855" y="2034013"/>
            <a:ext cx="3900879" cy="3042954"/>
          </a:xfrm>
          <a:prstGeom prst="rect">
            <a:avLst/>
          </a:prstGeom>
        </p:spPr>
      </p:pic>
      <p:pic>
        <p:nvPicPr>
          <p:cNvPr id="5" name="Image 4"/>
          <p:cNvPicPr>
            <a:picLocks noChangeAspect="1"/>
          </p:cNvPicPr>
          <p:nvPr/>
        </p:nvPicPr>
        <p:blipFill>
          <a:blip r:embed="rId3"/>
          <a:stretch>
            <a:fillRect/>
          </a:stretch>
        </p:blipFill>
        <p:spPr>
          <a:xfrm>
            <a:off x="4584172" y="2034013"/>
            <a:ext cx="4164042" cy="3042954"/>
          </a:xfrm>
          <a:prstGeom prst="rect">
            <a:avLst/>
          </a:prstGeom>
        </p:spPr>
      </p:pic>
    </p:spTree>
    <p:extLst>
      <p:ext uri="{BB962C8B-B14F-4D97-AF65-F5344CB8AC3E}">
        <p14:creationId xmlns:p14="http://schemas.microsoft.com/office/powerpoint/2010/main" val="34105105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90689"/>
            <a:ext cx="6400800" cy="4464451"/>
          </a:xfrm>
          <a:prstGeom prst="rect">
            <a:avLst/>
          </a:prstGeom>
        </p:spPr>
      </p:pic>
    </p:spTree>
    <p:extLst>
      <p:ext uri="{BB962C8B-B14F-4D97-AF65-F5344CB8AC3E}">
        <p14:creationId xmlns:p14="http://schemas.microsoft.com/office/powerpoint/2010/main" val="5572608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Norton House, Venice, CA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242" y="1690689"/>
            <a:ext cx="6605516" cy="4409860"/>
          </a:xfrm>
          <a:prstGeom prst="rect">
            <a:avLst/>
          </a:prstGeom>
        </p:spPr>
      </p:pic>
    </p:spTree>
    <p:extLst>
      <p:ext uri="{BB962C8B-B14F-4D97-AF65-F5344CB8AC3E}">
        <p14:creationId xmlns:p14="http://schemas.microsoft.com/office/powerpoint/2010/main" val="3943337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9021170" cy="1325563"/>
          </a:xfrm>
        </p:spPr>
        <p:txBody>
          <a:bodyPr/>
          <a:lstStyle/>
          <a:p>
            <a:r>
              <a:rPr lang="fr-FR" dirty="0" smtClean="0"/>
              <a:t>Prince House, Albuquerque, NM (1984)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9812" y="1613452"/>
            <a:ext cx="2719316" cy="2731186"/>
          </a:xfrm>
          <a:prstGeom prst="rect">
            <a:avLst/>
          </a:prstGeom>
        </p:spPr>
      </p:pic>
      <p:sp>
        <p:nvSpPr>
          <p:cNvPr id="5" name="ZoneTexte 4"/>
          <p:cNvSpPr txBox="1"/>
          <p:nvPr/>
        </p:nvSpPr>
        <p:spPr>
          <a:xfrm>
            <a:off x="7083187" y="3821373"/>
            <a:ext cx="1337481" cy="369332"/>
          </a:xfrm>
          <a:prstGeom prst="rect">
            <a:avLst/>
          </a:prstGeom>
          <a:noFill/>
        </p:spPr>
        <p:txBody>
          <a:bodyPr wrap="square" rtlCol="0">
            <a:spAutoFit/>
          </a:bodyPr>
          <a:lstStyle/>
          <a:p>
            <a:r>
              <a:rPr lang="fr-FR" dirty="0" smtClean="0">
                <a:solidFill>
                  <a:schemeClr val="bg1"/>
                </a:solidFill>
              </a:rPr>
              <a:t>Bart Prince</a:t>
            </a:r>
            <a:endParaRPr lang="fr-FR" dirty="0">
              <a:solidFill>
                <a:schemeClr val="bg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4519" y="1613451"/>
            <a:ext cx="3020421" cy="4527943"/>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29" y="1613450"/>
            <a:ext cx="3026817" cy="4527943"/>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813" y="4444084"/>
            <a:ext cx="2719316" cy="1697309"/>
          </a:xfrm>
          <a:prstGeom prst="rect">
            <a:avLst/>
          </a:prstGeom>
        </p:spPr>
      </p:pic>
    </p:spTree>
    <p:extLst>
      <p:ext uri="{BB962C8B-B14F-4D97-AF65-F5344CB8AC3E}">
        <p14:creationId xmlns:p14="http://schemas.microsoft.com/office/powerpoint/2010/main" val="403182126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34818" cy="1325563"/>
          </a:xfrm>
        </p:spPr>
        <p:txBody>
          <a:bodyPr/>
          <a:lstStyle/>
          <a:p>
            <a:r>
              <a:rPr lang="fr-FR" dirty="0"/>
              <a:t>Prince House, Albuquerque, NM (1984)</a:t>
            </a:r>
          </a:p>
        </p:txBody>
      </p:sp>
      <p:sp>
        <p:nvSpPr>
          <p:cNvPr id="3" name="Espace réservé du contenu 2"/>
          <p:cNvSpPr>
            <a:spLocks noGrp="1"/>
          </p:cNvSpPr>
          <p:nvPr>
            <p:ph idx="1"/>
          </p:nvPr>
        </p:nvSpPr>
        <p:spPr/>
        <p:txBody>
          <a:bodyPr>
            <a:normAutofit fontScale="92500" lnSpcReduction="20000"/>
          </a:bodyPr>
          <a:lstStyle/>
          <a:p>
            <a:r>
              <a:rPr lang="en-US" dirty="0"/>
              <a:t>It is the own house of the architect Bart Prince</a:t>
            </a:r>
            <a:r>
              <a:rPr lang="en-US" dirty="0" smtClean="0"/>
              <a:t>.</a:t>
            </a:r>
          </a:p>
          <a:p>
            <a:r>
              <a:rPr lang="en-US" dirty="0" smtClean="0"/>
              <a:t>Two </a:t>
            </a:r>
            <a:r>
              <a:rPr lang="en-US" dirty="0"/>
              <a:t>cylindrical spaces, with cast-in-place concrete walls and piers, occupy the site at the front and back. The larger forward cylinder houses the studio behind a protective berm that shelters it from the noisy street. Inside, a radial roof spirals upward on steel pipes ringed by a continuous clerestory, bathing the studio with an even light even as it preserves the sense of an enclosed, contemplative space for work and thought. Four structural towers, sheathed in plywood and ceramic tile, contain stairs or utility spines. The long horizontal private living space at the top is framed in steel pipes and sheathed with tongue-in-groove boards below and cement stucco </a:t>
            </a:r>
            <a:r>
              <a:rPr lang="en-US" dirty="0" smtClean="0"/>
              <a:t>above.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8213184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5001"/>
            <a:ext cx="9144000" cy="1325563"/>
          </a:xfrm>
        </p:spPr>
        <p:txBody>
          <a:bodyPr/>
          <a:lstStyle/>
          <a:p>
            <a:r>
              <a:rPr lang="fr-FR" dirty="0"/>
              <a:t>Prince House, Albuquerque, NM (1984)</a:t>
            </a:r>
          </a:p>
        </p:txBody>
      </p:sp>
      <p:sp>
        <p:nvSpPr>
          <p:cNvPr id="3" name="Espace réservé du contenu 2"/>
          <p:cNvSpPr>
            <a:spLocks noGrp="1"/>
          </p:cNvSpPr>
          <p:nvPr>
            <p:ph idx="1"/>
          </p:nvPr>
        </p:nvSpPr>
        <p:spPr/>
        <p:txBody>
          <a:bodyPr>
            <a:normAutofit fontScale="85000" lnSpcReduction="20000"/>
          </a:bodyPr>
          <a:lstStyle/>
          <a:p>
            <a:r>
              <a:rPr lang="en-US" dirty="0"/>
              <a:t>A south-facing circulation hall is shaded against the summer sun by overhanging steel studs, and lined with tubes of water to collect warmth from the lower sun in winter. Off that hall are alcoves for living and sleeping, inward looking yet opening to the sky with walls that peel back to let in light through a concealed clerestory. In 1990, Prince added a library tower. Organized on three floors, the tower’s inclined profile results from the diminishing circumference of each course of split-faced concrete block, so that the tower adapts to the existing structure by stepping back from a wide base to a narrow crown. In 2006, he added a gallery above the 1946 adobe house he owns next door. From the street it appears as a seemingly random intermingling of color, shape and texture but each design decision reflects an inner programmatic decision.</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4030819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14651" y="1690689"/>
            <a:ext cx="6632812" cy="4177848"/>
          </a:xfrm>
          <a:prstGeom prst="rect">
            <a:avLst/>
          </a:prstGeom>
        </p:spPr>
      </p:pic>
    </p:spTree>
    <p:extLst>
      <p:ext uri="{BB962C8B-B14F-4D97-AF65-F5344CB8AC3E}">
        <p14:creationId xmlns:p14="http://schemas.microsoft.com/office/powerpoint/2010/main" val="25676354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8" y="1690689"/>
            <a:ext cx="7001303" cy="4314326"/>
          </a:xfrm>
          <a:prstGeom prst="rect">
            <a:avLst/>
          </a:prstGeom>
        </p:spPr>
      </p:pic>
    </p:spTree>
    <p:extLst>
      <p:ext uri="{BB962C8B-B14F-4D97-AF65-F5344CB8AC3E}">
        <p14:creationId xmlns:p14="http://schemas.microsoft.com/office/powerpoint/2010/main" val="35271275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27" y="1690689"/>
            <a:ext cx="6728346" cy="4327974"/>
          </a:xfrm>
          <a:prstGeom prst="rect">
            <a:avLst/>
          </a:prstGeom>
        </p:spPr>
      </p:pic>
    </p:spTree>
    <p:extLst>
      <p:ext uri="{BB962C8B-B14F-4D97-AF65-F5344CB8AC3E}">
        <p14:creationId xmlns:p14="http://schemas.microsoft.com/office/powerpoint/2010/main" val="37108433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Prince House, Albuquerque, NM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9" y="1690689"/>
            <a:ext cx="6933062" cy="4478099"/>
          </a:xfrm>
          <a:prstGeom prst="rect">
            <a:avLst/>
          </a:prstGeom>
        </p:spPr>
      </p:pic>
    </p:spTree>
    <p:extLst>
      <p:ext uri="{BB962C8B-B14F-4D97-AF65-F5344CB8AC3E}">
        <p14:creationId xmlns:p14="http://schemas.microsoft.com/office/powerpoint/2010/main" val="362650496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34818" cy="1325563"/>
          </a:xfrm>
        </p:spPr>
        <p:txBody>
          <a:bodyPr/>
          <a:lstStyle/>
          <a:p>
            <a:r>
              <a:rPr lang="fr-FR" dirty="0"/>
              <a:t>Prince House, Albuquerque, NM (1984)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30" y="1690689"/>
            <a:ext cx="6782939" cy="4396212"/>
          </a:xfrm>
          <a:prstGeom prst="rect">
            <a:avLst/>
          </a:prstGeom>
        </p:spPr>
      </p:pic>
    </p:spTree>
    <p:extLst>
      <p:ext uri="{BB962C8B-B14F-4D97-AF65-F5344CB8AC3E}">
        <p14:creationId xmlns:p14="http://schemas.microsoft.com/office/powerpoint/2010/main" val="16473561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56939</TotalTime>
  <Words>3400</Words>
  <Application>Microsoft Office PowerPoint</Application>
  <PresentationFormat>Affichage à l'écran (4:3)</PresentationFormat>
  <Paragraphs>281</Paragraphs>
  <Slides>111</Slides>
  <Notes>0</Notes>
  <HiddenSlides>0</HiddenSlides>
  <MMClips>4</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111</vt:i4>
      </vt:variant>
    </vt:vector>
  </HeadingPairs>
  <TitlesOfParts>
    <vt:vector size="115" baseType="lpstr">
      <vt:lpstr>Arial</vt:lpstr>
      <vt:lpstr>Calibri</vt:lpstr>
      <vt:lpstr>Calibri Light</vt:lpstr>
      <vt:lpstr>Thème Office</vt:lpstr>
      <vt:lpstr>Présentation PowerPoint</vt:lpstr>
      <vt:lpstr>US Modernist Houses 1980 – 1984</vt:lpstr>
      <vt:lpstr>       US Modernist Houses</vt:lpstr>
      <vt:lpstr>       US Modernist Houses </vt:lpstr>
      <vt:lpstr>Fultz House, Chesterton, IN (1980)</vt:lpstr>
      <vt:lpstr>  Fultz House, Chesterton, IN (1980)</vt:lpstr>
      <vt:lpstr>Fultz House, Chesterton, IN (1980)</vt:lpstr>
      <vt:lpstr>Fultz House, Chesterton, IN (1980)</vt:lpstr>
      <vt:lpstr>Fultz House, Chesterton, IN (1980)</vt:lpstr>
      <vt:lpstr>Fultz House, Chesterton, IN (1980)</vt:lpstr>
      <vt:lpstr> Sands Point House, Long Island, NY (1981)</vt:lpstr>
      <vt:lpstr> Sands Point House, Long Island, NY (1981)</vt:lpstr>
      <vt:lpstr>Sands Point House, Long Island, NY (1981)</vt:lpstr>
      <vt:lpstr>Sands Point House, Long Island, NY (1981)</vt:lpstr>
      <vt:lpstr>Sands Point House, Long Island, NY (1981)</vt:lpstr>
      <vt:lpstr>Sands Point House, Long Island, NY (1981)</vt:lpstr>
      <vt:lpstr>Sands Point House, Long Island, NY (1981)</vt:lpstr>
      <vt:lpstr>Sands Point House, Long Island, NY (1981)</vt:lpstr>
      <vt:lpstr>Abrams House, Pittsburgh, MA (1982)</vt:lpstr>
      <vt:lpstr>Abrams House, Pittsburgh, MA (1982)</vt:lpstr>
      <vt:lpstr>Abrams House, Pittsburgh, MA (1982)</vt:lpstr>
      <vt:lpstr>Abrams House, Pittsburgh, MA (1982)</vt:lpstr>
      <vt:lpstr>Abrams House, Pittsburgh, MA (1982)</vt:lpstr>
      <vt:lpstr>Abrams House, Pittsburgh, MA (1982)</vt:lpstr>
      <vt:lpstr>Abrams House, Pittsburgh, MA (1982)</vt:lpstr>
      <vt:lpstr>Abrams House, Pittsburgh, MA (1982)</vt:lpstr>
      <vt:lpstr>Abrams House, Pittsburgh, MA (1982)</vt:lpstr>
      <vt:lpstr>Abrams House, Pittsburgh, MA (1982)</vt:lpstr>
      <vt:lpstr>Abrams House, Pittsburgh, MA (1982)</vt:lpstr>
      <vt:lpstr>Abrams House, Pittsburgh, MA (1982)</vt:lpstr>
      <vt:lpstr>Schwimmer House, Los Angeles, CA (1982)</vt:lpstr>
      <vt:lpstr>Schwimmer House, Los Angeles, CA (1982)</vt:lpstr>
      <vt:lpstr>Schwimmer House, Los Angeles, CA (1982)</vt:lpstr>
      <vt:lpstr>Schwimmer House, Los Angeles, CA (1982)</vt:lpstr>
      <vt:lpstr>Schwimmer House, Los Angeles, CA (1982)</vt:lpstr>
      <vt:lpstr>Schwimmer House, Los Angeles, CA (1982)</vt:lpstr>
      <vt:lpstr>Schwimmer House, Los Angeles, CA (1982)</vt:lpstr>
      <vt:lpstr>Schwimmer House, Los Angeles, CA (1982)</vt:lpstr>
      <vt:lpstr>Schwimmer House, Los Angeles, CA (1982)</vt:lpstr>
      <vt:lpstr>Schwimmer House, Los Angeles, CA (1982)</vt:lpstr>
      <vt:lpstr>Schwimmer House, Los Angeles, CA (1982)</vt:lpstr>
      <vt:lpstr>Schwimmer House, Los Angeles, CA (1982)</vt:lpstr>
      <vt:lpstr>Petal House, Los Angeles, CA (1982) </vt:lpstr>
      <vt:lpstr>Petal House, Los Angeles, CA (1982) </vt:lpstr>
      <vt:lpstr>Petal House, Los Angeles, CA (1982) </vt:lpstr>
      <vt:lpstr>Petal House, Los Angeles, CA (1982) </vt:lpstr>
      <vt:lpstr>Petal House, Los Angeles, CA (1982) </vt:lpstr>
      <vt:lpstr>Petal House, Los Angeles, CA (1982) </vt:lpstr>
      <vt:lpstr>Wright Residence, Malibu, CA (1983)</vt:lpstr>
      <vt:lpstr>Wright Residence, Malibu, CA (1983)</vt:lpstr>
      <vt:lpstr>Wright Residence, Malibu, CA (1983)</vt:lpstr>
      <vt:lpstr>Wright Residence, Malibu, CA (1983)</vt:lpstr>
      <vt:lpstr>Wright Residence, Malibu, CA (1983)</vt:lpstr>
      <vt:lpstr>Wright Residence, Malibu, CA (1983)</vt:lpstr>
      <vt:lpstr>Wright Residence, Malibu, CA (1983)</vt:lpstr>
      <vt:lpstr>Wright Residence, Malibu, CA (1983)</vt:lpstr>
      <vt:lpstr>Wright Residence, Malibu, CA (1983)</vt:lpstr>
      <vt:lpstr>Wright Residence, Malibu, CA (1983)</vt:lpstr>
      <vt:lpstr>Wright Residence, Malibu, CA (1983)</vt:lpstr>
      <vt:lpstr>Wright Residence, Malibu, CA (1983)</vt:lpstr>
      <vt:lpstr>Wright Residence, Malibu, CA (1983)</vt:lpstr>
      <vt:lpstr>Wright Residence, Malibu, CA (1983)</vt:lpstr>
      <vt:lpstr> DeMenil House, East Hampton, NY (1983)</vt:lpstr>
      <vt:lpstr>DeMenil House, East Hampton, NY (1983)</vt:lpstr>
      <vt:lpstr>DeMenil House, East Hampton, NY (1983)</vt:lpstr>
      <vt:lpstr>DeMenil House, East Hampton, NY (1983)</vt:lpstr>
      <vt:lpstr>DeMenil House, East Hampton, NY (1983)</vt:lpstr>
      <vt:lpstr>DeMenil House, East Hampton, NY (1983)</vt:lpstr>
      <vt:lpstr>DeMenil House, East Hampton, NY (1983)</vt:lpstr>
      <vt:lpstr>DeMenil House, East Hampton, NY (1983)</vt:lpstr>
      <vt:lpstr>Greenlay House, Dallas, TX (1984) </vt:lpstr>
      <vt:lpstr>Greenlay House, Dallas, TX (1984) </vt:lpstr>
      <vt:lpstr>Greenlay House, Dallas, TX (1984) </vt:lpstr>
      <vt:lpstr>Greenlay House, Dallas, TX (1984) </vt:lpstr>
      <vt:lpstr>Greenlay House, Dallas, TX (1984) </vt:lpstr>
      <vt:lpstr>Greenlay House, Dallas, TX (1984) </vt:lpstr>
      <vt:lpstr>Greenlay House, Dallas, TX (1984) </vt:lpstr>
      <vt:lpstr>Greenlay House, Dallas, TX (1984) </vt:lpstr>
      <vt:lpstr>Greenlay House, Dallas, TX (1984) </vt:lpstr>
      <vt:lpstr>Greenlay House, Dallas, TX (1984) </vt:lpstr>
      <vt:lpstr>Norton House, Venice, CA (1984)</vt:lpstr>
      <vt:lpstr>Norton House, Venice, CA (1984)</vt:lpstr>
      <vt:lpstr>Norton House, Venice, CA (1984)</vt:lpstr>
      <vt:lpstr>Norton House, Venice, CA (1984)</vt:lpstr>
      <vt:lpstr>Norton House, Venice, CA (1984)</vt:lpstr>
      <vt:lpstr>Norton House, Venice, CA (1984)</vt:lpstr>
      <vt:lpstr>Norton House, Venice, CA (1984)</vt:lpstr>
      <vt:lpstr>Norton House, Venice, CA (1984)</vt:lpstr>
      <vt:lpstr>Norton House, Venice, CA (1984)</vt:lpstr>
      <vt:lpstr>Norton House, Venice, CA (1984)</vt:lpstr>
      <vt:lpstr>Norton House, Venice, CA (1984)</vt:lpstr>
      <vt:lpstr>Prince House, Albuquerque, NM (1984)</vt:lpstr>
      <vt:lpstr>Prince House, Albuquerque, NM (1984)</vt:lpstr>
      <vt:lpstr>Prince House, Albuquerque, NM (1984)</vt:lpstr>
      <vt:lpstr>Prince House, Albuquerque, NM (1984)</vt:lpstr>
      <vt:lpstr>Prince House, Albuquerque, NM (1984)</vt:lpstr>
      <vt:lpstr>Prince House, Albuquerque, NM (1984)</vt:lpstr>
      <vt:lpstr>Prince House, Albuquerque, NM (1984)</vt:lpstr>
      <vt:lpstr>Prince House, Albuquerque, NM (1984)</vt:lpstr>
      <vt:lpstr>Prince House, Albuquerque, NM (1984)</vt:lpstr>
      <vt:lpstr>Prince House, Albuquerque, NM (1984)</vt:lpstr>
      <vt:lpstr> Hoekstra House, Homewood, IL (1984)</vt:lpstr>
      <vt:lpstr> Hoekstra House, Homewood, IL (1984)</vt:lpstr>
      <vt:lpstr> Hoekstra House, Homewood, IL (1984)</vt:lpstr>
      <vt:lpstr> Hoekstra House, Homewood, IL (1984)</vt:lpstr>
      <vt:lpstr> Hoekstra House, Homewood, IL (1984)</vt:lpstr>
      <vt:lpstr> Hoekstra House, Homewood, IL (1984)</vt:lpstr>
      <vt:lpstr> Hoekstra House, Homewood, IL (1984)</vt:lpstr>
      <vt:lpstr> Hoekstra House, Homewood, IL (1984)</vt:lpstr>
      <vt:lpstr> Hoekstra House, Homewood, IL (1984)</vt:lpstr>
      <vt:lpstr>Greenlay House, Dallas, TX (1984)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708</cp:revision>
  <dcterms:created xsi:type="dcterms:W3CDTF">2017-12-25T13:11:09Z</dcterms:created>
  <dcterms:modified xsi:type="dcterms:W3CDTF">2022-03-17T08:11:12Z</dcterms:modified>
</cp:coreProperties>
</file>