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0"/>
  </p:notesMasterIdLst>
  <p:sldIdLst>
    <p:sldId id="1018" r:id="rId2"/>
    <p:sldId id="551" r:id="rId3"/>
    <p:sldId id="1594" r:id="rId4"/>
    <p:sldId id="1266" r:id="rId5"/>
    <p:sldId id="1370" r:id="rId6"/>
    <p:sldId id="1008" r:id="rId7"/>
    <p:sldId id="1009" r:id="rId8"/>
    <p:sldId id="1010" r:id="rId9"/>
    <p:sldId id="1011" r:id="rId10"/>
    <p:sldId id="1012" r:id="rId11"/>
    <p:sldId id="1013" r:id="rId12"/>
    <p:sldId id="1014" r:id="rId13"/>
    <p:sldId id="1015" r:id="rId14"/>
    <p:sldId id="1016" r:id="rId15"/>
    <p:sldId id="1017" r:id="rId16"/>
    <p:sldId id="1595" r:id="rId17"/>
    <p:sldId id="1596" r:id="rId18"/>
    <p:sldId id="1597" r:id="rId19"/>
    <p:sldId id="1599" r:id="rId20"/>
    <p:sldId id="1598" r:id="rId21"/>
    <p:sldId id="1600" r:id="rId22"/>
    <p:sldId id="1601" r:id="rId23"/>
    <p:sldId id="1602" r:id="rId24"/>
    <p:sldId id="1604" r:id="rId25"/>
    <p:sldId id="1605" r:id="rId26"/>
    <p:sldId id="1603" r:id="rId27"/>
    <p:sldId id="1222" r:id="rId28"/>
    <p:sldId id="1223" r:id="rId29"/>
    <p:sldId id="1224" r:id="rId30"/>
    <p:sldId id="1225" r:id="rId31"/>
    <p:sldId id="1226" r:id="rId32"/>
    <p:sldId id="1227" r:id="rId33"/>
    <p:sldId id="1229" r:id="rId34"/>
    <p:sldId id="1230" r:id="rId35"/>
    <p:sldId id="1232" r:id="rId36"/>
    <p:sldId id="1233" r:id="rId37"/>
    <p:sldId id="1235" r:id="rId38"/>
    <p:sldId id="1234" r:id="rId39"/>
    <p:sldId id="1236" r:id="rId40"/>
    <p:sldId id="1237" r:id="rId41"/>
    <p:sldId id="1238" r:id="rId42"/>
    <p:sldId id="1241" r:id="rId43"/>
    <p:sldId id="1240" r:id="rId44"/>
    <p:sldId id="1239" r:id="rId45"/>
    <p:sldId id="1330" r:id="rId46"/>
    <p:sldId id="1331" r:id="rId47"/>
    <p:sldId id="1336" r:id="rId48"/>
    <p:sldId id="1335" r:id="rId49"/>
    <p:sldId id="1332" r:id="rId50"/>
    <p:sldId id="1333" r:id="rId51"/>
    <p:sldId id="1334" r:id="rId52"/>
    <p:sldId id="1579" r:id="rId53"/>
    <p:sldId id="1580" r:id="rId54"/>
    <p:sldId id="1581" r:id="rId55"/>
    <p:sldId id="1589" r:id="rId56"/>
    <p:sldId id="1590" r:id="rId57"/>
    <p:sldId id="1582" r:id="rId58"/>
    <p:sldId id="1583" r:id="rId59"/>
    <p:sldId id="1584" r:id="rId60"/>
    <p:sldId id="1585" r:id="rId61"/>
    <p:sldId id="1586" r:id="rId62"/>
    <p:sldId id="1587" r:id="rId63"/>
    <p:sldId id="1591" r:id="rId64"/>
    <p:sldId id="1592" r:id="rId65"/>
    <p:sldId id="1588" r:id="rId66"/>
    <p:sldId id="735" r:id="rId67"/>
    <p:sldId id="734" r:id="rId68"/>
    <p:sldId id="729" r:id="rId69"/>
    <p:sldId id="730" r:id="rId70"/>
    <p:sldId id="731" r:id="rId71"/>
    <p:sldId id="732" r:id="rId72"/>
    <p:sldId id="733" r:id="rId73"/>
    <p:sldId id="596" r:id="rId74"/>
    <p:sldId id="605" r:id="rId75"/>
    <p:sldId id="607" r:id="rId76"/>
    <p:sldId id="608" r:id="rId77"/>
    <p:sldId id="597" r:id="rId78"/>
    <p:sldId id="599" r:id="rId79"/>
    <p:sldId id="601" r:id="rId80"/>
    <p:sldId id="602" r:id="rId81"/>
    <p:sldId id="606" r:id="rId82"/>
    <p:sldId id="610" r:id="rId83"/>
    <p:sldId id="603" r:id="rId84"/>
    <p:sldId id="1165" r:id="rId85"/>
    <p:sldId id="1166" r:id="rId86"/>
    <p:sldId id="1169" r:id="rId87"/>
    <p:sldId id="1173" r:id="rId88"/>
    <p:sldId id="1521" r:id="rId89"/>
    <p:sldId id="1172" r:id="rId90"/>
    <p:sldId id="1171" r:id="rId91"/>
    <p:sldId id="1176" r:id="rId92"/>
    <p:sldId id="1175" r:id="rId93"/>
    <p:sldId id="1068" r:id="rId94"/>
    <p:sldId id="1069" r:id="rId95"/>
    <p:sldId id="1073" r:id="rId96"/>
    <p:sldId id="1070" r:id="rId97"/>
    <p:sldId id="1072" r:id="rId98"/>
    <p:sldId id="1074" r:id="rId99"/>
    <p:sldId id="1071" r:id="rId100"/>
    <p:sldId id="1348" r:id="rId101"/>
    <p:sldId id="1349" r:id="rId102"/>
    <p:sldId id="1350" r:id="rId103"/>
    <p:sldId id="1351" r:id="rId104"/>
    <p:sldId id="1352" r:id="rId105"/>
    <p:sldId id="1353" r:id="rId106"/>
    <p:sldId id="1354" r:id="rId107"/>
    <p:sldId id="1355" r:id="rId108"/>
    <p:sldId id="1098" r:id="rId109"/>
    <p:sldId id="1099" r:id="rId110"/>
    <p:sldId id="1113" r:id="rId111"/>
    <p:sldId id="1100" r:id="rId112"/>
    <p:sldId id="1101" r:id="rId113"/>
    <p:sldId id="925" r:id="rId114"/>
    <p:sldId id="1103" r:id="rId115"/>
    <p:sldId id="1112" r:id="rId116"/>
    <p:sldId id="1109" r:id="rId117"/>
    <p:sldId id="921" r:id="rId118"/>
    <p:sldId id="924" r:id="rId119"/>
    <p:sldId id="1110" r:id="rId120"/>
    <p:sldId id="1104" r:id="rId121"/>
    <p:sldId id="932" r:id="rId122"/>
    <p:sldId id="933" r:id="rId123"/>
    <p:sldId id="1105" r:id="rId124"/>
    <p:sldId id="1107" r:id="rId125"/>
    <p:sldId id="1106" r:id="rId126"/>
    <p:sldId id="930" r:id="rId127"/>
    <p:sldId id="936" r:id="rId128"/>
    <p:sldId id="1108" r:id="rId129"/>
    <p:sldId id="1111" r:id="rId130"/>
    <p:sldId id="661" r:id="rId131"/>
    <p:sldId id="662" r:id="rId132"/>
    <p:sldId id="670" r:id="rId133"/>
    <p:sldId id="671" r:id="rId134"/>
    <p:sldId id="663" r:id="rId135"/>
    <p:sldId id="664" r:id="rId136"/>
    <p:sldId id="667" r:id="rId137"/>
    <p:sldId id="668" r:id="rId138"/>
    <p:sldId id="1522" r:id="rId139"/>
    <p:sldId id="666" r:id="rId140"/>
    <p:sldId id="669" r:id="rId141"/>
    <p:sldId id="665" r:id="rId142"/>
    <p:sldId id="1473" r:id="rId143"/>
    <p:sldId id="1474" r:id="rId144"/>
    <p:sldId id="1476" r:id="rId145"/>
    <p:sldId id="1475" r:id="rId146"/>
    <p:sldId id="1478" r:id="rId147"/>
    <p:sldId id="1479" r:id="rId148"/>
    <p:sldId id="1480" r:id="rId149"/>
    <p:sldId id="1523" r:id="rId150"/>
    <p:sldId id="1524" r:id="rId151"/>
    <p:sldId id="1525" r:id="rId152"/>
    <p:sldId id="1526" r:id="rId153"/>
    <p:sldId id="1527" r:id="rId154"/>
    <p:sldId id="1529" r:id="rId155"/>
    <p:sldId id="1528" r:id="rId156"/>
    <p:sldId id="1606" r:id="rId157"/>
    <p:sldId id="1607" r:id="rId158"/>
    <p:sldId id="1608" r:id="rId159"/>
    <p:sldId id="1609" r:id="rId160"/>
    <p:sldId id="1610" r:id="rId161"/>
    <p:sldId id="1611" r:id="rId162"/>
    <p:sldId id="1613" r:id="rId163"/>
    <p:sldId id="1614" r:id="rId164"/>
    <p:sldId id="1616" r:id="rId165"/>
    <p:sldId id="1612" r:id="rId166"/>
    <p:sldId id="1615" r:id="rId167"/>
    <p:sldId id="1617" r:id="rId168"/>
    <p:sldId id="1593" r:id="rId16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1963212-3677-494B-BE1F-2D406A4E5F19}">
          <p14:sldIdLst>
            <p14:sldId id="1018"/>
            <p14:sldId id="551"/>
            <p14:sldId id="1594"/>
            <p14:sldId id="1266"/>
            <p14:sldId id="1370"/>
            <p14:sldId id="1008"/>
            <p14:sldId id="1009"/>
            <p14:sldId id="1010"/>
            <p14:sldId id="1011"/>
            <p14:sldId id="1012"/>
            <p14:sldId id="1013"/>
            <p14:sldId id="1014"/>
            <p14:sldId id="1015"/>
            <p14:sldId id="1016"/>
            <p14:sldId id="1017"/>
            <p14:sldId id="1595"/>
            <p14:sldId id="1596"/>
            <p14:sldId id="1597"/>
            <p14:sldId id="1599"/>
            <p14:sldId id="1598"/>
            <p14:sldId id="1600"/>
            <p14:sldId id="1601"/>
            <p14:sldId id="1602"/>
            <p14:sldId id="1604"/>
            <p14:sldId id="1605"/>
            <p14:sldId id="1603"/>
            <p14:sldId id="1222"/>
            <p14:sldId id="1223"/>
            <p14:sldId id="1224"/>
            <p14:sldId id="1225"/>
            <p14:sldId id="1226"/>
            <p14:sldId id="1227"/>
            <p14:sldId id="1229"/>
            <p14:sldId id="1230"/>
            <p14:sldId id="1232"/>
            <p14:sldId id="1233"/>
            <p14:sldId id="1235"/>
            <p14:sldId id="1234"/>
            <p14:sldId id="1236"/>
            <p14:sldId id="1237"/>
            <p14:sldId id="1238"/>
            <p14:sldId id="1241"/>
            <p14:sldId id="1240"/>
            <p14:sldId id="1239"/>
            <p14:sldId id="1330"/>
            <p14:sldId id="1331"/>
            <p14:sldId id="1336"/>
            <p14:sldId id="1335"/>
            <p14:sldId id="1332"/>
            <p14:sldId id="1333"/>
            <p14:sldId id="1334"/>
            <p14:sldId id="1579"/>
            <p14:sldId id="1580"/>
            <p14:sldId id="1581"/>
            <p14:sldId id="1589"/>
            <p14:sldId id="1590"/>
            <p14:sldId id="1582"/>
            <p14:sldId id="1583"/>
            <p14:sldId id="1584"/>
            <p14:sldId id="1585"/>
            <p14:sldId id="1586"/>
            <p14:sldId id="1587"/>
            <p14:sldId id="1591"/>
            <p14:sldId id="1592"/>
            <p14:sldId id="1588"/>
            <p14:sldId id="735"/>
            <p14:sldId id="734"/>
            <p14:sldId id="729"/>
            <p14:sldId id="730"/>
            <p14:sldId id="731"/>
            <p14:sldId id="732"/>
            <p14:sldId id="733"/>
            <p14:sldId id="596"/>
            <p14:sldId id="605"/>
            <p14:sldId id="607"/>
            <p14:sldId id="608"/>
            <p14:sldId id="597"/>
            <p14:sldId id="599"/>
            <p14:sldId id="601"/>
            <p14:sldId id="602"/>
            <p14:sldId id="606"/>
            <p14:sldId id="610"/>
            <p14:sldId id="603"/>
            <p14:sldId id="1165"/>
            <p14:sldId id="1166"/>
            <p14:sldId id="1169"/>
            <p14:sldId id="1173"/>
            <p14:sldId id="1521"/>
            <p14:sldId id="1172"/>
            <p14:sldId id="1171"/>
            <p14:sldId id="1176"/>
            <p14:sldId id="1175"/>
            <p14:sldId id="1068"/>
            <p14:sldId id="1069"/>
            <p14:sldId id="1073"/>
            <p14:sldId id="1070"/>
            <p14:sldId id="1072"/>
            <p14:sldId id="1074"/>
            <p14:sldId id="1071"/>
            <p14:sldId id="1348"/>
            <p14:sldId id="1349"/>
            <p14:sldId id="1350"/>
            <p14:sldId id="1351"/>
            <p14:sldId id="1352"/>
            <p14:sldId id="1353"/>
            <p14:sldId id="1354"/>
            <p14:sldId id="1355"/>
            <p14:sldId id="1098"/>
            <p14:sldId id="1099"/>
            <p14:sldId id="1113"/>
            <p14:sldId id="1100"/>
            <p14:sldId id="1101"/>
            <p14:sldId id="925"/>
            <p14:sldId id="1103"/>
            <p14:sldId id="1112"/>
            <p14:sldId id="1109"/>
            <p14:sldId id="921"/>
            <p14:sldId id="924"/>
            <p14:sldId id="1110"/>
            <p14:sldId id="1104"/>
            <p14:sldId id="932"/>
            <p14:sldId id="933"/>
            <p14:sldId id="1105"/>
            <p14:sldId id="1107"/>
            <p14:sldId id="1106"/>
            <p14:sldId id="930"/>
            <p14:sldId id="936"/>
            <p14:sldId id="1108"/>
            <p14:sldId id="1111"/>
            <p14:sldId id="661"/>
            <p14:sldId id="662"/>
            <p14:sldId id="670"/>
            <p14:sldId id="671"/>
            <p14:sldId id="663"/>
            <p14:sldId id="664"/>
            <p14:sldId id="667"/>
            <p14:sldId id="668"/>
            <p14:sldId id="1522"/>
            <p14:sldId id="666"/>
            <p14:sldId id="669"/>
            <p14:sldId id="665"/>
            <p14:sldId id="1473"/>
            <p14:sldId id="1474"/>
            <p14:sldId id="1476"/>
            <p14:sldId id="1475"/>
            <p14:sldId id="1478"/>
            <p14:sldId id="1479"/>
            <p14:sldId id="1480"/>
            <p14:sldId id="1523"/>
            <p14:sldId id="1524"/>
            <p14:sldId id="1525"/>
            <p14:sldId id="1526"/>
            <p14:sldId id="1527"/>
            <p14:sldId id="1529"/>
            <p14:sldId id="1528"/>
            <p14:sldId id="1606"/>
            <p14:sldId id="1607"/>
            <p14:sldId id="1608"/>
            <p14:sldId id="1609"/>
            <p14:sldId id="1610"/>
            <p14:sldId id="1611"/>
            <p14:sldId id="1613"/>
            <p14:sldId id="1614"/>
            <p14:sldId id="1616"/>
            <p14:sldId id="1612"/>
            <p14:sldId id="1615"/>
            <p14:sldId id="1617"/>
            <p14:sldId id="15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5" autoAdjust="0"/>
    <p:restoredTop sz="94660"/>
  </p:normalViewPr>
  <p:slideViewPr>
    <p:cSldViewPr snapToGrid="0">
      <p:cViewPr varScale="1">
        <p:scale>
          <a:sx n="89" d="100"/>
          <a:sy n="89" d="100"/>
        </p:scale>
        <p:origin x="1195" y="53"/>
      </p:cViewPr>
      <p:guideLst/>
    </p:cSldViewPr>
  </p:slideViewPr>
  <p:notesTextViewPr>
    <p:cViewPr>
      <p:scale>
        <a:sx n="1" d="1"/>
        <a:sy n="1" d="1"/>
      </p:scale>
      <p:origin x="0" y="0"/>
    </p:cViewPr>
  </p:notesTextViewPr>
  <p:sorterViewPr>
    <p:cViewPr varScale="1">
      <p:scale>
        <a:sx n="100" d="100"/>
        <a:sy n="100" d="100"/>
      </p:scale>
      <p:origin x="0" y="-3943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30/03/2022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30/03/2022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30/03/2022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30/03/2022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30/03/2022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30/03/2022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30/03/2022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30/03/2022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30/03/2022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30/03/2022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30/03/2022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30/03/2022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30/03/2022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g"/><Relationship Id="rId1" Type="http://schemas.openxmlformats.org/officeDocument/2006/relationships/slideLayout" Target="../slideLayouts/slideLayout6.xml"/><Relationship Id="rId4" Type="http://schemas.openxmlformats.org/officeDocument/2006/relationships/image" Target="../media/image140.jpg"/></Relationships>
</file>

<file path=ppt/slides/_rels/slide10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G"/><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161.jpg"/></Relationships>
</file>

<file path=ppt/slides/_rels/slide127.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9.jp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86.jpg"/><Relationship Id="rId1" Type="http://schemas.openxmlformats.org/officeDocument/2006/relationships/slideLayout" Target="../slideLayouts/slideLayout6.xml"/><Relationship Id="rId4" Type="http://schemas.openxmlformats.org/officeDocument/2006/relationships/image" Target="../media/image188.gif"/></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194.jp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6.xml"/><Relationship Id="rId4" Type="http://schemas.openxmlformats.org/officeDocument/2006/relationships/image" Target="../media/image5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gif"/><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6.xml"/><Relationship Id="rId4" Type="http://schemas.openxmlformats.org/officeDocument/2006/relationships/image" Target="../media/image9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6.xml"/><Relationship Id="rId4" Type="http://schemas.openxmlformats.org/officeDocument/2006/relationships/image" Target="../media/image9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6.xml"/><Relationship Id="rId4" Type="http://schemas.openxmlformats.org/officeDocument/2006/relationships/image" Target="../media/image113.jp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6.xml"/><Relationship Id="rId4" Type="http://schemas.openxmlformats.org/officeDocument/2006/relationships/image" Target="../media/image116.jpg"/></Relationships>
</file>

<file path=ppt/slides/_rels/slide9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6.xml"/><Relationship Id="rId4" Type="http://schemas.openxmlformats.org/officeDocument/2006/relationships/image" Target="../media/image124.jpg"/></Relationships>
</file>

<file path=ppt/slides/_rels/slide9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6.xml"/><Relationship Id="rId4" Type="http://schemas.openxmlformats.org/officeDocument/2006/relationships/image" Target="../media/image127.jpg"/></Relationships>
</file>

<file path=ppt/slides/_rels/slide9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99.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542" y="533378"/>
            <a:ext cx="7913792" cy="5186629"/>
          </a:xfrm>
          <a:prstGeom prst="rect">
            <a:avLst/>
          </a:prstGeom>
        </p:spPr>
      </p:pic>
      <p:sp>
        <p:nvSpPr>
          <p:cNvPr id="4" name="ZoneTexte 3"/>
          <p:cNvSpPr txBox="1"/>
          <p:nvPr/>
        </p:nvSpPr>
        <p:spPr>
          <a:xfrm>
            <a:off x="927278" y="544469"/>
            <a:ext cx="7302321" cy="1015663"/>
          </a:xfrm>
          <a:prstGeom prst="rect">
            <a:avLst/>
          </a:prstGeom>
          <a:noFill/>
        </p:spPr>
        <p:txBody>
          <a:bodyPr wrap="square" rtlCol="0">
            <a:spAutoFit/>
          </a:bodyPr>
          <a:lstStyle/>
          <a:p>
            <a:r>
              <a:rPr lang="fr-FR" sz="6000" dirty="0" smtClean="0">
                <a:solidFill>
                  <a:schemeClr val="bg1"/>
                </a:solidFill>
              </a:rPr>
              <a:t>US. Modernist Houses</a:t>
            </a:r>
            <a:endParaRPr lang="fr-FR" sz="6000" dirty="0">
              <a:solidFill>
                <a:schemeClr val="bg1"/>
              </a:solidFill>
            </a:endParaRPr>
          </a:p>
        </p:txBody>
      </p:sp>
      <p:sp>
        <p:nvSpPr>
          <p:cNvPr id="5" name="ZoneTexte 4"/>
          <p:cNvSpPr txBox="1"/>
          <p:nvPr/>
        </p:nvSpPr>
        <p:spPr>
          <a:xfrm>
            <a:off x="3232597" y="1674254"/>
            <a:ext cx="2882453" cy="461665"/>
          </a:xfrm>
          <a:prstGeom prst="rect">
            <a:avLst/>
          </a:prstGeom>
          <a:noFill/>
        </p:spPr>
        <p:txBody>
          <a:bodyPr wrap="square" rtlCol="0">
            <a:spAutoFit/>
          </a:bodyPr>
          <a:lstStyle/>
          <a:p>
            <a:r>
              <a:rPr lang="fr-FR" sz="2400" dirty="0" smtClean="0">
                <a:solidFill>
                  <a:schemeClr val="bg1"/>
                </a:solidFill>
              </a:rPr>
              <a:t>      1973-1975</a:t>
            </a:r>
            <a:endParaRPr lang="fr-FR" sz="2400" dirty="0">
              <a:solidFill>
                <a:schemeClr val="bg1"/>
              </a:solidFill>
            </a:endParaRPr>
          </a:p>
        </p:txBody>
      </p:sp>
      <p:pic>
        <p:nvPicPr>
          <p:cNvPr id="6" name="blues-for-Ik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350816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Douglas House, Harbor Springs, MI </a:t>
            </a:r>
            <a:r>
              <a:rPr lang="fr-FR" sz="4000" dirty="0"/>
              <a:t>(1973)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039" y="1690689"/>
            <a:ext cx="3515822" cy="437448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313" y="1690689"/>
            <a:ext cx="2843389" cy="3327251"/>
          </a:xfrm>
          <a:prstGeom prst="rect">
            <a:avLst/>
          </a:prstGeom>
        </p:spPr>
      </p:pic>
    </p:spTree>
    <p:extLst>
      <p:ext uri="{BB962C8B-B14F-4D97-AF65-F5344CB8AC3E}">
        <p14:creationId xmlns:p14="http://schemas.microsoft.com/office/powerpoint/2010/main" val="12462280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854" y="365126"/>
            <a:ext cx="8425198" cy="1325563"/>
          </a:xfrm>
        </p:spPr>
        <p:txBody>
          <a:bodyPr/>
          <a:lstStyle/>
          <a:p>
            <a:r>
              <a:rPr lang="fr-FR" dirty="0" smtClean="0"/>
              <a:t>Jake Kittle House, Gaviota, CA (1975)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323" y="1690689"/>
            <a:ext cx="2930431" cy="451692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20" y="1692153"/>
            <a:ext cx="3515933" cy="2983715"/>
          </a:xfrm>
          <a:prstGeom prst="rect">
            <a:avLst/>
          </a:prstGeom>
        </p:spPr>
      </p:pic>
      <p:sp>
        <p:nvSpPr>
          <p:cNvPr id="6" name="ZoneTexte 5"/>
          <p:cNvSpPr txBox="1"/>
          <p:nvPr/>
        </p:nvSpPr>
        <p:spPr>
          <a:xfrm>
            <a:off x="2678806" y="3709115"/>
            <a:ext cx="1519707" cy="369332"/>
          </a:xfrm>
          <a:prstGeom prst="rect">
            <a:avLst/>
          </a:prstGeom>
          <a:noFill/>
        </p:spPr>
        <p:txBody>
          <a:bodyPr wrap="square" rtlCol="0">
            <a:spAutoFit/>
          </a:bodyPr>
          <a:lstStyle/>
          <a:p>
            <a:r>
              <a:rPr lang="fr-FR" dirty="0" smtClean="0">
                <a:solidFill>
                  <a:schemeClr val="bg1"/>
                </a:solidFill>
              </a:rPr>
              <a:t>   Steve Baer</a:t>
            </a:r>
            <a:endParaRPr lang="fr-FR" dirty="0">
              <a:solidFill>
                <a:schemeClr val="bg1"/>
              </a:solidFill>
            </a:endParaRPr>
          </a:p>
        </p:txBody>
      </p:sp>
    </p:spTree>
    <p:extLst>
      <p:ext uri="{BB962C8B-B14F-4D97-AF65-F5344CB8AC3E}">
        <p14:creationId xmlns:p14="http://schemas.microsoft.com/office/powerpoint/2010/main" val="389977655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3183" y="365126"/>
            <a:ext cx="8731876" cy="1325563"/>
          </a:xfrm>
        </p:spPr>
        <p:txBody>
          <a:bodyPr/>
          <a:lstStyle/>
          <a:p>
            <a:r>
              <a:rPr lang="fr-FR" dirty="0"/>
              <a:t>Jake Kittle </a:t>
            </a:r>
            <a:r>
              <a:rPr lang="fr-FR" dirty="0" smtClean="0"/>
              <a:t>House, </a:t>
            </a:r>
            <a:r>
              <a:rPr lang="fr-FR" dirty="0"/>
              <a:t>Gaviota, CA (1975)</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Steve Baer.</a:t>
            </a:r>
          </a:p>
          <a:p>
            <a:r>
              <a:rPr lang="en-US" dirty="0"/>
              <a:t>Recognizing the limitations of a geometric structure based on the sphere, </a:t>
            </a:r>
            <a:r>
              <a:rPr lang="en-US" dirty="0" smtClean="0"/>
              <a:t>S. Baer </a:t>
            </a:r>
            <a:r>
              <a:rPr lang="en-US" dirty="0"/>
              <a:t>decided that polyhedra were more flexible and invented a three-dimensional, dome-like structure based on a convex polyhedron called the zonohedron, whose faces are all polygons with equal edges in parallel pairs. This combination of zonohedron and dome produced the Zome. Also called “exploded rhombic dodecahedra,” Zomes consist of a network of 120-degree angles, need not be symmetrical, and can be easily clustered, producing a system that is infinitely additive and variable.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PB Fly me to the mo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29461798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819" y="365126"/>
            <a:ext cx="8577329" cy="1325563"/>
          </a:xfrm>
        </p:spPr>
        <p:txBody>
          <a:bodyPr/>
          <a:lstStyle/>
          <a:p>
            <a:r>
              <a:rPr lang="fr-FR" dirty="0"/>
              <a:t>Jake Kittle </a:t>
            </a:r>
            <a:r>
              <a:rPr lang="fr-FR" dirty="0" smtClean="0"/>
              <a:t>House, </a:t>
            </a:r>
            <a:r>
              <a:rPr lang="fr-FR" dirty="0"/>
              <a:t>Gaviota,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856" y="1690689"/>
            <a:ext cx="6774288" cy="4491170"/>
          </a:xfrm>
          <a:prstGeom prst="rect">
            <a:avLst/>
          </a:prstGeom>
        </p:spPr>
      </p:pic>
    </p:spTree>
    <p:extLst>
      <p:ext uri="{BB962C8B-B14F-4D97-AF65-F5344CB8AC3E}">
        <p14:creationId xmlns:p14="http://schemas.microsoft.com/office/powerpoint/2010/main" val="233854243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608" y="365126"/>
            <a:ext cx="8487178" cy="1325563"/>
          </a:xfrm>
        </p:spPr>
        <p:txBody>
          <a:bodyPr/>
          <a:lstStyle/>
          <a:p>
            <a:r>
              <a:rPr lang="fr-FR" dirty="0"/>
              <a:t>Jake Kittle </a:t>
            </a:r>
            <a:r>
              <a:rPr lang="fr-FR" dirty="0" smtClean="0"/>
              <a:t>House, </a:t>
            </a:r>
            <a:r>
              <a:rPr lang="fr-FR" dirty="0"/>
              <a:t>Gaviota,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867" y="1690689"/>
            <a:ext cx="7086265" cy="4516928"/>
          </a:xfrm>
          <a:prstGeom prst="rect">
            <a:avLst/>
          </a:prstGeom>
        </p:spPr>
      </p:pic>
    </p:spTree>
    <p:extLst>
      <p:ext uri="{BB962C8B-B14F-4D97-AF65-F5344CB8AC3E}">
        <p14:creationId xmlns:p14="http://schemas.microsoft.com/office/powerpoint/2010/main" val="279778843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941" y="365126"/>
            <a:ext cx="8628845" cy="1325563"/>
          </a:xfrm>
        </p:spPr>
        <p:txBody>
          <a:bodyPr/>
          <a:lstStyle/>
          <a:p>
            <a:r>
              <a:rPr lang="fr-FR" dirty="0"/>
              <a:t>Jake Kittle </a:t>
            </a:r>
            <a:r>
              <a:rPr lang="fr-FR" dirty="0" smtClean="0"/>
              <a:t>House, </a:t>
            </a:r>
            <a:r>
              <a:rPr lang="fr-FR" dirty="0"/>
              <a:t>Gaviota,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371" y="1690689"/>
            <a:ext cx="6671257" cy="4478291"/>
          </a:xfrm>
          <a:prstGeom prst="rect">
            <a:avLst/>
          </a:prstGeom>
        </p:spPr>
      </p:pic>
    </p:spTree>
    <p:extLst>
      <p:ext uri="{BB962C8B-B14F-4D97-AF65-F5344CB8AC3E}">
        <p14:creationId xmlns:p14="http://schemas.microsoft.com/office/powerpoint/2010/main" val="16332121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335" y="365126"/>
            <a:ext cx="8641724" cy="1325563"/>
          </a:xfrm>
        </p:spPr>
        <p:txBody>
          <a:bodyPr/>
          <a:lstStyle/>
          <a:p>
            <a:r>
              <a:rPr lang="fr-FR" dirty="0"/>
              <a:t>Jake Kittle </a:t>
            </a:r>
            <a:r>
              <a:rPr lang="fr-FR" dirty="0" smtClean="0"/>
              <a:t>House, </a:t>
            </a:r>
            <a:r>
              <a:rPr lang="fr-FR" dirty="0"/>
              <a:t>Gaviota,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842" y="1690689"/>
            <a:ext cx="6452315" cy="4491170"/>
          </a:xfrm>
          <a:prstGeom prst="rect">
            <a:avLst/>
          </a:prstGeom>
        </p:spPr>
      </p:pic>
    </p:spTree>
    <p:extLst>
      <p:ext uri="{BB962C8B-B14F-4D97-AF65-F5344CB8AC3E}">
        <p14:creationId xmlns:p14="http://schemas.microsoft.com/office/powerpoint/2010/main" val="107574974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6213" y="365126"/>
            <a:ext cx="8538693" cy="1325563"/>
          </a:xfrm>
        </p:spPr>
        <p:txBody>
          <a:bodyPr/>
          <a:lstStyle/>
          <a:p>
            <a:r>
              <a:rPr lang="fr-FR" dirty="0"/>
              <a:t>Jake Kittle </a:t>
            </a:r>
            <a:r>
              <a:rPr lang="fr-FR" dirty="0" smtClean="0"/>
              <a:t>House, </a:t>
            </a:r>
            <a:r>
              <a:rPr lang="fr-FR" dirty="0"/>
              <a:t>Gaviota,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5" y="1690688"/>
            <a:ext cx="2919966" cy="441389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433" y="1690687"/>
            <a:ext cx="3000618" cy="441389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0533" y="1690688"/>
            <a:ext cx="2834483" cy="4413897"/>
          </a:xfrm>
          <a:prstGeom prst="rect">
            <a:avLst/>
          </a:prstGeom>
        </p:spPr>
      </p:pic>
    </p:spTree>
    <p:extLst>
      <p:ext uri="{BB962C8B-B14F-4D97-AF65-F5344CB8AC3E}">
        <p14:creationId xmlns:p14="http://schemas.microsoft.com/office/powerpoint/2010/main" val="134620011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9093" y="365126"/>
            <a:ext cx="8603087" cy="1325563"/>
          </a:xfrm>
        </p:spPr>
        <p:txBody>
          <a:bodyPr/>
          <a:lstStyle/>
          <a:p>
            <a:r>
              <a:rPr lang="fr-FR" dirty="0"/>
              <a:t>Jake Kittle </a:t>
            </a:r>
            <a:r>
              <a:rPr lang="fr-FR" dirty="0" smtClean="0"/>
              <a:t>House, </a:t>
            </a:r>
            <a:r>
              <a:rPr lang="fr-FR" dirty="0"/>
              <a:t>Gaviota,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011" y="1690688"/>
            <a:ext cx="2839230" cy="445253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241" y="1690688"/>
            <a:ext cx="2884867" cy="4452535"/>
          </a:xfrm>
          <a:prstGeom prst="rect">
            <a:avLst/>
          </a:prstGeom>
        </p:spPr>
      </p:pic>
    </p:spTree>
    <p:extLst>
      <p:ext uri="{BB962C8B-B14F-4D97-AF65-F5344CB8AC3E}">
        <p14:creationId xmlns:p14="http://schemas.microsoft.com/office/powerpoint/2010/main" val="229423626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Ramada House, Tucson, AZ (1975)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25" y="1883872"/>
            <a:ext cx="5960503" cy="379571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782" y="1883872"/>
            <a:ext cx="2857500" cy="234315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850" y="4425851"/>
            <a:ext cx="2095500" cy="1647825"/>
          </a:xfrm>
          <a:prstGeom prst="rect">
            <a:avLst/>
          </a:prstGeom>
        </p:spPr>
      </p:pic>
      <p:sp>
        <p:nvSpPr>
          <p:cNvPr id="7" name="ZoneTexte 6"/>
          <p:cNvSpPr txBox="1"/>
          <p:nvPr/>
        </p:nvSpPr>
        <p:spPr>
          <a:xfrm>
            <a:off x="7469746" y="3781727"/>
            <a:ext cx="1513536" cy="369332"/>
          </a:xfrm>
          <a:prstGeom prst="rect">
            <a:avLst/>
          </a:prstGeom>
          <a:noFill/>
        </p:spPr>
        <p:txBody>
          <a:bodyPr wrap="square" rtlCol="0">
            <a:spAutoFit/>
          </a:bodyPr>
          <a:lstStyle/>
          <a:p>
            <a:r>
              <a:rPr lang="fr-FR" dirty="0" smtClean="0">
                <a:solidFill>
                  <a:schemeClr val="bg1"/>
                </a:solidFill>
              </a:rPr>
              <a:t>Judith </a:t>
            </a:r>
            <a:r>
              <a:rPr lang="fr-FR" dirty="0" smtClean="0"/>
              <a:t>Chafee</a:t>
            </a:r>
            <a:endParaRPr lang="fr-FR" dirty="0"/>
          </a:p>
        </p:txBody>
      </p:sp>
    </p:spTree>
    <p:extLst>
      <p:ext uri="{BB962C8B-B14F-4D97-AF65-F5344CB8AC3E}">
        <p14:creationId xmlns:p14="http://schemas.microsoft.com/office/powerpoint/2010/main" val="372763975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Judith Chafee.</a:t>
            </a:r>
          </a:p>
          <a:p>
            <a:r>
              <a:rPr lang="fr-FR" dirty="0" smtClean="0"/>
              <a:t>It is a </a:t>
            </a:r>
            <a:r>
              <a:rPr lang="en-US" dirty="0" smtClean="0"/>
              <a:t>desert </a:t>
            </a:r>
            <a:r>
              <a:rPr lang="en-US" dirty="0"/>
              <a:t>residence in the Catalina Mountain foothills capped with a lofted grid of wood slats (known as a ramada, from the Spanish word for branches, rama, a technique mastered by the Tohono O'odham tribe</a:t>
            </a:r>
            <a:r>
              <a:rPr lang="en-US" dirty="0" smtClean="0"/>
              <a:t>).</a:t>
            </a:r>
          </a:p>
          <a:p>
            <a:r>
              <a:rPr lang="en-US" dirty="0"/>
              <a:t>The lofted wooden grid is an aesthetic marvel, with the exposed support beams (simple telephone poles) becoming part of the interior design while providing shade and focusing the breeze to cool the home. The ramada was designed to cast intriguing shadows at different times of the day.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3822634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Douglas House, Harbor Springs, MI </a:t>
            </a:r>
            <a:r>
              <a:rPr lang="fr-FR" sz="4000" dirty="0"/>
              <a:t>(1973)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299" y="1690689"/>
            <a:ext cx="6552728" cy="4295001"/>
          </a:xfrm>
          <a:prstGeom prst="rect">
            <a:avLst/>
          </a:prstGeom>
        </p:spPr>
      </p:pic>
    </p:spTree>
    <p:extLst>
      <p:ext uri="{BB962C8B-B14F-4D97-AF65-F5344CB8AC3E}">
        <p14:creationId xmlns:p14="http://schemas.microsoft.com/office/powerpoint/2010/main" val="30421381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contenu 2"/>
          <p:cNvSpPr>
            <a:spLocks noGrp="1"/>
          </p:cNvSpPr>
          <p:nvPr>
            <p:ph idx="1"/>
          </p:nvPr>
        </p:nvSpPr>
        <p:spPr/>
        <p:txBody>
          <a:bodyPr>
            <a:normAutofit fontScale="92500" lnSpcReduction="10000"/>
          </a:bodyPr>
          <a:lstStyle/>
          <a:p>
            <a:r>
              <a:rPr lang="en-US" dirty="0"/>
              <a:t>The home beneath the canopy appears to be made of adobe, but it's actually built with mortar-washed slump block, which, like adobe, keeps the air inside cool in the summer and warm in the winter</a:t>
            </a:r>
            <a:r>
              <a:rPr lang="en-US" dirty="0" smtClean="0"/>
              <a:t>.</a:t>
            </a:r>
          </a:p>
          <a:p>
            <a:r>
              <a:rPr lang="en-US" dirty="0"/>
              <a:t>Floors in the four-bedroom home are tile and concrete, and natural wood is used for accents throughout the house</a:t>
            </a:r>
            <a:r>
              <a:rPr lang="en-US" dirty="0" smtClean="0"/>
              <a:t>.</a:t>
            </a:r>
          </a:p>
          <a:p>
            <a:r>
              <a:rPr lang="en-US" dirty="0"/>
              <a:t>There are multiple patios, decks, and oversize windows providing lovely vistas, connecting the indoors and out. Outside, there's a pool finished with an earth-colored plaster, the better to blend into the scenery and reflect the night sky.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04610267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022" y="1690689"/>
            <a:ext cx="6915955" cy="4426776"/>
          </a:xfrm>
          <a:prstGeom prst="rect">
            <a:avLst/>
          </a:prstGeom>
        </p:spPr>
      </p:pic>
    </p:spTree>
    <p:extLst>
      <p:ext uri="{BB962C8B-B14F-4D97-AF65-F5344CB8AC3E}">
        <p14:creationId xmlns:p14="http://schemas.microsoft.com/office/powerpoint/2010/main" val="6509799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095375" y="1690689"/>
            <a:ext cx="6953250" cy="4246472"/>
          </a:xfrm>
          <a:prstGeom prst="rect">
            <a:avLst/>
          </a:prstGeom>
        </p:spPr>
      </p:pic>
    </p:spTree>
    <p:extLst>
      <p:ext uri="{BB962C8B-B14F-4D97-AF65-F5344CB8AC3E}">
        <p14:creationId xmlns:p14="http://schemas.microsoft.com/office/powerpoint/2010/main" val="393125491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493" y="1690689"/>
            <a:ext cx="6697014" cy="4289152"/>
          </a:xfrm>
          <a:prstGeom prst="rect">
            <a:avLst/>
          </a:prstGeom>
        </p:spPr>
      </p:pic>
    </p:spTree>
    <p:extLst>
      <p:ext uri="{BB962C8B-B14F-4D97-AF65-F5344CB8AC3E}">
        <p14:creationId xmlns:p14="http://schemas.microsoft.com/office/powerpoint/2010/main" val="126653751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393" y="1690689"/>
            <a:ext cx="6675214" cy="4285108"/>
          </a:xfrm>
          <a:prstGeom prst="rect">
            <a:avLst/>
          </a:prstGeom>
        </p:spPr>
      </p:pic>
    </p:spTree>
    <p:extLst>
      <p:ext uri="{BB962C8B-B14F-4D97-AF65-F5344CB8AC3E}">
        <p14:creationId xmlns:p14="http://schemas.microsoft.com/office/powerpoint/2010/main" val="35289281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87" y="1690689"/>
            <a:ext cx="6524625" cy="4352925"/>
          </a:xfrm>
          <a:prstGeom prst="rect">
            <a:avLst/>
          </a:prstGeom>
        </p:spPr>
      </p:pic>
    </p:spTree>
    <p:extLst>
      <p:ext uri="{BB962C8B-B14F-4D97-AF65-F5344CB8AC3E}">
        <p14:creationId xmlns:p14="http://schemas.microsoft.com/office/powerpoint/2010/main" val="35186594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87" y="1690689"/>
            <a:ext cx="6524625" cy="4352925"/>
          </a:xfrm>
          <a:prstGeom prst="rect">
            <a:avLst/>
          </a:prstGeom>
        </p:spPr>
      </p:pic>
    </p:spTree>
    <p:extLst>
      <p:ext uri="{BB962C8B-B14F-4D97-AF65-F5344CB8AC3E}">
        <p14:creationId xmlns:p14="http://schemas.microsoft.com/office/powerpoint/2010/main" val="23681845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084" y="1690689"/>
            <a:ext cx="6503832" cy="4375261"/>
          </a:xfrm>
          <a:prstGeom prst="rect">
            <a:avLst/>
          </a:prstGeom>
        </p:spPr>
      </p:pic>
    </p:spTree>
    <p:extLst>
      <p:ext uri="{BB962C8B-B14F-4D97-AF65-F5344CB8AC3E}">
        <p14:creationId xmlns:p14="http://schemas.microsoft.com/office/powerpoint/2010/main" val="42894015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250" y="1690689"/>
            <a:ext cx="6645499" cy="4439656"/>
          </a:xfrm>
          <a:prstGeom prst="rect">
            <a:avLst/>
          </a:prstGeom>
        </p:spPr>
      </p:pic>
    </p:spTree>
    <p:extLst>
      <p:ext uri="{BB962C8B-B14F-4D97-AF65-F5344CB8AC3E}">
        <p14:creationId xmlns:p14="http://schemas.microsoft.com/office/powerpoint/2010/main" val="29972433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87" y="1690689"/>
            <a:ext cx="6524625" cy="4352925"/>
          </a:xfrm>
          <a:prstGeom prst="rect">
            <a:avLst/>
          </a:prstGeom>
        </p:spPr>
      </p:pic>
    </p:spTree>
    <p:extLst>
      <p:ext uri="{BB962C8B-B14F-4D97-AF65-F5344CB8AC3E}">
        <p14:creationId xmlns:p14="http://schemas.microsoft.com/office/powerpoint/2010/main" val="39609447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Douglas House, Harbor Springs, MI </a:t>
            </a:r>
            <a:r>
              <a:rPr lang="fr-FR" sz="4000" dirty="0"/>
              <a:t>(1973)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541" y="1690689"/>
            <a:ext cx="6713033" cy="4282068"/>
          </a:xfrm>
          <a:prstGeom prst="rect">
            <a:avLst/>
          </a:prstGeom>
        </p:spPr>
      </p:pic>
    </p:spTree>
    <p:extLst>
      <p:ext uri="{BB962C8B-B14F-4D97-AF65-F5344CB8AC3E}">
        <p14:creationId xmlns:p14="http://schemas.microsoft.com/office/powerpoint/2010/main" val="42359263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777" y="1690689"/>
            <a:ext cx="6524625" cy="4352925"/>
          </a:xfrm>
          <a:prstGeom prst="rect">
            <a:avLst/>
          </a:prstGeom>
        </p:spPr>
      </p:pic>
    </p:spTree>
    <p:extLst>
      <p:ext uri="{BB962C8B-B14F-4D97-AF65-F5344CB8AC3E}">
        <p14:creationId xmlns:p14="http://schemas.microsoft.com/office/powerpoint/2010/main" val="218687371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 y="1690689"/>
            <a:ext cx="6800045" cy="4375261"/>
          </a:xfrm>
          <a:prstGeom prst="rect">
            <a:avLst/>
          </a:prstGeom>
        </p:spPr>
      </p:pic>
    </p:spTree>
    <p:extLst>
      <p:ext uri="{BB962C8B-B14F-4D97-AF65-F5344CB8AC3E}">
        <p14:creationId xmlns:p14="http://schemas.microsoft.com/office/powerpoint/2010/main" val="140092433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098" y="1690689"/>
            <a:ext cx="6825803" cy="4439656"/>
          </a:xfrm>
          <a:prstGeom prst="rect">
            <a:avLst/>
          </a:prstGeom>
        </p:spPr>
      </p:pic>
    </p:spTree>
    <p:extLst>
      <p:ext uri="{BB962C8B-B14F-4D97-AF65-F5344CB8AC3E}">
        <p14:creationId xmlns:p14="http://schemas.microsoft.com/office/powerpoint/2010/main" val="141680801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87" y="1690689"/>
            <a:ext cx="6524625" cy="4352925"/>
          </a:xfrm>
          <a:prstGeom prst="rect">
            <a:avLst/>
          </a:prstGeom>
        </p:spPr>
      </p:pic>
    </p:spTree>
    <p:extLst>
      <p:ext uri="{BB962C8B-B14F-4D97-AF65-F5344CB8AC3E}">
        <p14:creationId xmlns:p14="http://schemas.microsoft.com/office/powerpoint/2010/main" val="334329616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46" y="1758616"/>
            <a:ext cx="3084311" cy="4529808"/>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435" y="2063036"/>
            <a:ext cx="5491229" cy="3920967"/>
          </a:xfrm>
          <a:prstGeom prst="rect">
            <a:avLst/>
          </a:prstGeom>
        </p:spPr>
      </p:pic>
    </p:spTree>
    <p:extLst>
      <p:ext uri="{BB962C8B-B14F-4D97-AF65-F5344CB8AC3E}">
        <p14:creationId xmlns:p14="http://schemas.microsoft.com/office/powerpoint/2010/main" val="42284257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535" y="1690689"/>
            <a:ext cx="6524625" cy="4352925"/>
          </a:xfrm>
          <a:prstGeom prst="rect">
            <a:avLst/>
          </a:prstGeom>
        </p:spPr>
      </p:pic>
    </p:spTree>
    <p:extLst>
      <p:ext uri="{BB962C8B-B14F-4D97-AF65-F5344CB8AC3E}">
        <p14:creationId xmlns:p14="http://schemas.microsoft.com/office/powerpoint/2010/main" val="7985791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3115" y="1690689"/>
            <a:ext cx="6297769" cy="4363383"/>
          </a:xfrm>
          <a:prstGeom prst="rect">
            <a:avLst/>
          </a:prstGeom>
        </p:spPr>
      </p:pic>
      <p:pic>
        <p:nvPicPr>
          <p:cNvPr id="5" name="love-romantic-music-instrumental-940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3329955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447" y="1690689"/>
            <a:ext cx="6581105" cy="4452535"/>
          </a:xfrm>
          <a:prstGeom prst="rect">
            <a:avLst/>
          </a:prstGeom>
        </p:spPr>
      </p:pic>
    </p:spTree>
    <p:extLst>
      <p:ext uri="{BB962C8B-B14F-4D97-AF65-F5344CB8AC3E}">
        <p14:creationId xmlns:p14="http://schemas.microsoft.com/office/powerpoint/2010/main" val="35466105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87" y="1690689"/>
            <a:ext cx="6524625" cy="4352925"/>
          </a:xfrm>
          <a:prstGeom prst="rect">
            <a:avLst/>
          </a:prstGeom>
        </p:spPr>
      </p:pic>
    </p:spTree>
    <p:extLst>
      <p:ext uri="{BB962C8B-B14F-4D97-AF65-F5344CB8AC3E}">
        <p14:creationId xmlns:p14="http://schemas.microsoft.com/office/powerpoint/2010/main" val="190729235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Ramada House, Tucson, AZ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87" y="1690689"/>
            <a:ext cx="6524625" cy="4352925"/>
          </a:xfrm>
          <a:prstGeom prst="rect">
            <a:avLst/>
          </a:prstGeom>
        </p:spPr>
      </p:pic>
    </p:spTree>
    <p:extLst>
      <p:ext uri="{BB962C8B-B14F-4D97-AF65-F5344CB8AC3E}">
        <p14:creationId xmlns:p14="http://schemas.microsoft.com/office/powerpoint/2010/main" val="257876131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Douglas House, Harbor Springs, MI </a:t>
            </a:r>
            <a:r>
              <a:rPr lang="fr-FR" sz="4000" dirty="0"/>
              <a:t>(1973)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6" y="2150568"/>
            <a:ext cx="3384376" cy="3745904"/>
          </a:xfrm>
          <a:prstGeom prst="rect">
            <a:avLst/>
          </a:prstGeom>
        </p:spPr>
      </p:pic>
      <p:pic>
        <p:nvPicPr>
          <p:cNvPr id="5" name="Espace réservé du contenu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150568"/>
            <a:ext cx="3495899" cy="3745904"/>
          </a:xfrm>
          <a:prstGeom prst="rect">
            <a:avLst/>
          </a:prstGeom>
        </p:spPr>
      </p:pic>
    </p:spTree>
    <p:extLst>
      <p:ext uri="{BB962C8B-B14F-4D97-AF65-F5344CB8AC3E}">
        <p14:creationId xmlns:p14="http://schemas.microsoft.com/office/powerpoint/2010/main" val="35670248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399440" cy="1325563"/>
          </a:xfrm>
        </p:spPr>
        <p:txBody>
          <a:bodyPr/>
          <a:lstStyle/>
          <a:p>
            <a:r>
              <a:rPr lang="fr-FR" dirty="0" smtClean="0"/>
              <a:t>Hilltop House, Brooksville, FL (1975)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7761" y="4310332"/>
            <a:ext cx="1656184" cy="187220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08" y="1690689"/>
            <a:ext cx="6345044" cy="4491851"/>
          </a:xfrm>
          <a:prstGeom prst="rect">
            <a:avLst/>
          </a:prstGeom>
        </p:spPr>
      </p:pic>
      <p:sp>
        <p:nvSpPr>
          <p:cNvPr id="6" name="ZoneTexte 5"/>
          <p:cNvSpPr txBox="1"/>
          <p:nvPr/>
        </p:nvSpPr>
        <p:spPr>
          <a:xfrm>
            <a:off x="6977761" y="5854390"/>
            <a:ext cx="1764793" cy="369332"/>
          </a:xfrm>
          <a:prstGeom prst="rect">
            <a:avLst/>
          </a:prstGeom>
          <a:noFill/>
        </p:spPr>
        <p:txBody>
          <a:bodyPr wrap="square" rtlCol="0">
            <a:spAutoFit/>
          </a:bodyPr>
          <a:lstStyle/>
          <a:p>
            <a:r>
              <a:rPr lang="fr-FR" dirty="0" smtClean="0"/>
              <a:t>William Morgan</a:t>
            </a:r>
            <a:endParaRPr lang="fr-FR" dirty="0"/>
          </a:p>
        </p:txBody>
      </p:sp>
      <p:pic>
        <p:nvPicPr>
          <p:cNvPr id="7" name="Image 6"/>
          <p:cNvPicPr>
            <a:picLocks noChangeAspect="1"/>
          </p:cNvPicPr>
          <p:nvPr/>
        </p:nvPicPr>
        <p:blipFill>
          <a:blip r:embed="rId4"/>
          <a:stretch>
            <a:fillRect/>
          </a:stretch>
        </p:blipFill>
        <p:spPr>
          <a:xfrm>
            <a:off x="524108" y="6356351"/>
            <a:ext cx="2143125" cy="314325"/>
          </a:xfrm>
          <a:prstGeom prst="rect">
            <a:avLst/>
          </a:prstGeom>
        </p:spPr>
      </p:pic>
    </p:spTree>
    <p:extLst>
      <p:ext uri="{BB962C8B-B14F-4D97-AF65-F5344CB8AC3E}">
        <p14:creationId xmlns:p14="http://schemas.microsoft.com/office/powerpoint/2010/main" val="182242484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6367" y="365126"/>
            <a:ext cx="8500056" cy="1325563"/>
          </a:xfrm>
        </p:spPr>
        <p:txBody>
          <a:bodyPr/>
          <a:lstStyle/>
          <a:p>
            <a:r>
              <a:rPr lang="fr-FR" dirty="0"/>
              <a:t>Hilltop </a:t>
            </a:r>
            <a:r>
              <a:rPr lang="fr-FR" dirty="0" smtClean="0"/>
              <a:t>House, </a:t>
            </a:r>
            <a:r>
              <a:rPr lang="fr-FR" dirty="0"/>
              <a:t>Brooksville, FL (1975)</a:t>
            </a:r>
          </a:p>
        </p:txBody>
      </p:sp>
      <p:sp>
        <p:nvSpPr>
          <p:cNvPr id="3" name="Espace réservé du contenu 2"/>
          <p:cNvSpPr>
            <a:spLocks noGrp="1"/>
          </p:cNvSpPr>
          <p:nvPr>
            <p:ph idx="1"/>
          </p:nvPr>
        </p:nvSpPr>
        <p:spPr/>
        <p:txBody>
          <a:bodyPr>
            <a:normAutofit fontScale="92500" lnSpcReduction="10000"/>
          </a:bodyPr>
          <a:lstStyle/>
          <a:p>
            <a:r>
              <a:rPr lang="fr-FR" dirty="0" smtClean="0"/>
              <a:t>It was designed by William Morgan.</a:t>
            </a:r>
          </a:p>
          <a:p>
            <a:r>
              <a:rPr lang="en-US" dirty="0"/>
              <a:t>The house draws the massive heaviness of the hill up into a pyramidal form, its corners oriented to the cardinal points, and its spaces framed by earth-retaining walls of geometric precision : Cast-in-place concrete with sloped retaining earth berm </a:t>
            </a:r>
            <a:r>
              <a:rPr lang="en-US" dirty="0" smtClean="0"/>
              <a:t>walls and laminated </a:t>
            </a:r>
            <a:r>
              <a:rPr lang="en-US" dirty="0"/>
              <a:t>wood beams support low-slung, pyramidal roof made from planked wood. </a:t>
            </a:r>
            <a:endParaRPr lang="en-US" dirty="0" smtClean="0"/>
          </a:p>
          <a:p>
            <a:r>
              <a:rPr lang="en-US" dirty="0"/>
              <a:t>The rooms of the house open in </a:t>
            </a:r>
            <a:r>
              <a:rPr lang="en-US" dirty="0" smtClean="0"/>
              <a:t>4 </a:t>
            </a:r>
            <a:r>
              <a:rPr lang="en-US" dirty="0"/>
              <a:t>directions, fronted by protected terraces cut into ground, so that this most earth-bound of houses is paradoxically, cross-ventilated by all </a:t>
            </a:r>
            <a:r>
              <a:rPr lang="en-US" dirty="0" smtClean="0"/>
              <a:t>4 </a:t>
            </a:r>
            <a:r>
              <a:rPr lang="en-US" dirty="0"/>
              <a:t>winds. </a:t>
            </a:r>
            <a:endParaRPr lang="fr-FR"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2543708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7730" y="365126"/>
            <a:ext cx="8448540" cy="1325563"/>
          </a:xfrm>
        </p:spPr>
        <p:txBody>
          <a:bodyPr/>
          <a:lstStyle/>
          <a:p>
            <a:r>
              <a:rPr lang="fr-FR" dirty="0" err="1"/>
              <a:t>Hilltop</a:t>
            </a:r>
            <a:r>
              <a:rPr lang="fr-FR" dirty="0"/>
              <a:t> </a:t>
            </a:r>
            <a:r>
              <a:rPr lang="fr-FR" dirty="0" smtClean="0"/>
              <a:t>House, </a:t>
            </a:r>
            <a:r>
              <a:rPr lang="fr-FR" dirty="0"/>
              <a:t>Brooksville, FL (1975)</a:t>
            </a:r>
          </a:p>
        </p:txBody>
      </p:sp>
      <p:sp>
        <p:nvSpPr>
          <p:cNvPr id="3" name="Espace réservé du contenu 2"/>
          <p:cNvSpPr>
            <a:spLocks noGrp="1"/>
          </p:cNvSpPr>
          <p:nvPr>
            <p:ph idx="1"/>
          </p:nvPr>
        </p:nvSpPr>
        <p:spPr/>
        <p:txBody>
          <a:bodyPr/>
          <a:lstStyle/>
          <a:p>
            <a:r>
              <a:rPr lang="en-US" dirty="0"/>
              <a:t>The upper level, named “the Observatory”, is a single, central room, crowned by a pyramidal roof that brings the lines of the house and hill to its peak, and from which one is afforded uninterrupted views of the surrounding landscape. </a:t>
            </a:r>
            <a:endParaRPr lang="en-US" dirty="0" smtClean="0"/>
          </a:p>
          <a:p>
            <a:r>
              <a:rPr lang="en-US" dirty="0" smtClean="0"/>
              <a:t>Inspired </a:t>
            </a:r>
            <a:r>
              <a:rPr lang="en-US" dirty="0"/>
              <a:t>by prehistoric earth architecture, this house provides its occupants both modern spatial freedoms and an intensely spiritual connection to earth.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42306925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6365" y="365126"/>
            <a:ext cx="8500057" cy="1325563"/>
          </a:xfrm>
        </p:spPr>
        <p:txBody>
          <a:bodyPr/>
          <a:lstStyle/>
          <a:p>
            <a:r>
              <a:rPr lang="fr-FR" dirty="0" smtClean="0"/>
              <a:t>  Hilltop House, </a:t>
            </a:r>
            <a:r>
              <a:rPr lang="fr-FR" dirty="0"/>
              <a:t>Brooksville, FL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161" y="1690688"/>
            <a:ext cx="5285678" cy="4665663"/>
          </a:xfrm>
          <a:prstGeom prst="rect">
            <a:avLst/>
          </a:prstGeom>
        </p:spPr>
      </p:pic>
    </p:spTree>
    <p:extLst>
      <p:ext uri="{BB962C8B-B14F-4D97-AF65-F5344CB8AC3E}">
        <p14:creationId xmlns:p14="http://schemas.microsoft.com/office/powerpoint/2010/main" val="404121746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456" y="365126"/>
            <a:ext cx="8244894" cy="1325563"/>
          </a:xfrm>
        </p:spPr>
        <p:txBody>
          <a:bodyPr/>
          <a:lstStyle/>
          <a:p>
            <a:r>
              <a:rPr lang="fr-FR" dirty="0"/>
              <a:t>Hilltop </a:t>
            </a:r>
            <a:r>
              <a:rPr lang="fr-FR" dirty="0" smtClean="0"/>
              <a:t>House, </a:t>
            </a:r>
            <a:r>
              <a:rPr lang="fr-FR" dirty="0"/>
              <a:t>Brooksville, FL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627" y="1690689"/>
            <a:ext cx="5715000" cy="4505208"/>
          </a:xfrm>
          <a:prstGeom prst="rect">
            <a:avLst/>
          </a:prstGeom>
        </p:spPr>
      </p:pic>
    </p:spTree>
    <p:extLst>
      <p:ext uri="{BB962C8B-B14F-4D97-AF65-F5344CB8AC3E}">
        <p14:creationId xmlns:p14="http://schemas.microsoft.com/office/powerpoint/2010/main" val="21490463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2408" y="365126"/>
            <a:ext cx="8409468" cy="1325563"/>
          </a:xfrm>
        </p:spPr>
        <p:txBody>
          <a:bodyPr/>
          <a:lstStyle/>
          <a:p>
            <a:r>
              <a:rPr lang="fr-FR" dirty="0"/>
              <a:t>Hilltop </a:t>
            </a:r>
            <a:r>
              <a:rPr lang="fr-FR" dirty="0" smtClean="0"/>
              <a:t>House, </a:t>
            </a:r>
            <a:r>
              <a:rPr lang="fr-FR" dirty="0"/>
              <a:t>Brooksville, FL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1538" y="1690689"/>
            <a:ext cx="5438843" cy="446541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08" y="1690689"/>
            <a:ext cx="3065172" cy="4465412"/>
          </a:xfrm>
          <a:prstGeom prst="rect">
            <a:avLst/>
          </a:prstGeom>
        </p:spPr>
      </p:pic>
    </p:spTree>
    <p:extLst>
      <p:ext uri="{BB962C8B-B14F-4D97-AF65-F5344CB8AC3E}">
        <p14:creationId xmlns:p14="http://schemas.microsoft.com/office/powerpoint/2010/main" val="35542722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335" y="365126"/>
            <a:ext cx="8232015" cy="1325563"/>
          </a:xfrm>
        </p:spPr>
        <p:txBody>
          <a:bodyPr/>
          <a:lstStyle/>
          <a:p>
            <a:r>
              <a:rPr lang="fr-FR" dirty="0"/>
              <a:t>Hilltop </a:t>
            </a:r>
            <a:r>
              <a:rPr lang="fr-FR" dirty="0" smtClean="0"/>
              <a:t>House, </a:t>
            </a:r>
            <a:r>
              <a:rPr lang="fr-FR" dirty="0"/>
              <a:t>Brooksville, FL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78" y="1690689"/>
            <a:ext cx="4331492" cy="355101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3515" y="1690690"/>
            <a:ext cx="4383007" cy="3551012"/>
          </a:xfrm>
          <a:prstGeom prst="rect">
            <a:avLst/>
          </a:prstGeom>
        </p:spPr>
      </p:pic>
    </p:spTree>
    <p:extLst>
      <p:ext uri="{BB962C8B-B14F-4D97-AF65-F5344CB8AC3E}">
        <p14:creationId xmlns:p14="http://schemas.microsoft.com/office/powerpoint/2010/main" val="60350076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608" y="365126"/>
            <a:ext cx="8345510" cy="1325563"/>
          </a:xfrm>
        </p:spPr>
        <p:txBody>
          <a:bodyPr/>
          <a:lstStyle/>
          <a:p>
            <a:r>
              <a:rPr lang="fr-FR" dirty="0"/>
              <a:t>Hilltop </a:t>
            </a:r>
            <a:r>
              <a:rPr lang="fr-FR" dirty="0" smtClean="0"/>
              <a:t>House, </a:t>
            </a:r>
            <a:r>
              <a:rPr lang="fr-FR" dirty="0"/>
              <a:t>Brooksville, FL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008" y="1690689"/>
            <a:ext cx="6593983" cy="4375260"/>
          </a:xfrm>
          <a:prstGeom prst="rect">
            <a:avLst/>
          </a:prstGeom>
        </p:spPr>
      </p:pic>
    </p:spTree>
    <p:extLst>
      <p:ext uri="{BB962C8B-B14F-4D97-AF65-F5344CB8AC3E}">
        <p14:creationId xmlns:p14="http://schemas.microsoft.com/office/powerpoint/2010/main" val="395484496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920" y="365126"/>
            <a:ext cx="8476714" cy="1325563"/>
          </a:xfrm>
        </p:spPr>
        <p:txBody>
          <a:bodyPr/>
          <a:lstStyle/>
          <a:p>
            <a:r>
              <a:rPr lang="fr-FR" dirty="0" smtClean="0"/>
              <a:t> Hilltop House, </a:t>
            </a:r>
            <a:r>
              <a:rPr lang="fr-FR" dirty="0"/>
              <a:t>Brooksville, FL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009" y="1690689"/>
            <a:ext cx="6581104" cy="4349503"/>
          </a:xfrm>
          <a:prstGeom prst="rect">
            <a:avLst/>
          </a:prstGeom>
        </p:spPr>
      </p:pic>
    </p:spTree>
    <p:extLst>
      <p:ext uri="{BB962C8B-B14F-4D97-AF65-F5344CB8AC3E}">
        <p14:creationId xmlns:p14="http://schemas.microsoft.com/office/powerpoint/2010/main" val="173618529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6213" y="365126"/>
            <a:ext cx="8538693" cy="1325563"/>
          </a:xfrm>
        </p:spPr>
        <p:txBody>
          <a:bodyPr/>
          <a:lstStyle/>
          <a:p>
            <a:r>
              <a:rPr lang="fr-FR" dirty="0"/>
              <a:t>Hilltop </a:t>
            </a:r>
            <a:r>
              <a:rPr lang="fr-FR" dirty="0" smtClean="0"/>
              <a:t>House, </a:t>
            </a:r>
            <a:r>
              <a:rPr lang="fr-FR" dirty="0"/>
              <a:t>Brooksville, FL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992" y="1690689"/>
            <a:ext cx="3095625" cy="457629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187" y="1708151"/>
            <a:ext cx="3133725" cy="4558834"/>
          </a:xfrm>
          <a:prstGeom prst="rect">
            <a:avLst/>
          </a:prstGeom>
        </p:spPr>
      </p:pic>
    </p:spTree>
    <p:extLst>
      <p:ext uri="{BB962C8B-B14F-4D97-AF65-F5344CB8AC3E}">
        <p14:creationId xmlns:p14="http://schemas.microsoft.com/office/powerpoint/2010/main" val="398332958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Douglas House, Harbor Springs, MI </a:t>
            </a:r>
            <a:r>
              <a:rPr lang="fr-FR" sz="4000" dirty="0"/>
              <a:t>(1973)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158" y="1690689"/>
            <a:ext cx="5849684" cy="4061010"/>
          </a:xfrm>
          <a:prstGeom prst="rect">
            <a:avLst/>
          </a:prstGeom>
        </p:spPr>
      </p:pic>
    </p:spTree>
    <p:extLst>
      <p:ext uri="{BB962C8B-B14F-4D97-AF65-F5344CB8AC3E}">
        <p14:creationId xmlns:p14="http://schemas.microsoft.com/office/powerpoint/2010/main" val="25948375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577" y="365126"/>
            <a:ext cx="8257773" cy="1325563"/>
          </a:xfrm>
        </p:spPr>
        <p:txBody>
          <a:bodyPr/>
          <a:lstStyle/>
          <a:p>
            <a:r>
              <a:rPr lang="fr-FR" dirty="0"/>
              <a:t>Hilltop </a:t>
            </a:r>
            <a:r>
              <a:rPr lang="fr-FR" dirty="0" smtClean="0"/>
              <a:t>House, </a:t>
            </a:r>
            <a:r>
              <a:rPr lang="fr-FR" dirty="0"/>
              <a:t>Brooksville, FL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340" y="1690689"/>
            <a:ext cx="6877319" cy="4529807"/>
          </a:xfrm>
          <a:prstGeom prst="rect">
            <a:avLst/>
          </a:prstGeom>
        </p:spPr>
      </p:pic>
    </p:spTree>
    <p:extLst>
      <p:ext uri="{BB962C8B-B14F-4D97-AF65-F5344CB8AC3E}">
        <p14:creationId xmlns:p14="http://schemas.microsoft.com/office/powerpoint/2010/main" val="35597371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6366" y="365126"/>
            <a:ext cx="8603088" cy="1325563"/>
          </a:xfrm>
        </p:spPr>
        <p:txBody>
          <a:bodyPr/>
          <a:lstStyle/>
          <a:p>
            <a:r>
              <a:rPr lang="fr-FR" dirty="0"/>
              <a:t>Hilltop </a:t>
            </a:r>
            <a:r>
              <a:rPr lang="fr-FR" dirty="0" smtClean="0"/>
              <a:t>House, </a:t>
            </a:r>
            <a:r>
              <a:rPr lang="fr-FR" dirty="0"/>
              <a:t>Brooksville, FL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205" y="1690689"/>
            <a:ext cx="6529589" cy="4542686"/>
          </a:xfrm>
          <a:prstGeom prst="rect">
            <a:avLst/>
          </a:prstGeom>
        </p:spPr>
      </p:pic>
    </p:spTree>
    <p:extLst>
      <p:ext uri="{BB962C8B-B14F-4D97-AF65-F5344CB8AC3E}">
        <p14:creationId xmlns:p14="http://schemas.microsoft.com/office/powerpoint/2010/main" val="244140103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668" y="365126"/>
            <a:ext cx="8866634" cy="1325563"/>
          </a:xfrm>
        </p:spPr>
        <p:txBody>
          <a:bodyPr/>
          <a:lstStyle/>
          <a:p>
            <a:r>
              <a:rPr lang="fr-FR" dirty="0" smtClean="0"/>
              <a:t> Owen House, Block Island, RI (1975)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723565" y="1690689"/>
            <a:ext cx="6945268" cy="4086223"/>
          </a:xfrm>
          <a:prstGeom prst="rect">
            <a:avLst/>
          </a:prstGeom>
        </p:spPr>
      </p:pic>
      <p:pic>
        <p:nvPicPr>
          <p:cNvPr id="5" name="Image 4"/>
          <p:cNvPicPr>
            <a:picLocks noChangeAspect="1"/>
          </p:cNvPicPr>
          <p:nvPr/>
        </p:nvPicPr>
        <p:blipFill>
          <a:blip r:embed="rId3"/>
          <a:stretch>
            <a:fillRect/>
          </a:stretch>
        </p:blipFill>
        <p:spPr>
          <a:xfrm>
            <a:off x="7763747" y="1690689"/>
            <a:ext cx="1244555" cy="1244555"/>
          </a:xfrm>
          <a:prstGeom prst="rect">
            <a:avLst/>
          </a:prstGeom>
        </p:spPr>
      </p:pic>
      <p:sp>
        <p:nvSpPr>
          <p:cNvPr id="6" name="ZoneTexte 5"/>
          <p:cNvSpPr txBox="1"/>
          <p:nvPr/>
        </p:nvSpPr>
        <p:spPr>
          <a:xfrm>
            <a:off x="7668833" y="2756079"/>
            <a:ext cx="1434383" cy="369332"/>
          </a:xfrm>
          <a:prstGeom prst="rect">
            <a:avLst/>
          </a:prstGeom>
          <a:noFill/>
        </p:spPr>
        <p:txBody>
          <a:bodyPr wrap="square" rtlCol="0">
            <a:spAutoFit/>
          </a:bodyPr>
          <a:lstStyle/>
          <a:p>
            <a:r>
              <a:rPr lang="fr-FR" dirty="0" smtClean="0"/>
              <a:t>C.H.L. Owen</a:t>
            </a:r>
            <a:endParaRPr lang="fr-FR" dirty="0"/>
          </a:p>
        </p:txBody>
      </p:sp>
    </p:spTree>
    <p:extLst>
      <p:ext uri="{BB962C8B-B14F-4D97-AF65-F5344CB8AC3E}">
        <p14:creationId xmlns:p14="http://schemas.microsoft.com/office/powerpoint/2010/main" val="331118813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3183" y="365126"/>
            <a:ext cx="8744755" cy="1325563"/>
          </a:xfrm>
        </p:spPr>
        <p:txBody>
          <a:bodyPr/>
          <a:lstStyle/>
          <a:p>
            <a:r>
              <a:rPr lang="fr-FR" dirty="0"/>
              <a:t>Owen </a:t>
            </a:r>
            <a:r>
              <a:rPr lang="fr-FR" dirty="0" smtClean="0"/>
              <a:t>House, </a:t>
            </a:r>
            <a:r>
              <a:rPr lang="fr-FR" dirty="0"/>
              <a:t>Block Island, RI (1975)</a:t>
            </a:r>
          </a:p>
        </p:txBody>
      </p:sp>
      <p:sp>
        <p:nvSpPr>
          <p:cNvPr id="3" name="Espace réservé du contenu 2"/>
          <p:cNvSpPr>
            <a:spLocks noGrp="1"/>
          </p:cNvSpPr>
          <p:nvPr>
            <p:ph idx="1"/>
          </p:nvPr>
        </p:nvSpPr>
        <p:spPr/>
        <p:txBody>
          <a:bodyPr>
            <a:normAutofit lnSpcReduction="10000"/>
          </a:bodyPr>
          <a:lstStyle/>
          <a:p>
            <a:r>
              <a:rPr lang="fr-FR" dirty="0" smtClean="0"/>
              <a:t>It is the own house of the architect Christopher H. L. Owen.</a:t>
            </a:r>
          </a:p>
          <a:p>
            <a:r>
              <a:rPr lang="en-US" dirty="0" smtClean="0"/>
              <a:t>The </a:t>
            </a:r>
            <a:r>
              <a:rPr lang="en-US" dirty="0"/>
              <a:t>design is also intriguing—curving, elongated towers sit on either side of walls of windows that make the center of the home look like a glassy jewelry box. The living room features double-height ceilings and an open layout with views out to a patio for lounging or dining. The bedrooms are long and narrow with windows to let in light, and the home sits on 3.2 acres of mature trees and a grassy lawn.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97331897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890" y="365126"/>
            <a:ext cx="8644138" cy="1325563"/>
          </a:xfrm>
        </p:spPr>
        <p:txBody>
          <a:bodyPr/>
          <a:lstStyle/>
          <a:p>
            <a:r>
              <a:rPr lang="fr-FR" dirty="0" smtClean="0"/>
              <a:t> Owen House, </a:t>
            </a:r>
            <a:r>
              <a:rPr lang="fr-FR" dirty="0"/>
              <a:t>Block Island, RI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07059" y="1690689"/>
            <a:ext cx="6674812" cy="4478291"/>
          </a:xfrm>
          <a:prstGeom prst="rect">
            <a:avLst/>
          </a:prstGeom>
        </p:spPr>
      </p:pic>
    </p:spTree>
    <p:extLst>
      <p:ext uri="{BB962C8B-B14F-4D97-AF65-F5344CB8AC3E}">
        <p14:creationId xmlns:p14="http://schemas.microsoft.com/office/powerpoint/2010/main" val="30051034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820" y="365126"/>
            <a:ext cx="8680360" cy="1325563"/>
          </a:xfrm>
        </p:spPr>
        <p:txBody>
          <a:bodyPr/>
          <a:lstStyle/>
          <a:p>
            <a:r>
              <a:rPr lang="fr-FR" dirty="0" smtClean="0"/>
              <a:t> Owen House, </a:t>
            </a:r>
            <a:r>
              <a:rPr lang="fr-FR" dirty="0"/>
              <a:t>Block Island, RI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98989" y="1690689"/>
            <a:ext cx="6546022" cy="4456939"/>
          </a:xfrm>
          <a:prstGeom prst="rect">
            <a:avLst/>
          </a:prstGeom>
        </p:spPr>
      </p:pic>
    </p:spTree>
    <p:extLst>
      <p:ext uri="{BB962C8B-B14F-4D97-AF65-F5344CB8AC3E}">
        <p14:creationId xmlns:p14="http://schemas.microsoft.com/office/powerpoint/2010/main" val="366419962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4699" y="365126"/>
            <a:ext cx="8500056" cy="1325563"/>
          </a:xfrm>
        </p:spPr>
        <p:txBody>
          <a:bodyPr/>
          <a:lstStyle/>
          <a:p>
            <a:r>
              <a:rPr lang="fr-FR" dirty="0" smtClean="0"/>
              <a:t> Owen House, </a:t>
            </a:r>
            <a:r>
              <a:rPr lang="fr-FR" dirty="0"/>
              <a:t>Block Island, RI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189518" y="1690689"/>
            <a:ext cx="6764964" cy="4465412"/>
          </a:xfrm>
          <a:prstGeom prst="rect">
            <a:avLst/>
          </a:prstGeom>
        </p:spPr>
      </p:pic>
    </p:spTree>
    <p:extLst>
      <p:ext uri="{BB962C8B-B14F-4D97-AF65-F5344CB8AC3E}">
        <p14:creationId xmlns:p14="http://schemas.microsoft.com/office/powerpoint/2010/main" val="6349066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941" y="365126"/>
            <a:ext cx="8461420" cy="1325563"/>
          </a:xfrm>
        </p:spPr>
        <p:txBody>
          <a:bodyPr/>
          <a:lstStyle/>
          <a:p>
            <a:r>
              <a:rPr lang="fr-FR" dirty="0" smtClean="0"/>
              <a:t> Owen House, </a:t>
            </a:r>
            <a:r>
              <a:rPr lang="fr-FR" dirty="0"/>
              <a:t>Block Island, RI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189518" y="1690689"/>
            <a:ext cx="6764964" cy="4356679"/>
          </a:xfrm>
          <a:prstGeom prst="rect">
            <a:avLst/>
          </a:prstGeom>
        </p:spPr>
      </p:pic>
    </p:spTree>
    <p:extLst>
      <p:ext uri="{BB962C8B-B14F-4D97-AF65-F5344CB8AC3E}">
        <p14:creationId xmlns:p14="http://schemas.microsoft.com/office/powerpoint/2010/main" val="2691790834"/>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456" y="365126"/>
            <a:ext cx="8461420" cy="1325563"/>
          </a:xfrm>
        </p:spPr>
        <p:txBody>
          <a:bodyPr/>
          <a:lstStyle/>
          <a:p>
            <a:r>
              <a:rPr lang="fr-FR" dirty="0" smtClean="0"/>
              <a:t> Owen House, </a:t>
            </a:r>
            <a:r>
              <a:rPr lang="fr-FR" dirty="0"/>
              <a:t>Block Island, RI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92549" y="1690689"/>
            <a:ext cx="6558902" cy="4086223"/>
          </a:xfrm>
          <a:prstGeom prst="rect">
            <a:avLst/>
          </a:prstGeom>
        </p:spPr>
      </p:pic>
    </p:spTree>
    <p:extLst>
      <p:ext uri="{BB962C8B-B14F-4D97-AF65-F5344CB8AC3E}">
        <p14:creationId xmlns:p14="http://schemas.microsoft.com/office/powerpoint/2010/main" val="11354980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Tube </a:t>
            </a:r>
            <a:r>
              <a:rPr lang="fr-FR" dirty="0"/>
              <a:t>House, Salisbury, </a:t>
            </a:r>
            <a:r>
              <a:rPr lang="fr-FR" dirty="0" smtClean="0"/>
              <a:t>CT (1975)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59" y="1690688"/>
            <a:ext cx="3097856" cy="442677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506" y="1690688"/>
            <a:ext cx="3090929" cy="442677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326" y="1690688"/>
            <a:ext cx="1905000" cy="2752725"/>
          </a:xfrm>
          <a:prstGeom prst="rect">
            <a:avLst/>
          </a:prstGeom>
        </p:spPr>
      </p:pic>
      <p:sp>
        <p:nvSpPr>
          <p:cNvPr id="7" name="ZoneTexte 6"/>
          <p:cNvSpPr txBox="1"/>
          <p:nvPr/>
        </p:nvSpPr>
        <p:spPr>
          <a:xfrm>
            <a:off x="6896327" y="4056845"/>
            <a:ext cx="2247674" cy="369332"/>
          </a:xfrm>
          <a:prstGeom prst="rect">
            <a:avLst/>
          </a:prstGeom>
          <a:noFill/>
        </p:spPr>
        <p:txBody>
          <a:bodyPr wrap="square" rtlCol="0">
            <a:spAutoFit/>
          </a:bodyPr>
          <a:lstStyle/>
          <a:p>
            <a:r>
              <a:rPr lang="fr-FR" dirty="0">
                <a:solidFill>
                  <a:schemeClr val="bg1"/>
                </a:solidFill>
              </a:rPr>
              <a:t>John M.</a:t>
            </a:r>
            <a:r>
              <a:rPr lang="fr-FR" dirty="0"/>
              <a:t> </a:t>
            </a:r>
            <a:r>
              <a:rPr lang="fr-FR" dirty="0">
                <a:solidFill>
                  <a:schemeClr val="bg1"/>
                </a:solidFill>
              </a:rPr>
              <a:t>Johansen</a:t>
            </a:r>
          </a:p>
        </p:txBody>
      </p:sp>
    </p:spTree>
    <p:extLst>
      <p:ext uri="{BB962C8B-B14F-4D97-AF65-F5344CB8AC3E}">
        <p14:creationId xmlns:p14="http://schemas.microsoft.com/office/powerpoint/2010/main" val="241114211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Douglas House, Harbor Springs, MI </a:t>
            </a:r>
            <a:r>
              <a:rPr lang="fr-FR" sz="4000" dirty="0"/>
              <a:t>(1973)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712" y="2079374"/>
            <a:ext cx="5720575" cy="3888291"/>
          </a:xfrm>
          <a:prstGeom prst="rect">
            <a:avLst/>
          </a:prstGeom>
        </p:spPr>
      </p:pic>
    </p:spTree>
    <p:extLst>
      <p:ext uri="{BB962C8B-B14F-4D97-AF65-F5344CB8AC3E}">
        <p14:creationId xmlns:p14="http://schemas.microsoft.com/office/powerpoint/2010/main" val="146490033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Tube House, Salisbury, CT (1975)</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a:t>
            </a:r>
            <a:r>
              <a:rPr lang="fr-FR" dirty="0"/>
              <a:t>the architect John M. </a:t>
            </a:r>
            <a:r>
              <a:rPr lang="fr-FR" dirty="0" smtClean="0"/>
              <a:t>Johansen.</a:t>
            </a:r>
          </a:p>
          <a:p>
            <a:r>
              <a:rPr lang="en-US" dirty="0"/>
              <a:t>Johansen developed a </a:t>
            </a:r>
            <a:r>
              <a:rPr lang="en-US" dirty="0" smtClean="0"/>
              <a:t>fragmented </a:t>
            </a:r>
            <a:r>
              <a:rPr lang="en-US" dirty="0"/>
              <a:t>plan , </a:t>
            </a:r>
            <a:r>
              <a:rPr lang="en-US" dirty="0" smtClean="0"/>
              <a:t>piling </a:t>
            </a:r>
            <a:r>
              <a:rPr lang="en-US" dirty="0"/>
              <a:t>up rock foundations </a:t>
            </a:r>
            <a:r>
              <a:rPr lang="en-US" dirty="0" smtClean="0"/>
              <a:t>for each </a:t>
            </a:r>
            <a:r>
              <a:rPr lang="en-US" dirty="0"/>
              <a:t>of the three main elements of the </a:t>
            </a:r>
            <a:r>
              <a:rPr lang="en-US" dirty="0" smtClean="0"/>
              <a:t>plan</a:t>
            </a:r>
            <a:r>
              <a:rPr lang="en-US" dirty="0"/>
              <a:t>, then </a:t>
            </a:r>
            <a:r>
              <a:rPr lang="en-US" dirty="0" smtClean="0"/>
              <a:t>cantilevering </a:t>
            </a:r>
            <a:r>
              <a:rPr lang="en-US" dirty="0"/>
              <a:t>the house over </a:t>
            </a:r>
            <a:r>
              <a:rPr lang="en-US" dirty="0" smtClean="0"/>
              <a:t>these foundations. </a:t>
            </a:r>
            <a:r>
              <a:rPr lang="en-US" dirty="0"/>
              <a:t>The house is framed in a </a:t>
            </a:r>
            <a:r>
              <a:rPr lang="en-US" dirty="0" smtClean="0"/>
              <a:t>combination of </a:t>
            </a:r>
            <a:r>
              <a:rPr lang="en-US" dirty="0"/>
              <a:t>light steel and wood stud and clad in an </a:t>
            </a:r>
            <a:r>
              <a:rPr lang="en-US" dirty="0" smtClean="0"/>
              <a:t>asbestos-cement </a:t>
            </a:r>
            <a:r>
              <a:rPr lang="en-US" dirty="0"/>
              <a:t>panel with a factory finish </a:t>
            </a:r>
            <a:r>
              <a:rPr lang="en-US" dirty="0" smtClean="0"/>
              <a:t>used </a:t>
            </a:r>
            <a:r>
              <a:rPr lang="en-US" dirty="0"/>
              <a:t>here in several </a:t>
            </a:r>
            <a:r>
              <a:rPr lang="en-US" dirty="0" smtClean="0"/>
              <a:t>contrasting colors. Bringing </a:t>
            </a:r>
            <a:r>
              <a:rPr lang="en-US" dirty="0"/>
              <a:t>the </a:t>
            </a:r>
            <a:r>
              <a:rPr lang="en-US" dirty="0" smtClean="0"/>
              <a:t>parts </a:t>
            </a:r>
            <a:r>
              <a:rPr lang="en-US" dirty="0"/>
              <a:t>of the house </a:t>
            </a:r>
            <a:r>
              <a:rPr lang="en-US" dirty="0" smtClean="0"/>
              <a:t>together </a:t>
            </a:r>
            <a:r>
              <a:rPr lang="fr-FR" dirty="0"/>
              <a:t>are tubes </a:t>
            </a:r>
            <a:r>
              <a:rPr lang="en-US" dirty="0" smtClean="0"/>
              <a:t>made </a:t>
            </a:r>
            <a:r>
              <a:rPr lang="en-US" dirty="0"/>
              <a:t>structural by bar joists </a:t>
            </a:r>
            <a:r>
              <a:rPr lang="en-US" dirty="0" smtClean="0"/>
              <a:t>under </a:t>
            </a:r>
            <a:r>
              <a:rPr lang="en-US" dirty="0"/>
              <a:t>the floor, and are finished in </a:t>
            </a:r>
            <a:r>
              <a:rPr lang="en-US" dirty="0" smtClean="0"/>
              <a:t>corrugated </a:t>
            </a:r>
            <a:r>
              <a:rPr lang="en-US" dirty="0"/>
              <a:t>aluminum sheet that serves as a foil </a:t>
            </a:r>
            <a:r>
              <a:rPr lang="en-US" dirty="0" smtClean="0"/>
              <a:t>against </a:t>
            </a:r>
            <a:r>
              <a:rPr lang="en-US" dirty="0"/>
              <a:t>the </a:t>
            </a:r>
            <a:r>
              <a:rPr lang="en-US" dirty="0" smtClean="0"/>
              <a:t>site. </a:t>
            </a:r>
            <a:r>
              <a:rPr lang="en-US" dirty="0"/>
              <a:t>The </a:t>
            </a:r>
            <a:r>
              <a:rPr lang="en-US" dirty="0" smtClean="0"/>
              <a:t>interiors </a:t>
            </a:r>
            <a:r>
              <a:rPr lang="en-US" dirty="0"/>
              <a:t>of the main spaces are </a:t>
            </a:r>
            <a:r>
              <a:rPr lang="en-US" dirty="0" smtClean="0"/>
              <a:t>dressed </a:t>
            </a:r>
            <a:r>
              <a:rPr lang="en-US" dirty="0"/>
              <a:t>in gypsum board, slate , field stone </a:t>
            </a:r>
            <a:r>
              <a:rPr lang="en-US" dirty="0" smtClean="0"/>
              <a:t>and </a:t>
            </a:r>
            <a:r>
              <a:rPr lang="en-US" dirty="0"/>
              <a:t>wood </a:t>
            </a:r>
            <a:r>
              <a:rPr lang="en-US" dirty="0" smtClean="0"/>
              <a:t>plank.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9306778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Tube </a:t>
            </a:r>
            <a:r>
              <a:rPr lang="fr-FR" dirty="0"/>
              <a:t>House, Salisbury,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219" y="1690689"/>
            <a:ext cx="6851561" cy="4504049"/>
          </a:xfrm>
          <a:prstGeom prst="rect">
            <a:avLst/>
          </a:prstGeom>
        </p:spPr>
      </p:pic>
    </p:spTree>
    <p:extLst>
      <p:ext uri="{BB962C8B-B14F-4D97-AF65-F5344CB8AC3E}">
        <p14:creationId xmlns:p14="http://schemas.microsoft.com/office/powerpoint/2010/main" val="164341952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Tube House, Salisbury,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537" y="1690689"/>
            <a:ext cx="6812925" cy="4439655"/>
          </a:xfrm>
          <a:prstGeom prst="rect">
            <a:avLst/>
          </a:prstGeom>
        </p:spPr>
      </p:pic>
    </p:spTree>
    <p:extLst>
      <p:ext uri="{BB962C8B-B14F-4D97-AF65-F5344CB8AC3E}">
        <p14:creationId xmlns:p14="http://schemas.microsoft.com/office/powerpoint/2010/main" val="42549285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Tube House, Salisbury,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098" y="1690689"/>
            <a:ext cx="6825803" cy="4401018"/>
          </a:xfrm>
          <a:prstGeom prst="rect">
            <a:avLst/>
          </a:prstGeom>
        </p:spPr>
      </p:pic>
    </p:spTree>
    <p:extLst>
      <p:ext uri="{BB962C8B-B14F-4D97-AF65-F5344CB8AC3E}">
        <p14:creationId xmlns:p14="http://schemas.microsoft.com/office/powerpoint/2010/main" val="32261670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Tube House, Salisbury,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447" y="1690689"/>
            <a:ext cx="6581106" cy="4413897"/>
          </a:xfrm>
          <a:prstGeom prst="rect">
            <a:avLst/>
          </a:prstGeom>
        </p:spPr>
      </p:pic>
    </p:spTree>
    <p:extLst>
      <p:ext uri="{BB962C8B-B14F-4D97-AF65-F5344CB8AC3E}">
        <p14:creationId xmlns:p14="http://schemas.microsoft.com/office/powerpoint/2010/main" val="183245971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Tube House, Salisbury,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735" y="1690689"/>
            <a:ext cx="6748530" cy="4349503"/>
          </a:xfrm>
          <a:prstGeom prst="rect">
            <a:avLst/>
          </a:prstGeom>
        </p:spPr>
      </p:pic>
    </p:spTree>
    <p:extLst>
      <p:ext uri="{BB962C8B-B14F-4D97-AF65-F5344CB8AC3E}">
        <p14:creationId xmlns:p14="http://schemas.microsoft.com/office/powerpoint/2010/main" val="110110030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72187" cy="1325563"/>
          </a:xfrm>
        </p:spPr>
        <p:txBody>
          <a:bodyPr/>
          <a:lstStyle/>
          <a:p>
            <a:r>
              <a:rPr lang="fr-FR" dirty="0" smtClean="0"/>
              <a:t> Domus Solaris, Los Angeles, CA (1975)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050" y="1690689"/>
            <a:ext cx="2832618" cy="335133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34" y="1690689"/>
            <a:ext cx="5807402" cy="4595811"/>
          </a:xfrm>
          <a:prstGeom prst="rect">
            <a:avLst/>
          </a:prstGeom>
        </p:spPr>
      </p:pic>
      <p:sp>
        <p:nvSpPr>
          <p:cNvPr id="6" name="ZoneTexte 5"/>
          <p:cNvSpPr txBox="1"/>
          <p:nvPr/>
        </p:nvSpPr>
        <p:spPr>
          <a:xfrm>
            <a:off x="6115051" y="4358355"/>
            <a:ext cx="2182916" cy="369332"/>
          </a:xfrm>
          <a:prstGeom prst="rect">
            <a:avLst/>
          </a:prstGeom>
          <a:noFill/>
        </p:spPr>
        <p:txBody>
          <a:bodyPr wrap="square" rtlCol="0">
            <a:spAutoFit/>
          </a:bodyPr>
          <a:lstStyle/>
          <a:p>
            <a:r>
              <a:rPr lang="fr-FR" dirty="0" smtClean="0"/>
              <a:t>      Donald </a:t>
            </a:r>
            <a:r>
              <a:rPr lang="fr-FR" dirty="0" smtClean="0">
                <a:solidFill>
                  <a:schemeClr val="bg1"/>
                </a:solidFill>
              </a:rPr>
              <a:t>Hensman</a:t>
            </a:r>
            <a:endParaRPr lang="fr-FR" dirty="0">
              <a:solidFill>
                <a:schemeClr val="bg1"/>
              </a:solidFill>
            </a:endParaRPr>
          </a:p>
        </p:txBody>
      </p:sp>
    </p:spTree>
    <p:extLst>
      <p:ext uri="{BB962C8B-B14F-4D97-AF65-F5344CB8AC3E}">
        <p14:creationId xmlns:p14="http://schemas.microsoft.com/office/powerpoint/2010/main" val="2032466023"/>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lstStyle/>
          <a:p>
            <a:r>
              <a:rPr lang="fr-FR" dirty="0" smtClean="0"/>
              <a:t> Domus </a:t>
            </a:r>
            <a:r>
              <a:rPr lang="fr-FR" dirty="0"/>
              <a:t>Solaris</a:t>
            </a:r>
            <a:r>
              <a:rPr lang="fr-FR" dirty="0" smtClean="0"/>
              <a:t>, </a:t>
            </a:r>
            <a:r>
              <a:rPr lang="fr-FR" dirty="0"/>
              <a:t>Los Angeles, CA (1975)</a:t>
            </a:r>
          </a:p>
        </p:txBody>
      </p:sp>
      <p:sp>
        <p:nvSpPr>
          <p:cNvPr id="3" name="Espace réservé du contenu 2"/>
          <p:cNvSpPr>
            <a:spLocks noGrp="1"/>
          </p:cNvSpPr>
          <p:nvPr>
            <p:ph idx="1"/>
          </p:nvPr>
        </p:nvSpPr>
        <p:spPr/>
        <p:txBody>
          <a:bodyPr>
            <a:normAutofit fontScale="92500" lnSpcReduction="10000"/>
          </a:bodyPr>
          <a:lstStyle/>
          <a:p>
            <a:r>
              <a:rPr lang="fr-FR" dirty="0" smtClean="0"/>
              <a:t>It is the own house of the architect Donald Hensman.</a:t>
            </a:r>
          </a:p>
          <a:p>
            <a:r>
              <a:rPr lang="en-US" dirty="0"/>
              <a:t>Carefully drawn across the highest ridge above Mulholland, Donald </a:t>
            </a:r>
            <a:r>
              <a:rPr lang="en-US" dirty="0" err="1"/>
              <a:t>Hensman’s</a:t>
            </a:r>
            <a:r>
              <a:rPr lang="en-US" dirty="0"/>
              <a:t>, personal residence each day recalls the experience of ascending the mountain. Access appears blocked from below, but then through the hidden cleft, stairs lead upward. The pool, like a small lake at the base of the summit is crossed over by a bridge. There is pristine shelter at the top, with panoramic views of both the Valley and Hollywood through the broad Nichols Canyon. Interiors are one space for living indoors-outdoors in freedom and privacy on top of the world and beneath the sun.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12511337"/>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Domus </a:t>
            </a:r>
            <a:r>
              <a:rPr lang="fr-FR" dirty="0"/>
              <a:t>Solaris</a:t>
            </a:r>
            <a:r>
              <a:rPr lang="fr-FR" dirty="0" smtClean="0"/>
              <a:t>, </a:t>
            </a:r>
            <a:r>
              <a:rPr lang="fr-FR" dirty="0"/>
              <a:t>Los Angeles,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905854" y="1690689"/>
            <a:ext cx="7426295" cy="4512179"/>
          </a:xfrm>
          <a:prstGeom prst="rect">
            <a:avLst/>
          </a:prstGeom>
        </p:spPr>
      </p:pic>
    </p:spTree>
    <p:extLst>
      <p:ext uri="{BB962C8B-B14F-4D97-AF65-F5344CB8AC3E}">
        <p14:creationId xmlns:p14="http://schemas.microsoft.com/office/powerpoint/2010/main" val="35287654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Domus </a:t>
            </a:r>
            <a:r>
              <a:rPr lang="fr-FR" dirty="0"/>
              <a:t>Solaris</a:t>
            </a:r>
            <a:r>
              <a:rPr lang="fr-FR" dirty="0" smtClean="0"/>
              <a:t>, </a:t>
            </a:r>
            <a:r>
              <a:rPr lang="fr-FR" dirty="0"/>
              <a:t>Los Angeles,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999857" y="1690689"/>
            <a:ext cx="7212651" cy="4505012"/>
          </a:xfrm>
          <a:prstGeom prst="rect">
            <a:avLst/>
          </a:prstGeom>
        </p:spPr>
      </p:pic>
    </p:spTree>
    <p:extLst>
      <p:ext uri="{BB962C8B-B14F-4D97-AF65-F5344CB8AC3E}">
        <p14:creationId xmlns:p14="http://schemas.microsoft.com/office/powerpoint/2010/main" val="2339960248"/>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Larson Residence, Durham, NC (1973)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6057899" y="1690689"/>
            <a:ext cx="2927513" cy="3684616"/>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71" y="1690689"/>
            <a:ext cx="5776957" cy="4556287"/>
          </a:xfrm>
          <a:prstGeom prst="rect">
            <a:avLst/>
          </a:prstGeom>
        </p:spPr>
      </p:pic>
      <p:sp>
        <p:nvSpPr>
          <p:cNvPr id="9" name="ZoneTexte 8"/>
          <p:cNvSpPr txBox="1"/>
          <p:nvPr/>
        </p:nvSpPr>
        <p:spPr>
          <a:xfrm>
            <a:off x="6115050" y="4802736"/>
            <a:ext cx="2601660" cy="369332"/>
          </a:xfrm>
          <a:prstGeom prst="rect">
            <a:avLst/>
          </a:prstGeom>
          <a:noFill/>
        </p:spPr>
        <p:txBody>
          <a:bodyPr wrap="square" rtlCol="0">
            <a:spAutoFit/>
          </a:bodyPr>
          <a:lstStyle/>
          <a:p>
            <a:r>
              <a:rPr lang="fr-FR" dirty="0" smtClean="0">
                <a:solidFill>
                  <a:schemeClr val="bg1"/>
                </a:solidFill>
              </a:rPr>
              <a:t>Jon Condoret</a:t>
            </a:r>
            <a:endParaRPr lang="fr-FR" dirty="0">
              <a:solidFill>
                <a:schemeClr val="bg1"/>
              </a:solidFill>
            </a:endParaRPr>
          </a:p>
        </p:txBody>
      </p:sp>
    </p:spTree>
    <p:extLst>
      <p:ext uri="{BB962C8B-B14F-4D97-AF65-F5344CB8AC3E}">
        <p14:creationId xmlns:p14="http://schemas.microsoft.com/office/powerpoint/2010/main" val="114342381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Domus </a:t>
            </a:r>
            <a:r>
              <a:rPr lang="fr-FR" dirty="0"/>
              <a:t>Solaris</a:t>
            </a:r>
            <a:r>
              <a:rPr lang="fr-FR" dirty="0" smtClean="0"/>
              <a:t>, </a:t>
            </a:r>
            <a:r>
              <a:rPr lang="fr-FR" dirty="0"/>
              <a:t>Los Angeles,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841760" y="1690689"/>
            <a:ext cx="7460479" cy="4470829"/>
          </a:xfrm>
          <a:prstGeom prst="rect">
            <a:avLst/>
          </a:prstGeom>
        </p:spPr>
      </p:pic>
    </p:spTree>
    <p:extLst>
      <p:ext uri="{BB962C8B-B14F-4D97-AF65-F5344CB8AC3E}">
        <p14:creationId xmlns:p14="http://schemas.microsoft.com/office/powerpoint/2010/main" val="411349856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Domus </a:t>
            </a:r>
            <a:r>
              <a:rPr lang="fr-FR" dirty="0"/>
              <a:t>Solaris</a:t>
            </a:r>
            <a:r>
              <a:rPr lang="fr-FR" dirty="0" smtClean="0"/>
              <a:t>, </a:t>
            </a:r>
            <a:r>
              <a:rPr lang="fr-FR" dirty="0"/>
              <a:t>Los Angeles,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957129" y="1690689"/>
            <a:ext cx="7229742" cy="4359733"/>
          </a:xfrm>
          <a:prstGeom prst="rect">
            <a:avLst/>
          </a:prstGeom>
        </p:spPr>
      </p:pic>
    </p:spTree>
    <p:extLst>
      <p:ext uri="{BB962C8B-B14F-4D97-AF65-F5344CB8AC3E}">
        <p14:creationId xmlns:p14="http://schemas.microsoft.com/office/powerpoint/2010/main" val="306797581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lstStyle/>
          <a:p>
            <a:r>
              <a:rPr lang="fr-FR" dirty="0" smtClean="0"/>
              <a:t> Domus </a:t>
            </a:r>
            <a:r>
              <a:rPr lang="fr-FR" dirty="0"/>
              <a:t>Solaris</a:t>
            </a:r>
            <a:r>
              <a:rPr lang="fr-FR" dirty="0" smtClean="0"/>
              <a:t>, </a:t>
            </a:r>
            <a:r>
              <a:rPr lang="fr-FR" dirty="0"/>
              <a:t>Los Angeles,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867397" y="1690689"/>
            <a:ext cx="7545936" cy="4466572"/>
          </a:xfrm>
          <a:prstGeom prst="rect">
            <a:avLst/>
          </a:prstGeom>
        </p:spPr>
      </p:pic>
    </p:spTree>
    <p:extLst>
      <p:ext uri="{BB962C8B-B14F-4D97-AF65-F5344CB8AC3E}">
        <p14:creationId xmlns:p14="http://schemas.microsoft.com/office/powerpoint/2010/main" val="44450879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Domus </a:t>
            </a:r>
            <a:r>
              <a:rPr lang="fr-FR" dirty="0"/>
              <a:t>Solaris</a:t>
            </a:r>
            <a:r>
              <a:rPr lang="fr-FR" dirty="0" smtClean="0"/>
              <a:t>, </a:t>
            </a:r>
            <a:r>
              <a:rPr lang="fr-FR" dirty="0"/>
              <a:t>Los Angeles,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871669" y="1623700"/>
            <a:ext cx="7511754" cy="4537817"/>
          </a:xfrm>
          <a:prstGeom prst="rect">
            <a:avLst/>
          </a:prstGeom>
        </p:spPr>
      </p:pic>
    </p:spTree>
    <p:extLst>
      <p:ext uri="{BB962C8B-B14F-4D97-AF65-F5344CB8AC3E}">
        <p14:creationId xmlns:p14="http://schemas.microsoft.com/office/powerpoint/2010/main" val="315720353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Domus </a:t>
            </a:r>
            <a:r>
              <a:rPr lang="fr-FR" dirty="0"/>
              <a:t>Solaris</a:t>
            </a:r>
            <a:r>
              <a:rPr lang="fr-FR" dirty="0" smtClean="0"/>
              <a:t>, </a:t>
            </a:r>
            <a:r>
              <a:rPr lang="fr-FR" dirty="0"/>
              <a:t>Los Angeles,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794759" y="1690689"/>
            <a:ext cx="7554482" cy="4495088"/>
          </a:xfrm>
          <a:prstGeom prst="rect">
            <a:avLst/>
          </a:prstGeom>
        </p:spPr>
      </p:pic>
    </p:spTree>
    <p:extLst>
      <p:ext uri="{BB962C8B-B14F-4D97-AF65-F5344CB8AC3E}">
        <p14:creationId xmlns:p14="http://schemas.microsoft.com/office/powerpoint/2010/main" val="3911423781"/>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Domus </a:t>
            </a:r>
            <a:r>
              <a:rPr lang="fr-FR" dirty="0"/>
              <a:t>Solaris</a:t>
            </a:r>
            <a:r>
              <a:rPr lang="fr-FR" dirty="0" smtClean="0"/>
              <a:t>, </a:t>
            </a:r>
            <a:r>
              <a:rPr lang="fr-FR" dirty="0"/>
              <a:t>Los Angeles,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85" y="1690689"/>
            <a:ext cx="4195984" cy="4368279"/>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351" y="1690689"/>
            <a:ext cx="3886824" cy="4368279"/>
          </a:xfrm>
          <a:prstGeom prst="rect">
            <a:avLst/>
          </a:prstGeom>
        </p:spPr>
      </p:pic>
    </p:spTree>
    <p:extLst>
      <p:ext uri="{BB962C8B-B14F-4D97-AF65-F5344CB8AC3E}">
        <p14:creationId xmlns:p14="http://schemas.microsoft.com/office/powerpoint/2010/main" val="1621235396"/>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Domus </a:t>
            </a:r>
            <a:r>
              <a:rPr lang="fr-FR" dirty="0"/>
              <a:t>Solaris</a:t>
            </a:r>
            <a:r>
              <a:rPr lang="fr-FR" dirty="0" smtClean="0"/>
              <a:t>, </a:t>
            </a:r>
            <a:r>
              <a:rPr lang="fr-FR" dirty="0"/>
              <a:t>Los Angeles,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888763" y="1690689"/>
            <a:ext cx="7366474" cy="4479375"/>
          </a:xfrm>
          <a:prstGeom prst="rect">
            <a:avLst/>
          </a:prstGeom>
        </p:spPr>
      </p:pic>
    </p:spTree>
    <p:extLst>
      <p:ext uri="{BB962C8B-B14F-4D97-AF65-F5344CB8AC3E}">
        <p14:creationId xmlns:p14="http://schemas.microsoft.com/office/powerpoint/2010/main" val="262307251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Domus </a:t>
            </a:r>
            <a:r>
              <a:rPr lang="fr-FR" dirty="0"/>
              <a:t>Solaris</a:t>
            </a:r>
            <a:r>
              <a:rPr lang="fr-FR" dirty="0" smtClean="0"/>
              <a:t>, </a:t>
            </a:r>
            <a:r>
              <a:rPr lang="fr-FR" dirty="0"/>
              <a:t>Los Angeles, CA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982766" y="1690690"/>
            <a:ext cx="7178468" cy="4522104"/>
          </a:xfrm>
          <a:prstGeom prst="rect">
            <a:avLst/>
          </a:prstGeom>
        </p:spPr>
      </p:pic>
    </p:spTree>
    <p:extLst>
      <p:ext uri="{BB962C8B-B14F-4D97-AF65-F5344CB8AC3E}">
        <p14:creationId xmlns:p14="http://schemas.microsoft.com/office/powerpoint/2010/main" val="316440419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57773" cy="1325563"/>
          </a:xfrm>
        </p:spPr>
        <p:txBody>
          <a:bodyPr/>
          <a:lstStyle/>
          <a:p>
            <a:r>
              <a:rPr lang="fr-FR" dirty="0"/>
              <a:t>Bruder House, New River, AZ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436" y="1690689"/>
            <a:ext cx="6890198" cy="4504049"/>
          </a:xfrm>
          <a:prstGeom prst="rect">
            <a:avLst/>
          </a:prstGeom>
        </p:spPr>
      </p:pic>
      <p:sp>
        <p:nvSpPr>
          <p:cNvPr id="5" name="ZoneTexte 4"/>
          <p:cNvSpPr txBox="1"/>
          <p:nvPr/>
        </p:nvSpPr>
        <p:spPr>
          <a:xfrm>
            <a:off x="3387144" y="1983346"/>
            <a:ext cx="2859110" cy="769441"/>
          </a:xfrm>
          <a:prstGeom prst="rect">
            <a:avLst/>
          </a:prstGeom>
          <a:noFill/>
        </p:spPr>
        <p:txBody>
          <a:bodyPr wrap="square" rtlCol="0">
            <a:spAutoFit/>
          </a:bodyPr>
          <a:lstStyle/>
          <a:p>
            <a:r>
              <a:rPr lang="fr-FR" dirty="0" smtClean="0"/>
              <a:t>        </a:t>
            </a:r>
            <a:r>
              <a:rPr lang="fr-FR" sz="4400" dirty="0" smtClean="0">
                <a:solidFill>
                  <a:schemeClr val="bg1"/>
                </a:solidFill>
              </a:rPr>
              <a:t>THE END</a:t>
            </a:r>
            <a:endParaRPr lang="fr-FR" sz="4400" dirty="0">
              <a:solidFill>
                <a:schemeClr val="bg1"/>
              </a:solidFill>
            </a:endParaRPr>
          </a:p>
        </p:txBody>
      </p:sp>
    </p:spTree>
    <p:extLst>
      <p:ext uri="{BB962C8B-B14F-4D97-AF65-F5344CB8AC3E}">
        <p14:creationId xmlns:p14="http://schemas.microsoft.com/office/powerpoint/2010/main" val="4429130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58542" cy="1325563"/>
          </a:xfrm>
        </p:spPr>
        <p:txBody>
          <a:bodyPr/>
          <a:lstStyle/>
          <a:p>
            <a:r>
              <a:rPr lang="fr-FR" dirty="0" smtClean="0"/>
              <a:t> Larson </a:t>
            </a:r>
            <a:r>
              <a:rPr lang="fr-FR" dirty="0"/>
              <a:t>Residence, Durham, NC (1973)</a:t>
            </a:r>
          </a:p>
        </p:txBody>
      </p:sp>
      <p:sp>
        <p:nvSpPr>
          <p:cNvPr id="3" name="Espace réservé du contenu 2"/>
          <p:cNvSpPr>
            <a:spLocks noGrp="1"/>
          </p:cNvSpPr>
          <p:nvPr>
            <p:ph idx="1"/>
          </p:nvPr>
        </p:nvSpPr>
        <p:spPr/>
        <p:txBody>
          <a:bodyPr>
            <a:normAutofit/>
          </a:bodyPr>
          <a:lstStyle/>
          <a:p>
            <a:r>
              <a:rPr lang="fr-FR" dirty="0" smtClean="0"/>
              <a:t>It is the work of the architect Jon Condoret.</a:t>
            </a:r>
          </a:p>
          <a:p>
            <a:r>
              <a:rPr lang="en-US" dirty="0"/>
              <a:t>The expansive walls and ceilings, combined with exposed beams, echo the angular exterior.  The house is filled with natural light and views of the wooded surroundings. The living room is </a:t>
            </a:r>
            <a:r>
              <a:rPr lang="en-US" dirty="0" smtClean="0"/>
              <a:t>a large</a:t>
            </a:r>
            <a:r>
              <a:rPr lang="en-US" dirty="0"/>
              <a:t>, </a:t>
            </a:r>
            <a:r>
              <a:rPr lang="en-US" dirty="0" smtClean="0"/>
              <a:t>soaring </a:t>
            </a:r>
            <a:r>
              <a:rPr lang="en-US" dirty="0"/>
              <a:t>space. </a:t>
            </a:r>
            <a:r>
              <a:rPr lang="en-US" dirty="0" smtClean="0"/>
              <a:t>All the other spaces are </a:t>
            </a:r>
            <a:r>
              <a:rPr lang="en-US" dirty="0"/>
              <a:t>smaller and more </a:t>
            </a:r>
            <a:r>
              <a:rPr lang="en-US" dirty="0" smtClean="0"/>
              <a:t>personal. This </a:t>
            </a:r>
            <a:r>
              <a:rPr lang="en-US" dirty="0"/>
              <a:t>home, </a:t>
            </a:r>
            <a:r>
              <a:rPr lang="en-US" dirty="0" smtClean="0"/>
              <a:t>with its funky bunker </a:t>
            </a:r>
            <a:r>
              <a:rPr lang="en-US" dirty="0"/>
              <a:t>exterior and </a:t>
            </a:r>
            <a:r>
              <a:rPr lang="en-US" dirty="0" smtClean="0"/>
              <a:t>contrasting large open spaces </a:t>
            </a:r>
            <a:r>
              <a:rPr lang="en-US" dirty="0"/>
              <a:t>and </a:t>
            </a:r>
            <a:r>
              <a:rPr lang="en-US" dirty="0" smtClean="0"/>
              <a:t>hidden </a:t>
            </a:r>
            <a:r>
              <a:rPr lang="en-US" dirty="0"/>
              <a:t>nooks inside, </a:t>
            </a:r>
            <a:r>
              <a:rPr lang="en-US" dirty="0" smtClean="0"/>
              <a:t>was the favorite house of the architect.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4333425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Larson </a:t>
            </a:r>
            <a:r>
              <a:rPr lang="fr-FR" dirty="0"/>
              <a:t>Residence, Durham, NC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062" y="1690689"/>
            <a:ext cx="5857875" cy="3905250"/>
          </a:xfrm>
          <a:prstGeom prst="rect">
            <a:avLst/>
          </a:prstGeom>
        </p:spPr>
      </p:pic>
    </p:spTree>
    <p:extLst>
      <p:ext uri="{BB962C8B-B14F-4D97-AF65-F5344CB8AC3E}">
        <p14:creationId xmlns:p14="http://schemas.microsoft.com/office/powerpoint/2010/main" val="232650281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Larson </a:t>
            </a:r>
            <a:r>
              <a:rPr lang="fr-FR" dirty="0"/>
              <a:t>Residence, Durham, NC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768" y="1690689"/>
            <a:ext cx="7084463" cy="4462283"/>
          </a:xfrm>
          <a:prstGeom prst="rect">
            <a:avLst/>
          </a:prstGeom>
        </p:spPr>
      </p:pic>
    </p:spTree>
    <p:extLst>
      <p:ext uri="{BB962C8B-B14F-4D97-AF65-F5344CB8AC3E}">
        <p14:creationId xmlns:p14="http://schemas.microsoft.com/office/powerpoint/2010/main" val="152770743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US Modernist Houses </a:t>
            </a:r>
            <a:r>
              <a:rPr lang="fr-FR" dirty="0" smtClean="0"/>
              <a:t>1973 </a:t>
            </a:r>
            <a:r>
              <a:rPr lang="fr-FR" dirty="0"/>
              <a:t>- </a:t>
            </a:r>
            <a:r>
              <a:rPr lang="fr-FR" dirty="0" smtClean="0"/>
              <a:t>1975</a:t>
            </a:r>
            <a:endParaRPr lang="fr-FR" dirty="0"/>
          </a:p>
        </p:txBody>
      </p:sp>
      <p:sp>
        <p:nvSpPr>
          <p:cNvPr id="3" name="Espace réservé du contenu 2"/>
          <p:cNvSpPr>
            <a:spLocks noGrp="1"/>
          </p:cNvSpPr>
          <p:nvPr>
            <p:ph idx="1"/>
          </p:nvPr>
        </p:nvSpPr>
        <p:spPr/>
        <p:txBody>
          <a:bodyPr/>
          <a:lstStyle/>
          <a:p>
            <a:r>
              <a:rPr lang="en-US" dirty="0"/>
              <a:t>The purpose of this presentation is to show you the most outstanding Modern Movement inspired houses in the United States by great architects. </a:t>
            </a:r>
          </a:p>
          <a:p>
            <a:r>
              <a:rPr lang="en-US" dirty="0"/>
              <a:t>Some of them have become icons of contemporary architecture (members of the iconic.org network) and are recognized and protected as such. </a:t>
            </a:r>
          </a:p>
          <a:p>
            <a:r>
              <a:rPr lang="en-US" dirty="0"/>
              <a:t>They remain unique either by their constructive principle, or by their location, or by their theoretical importance, or by their perfect integration into the landscape. </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046347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Larson </a:t>
            </a:r>
            <a:r>
              <a:rPr lang="fr-FR" dirty="0"/>
              <a:t>Residence, Durham, NC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377" y="2185586"/>
            <a:ext cx="4289989" cy="356573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8731" y="2185586"/>
            <a:ext cx="4178893" cy="3563986"/>
          </a:xfrm>
          <a:prstGeom prst="rect">
            <a:avLst/>
          </a:prstGeom>
        </p:spPr>
      </p:pic>
    </p:spTree>
    <p:extLst>
      <p:ext uri="{BB962C8B-B14F-4D97-AF65-F5344CB8AC3E}">
        <p14:creationId xmlns:p14="http://schemas.microsoft.com/office/powerpoint/2010/main" val="32146084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Larson </a:t>
            </a:r>
            <a:r>
              <a:rPr lang="fr-FR" dirty="0"/>
              <a:t>Residence, Durham, NC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369" y="1690689"/>
            <a:ext cx="2756019" cy="438537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757" y="1690689"/>
            <a:ext cx="2901295" cy="438537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3421" y="1690690"/>
            <a:ext cx="2943492" cy="4385372"/>
          </a:xfrm>
          <a:prstGeom prst="rect">
            <a:avLst/>
          </a:prstGeom>
        </p:spPr>
      </p:pic>
    </p:spTree>
    <p:extLst>
      <p:ext uri="{BB962C8B-B14F-4D97-AF65-F5344CB8AC3E}">
        <p14:creationId xmlns:p14="http://schemas.microsoft.com/office/powerpoint/2010/main" val="24623021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Larson </a:t>
            </a:r>
            <a:r>
              <a:rPr lang="fr-FR" dirty="0"/>
              <a:t>Residence, Durham, NC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621" y="1759056"/>
            <a:ext cx="6416757" cy="4317004"/>
          </a:xfrm>
          <a:prstGeom prst="rect">
            <a:avLst/>
          </a:prstGeom>
        </p:spPr>
      </p:pic>
    </p:spTree>
    <p:extLst>
      <p:ext uri="{BB962C8B-B14F-4D97-AF65-F5344CB8AC3E}">
        <p14:creationId xmlns:p14="http://schemas.microsoft.com/office/powerpoint/2010/main" val="401121403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Larson </a:t>
            </a:r>
            <a:r>
              <a:rPr lang="fr-FR" dirty="0"/>
              <a:t>Residence, Durham, NC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780" y="1690689"/>
            <a:ext cx="6520439" cy="4274275"/>
          </a:xfrm>
          <a:prstGeom prst="rect">
            <a:avLst/>
          </a:prstGeom>
        </p:spPr>
      </p:pic>
    </p:spTree>
    <p:extLst>
      <p:ext uri="{BB962C8B-B14F-4D97-AF65-F5344CB8AC3E}">
        <p14:creationId xmlns:p14="http://schemas.microsoft.com/office/powerpoint/2010/main" val="32434395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Larson </a:t>
            </a:r>
            <a:r>
              <a:rPr lang="fr-FR" dirty="0"/>
              <a:t>Residence, Durham, NC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50" y="1690689"/>
            <a:ext cx="7016097" cy="4445192"/>
          </a:xfrm>
          <a:prstGeom prst="rect">
            <a:avLst/>
          </a:prstGeom>
        </p:spPr>
      </p:pic>
    </p:spTree>
    <p:extLst>
      <p:ext uri="{BB962C8B-B14F-4D97-AF65-F5344CB8AC3E}">
        <p14:creationId xmlns:p14="http://schemas.microsoft.com/office/powerpoint/2010/main" val="229316957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Larson </a:t>
            </a:r>
            <a:r>
              <a:rPr lang="fr-FR" dirty="0"/>
              <a:t>Residence, Durham, NC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89588" y="1690689"/>
            <a:ext cx="6832363" cy="4385371"/>
          </a:xfrm>
          <a:prstGeom prst="rect">
            <a:avLst/>
          </a:prstGeom>
        </p:spPr>
      </p:pic>
    </p:spTree>
    <p:extLst>
      <p:ext uri="{BB962C8B-B14F-4D97-AF65-F5344CB8AC3E}">
        <p14:creationId xmlns:p14="http://schemas.microsoft.com/office/powerpoint/2010/main" val="312254383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Larson </a:t>
            </a:r>
            <a:r>
              <a:rPr lang="fr-FR" dirty="0"/>
              <a:t>Residence, Durham, NC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92" y="1690689"/>
            <a:ext cx="6227615" cy="4146758"/>
          </a:xfrm>
          <a:prstGeom prst="rect">
            <a:avLst/>
          </a:prstGeom>
        </p:spPr>
      </p:pic>
    </p:spTree>
    <p:extLst>
      <p:ext uri="{BB962C8B-B14F-4D97-AF65-F5344CB8AC3E}">
        <p14:creationId xmlns:p14="http://schemas.microsoft.com/office/powerpoint/2010/main" val="390181476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Cohn Residence,Amagansett, NY (1973)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050" y="1690689"/>
            <a:ext cx="2376264" cy="2557066"/>
          </a:xfrm>
          <a:prstGeom prst="rect">
            <a:avLst/>
          </a:prstGeom>
        </p:spPr>
      </p:pic>
      <p:pic>
        <p:nvPicPr>
          <p:cNvPr id="6" name="Image 5"/>
          <p:cNvPicPr>
            <a:picLocks noChangeAspect="1"/>
          </p:cNvPicPr>
          <p:nvPr/>
        </p:nvPicPr>
        <p:blipFill>
          <a:blip r:embed="rId3"/>
          <a:stretch>
            <a:fillRect/>
          </a:stretch>
        </p:blipFill>
        <p:spPr>
          <a:xfrm>
            <a:off x="6484032" y="4365470"/>
            <a:ext cx="1638300" cy="1085850"/>
          </a:xfrm>
          <a:prstGeom prst="rect">
            <a:avLst/>
          </a:prstGeom>
        </p:spPr>
      </p:pic>
      <p:sp>
        <p:nvSpPr>
          <p:cNvPr id="7" name="ZoneTexte 6"/>
          <p:cNvSpPr txBox="1"/>
          <p:nvPr/>
        </p:nvSpPr>
        <p:spPr>
          <a:xfrm>
            <a:off x="6115050" y="3825025"/>
            <a:ext cx="2372127" cy="369332"/>
          </a:xfrm>
          <a:prstGeom prst="rect">
            <a:avLst/>
          </a:prstGeom>
          <a:noFill/>
        </p:spPr>
        <p:txBody>
          <a:bodyPr wrap="square" rtlCol="0">
            <a:spAutoFit/>
          </a:bodyPr>
          <a:lstStyle/>
          <a:p>
            <a:r>
              <a:rPr lang="fr-FR" dirty="0" smtClean="0">
                <a:solidFill>
                  <a:schemeClr val="bg1"/>
                </a:solidFill>
              </a:rPr>
              <a:t>    Charles Gwathmey</a:t>
            </a:r>
            <a:endParaRPr lang="fr-FR" dirty="0">
              <a:solidFill>
                <a:schemeClr val="bg1"/>
              </a:solidFill>
            </a:endParaRPr>
          </a:p>
        </p:txBody>
      </p:sp>
      <p:pic>
        <p:nvPicPr>
          <p:cNvPr id="8" name="Image 7"/>
          <p:cNvPicPr>
            <a:picLocks noChangeAspect="1"/>
          </p:cNvPicPr>
          <p:nvPr/>
        </p:nvPicPr>
        <p:blipFill>
          <a:blip r:embed="rId4"/>
          <a:stretch>
            <a:fillRect/>
          </a:stretch>
        </p:blipFill>
        <p:spPr>
          <a:xfrm>
            <a:off x="103031" y="1690689"/>
            <a:ext cx="5882894" cy="3924300"/>
          </a:xfrm>
          <a:prstGeom prst="rect">
            <a:avLst/>
          </a:prstGeom>
        </p:spPr>
      </p:pic>
    </p:spTree>
    <p:extLst>
      <p:ext uri="{BB962C8B-B14F-4D97-AF65-F5344CB8AC3E}">
        <p14:creationId xmlns:p14="http://schemas.microsoft.com/office/powerpoint/2010/main" val="183161177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Cohn Residence,Amagansett, NY (1973)</a:t>
            </a:r>
          </a:p>
        </p:txBody>
      </p:sp>
      <p:sp>
        <p:nvSpPr>
          <p:cNvPr id="3" name="Espace réservé du contenu 2"/>
          <p:cNvSpPr>
            <a:spLocks noGrp="1"/>
          </p:cNvSpPr>
          <p:nvPr>
            <p:ph idx="1"/>
          </p:nvPr>
        </p:nvSpPr>
        <p:spPr/>
        <p:txBody>
          <a:bodyPr/>
          <a:lstStyle/>
          <a:p>
            <a:r>
              <a:rPr lang="en-US" dirty="0" smtClean="0"/>
              <a:t>It is the </a:t>
            </a:r>
            <a:r>
              <a:rPr lang="en-US" dirty="0"/>
              <a:t>unique oceanfront residence was </a:t>
            </a:r>
            <a:r>
              <a:rPr lang="en-US" dirty="0" smtClean="0"/>
              <a:t>designed by </a:t>
            </a:r>
            <a:r>
              <a:rPr lang="fr-FR" dirty="0"/>
              <a:t>Charles Gwathmey</a:t>
            </a:r>
            <a:r>
              <a:rPr lang="fr-FR" dirty="0" smtClean="0"/>
              <a:t>.</a:t>
            </a:r>
          </a:p>
          <a:p>
            <a:r>
              <a:rPr lang="en-US" dirty="0"/>
              <a:t>The home sits on one acre amid the dunes of Amagansett. </a:t>
            </a:r>
            <a:r>
              <a:rPr lang="en-US" dirty="0" smtClean="0"/>
              <a:t>The </a:t>
            </a:r>
            <a:r>
              <a:rPr lang="en-US" dirty="0"/>
              <a:t>home features three decks with breathtaking oceanfront views. </a:t>
            </a:r>
            <a:r>
              <a:rPr lang="en-US" dirty="0" smtClean="0"/>
              <a:t>There </a:t>
            </a:r>
            <a:r>
              <a:rPr lang="en-US" dirty="0"/>
              <a:t>is a two-story living room with floor to ceiling sliders that open to the decks</a:t>
            </a:r>
            <a:r>
              <a:rPr lang="en-US" b="1" dirty="0"/>
              <a:t>.</a:t>
            </a:r>
          </a:p>
          <a:p>
            <a:endParaRPr lang="en-US" dirty="0"/>
          </a:p>
          <a:p>
            <a:endParaRPr lang="fr-FR" dirty="0"/>
          </a:p>
          <a:p>
            <a:endParaRPr lang="en-US" b="1" dirty="0"/>
          </a:p>
          <a:p>
            <a:endParaRPr lang="en-US"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9648409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Cohn Residence,Amagansett, NY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143" y="1690689"/>
            <a:ext cx="6941714" cy="4426776"/>
          </a:xfrm>
          <a:prstGeom prst="rect">
            <a:avLst/>
          </a:prstGeom>
        </p:spPr>
      </p:pic>
    </p:spTree>
    <p:extLst>
      <p:ext uri="{BB962C8B-B14F-4D97-AF65-F5344CB8AC3E}">
        <p14:creationId xmlns:p14="http://schemas.microsoft.com/office/powerpoint/2010/main" val="320186550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Modernist Houses</a:t>
            </a:r>
            <a:endParaRPr lang="fr-FR" dirty="0"/>
          </a:p>
        </p:txBody>
      </p:sp>
      <p:sp>
        <p:nvSpPr>
          <p:cNvPr id="3" name="Espace réservé du contenu 2"/>
          <p:cNvSpPr>
            <a:spLocks noGrp="1"/>
          </p:cNvSpPr>
          <p:nvPr>
            <p:ph idx="1"/>
          </p:nvPr>
        </p:nvSpPr>
        <p:spPr/>
        <p:txBody>
          <a:bodyPr/>
          <a:lstStyle/>
          <a:p>
            <a:r>
              <a:rPr lang="en-US" dirty="0" smtClean="0"/>
              <a:t>Many </a:t>
            </a:r>
            <a:r>
              <a:rPr lang="en-US" dirty="0"/>
              <a:t>of the houses presented in this slide show (before the year 2000) were found on the OfHouses website </a:t>
            </a:r>
            <a:r>
              <a:rPr lang="en-US" dirty="0" smtClean="0"/>
              <a:t>(</a:t>
            </a:r>
            <a:r>
              <a:rPr lang="fr-FR" dirty="0"/>
              <a:t>Old Forgotten </a:t>
            </a:r>
            <a:r>
              <a:rPr lang="fr-FR" dirty="0" smtClean="0"/>
              <a:t>Houses) </a:t>
            </a:r>
            <a:r>
              <a:rPr lang="en-US" dirty="0" smtClean="0"/>
              <a:t>which </a:t>
            </a:r>
            <a:r>
              <a:rPr lang="en-US" dirty="0"/>
              <a:t>lists houses with architectural interest or singular architecture around the world with many illustrations. If they are shown here, it is because they are already considered as </a:t>
            </a:r>
            <a:r>
              <a:rPr lang="en-US" dirty="0" smtClean="0"/>
              <a:t>iconic.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stretch>
            <a:fillRect/>
          </a:stretch>
        </p:blipFill>
        <p:spPr>
          <a:xfrm>
            <a:off x="4676775" y="4649206"/>
            <a:ext cx="1438275" cy="676275"/>
          </a:xfrm>
          <a:prstGeom prst="rect">
            <a:avLst/>
          </a:prstGeom>
        </p:spPr>
      </p:pic>
      <p:pic>
        <p:nvPicPr>
          <p:cNvPr id="6" name="Image 5"/>
          <p:cNvPicPr>
            <a:picLocks noChangeAspect="1"/>
          </p:cNvPicPr>
          <p:nvPr/>
        </p:nvPicPr>
        <p:blipFill>
          <a:blip r:embed="rId3"/>
          <a:stretch>
            <a:fillRect/>
          </a:stretch>
        </p:blipFill>
        <p:spPr>
          <a:xfrm>
            <a:off x="6140808" y="4649206"/>
            <a:ext cx="676275" cy="676275"/>
          </a:xfrm>
          <a:prstGeom prst="rect">
            <a:avLst/>
          </a:prstGeom>
        </p:spPr>
      </p:pic>
    </p:spTree>
    <p:extLst>
      <p:ext uri="{BB962C8B-B14F-4D97-AF65-F5344CB8AC3E}">
        <p14:creationId xmlns:p14="http://schemas.microsoft.com/office/powerpoint/2010/main" val="6199348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Cohn Residence,Amagansett, NY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946" y="1690689"/>
            <a:ext cx="7006107" cy="4516928"/>
          </a:xfrm>
          <a:prstGeom prst="rect">
            <a:avLst/>
          </a:prstGeom>
        </p:spPr>
      </p:pic>
    </p:spTree>
    <p:extLst>
      <p:ext uri="{BB962C8B-B14F-4D97-AF65-F5344CB8AC3E}">
        <p14:creationId xmlns:p14="http://schemas.microsoft.com/office/powerpoint/2010/main" val="29184458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Cohn Residence,Amagansett, NY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229630" y="1690689"/>
            <a:ext cx="6684739" cy="4297987"/>
          </a:xfrm>
          <a:prstGeom prst="rect">
            <a:avLst/>
          </a:prstGeom>
        </p:spPr>
      </p:pic>
    </p:spTree>
    <p:extLst>
      <p:ext uri="{BB962C8B-B14F-4D97-AF65-F5344CB8AC3E}">
        <p14:creationId xmlns:p14="http://schemas.microsoft.com/office/powerpoint/2010/main" val="36198953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Cohn Residence,Amagansett, NY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stretch>
            <a:fillRect/>
          </a:stretch>
        </p:blipFill>
        <p:spPr>
          <a:xfrm>
            <a:off x="1148433" y="1690689"/>
            <a:ext cx="6486525" cy="3952875"/>
          </a:xfrm>
          <a:prstGeom prst="rect">
            <a:avLst/>
          </a:prstGeom>
        </p:spPr>
      </p:pic>
    </p:spTree>
    <p:extLst>
      <p:ext uri="{BB962C8B-B14F-4D97-AF65-F5344CB8AC3E}">
        <p14:creationId xmlns:p14="http://schemas.microsoft.com/office/powerpoint/2010/main" val="269683948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Cohn Residence,Amagansett, NY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stretch>
            <a:fillRect/>
          </a:stretch>
        </p:blipFill>
        <p:spPr>
          <a:xfrm>
            <a:off x="1309687" y="1690689"/>
            <a:ext cx="6524625" cy="3981450"/>
          </a:xfrm>
          <a:prstGeom prst="rect">
            <a:avLst/>
          </a:prstGeom>
        </p:spPr>
      </p:pic>
    </p:spTree>
    <p:extLst>
      <p:ext uri="{BB962C8B-B14F-4D97-AF65-F5344CB8AC3E}">
        <p14:creationId xmlns:p14="http://schemas.microsoft.com/office/powerpoint/2010/main" val="60626575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Cohn Residence,Amagansett, NY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stretch>
            <a:fillRect/>
          </a:stretch>
        </p:blipFill>
        <p:spPr>
          <a:xfrm>
            <a:off x="1300162" y="1690689"/>
            <a:ext cx="6543675" cy="3962400"/>
          </a:xfrm>
          <a:prstGeom prst="rect">
            <a:avLst/>
          </a:prstGeom>
        </p:spPr>
      </p:pic>
    </p:spTree>
    <p:extLst>
      <p:ext uri="{BB962C8B-B14F-4D97-AF65-F5344CB8AC3E}">
        <p14:creationId xmlns:p14="http://schemas.microsoft.com/office/powerpoint/2010/main" val="20315325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Cohn Residence,Amagansett, NY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309687" y="1690689"/>
            <a:ext cx="6524625" cy="3971925"/>
          </a:xfrm>
          <a:prstGeom prst="rect">
            <a:avLst/>
          </a:prstGeom>
        </p:spPr>
      </p:pic>
    </p:spTree>
    <p:extLst>
      <p:ext uri="{BB962C8B-B14F-4D97-AF65-F5344CB8AC3E}">
        <p14:creationId xmlns:p14="http://schemas.microsoft.com/office/powerpoint/2010/main" val="329441880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Cohn Residence,Amagansett, NY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95400" y="1690689"/>
            <a:ext cx="6553200" cy="4220714"/>
          </a:xfrm>
          <a:prstGeom prst="rect">
            <a:avLst/>
          </a:prstGeom>
        </p:spPr>
      </p:pic>
    </p:spTree>
    <p:extLst>
      <p:ext uri="{BB962C8B-B14F-4D97-AF65-F5344CB8AC3E}">
        <p14:creationId xmlns:p14="http://schemas.microsoft.com/office/powerpoint/2010/main" val="33077857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Cohn Residence,Amagansett, NY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stretch>
            <a:fillRect/>
          </a:stretch>
        </p:blipFill>
        <p:spPr>
          <a:xfrm>
            <a:off x="1300162" y="1690689"/>
            <a:ext cx="6543675" cy="4285108"/>
          </a:xfrm>
          <a:prstGeom prst="rect">
            <a:avLst/>
          </a:prstGeom>
        </p:spPr>
      </p:pic>
      <p:pic>
        <p:nvPicPr>
          <p:cNvPr id="5" name="wooden-bridg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694049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Cohn Residence,Amagansett, NY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41537" y="1690689"/>
            <a:ext cx="6660926" cy="4323745"/>
          </a:xfrm>
          <a:prstGeom prst="rect">
            <a:avLst/>
          </a:prstGeom>
        </p:spPr>
      </p:pic>
    </p:spTree>
    <p:extLst>
      <p:ext uri="{BB962C8B-B14F-4D97-AF65-F5344CB8AC3E}">
        <p14:creationId xmlns:p14="http://schemas.microsoft.com/office/powerpoint/2010/main" val="307007802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Cohn Residence,Amagansett, NY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181201" y="1690689"/>
            <a:ext cx="6781598" cy="4220714"/>
          </a:xfrm>
          <a:prstGeom prst="rect">
            <a:avLst/>
          </a:prstGeom>
        </p:spPr>
      </p:pic>
    </p:spTree>
    <p:extLst>
      <p:ext uri="{BB962C8B-B14F-4D97-AF65-F5344CB8AC3E}">
        <p14:creationId xmlns:p14="http://schemas.microsoft.com/office/powerpoint/2010/main" val="338203890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p>
        </p:txBody>
      </p:sp>
      <p:sp>
        <p:nvSpPr>
          <p:cNvPr id="3" name="Espace réservé du contenu 2"/>
          <p:cNvSpPr>
            <a:spLocks noGrp="1"/>
          </p:cNvSpPr>
          <p:nvPr>
            <p:ph idx="1"/>
          </p:nvPr>
        </p:nvSpPr>
        <p:spPr/>
        <p:txBody>
          <a:bodyPr>
            <a:normAutofit fontScale="92500" lnSpcReduction="20000"/>
          </a:bodyPr>
          <a:lstStyle/>
          <a:p>
            <a:r>
              <a:rPr lang="fr-FR" dirty="0" smtClean="0"/>
              <a:t>Douglas </a:t>
            </a:r>
            <a:r>
              <a:rPr lang="fr-FR" dirty="0"/>
              <a:t>House, Richard Meier, MI</a:t>
            </a:r>
            <a:r>
              <a:rPr lang="fr-FR" dirty="0" smtClean="0"/>
              <a:t>.</a:t>
            </a:r>
          </a:p>
          <a:p>
            <a:r>
              <a:rPr lang="fr-FR" dirty="0"/>
              <a:t>Larson Residence, </a:t>
            </a:r>
            <a:r>
              <a:rPr lang="fr-FR" dirty="0" smtClean="0"/>
              <a:t>Jon Condoret, NC.</a:t>
            </a:r>
          </a:p>
          <a:p>
            <a:r>
              <a:rPr lang="fr-FR" dirty="0" smtClean="0"/>
              <a:t>Cohn </a:t>
            </a:r>
            <a:r>
              <a:rPr lang="fr-FR" dirty="0"/>
              <a:t>Residence, Charles Gwathmey, NY. </a:t>
            </a:r>
            <a:endParaRPr lang="fr-FR" dirty="0" smtClean="0"/>
          </a:p>
          <a:p>
            <a:r>
              <a:rPr lang="fr-FR" dirty="0" smtClean="0"/>
              <a:t>Bruder </a:t>
            </a:r>
            <a:r>
              <a:rPr lang="fr-FR" dirty="0"/>
              <a:t>House, Will Bruder, AZ</a:t>
            </a:r>
            <a:r>
              <a:rPr lang="fr-FR" dirty="0" smtClean="0"/>
              <a:t>.</a:t>
            </a:r>
          </a:p>
          <a:p>
            <a:r>
              <a:rPr lang="fr-FR" dirty="0" smtClean="0"/>
              <a:t>Hot </a:t>
            </a:r>
            <a:r>
              <a:rPr lang="fr-FR" dirty="0"/>
              <a:t>Dog House, Stanley Tigerman, IL</a:t>
            </a:r>
            <a:r>
              <a:rPr lang="fr-FR" dirty="0" smtClean="0"/>
              <a:t>.</a:t>
            </a:r>
          </a:p>
          <a:p>
            <a:r>
              <a:rPr lang="fr-FR" dirty="0"/>
              <a:t>Netsch House, Walter Netsch</a:t>
            </a:r>
            <a:r>
              <a:rPr lang="fr-FR" dirty="0" smtClean="0"/>
              <a:t>, IL.</a:t>
            </a:r>
          </a:p>
          <a:p>
            <a:r>
              <a:rPr lang="fr-FR" dirty="0" smtClean="0"/>
              <a:t>Dune </a:t>
            </a:r>
            <a:r>
              <a:rPr lang="fr-FR" dirty="0"/>
              <a:t>House, William Morgan, FL</a:t>
            </a:r>
            <a:r>
              <a:rPr lang="fr-FR" dirty="0" smtClean="0"/>
              <a:t>.</a:t>
            </a:r>
          </a:p>
          <a:p>
            <a:r>
              <a:rPr lang="fr-FR" dirty="0" smtClean="0"/>
              <a:t>Frank </a:t>
            </a:r>
            <a:r>
              <a:rPr lang="fr-FR" dirty="0"/>
              <a:t>House, Peter Eisenman, CT</a:t>
            </a:r>
            <a:r>
              <a:rPr lang="fr-FR" dirty="0" smtClean="0"/>
              <a:t>.</a:t>
            </a:r>
          </a:p>
          <a:p>
            <a:r>
              <a:rPr lang="fr-FR" dirty="0"/>
              <a:t>Forest House, Peter Bohlin, CT.</a:t>
            </a:r>
          </a:p>
          <a:p>
            <a:r>
              <a:rPr lang="fr-FR" dirty="0"/>
              <a:t>Plastic Tent House, John Johansen, NY.</a:t>
            </a:r>
          </a:p>
          <a:p>
            <a:endParaRPr lang="fr-FR"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4880816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3183" y="365126"/>
            <a:ext cx="8950817" cy="1325563"/>
          </a:xfrm>
        </p:spPr>
        <p:txBody>
          <a:bodyPr/>
          <a:lstStyle/>
          <a:p>
            <a:r>
              <a:rPr lang="fr-FR" dirty="0" smtClean="0"/>
              <a:t>Bruder House, New River, AZ (1974)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3864" y="1688844"/>
            <a:ext cx="3522371" cy="3718438"/>
          </a:xfrm>
          <a:prstGeom prst="rect">
            <a:avLst/>
          </a:prstGeom>
        </p:spPr>
      </p:pic>
      <p:pic>
        <p:nvPicPr>
          <p:cNvPr id="5" name="Image 4"/>
          <p:cNvPicPr>
            <a:picLocks noChangeAspect="1"/>
          </p:cNvPicPr>
          <p:nvPr/>
        </p:nvPicPr>
        <p:blipFill>
          <a:blip r:embed="rId3"/>
          <a:stretch>
            <a:fillRect/>
          </a:stretch>
        </p:blipFill>
        <p:spPr>
          <a:xfrm>
            <a:off x="4933949" y="5598981"/>
            <a:ext cx="2362200" cy="333375"/>
          </a:xfrm>
          <a:prstGeom prst="rect">
            <a:avLst/>
          </a:prstGeom>
        </p:spPr>
      </p:pic>
      <p:sp>
        <p:nvSpPr>
          <p:cNvPr id="6" name="ZoneTexte 5"/>
          <p:cNvSpPr txBox="1"/>
          <p:nvPr/>
        </p:nvSpPr>
        <p:spPr>
          <a:xfrm>
            <a:off x="5876522" y="4945487"/>
            <a:ext cx="2211410" cy="369332"/>
          </a:xfrm>
          <a:prstGeom prst="rect">
            <a:avLst/>
          </a:prstGeom>
          <a:noFill/>
        </p:spPr>
        <p:txBody>
          <a:bodyPr wrap="square" rtlCol="0">
            <a:spAutoFit/>
          </a:bodyPr>
          <a:lstStyle/>
          <a:p>
            <a:r>
              <a:rPr lang="fr-FR" dirty="0" smtClean="0"/>
              <a:t>          </a:t>
            </a:r>
            <a:r>
              <a:rPr lang="fr-FR" dirty="0" smtClean="0">
                <a:solidFill>
                  <a:schemeClr val="bg1"/>
                </a:solidFill>
              </a:rPr>
              <a:t>Will Bruder</a:t>
            </a:r>
            <a:endParaRPr lang="fr-FR" dirty="0">
              <a:solidFill>
                <a:schemeClr val="bg1"/>
              </a:solidFill>
            </a:endParaRPr>
          </a:p>
        </p:txBody>
      </p:sp>
      <p:pic>
        <p:nvPicPr>
          <p:cNvPr id="7" name="Image 6"/>
          <p:cNvPicPr>
            <a:picLocks noChangeAspect="1"/>
          </p:cNvPicPr>
          <p:nvPr/>
        </p:nvPicPr>
        <p:blipFill>
          <a:blip r:embed="rId4"/>
          <a:stretch>
            <a:fillRect/>
          </a:stretch>
        </p:blipFill>
        <p:spPr>
          <a:xfrm>
            <a:off x="1143000" y="1690689"/>
            <a:ext cx="3058733" cy="4381500"/>
          </a:xfrm>
          <a:prstGeom prst="rect">
            <a:avLst/>
          </a:prstGeom>
        </p:spPr>
      </p:pic>
    </p:spTree>
    <p:extLst>
      <p:ext uri="{BB962C8B-B14F-4D97-AF65-F5344CB8AC3E}">
        <p14:creationId xmlns:p14="http://schemas.microsoft.com/office/powerpoint/2010/main" val="258978551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819" y="365126"/>
            <a:ext cx="8744755" cy="1325563"/>
          </a:xfrm>
        </p:spPr>
        <p:txBody>
          <a:bodyPr/>
          <a:lstStyle/>
          <a:p>
            <a:r>
              <a:rPr lang="fr-FR" dirty="0" smtClean="0"/>
              <a:t> Bruder </a:t>
            </a:r>
            <a:r>
              <a:rPr lang="fr-FR" dirty="0"/>
              <a:t>House, New River, AZ (1974)</a:t>
            </a:r>
          </a:p>
        </p:txBody>
      </p:sp>
      <p:sp>
        <p:nvSpPr>
          <p:cNvPr id="3" name="Espace réservé du contenu 2"/>
          <p:cNvSpPr>
            <a:spLocks noGrp="1"/>
          </p:cNvSpPr>
          <p:nvPr>
            <p:ph idx="1"/>
          </p:nvPr>
        </p:nvSpPr>
        <p:spPr/>
        <p:txBody>
          <a:bodyPr>
            <a:normAutofit lnSpcReduction="10000"/>
          </a:bodyPr>
          <a:lstStyle/>
          <a:p>
            <a:r>
              <a:rPr lang="fr-FR" dirty="0" smtClean="0"/>
              <a:t>It is the own house and studio of the architect Will Bruder.</a:t>
            </a:r>
          </a:p>
          <a:p>
            <a:r>
              <a:rPr lang="fr-FR" dirty="0" smtClean="0"/>
              <a:t>3 buildings stand as an exemple of Bruder’s manner of conceiving and making architecture. The house uses the typology of lateral saddle bags framing interior space, the studio plays on the dynamics of trapezoid plan and the guest room reveals the architect’s interest in curved geometries. All 3 celebrate the scenery of the desert, use its light to articulate spatial experience, and display strict economy of means.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06954502"/>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57773" cy="1325563"/>
          </a:xfrm>
        </p:spPr>
        <p:txBody>
          <a:bodyPr/>
          <a:lstStyle/>
          <a:p>
            <a:r>
              <a:rPr lang="fr-FR" dirty="0"/>
              <a:t>Bruder House, New River, AZ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436" y="1690689"/>
            <a:ext cx="6890198" cy="4504049"/>
          </a:xfrm>
          <a:prstGeom prst="rect">
            <a:avLst/>
          </a:prstGeom>
        </p:spPr>
      </p:pic>
    </p:spTree>
    <p:extLst>
      <p:ext uri="{BB962C8B-B14F-4D97-AF65-F5344CB8AC3E}">
        <p14:creationId xmlns:p14="http://schemas.microsoft.com/office/powerpoint/2010/main" val="179483431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3487" y="365126"/>
            <a:ext cx="8397026" cy="1325563"/>
          </a:xfrm>
        </p:spPr>
        <p:txBody>
          <a:bodyPr/>
          <a:lstStyle/>
          <a:p>
            <a:r>
              <a:rPr lang="fr-FR" dirty="0"/>
              <a:t>Bruder House, New River, AZ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143" y="1690689"/>
            <a:ext cx="6941713" cy="4465412"/>
          </a:xfrm>
          <a:prstGeom prst="rect">
            <a:avLst/>
          </a:prstGeom>
        </p:spPr>
      </p:pic>
    </p:spTree>
    <p:extLst>
      <p:ext uri="{BB962C8B-B14F-4D97-AF65-F5344CB8AC3E}">
        <p14:creationId xmlns:p14="http://schemas.microsoft.com/office/powerpoint/2010/main" val="7200396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851" y="365126"/>
            <a:ext cx="8422783" cy="1325563"/>
          </a:xfrm>
        </p:spPr>
        <p:txBody>
          <a:bodyPr/>
          <a:lstStyle/>
          <a:p>
            <a:r>
              <a:rPr lang="fr-FR" dirty="0"/>
              <a:t>Bruder House, New River, AZ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697831" y="1676402"/>
            <a:ext cx="2662237" cy="4419600"/>
          </a:xfrm>
          <a:prstGeom prst="rect">
            <a:avLst/>
          </a:prstGeom>
        </p:spPr>
      </p:pic>
      <p:pic>
        <p:nvPicPr>
          <p:cNvPr id="6" name="Image 5"/>
          <p:cNvPicPr>
            <a:picLocks noChangeAspect="1"/>
          </p:cNvPicPr>
          <p:nvPr/>
        </p:nvPicPr>
        <p:blipFill>
          <a:blip r:embed="rId3"/>
          <a:stretch>
            <a:fillRect/>
          </a:stretch>
        </p:blipFill>
        <p:spPr>
          <a:xfrm>
            <a:off x="4453675" y="1676402"/>
            <a:ext cx="2870647" cy="4391025"/>
          </a:xfrm>
          <a:prstGeom prst="rect">
            <a:avLst/>
          </a:prstGeom>
        </p:spPr>
      </p:pic>
    </p:spTree>
    <p:extLst>
      <p:ext uri="{BB962C8B-B14F-4D97-AF65-F5344CB8AC3E}">
        <p14:creationId xmlns:p14="http://schemas.microsoft.com/office/powerpoint/2010/main" val="1716543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Hot Dog House, Harvard, IL (1974)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827" y="1690689"/>
            <a:ext cx="3244915" cy="449117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948" y="1690689"/>
            <a:ext cx="2134336" cy="213433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948" y="3936274"/>
            <a:ext cx="2134336" cy="2134336"/>
          </a:xfrm>
          <a:prstGeom prst="rect">
            <a:avLst/>
          </a:prstGeom>
        </p:spPr>
      </p:pic>
      <p:sp>
        <p:nvSpPr>
          <p:cNvPr id="7" name="ZoneTexte 6"/>
          <p:cNvSpPr txBox="1"/>
          <p:nvPr/>
        </p:nvSpPr>
        <p:spPr>
          <a:xfrm>
            <a:off x="4878948" y="5640946"/>
            <a:ext cx="2134336" cy="369332"/>
          </a:xfrm>
          <a:prstGeom prst="rect">
            <a:avLst/>
          </a:prstGeom>
          <a:noFill/>
        </p:spPr>
        <p:txBody>
          <a:bodyPr wrap="square" rtlCol="0">
            <a:spAutoFit/>
          </a:bodyPr>
          <a:lstStyle/>
          <a:p>
            <a:r>
              <a:rPr lang="fr-FR" dirty="0" smtClean="0">
                <a:solidFill>
                  <a:schemeClr val="bg1"/>
                </a:solidFill>
              </a:rPr>
              <a:t>   Stanley Tigerman</a:t>
            </a:r>
            <a:endParaRPr lang="fr-FR" dirty="0">
              <a:solidFill>
                <a:schemeClr val="bg1"/>
              </a:solidFill>
            </a:endParaRPr>
          </a:p>
        </p:txBody>
      </p:sp>
    </p:spTree>
    <p:extLst>
      <p:ext uri="{BB962C8B-B14F-4D97-AF65-F5344CB8AC3E}">
        <p14:creationId xmlns:p14="http://schemas.microsoft.com/office/powerpoint/2010/main" val="159814373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Hot Dog House, Harvard, IL (1974)</a:t>
            </a:r>
          </a:p>
        </p:txBody>
      </p:sp>
      <p:sp>
        <p:nvSpPr>
          <p:cNvPr id="3" name="Espace réservé du contenu 2"/>
          <p:cNvSpPr>
            <a:spLocks noGrp="1"/>
          </p:cNvSpPr>
          <p:nvPr>
            <p:ph idx="1"/>
          </p:nvPr>
        </p:nvSpPr>
        <p:spPr/>
        <p:txBody>
          <a:bodyPr>
            <a:normAutofit lnSpcReduction="10000"/>
          </a:bodyPr>
          <a:lstStyle/>
          <a:p>
            <a:r>
              <a:rPr lang="fr-FR" dirty="0"/>
              <a:t>It is the work of the architect Stanley Tigerman</a:t>
            </a:r>
            <a:r>
              <a:rPr lang="fr-FR" dirty="0" smtClean="0"/>
              <a:t>.</a:t>
            </a:r>
          </a:p>
          <a:p>
            <a:r>
              <a:rPr lang="en-US" dirty="0"/>
              <a:t>Named by the architect after the shape of the plan, the Hot Dog House was developed for a client as a Michigan summer house. The two sides of the narrow home react to the environment—the side facing the highway has a blank facade while the opposite, private side opens up to the natural landscape. While this act could be read as tongue-in-cheek, for Tigerman humor is used seriously as a symbolic statement to draw attention to the core issues of a project.</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6178197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Hot Dog House, Harvard,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690" y="1690689"/>
            <a:ext cx="6632620" cy="4429683"/>
          </a:xfrm>
          <a:prstGeom prst="rect">
            <a:avLst/>
          </a:prstGeom>
        </p:spPr>
      </p:pic>
    </p:spTree>
    <p:extLst>
      <p:ext uri="{BB962C8B-B14F-4D97-AF65-F5344CB8AC3E}">
        <p14:creationId xmlns:p14="http://schemas.microsoft.com/office/powerpoint/2010/main" val="118557248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Hot Dog House, Harvard,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538" y="1690689"/>
            <a:ext cx="6812924" cy="4452534"/>
          </a:xfrm>
          <a:prstGeom prst="rect">
            <a:avLst/>
          </a:prstGeom>
        </p:spPr>
      </p:pic>
    </p:spTree>
    <p:extLst>
      <p:ext uri="{BB962C8B-B14F-4D97-AF65-F5344CB8AC3E}">
        <p14:creationId xmlns:p14="http://schemas.microsoft.com/office/powerpoint/2010/main" val="36880195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Hot Dog House, Harvard,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251" y="1690689"/>
            <a:ext cx="6645498" cy="4452534"/>
          </a:xfrm>
          <a:prstGeom prst="rect">
            <a:avLst/>
          </a:prstGeom>
        </p:spPr>
      </p:pic>
    </p:spTree>
    <p:extLst>
      <p:ext uri="{BB962C8B-B14F-4D97-AF65-F5344CB8AC3E}">
        <p14:creationId xmlns:p14="http://schemas.microsoft.com/office/powerpoint/2010/main" val="26827875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r>
              <a:rPr lang="fr-FR" dirty="0" smtClean="0"/>
              <a:t>2</a:t>
            </a:r>
            <a:endParaRPr lang="fr-FR" dirty="0"/>
          </a:p>
        </p:txBody>
      </p:sp>
      <p:sp>
        <p:nvSpPr>
          <p:cNvPr id="3" name="Espace réservé du contenu 2"/>
          <p:cNvSpPr>
            <a:spLocks noGrp="1"/>
          </p:cNvSpPr>
          <p:nvPr>
            <p:ph idx="1"/>
          </p:nvPr>
        </p:nvSpPr>
        <p:spPr/>
        <p:txBody>
          <a:bodyPr>
            <a:normAutofit/>
          </a:bodyPr>
          <a:lstStyle/>
          <a:p>
            <a:r>
              <a:rPr lang="fr-FR" dirty="0"/>
              <a:t>Jake Kittle House, Steve Baer, CA</a:t>
            </a:r>
            <a:r>
              <a:rPr lang="fr-FR" dirty="0" smtClean="0"/>
              <a:t>.</a:t>
            </a:r>
          </a:p>
          <a:p>
            <a:r>
              <a:rPr lang="fr-FR" dirty="0" smtClean="0"/>
              <a:t>Ramada </a:t>
            </a:r>
            <a:r>
              <a:rPr lang="fr-FR" dirty="0"/>
              <a:t>House, Judith Chafee, AZ</a:t>
            </a:r>
            <a:r>
              <a:rPr lang="fr-FR" dirty="0" smtClean="0"/>
              <a:t>.</a:t>
            </a:r>
          </a:p>
          <a:p>
            <a:r>
              <a:rPr lang="fr-FR" dirty="0" smtClean="0"/>
              <a:t>Hilltop </a:t>
            </a:r>
            <a:r>
              <a:rPr lang="fr-FR" dirty="0"/>
              <a:t>House, William Morgan, FL</a:t>
            </a:r>
            <a:r>
              <a:rPr lang="fr-FR" dirty="0" smtClean="0"/>
              <a:t>.</a:t>
            </a:r>
          </a:p>
          <a:p>
            <a:r>
              <a:rPr lang="fr-FR" dirty="0" smtClean="0"/>
              <a:t>Owen House, Christopher Owen, RI.</a:t>
            </a:r>
          </a:p>
          <a:p>
            <a:r>
              <a:rPr lang="fr-FR" dirty="0"/>
              <a:t>Tube House, John M. </a:t>
            </a:r>
            <a:r>
              <a:rPr lang="fr-FR" dirty="0" smtClean="0"/>
              <a:t>Johansen, CT</a:t>
            </a:r>
            <a:r>
              <a:rPr lang="fr-FR" dirty="0" smtClean="0"/>
              <a:t>.</a:t>
            </a:r>
          </a:p>
          <a:p>
            <a:r>
              <a:rPr lang="fr-FR" dirty="0"/>
              <a:t>Domus Solaris, </a:t>
            </a:r>
            <a:r>
              <a:rPr lang="fr-FR" dirty="0" smtClean="0"/>
              <a:t>Donald Hensman, CA.</a:t>
            </a:r>
            <a:endParaRPr lang="fr-FR"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6346516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Hot Dog House, Harvard,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008" y="1690689"/>
            <a:ext cx="6593984" cy="4452534"/>
          </a:xfrm>
          <a:prstGeom prst="rect">
            <a:avLst/>
          </a:prstGeom>
        </p:spPr>
      </p:pic>
    </p:spTree>
    <p:extLst>
      <p:ext uri="{BB962C8B-B14F-4D97-AF65-F5344CB8AC3E}">
        <p14:creationId xmlns:p14="http://schemas.microsoft.com/office/powerpoint/2010/main" val="37373930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Hot Dog House, Harvard,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205" y="1690689"/>
            <a:ext cx="6529589" cy="4516928"/>
          </a:xfrm>
          <a:prstGeom prst="rect">
            <a:avLst/>
          </a:prstGeom>
        </p:spPr>
      </p:pic>
    </p:spTree>
    <p:extLst>
      <p:ext uri="{BB962C8B-B14F-4D97-AF65-F5344CB8AC3E}">
        <p14:creationId xmlns:p14="http://schemas.microsoft.com/office/powerpoint/2010/main" val="232101305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Netsch House, Chicago, IL (1974)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4569" y="1690689"/>
            <a:ext cx="5460642" cy="399245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386" y="1690690"/>
            <a:ext cx="3133879" cy="4665662"/>
          </a:xfrm>
          <a:prstGeom prst="rect">
            <a:avLst/>
          </a:prstGeom>
        </p:spPr>
      </p:pic>
      <p:sp>
        <p:nvSpPr>
          <p:cNvPr id="6" name="ZoneTexte 5"/>
          <p:cNvSpPr txBox="1"/>
          <p:nvPr/>
        </p:nvSpPr>
        <p:spPr>
          <a:xfrm>
            <a:off x="4597759" y="4997003"/>
            <a:ext cx="2215166" cy="369332"/>
          </a:xfrm>
          <a:prstGeom prst="rect">
            <a:avLst/>
          </a:prstGeom>
          <a:noFill/>
        </p:spPr>
        <p:txBody>
          <a:bodyPr wrap="square" rtlCol="0">
            <a:spAutoFit/>
          </a:bodyPr>
          <a:lstStyle/>
          <a:p>
            <a:r>
              <a:rPr lang="fr-FR" dirty="0" smtClean="0"/>
              <a:t>         Walter </a:t>
            </a:r>
            <a:r>
              <a:rPr lang="fr-FR" dirty="0"/>
              <a:t>Netsch</a:t>
            </a:r>
          </a:p>
        </p:txBody>
      </p:sp>
    </p:spTree>
    <p:extLst>
      <p:ext uri="{BB962C8B-B14F-4D97-AF65-F5344CB8AC3E}">
        <p14:creationId xmlns:p14="http://schemas.microsoft.com/office/powerpoint/2010/main" val="250582512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Netsch House, Chicago, IL (1974)</a:t>
            </a:r>
          </a:p>
        </p:txBody>
      </p:sp>
      <p:sp>
        <p:nvSpPr>
          <p:cNvPr id="3" name="Espace réservé du contenu 2"/>
          <p:cNvSpPr>
            <a:spLocks noGrp="1"/>
          </p:cNvSpPr>
          <p:nvPr>
            <p:ph idx="1"/>
          </p:nvPr>
        </p:nvSpPr>
        <p:spPr/>
        <p:txBody>
          <a:bodyPr>
            <a:normAutofit fontScale="92500" lnSpcReduction="10000"/>
          </a:bodyPr>
          <a:lstStyle/>
          <a:p>
            <a:r>
              <a:rPr lang="fr-FR" dirty="0" smtClean="0"/>
              <a:t>It is the own house of </a:t>
            </a:r>
            <a:r>
              <a:rPr lang="fr-FR" dirty="0"/>
              <a:t>the architect Walter </a:t>
            </a:r>
            <a:r>
              <a:rPr lang="fr-FR" dirty="0" smtClean="0"/>
              <a:t>Netsch.</a:t>
            </a:r>
          </a:p>
          <a:p>
            <a:r>
              <a:rPr lang="en-US" dirty="0" smtClean="0"/>
              <a:t>The </a:t>
            </a:r>
            <a:r>
              <a:rPr lang="en-US" dirty="0"/>
              <a:t>home appears as a deceptively simple </a:t>
            </a:r>
            <a:r>
              <a:rPr lang="en-US" dirty="0" smtClean="0"/>
              <a:t>box with </a:t>
            </a:r>
            <a:r>
              <a:rPr lang="fr-FR" dirty="0" smtClean="0"/>
              <a:t>its </a:t>
            </a:r>
            <a:r>
              <a:rPr lang="fr-FR" dirty="0"/>
              <a:t>brick </a:t>
            </a:r>
            <a:r>
              <a:rPr lang="fr-FR" dirty="0" smtClean="0"/>
              <a:t>facade </a:t>
            </a:r>
            <a:r>
              <a:rPr lang="en-US" dirty="0" smtClean="0"/>
              <a:t>from </a:t>
            </a:r>
            <a:r>
              <a:rPr lang="en-US" dirty="0"/>
              <a:t>the outside, but contains a rich variety of spaces within, with multiple interior levels connected by open-riser stairs. Inside, multistory ceiling heights create the illusion of a much larger house. Skylights that at first seem strangely placed are soon revealed as highly calculated decisions, framing views and illuminating specific spaces at certain times of the day and year. </a:t>
            </a:r>
            <a:r>
              <a:rPr lang="en-US" dirty="0" err="1"/>
              <a:t>Netsch’s</a:t>
            </a:r>
            <a:r>
              <a:rPr lang="en-US" dirty="0"/>
              <a:t> application of field theory creates expansive sightlines between rooms; indeed, the only spaces in the entire house with doors are the bathrooms.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48340723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Netsch House, Chicago,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8569" y="1690689"/>
            <a:ext cx="6606862" cy="4362381"/>
          </a:xfrm>
          <a:prstGeom prst="rect">
            <a:avLst/>
          </a:prstGeom>
        </p:spPr>
      </p:pic>
    </p:spTree>
    <p:extLst>
      <p:ext uri="{BB962C8B-B14F-4D97-AF65-F5344CB8AC3E}">
        <p14:creationId xmlns:p14="http://schemas.microsoft.com/office/powerpoint/2010/main" val="28340359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Netsch </a:t>
            </a:r>
            <a:r>
              <a:rPr lang="fr-FR" dirty="0"/>
              <a:t>House, Chicago,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89" y="1690689"/>
            <a:ext cx="6877318" cy="4480718"/>
          </a:xfrm>
          <a:prstGeom prst="rect">
            <a:avLst/>
          </a:prstGeom>
        </p:spPr>
      </p:pic>
    </p:spTree>
    <p:extLst>
      <p:ext uri="{BB962C8B-B14F-4D97-AF65-F5344CB8AC3E}">
        <p14:creationId xmlns:p14="http://schemas.microsoft.com/office/powerpoint/2010/main" val="5796845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Netsch </a:t>
            </a:r>
            <a:r>
              <a:rPr lang="fr-FR" dirty="0"/>
              <a:t>House, Chicago,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492" y="1690689"/>
            <a:ext cx="6697015" cy="4465413"/>
          </a:xfrm>
          <a:prstGeom prst="rect">
            <a:avLst/>
          </a:prstGeom>
        </p:spPr>
      </p:pic>
    </p:spTree>
    <p:extLst>
      <p:ext uri="{BB962C8B-B14F-4D97-AF65-F5344CB8AC3E}">
        <p14:creationId xmlns:p14="http://schemas.microsoft.com/office/powerpoint/2010/main" val="29509199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Netsch House, Chicago,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493" y="1690689"/>
            <a:ext cx="6697014" cy="4310866"/>
          </a:xfrm>
          <a:prstGeom prst="rect">
            <a:avLst/>
          </a:prstGeom>
        </p:spPr>
      </p:pic>
    </p:spTree>
    <p:extLst>
      <p:ext uri="{BB962C8B-B14F-4D97-AF65-F5344CB8AC3E}">
        <p14:creationId xmlns:p14="http://schemas.microsoft.com/office/powerpoint/2010/main" val="26888121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Netsch House, Chicago,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408" y="1690688"/>
            <a:ext cx="2990302" cy="4169198"/>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9194" y="1690688"/>
            <a:ext cx="5005398" cy="4169198"/>
          </a:xfrm>
          <a:prstGeom prst="rect">
            <a:avLst/>
          </a:prstGeom>
        </p:spPr>
      </p:pic>
    </p:spTree>
    <p:extLst>
      <p:ext uri="{BB962C8B-B14F-4D97-AF65-F5344CB8AC3E}">
        <p14:creationId xmlns:p14="http://schemas.microsoft.com/office/powerpoint/2010/main" val="106912601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Netsch House, Chicago,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148" y="1690689"/>
            <a:ext cx="6251703" cy="4302617"/>
          </a:xfrm>
          <a:prstGeom prst="rect">
            <a:avLst/>
          </a:prstGeom>
        </p:spPr>
      </p:pic>
    </p:spTree>
    <p:extLst>
      <p:ext uri="{BB962C8B-B14F-4D97-AF65-F5344CB8AC3E}">
        <p14:creationId xmlns:p14="http://schemas.microsoft.com/office/powerpoint/2010/main" val="169121471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Douglas House, Harbor Springs, MI </a:t>
            </a:r>
            <a:r>
              <a:rPr lang="fr-FR" sz="4000" dirty="0"/>
              <a:t>(1973)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242" y="1737520"/>
            <a:ext cx="3791415" cy="414432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128" y="1711776"/>
            <a:ext cx="1779440" cy="222037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482" y="4112115"/>
            <a:ext cx="1002568" cy="965837"/>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5610" y="4366425"/>
            <a:ext cx="1905000" cy="57150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5610" y="5372199"/>
            <a:ext cx="1719896" cy="1349277"/>
          </a:xfrm>
          <a:prstGeom prst="rect">
            <a:avLst/>
          </a:prstGeom>
        </p:spPr>
      </p:pic>
      <p:sp>
        <p:nvSpPr>
          <p:cNvPr id="10" name="ZoneTexte 9"/>
          <p:cNvSpPr txBox="1"/>
          <p:nvPr/>
        </p:nvSpPr>
        <p:spPr>
          <a:xfrm>
            <a:off x="5196468" y="3311911"/>
            <a:ext cx="1653100" cy="369332"/>
          </a:xfrm>
          <a:prstGeom prst="rect">
            <a:avLst/>
          </a:prstGeom>
          <a:noFill/>
        </p:spPr>
        <p:txBody>
          <a:bodyPr wrap="square" rtlCol="0">
            <a:spAutoFit/>
          </a:bodyPr>
          <a:lstStyle/>
          <a:p>
            <a:r>
              <a:rPr lang="fr-FR" dirty="0" smtClean="0">
                <a:solidFill>
                  <a:schemeClr val="bg1"/>
                </a:solidFill>
              </a:rPr>
              <a:t>Richard Maier</a:t>
            </a:r>
            <a:endParaRPr lang="fr-FR" dirty="0">
              <a:solidFill>
                <a:schemeClr val="bg1"/>
              </a:solidFill>
            </a:endParaRPr>
          </a:p>
        </p:txBody>
      </p:sp>
      <p:pic>
        <p:nvPicPr>
          <p:cNvPr id="8" name="Image 7"/>
          <p:cNvPicPr>
            <a:picLocks noChangeAspect="1"/>
          </p:cNvPicPr>
          <p:nvPr/>
        </p:nvPicPr>
        <p:blipFill>
          <a:blip r:embed="rId7"/>
          <a:stretch>
            <a:fillRect/>
          </a:stretch>
        </p:blipFill>
        <p:spPr>
          <a:xfrm>
            <a:off x="1133242" y="6268239"/>
            <a:ext cx="1703358" cy="209834"/>
          </a:xfrm>
          <a:prstGeom prst="rect">
            <a:avLst/>
          </a:prstGeom>
        </p:spPr>
      </p:pic>
    </p:spTree>
    <p:extLst>
      <p:ext uri="{BB962C8B-B14F-4D97-AF65-F5344CB8AC3E}">
        <p14:creationId xmlns:p14="http://schemas.microsoft.com/office/powerpoint/2010/main" val="335313271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Netsch House, Chicago,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524" y="1690688"/>
            <a:ext cx="2812425" cy="436238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334" y="1690688"/>
            <a:ext cx="2895332" cy="436238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1690688"/>
            <a:ext cx="2913040" cy="4362382"/>
          </a:xfrm>
          <a:prstGeom prst="rect">
            <a:avLst/>
          </a:prstGeom>
        </p:spPr>
      </p:pic>
    </p:spTree>
    <p:extLst>
      <p:ext uri="{BB962C8B-B14F-4D97-AF65-F5344CB8AC3E}">
        <p14:creationId xmlns:p14="http://schemas.microsoft.com/office/powerpoint/2010/main" val="24930641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Netsch House, Chicago,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9403" y="1690689"/>
            <a:ext cx="6465194" cy="4465412"/>
          </a:xfrm>
          <a:prstGeom prst="rect">
            <a:avLst/>
          </a:prstGeom>
        </p:spPr>
      </p:pic>
    </p:spTree>
    <p:extLst>
      <p:ext uri="{BB962C8B-B14F-4D97-AF65-F5344CB8AC3E}">
        <p14:creationId xmlns:p14="http://schemas.microsoft.com/office/powerpoint/2010/main" val="4843633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Netsch House, Chicago,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325" y="1690689"/>
            <a:ext cx="2910625" cy="4478291"/>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8963" y="1690666"/>
            <a:ext cx="2946074" cy="4478314"/>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1" y="1690666"/>
            <a:ext cx="2910624" cy="4478314"/>
          </a:xfrm>
          <a:prstGeom prst="rect">
            <a:avLst/>
          </a:prstGeom>
        </p:spPr>
      </p:pic>
    </p:spTree>
    <p:extLst>
      <p:ext uri="{BB962C8B-B14F-4D97-AF65-F5344CB8AC3E}">
        <p14:creationId xmlns:p14="http://schemas.microsoft.com/office/powerpoint/2010/main" val="664465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Netsch </a:t>
            </a:r>
            <a:r>
              <a:rPr lang="fr-FR" dirty="0"/>
              <a:t>House, Chicago,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3849" y="1690689"/>
            <a:ext cx="6516302" cy="4285108"/>
          </a:xfrm>
          <a:prstGeom prst="rect">
            <a:avLst/>
          </a:prstGeom>
        </p:spPr>
      </p:pic>
    </p:spTree>
    <p:extLst>
      <p:ext uri="{BB962C8B-B14F-4D97-AF65-F5344CB8AC3E}">
        <p14:creationId xmlns:p14="http://schemas.microsoft.com/office/powerpoint/2010/main" val="25433166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Netsch </a:t>
            </a:r>
            <a:r>
              <a:rPr lang="fr-FR" dirty="0"/>
              <a:t>House, Chicago,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636" y="1690689"/>
            <a:ext cx="4402364" cy="382146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5226" y="1686026"/>
            <a:ext cx="4289137" cy="3826131"/>
          </a:xfrm>
          <a:prstGeom prst="rect">
            <a:avLst/>
          </a:prstGeom>
        </p:spPr>
      </p:pic>
    </p:spTree>
    <p:extLst>
      <p:ext uri="{BB962C8B-B14F-4D97-AF65-F5344CB8AC3E}">
        <p14:creationId xmlns:p14="http://schemas.microsoft.com/office/powerpoint/2010/main" val="34411826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Netsch House, Chicago, IL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462" y="1690689"/>
            <a:ext cx="6903076" cy="4288666"/>
          </a:xfrm>
          <a:prstGeom prst="rect">
            <a:avLst/>
          </a:prstGeom>
        </p:spPr>
      </p:pic>
    </p:spTree>
    <p:extLst>
      <p:ext uri="{BB962C8B-B14F-4D97-AF65-F5344CB8AC3E}">
        <p14:creationId xmlns:p14="http://schemas.microsoft.com/office/powerpoint/2010/main" val="257083925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Dune House, </a:t>
            </a:r>
            <a:r>
              <a:rPr lang="fr-FR" dirty="0"/>
              <a:t>Atlantic Beach, FL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735" y="1885157"/>
            <a:ext cx="3219450" cy="241935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85157"/>
            <a:ext cx="3219450" cy="4276725"/>
          </a:xfrm>
          <a:prstGeom prst="rect">
            <a:avLst/>
          </a:prstGeom>
        </p:spPr>
      </p:pic>
      <p:pic>
        <p:nvPicPr>
          <p:cNvPr id="6" name="Image 5"/>
          <p:cNvPicPr>
            <a:picLocks noChangeAspect="1"/>
          </p:cNvPicPr>
          <p:nvPr/>
        </p:nvPicPr>
        <p:blipFill>
          <a:blip r:embed="rId4"/>
          <a:stretch>
            <a:fillRect/>
          </a:stretch>
        </p:blipFill>
        <p:spPr>
          <a:xfrm>
            <a:off x="1644570" y="4733613"/>
            <a:ext cx="2143125" cy="314325"/>
          </a:xfrm>
          <a:prstGeom prst="rect">
            <a:avLst/>
          </a:prstGeom>
        </p:spPr>
      </p:pic>
      <p:sp>
        <p:nvSpPr>
          <p:cNvPr id="7" name="ZoneTexte 6"/>
          <p:cNvSpPr txBox="1"/>
          <p:nvPr/>
        </p:nvSpPr>
        <p:spPr>
          <a:xfrm>
            <a:off x="1429555" y="3721994"/>
            <a:ext cx="2794715" cy="369332"/>
          </a:xfrm>
          <a:prstGeom prst="rect">
            <a:avLst/>
          </a:prstGeom>
          <a:noFill/>
        </p:spPr>
        <p:txBody>
          <a:bodyPr wrap="square" rtlCol="0">
            <a:spAutoFit/>
          </a:bodyPr>
          <a:lstStyle/>
          <a:p>
            <a:r>
              <a:rPr lang="fr-FR" dirty="0" smtClean="0">
                <a:solidFill>
                  <a:schemeClr val="bg1"/>
                </a:solidFill>
              </a:rPr>
              <a:t>   William            Morgan</a:t>
            </a:r>
            <a:endParaRPr lang="fr-FR" dirty="0">
              <a:solidFill>
                <a:schemeClr val="bg1"/>
              </a:solidFill>
            </a:endParaRPr>
          </a:p>
        </p:txBody>
      </p:sp>
    </p:spTree>
    <p:extLst>
      <p:ext uri="{BB962C8B-B14F-4D97-AF65-F5344CB8AC3E}">
        <p14:creationId xmlns:p14="http://schemas.microsoft.com/office/powerpoint/2010/main" val="425548043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Dune House, </a:t>
            </a:r>
            <a:r>
              <a:rPr lang="fr-FR" dirty="0"/>
              <a:t>Atlantic Beach, FL (</a:t>
            </a:r>
            <a:r>
              <a:rPr lang="fr-FR" dirty="0" smtClean="0"/>
              <a:t>1975)</a:t>
            </a:r>
            <a:endParaRPr lang="fr-FR" dirty="0"/>
          </a:p>
        </p:txBody>
      </p:sp>
      <p:sp>
        <p:nvSpPr>
          <p:cNvPr id="3" name="Espace réservé du contenu 2"/>
          <p:cNvSpPr>
            <a:spLocks noGrp="1"/>
          </p:cNvSpPr>
          <p:nvPr>
            <p:ph idx="1"/>
          </p:nvPr>
        </p:nvSpPr>
        <p:spPr/>
        <p:txBody>
          <a:bodyPr>
            <a:normAutofit fontScale="92500" lnSpcReduction="10000"/>
          </a:bodyPr>
          <a:lstStyle/>
          <a:p>
            <a:r>
              <a:rPr lang="en-US" dirty="0"/>
              <a:t>William Morgan built Dune House in 1975 to serve as a holiday rental. As he himself lived right next door, he didn't want the new house to obstruct his view of the ocean and preferred to keep the natural landscape. Morgan's solution was to bury the house in an existing sand dune; it is barely visible from the street above. </a:t>
            </a:r>
            <a:endParaRPr lang="en-US" dirty="0" smtClean="0"/>
          </a:p>
          <a:p>
            <a:r>
              <a:rPr lang="en-US" dirty="0"/>
              <a:t>It is in fact a duplex, </a:t>
            </a:r>
            <a:r>
              <a:rPr lang="en-US" dirty="0" smtClean="0"/>
              <a:t>2 </a:t>
            </a:r>
            <a:r>
              <a:rPr lang="en-US" dirty="0"/>
              <a:t>almost identical houses of (69.7 m 2) each. The building was built using pool technology, a unit concrete shell anchored to a poured concrete floor, all covered with a layer of earth stabilized by native landscaping that helps maintain an interior temperature of 21°.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15087432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52" y="365126"/>
            <a:ext cx="9053847" cy="1325563"/>
          </a:xfrm>
        </p:spPr>
        <p:txBody>
          <a:bodyPr/>
          <a:lstStyle/>
          <a:p>
            <a:r>
              <a:rPr lang="fr-FR" dirty="0" smtClean="0"/>
              <a:t>  Dune House, </a:t>
            </a:r>
            <a:r>
              <a:rPr lang="fr-FR" dirty="0"/>
              <a:t>Atlantic Beach, FL (</a:t>
            </a:r>
            <a:r>
              <a:rPr lang="fr-FR" dirty="0" smtClean="0"/>
              <a:t>1975)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247" y="1690689"/>
            <a:ext cx="5695506" cy="3996433"/>
          </a:xfrm>
          <a:prstGeom prst="rect">
            <a:avLst/>
          </a:prstGeom>
        </p:spPr>
      </p:pic>
    </p:spTree>
    <p:extLst>
      <p:ext uri="{BB962C8B-B14F-4D97-AF65-F5344CB8AC3E}">
        <p14:creationId xmlns:p14="http://schemas.microsoft.com/office/powerpoint/2010/main" val="264054726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304" y="365126"/>
            <a:ext cx="8873543" cy="1325563"/>
          </a:xfrm>
        </p:spPr>
        <p:txBody>
          <a:bodyPr/>
          <a:lstStyle/>
          <a:p>
            <a:r>
              <a:rPr lang="fr-FR" dirty="0" smtClean="0"/>
              <a:t> Dune House, </a:t>
            </a:r>
            <a:r>
              <a:rPr lang="fr-FR" dirty="0"/>
              <a:t>Atlantic Beach, FL (</a:t>
            </a:r>
            <a:r>
              <a:rPr lang="fr-FR" dirty="0" smtClean="0"/>
              <a:t>1975)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933" y="1640645"/>
            <a:ext cx="2955073" cy="452723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937" y="1640645"/>
            <a:ext cx="3490667" cy="243526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937" y="4247554"/>
            <a:ext cx="3490667" cy="1937150"/>
          </a:xfrm>
          <a:prstGeom prst="rect">
            <a:avLst/>
          </a:prstGeom>
        </p:spPr>
      </p:pic>
    </p:spTree>
    <p:extLst>
      <p:ext uri="{BB962C8B-B14F-4D97-AF65-F5344CB8AC3E}">
        <p14:creationId xmlns:p14="http://schemas.microsoft.com/office/powerpoint/2010/main" val="386169421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Douglas House, Harbor Springs, MI </a:t>
            </a:r>
            <a:r>
              <a:rPr lang="fr-FR" sz="4000" dirty="0"/>
              <a:t>(1973)</a:t>
            </a:r>
          </a:p>
        </p:txBody>
      </p:sp>
      <p:sp>
        <p:nvSpPr>
          <p:cNvPr id="3" name="Espace réservé du contenu 2"/>
          <p:cNvSpPr>
            <a:spLocks noGrp="1"/>
          </p:cNvSpPr>
          <p:nvPr>
            <p:ph idx="1"/>
          </p:nvPr>
        </p:nvSpPr>
        <p:spPr/>
        <p:txBody>
          <a:bodyPr/>
          <a:lstStyle/>
          <a:p>
            <a:r>
              <a:rPr lang="en-US" dirty="0"/>
              <a:t>Mixing the immaculate white walls contrasting with the surrounding forest and large windows on several levels, main characteristics of the style of the great architect Richard Maier, this unique house will become an icon of modern architecture.</a:t>
            </a:r>
          </a:p>
          <a:p>
            <a:r>
              <a:rPr lang="en-US" dirty="0"/>
              <a:t>Overlooking Lake Michigan, it offers exceptional views of the lake and seems to float above the trees.</a:t>
            </a:r>
          </a:p>
          <a:p>
            <a:r>
              <a:rPr lang="en-US" dirty="0"/>
              <a:t>The footbridges and aerial stairs are close to Le Corbusier's achievements. </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97206648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062" y="365126"/>
            <a:ext cx="8783392" cy="1325563"/>
          </a:xfrm>
        </p:spPr>
        <p:txBody>
          <a:bodyPr/>
          <a:lstStyle/>
          <a:p>
            <a:r>
              <a:rPr lang="fr-FR" dirty="0"/>
              <a:t>Dune </a:t>
            </a:r>
            <a:r>
              <a:rPr lang="fr-FR" dirty="0" smtClean="0"/>
              <a:t>House, </a:t>
            </a:r>
            <a:r>
              <a:rPr lang="fr-FR" dirty="0"/>
              <a:t>Atlantic Beach, FL (</a:t>
            </a:r>
            <a:r>
              <a:rPr lang="fr-FR" dirty="0" smtClean="0"/>
              <a:t>1975)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396" y="1690689"/>
            <a:ext cx="6277208" cy="4198318"/>
          </a:xfrm>
          <a:prstGeom prst="rect">
            <a:avLst/>
          </a:prstGeom>
        </p:spPr>
      </p:pic>
    </p:spTree>
    <p:extLst>
      <p:ext uri="{BB962C8B-B14F-4D97-AF65-F5344CB8AC3E}">
        <p14:creationId xmlns:p14="http://schemas.microsoft.com/office/powerpoint/2010/main" val="349728721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820" y="365126"/>
            <a:ext cx="8757634" cy="1325563"/>
          </a:xfrm>
        </p:spPr>
        <p:txBody>
          <a:bodyPr/>
          <a:lstStyle/>
          <a:p>
            <a:r>
              <a:rPr lang="fr-FR" dirty="0"/>
              <a:t>Dune </a:t>
            </a:r>
            <a:r>
              <a:rPr lang="fr-FR" dirty="0" smtClean="0"/>
              <a:t>House, </a:t>
            </a:r>
            <a:r>
              <a:rPr lang="fr-FR" dirty="0"/>
              <a:t>Atlantic Beach, FL (</a:t>
            </a:r>
            <a:r>
              <a:rPr lang="fr-FR" dirty="0" smtClean="0"/>
              <a:t>1975)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850" y="1704182"/>
            <a:ext cx="6210300" cy="4484745"/>
          </a:xfrm>
          <a:prstGeom prst="rect">
            <a:avLst/>
          </a:prstGeom>
        </p:spPr>
      </p:pic>
    </p:spTree>
    <p:extLst>
      <p:ext uri="{BB962C8B-B14F-4D97-AF65-F5344CB8AC3E}">
        <p14:creationId xmlns:p14="http://schemas.microsoft.com/office/powerpoint/2010/main" val="319715010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790" y="365126"/>
            <a:ext cx="8847786" cy="1325563"/>
          </a:xfrm>
        </p:spPr>
        <p:txBody>
          <a:bodyPr/>
          <a:lstStyle/>
          <a:p>
            <a:r>
              <a:rPr lang="fr-FR" dirty="0"/>
              <a:t>Dune </a:t>
            </a:r>
            <a:r>
              <a:rPr lang="fr-FR" dirty="0" smtClean="0"/>
              <a:t>House, </a:t>
            </a:r>
            <a:r>
              <a:rPr lang="fr-FR" dirty="0"/>
              <a:t>Atlantic Beach, FL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929" y="1690689"/>
            <a:ext cx="5862001" cy="3766335"/>
          </a:xfrm>
          <a:prstGeom prst="rect">
            <a:avLst/>
          </a:prstGeom>
        </p:spPr>
      </p:pic>
      <p:sp>
        <p:nvSpPr>
          <p:cNvPr id="5" name="ZoneTexte 4"/>
          <p:cNvSpPr txBox="1"/>
          <p:nvPr/>
        </p:nvSpPr>
        <p:spPr>
          <a:xfrm>
            <a:off x="1795346" y="4817327"/>
            <a:ext cx="5568584" cy="369332"/>
          </a:xfrm>
          <a:prstGeom prst="rect">
            <a:avLst/>
          </a:prstGeom>
          <a:noFill/>
        </p:spPr>
        <p:txBody>
          <a:bodyPr wrap="square" rtlCol="0">
            <a:spAutoFit/>
          </a:bodyPr>
          <a:lstStyle/>
          <a:p>
            <a:r>
              <a:rPr lang="en-US" dirty="0">
                <a:solidFill>
                  <a:schemeClr val="bg1"/>
                </a:solidFill>
              </a:rPr>
              <a:t>Wooden terraces have been added on the top of the </a:t>
            </a:r>
            <a:r>
              <a:rPr lang="en-US" dirty="0" smtClean="0">
                <a:solidFill>
                  <a:schemeClr val="bg1"/>
                </a:solidFill>
              </a:rPr>
              <a:t>hill</a:t>
            </a:r>
            <a:endParaRPr lang="fr-FR" dirty="0"/>
          </a:p>
        </p:txBody>
      </p:sp>
    </p:spTree>
    <p:extLst>
      <p:ext uri="{BB962C8B-B14F-4D97-AF65-F5344CB8AC3E}">
        <p14:creationId xmlns:p14="http://schemas.microsoft.com/office/powerpoint/2010/main" val="22440840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Frank House, Cornwall, CT (1975)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67" y="1590175"/>
            <a:ext cx="5340815" cy="435058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1325" y="1605548"/>
            <a:ext cx="2864768" cy="215991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325" y="3946625"/>
            <a:ext cx="2864768" cy="2592288"/>
          </a:xfrm>
          <a:prstGeom prst="rect">
            <a:avLst/>
          </a:prstGeom>
        </p:spPr>
      </p:pic>
      <p:sp>
        <p:nvSpPr>
          <p:cNvPr id="7" name="ZoneTexte 6"/>
          <p:cNvSpPr txBox="1"/>
          <p:nvPr/>
        </p:nvSpPr>
        <p:spPr>
          <a:xfrm>
            <a:off x="6300439" y="3233854"/>
            <a:ext cx="1962615" cy="369332"/>
          </a:xfrm>
          <a:prstGeom prst="rect">
            <a:avLst/>
          </a:prstGeom>
          <a:noFill/>
        </p:spPr>
        <p:txBody>
          <a:bodyPr wrap="square" rtlCol="0">
            <a:spAutoFit/>
          </a:bodyPr>
          <a:lstStyle/>
          <a:p>
            <a:r>
              <a:rPr lang="fr-FR" dirty="0" smtClean="0">
                <a:solidFill>
                  <a:schemeClr val="bg1"/>
                </a:solidFill>
              </a:rPr>
              <a:t>Peter Eisenman</a:t>
            </a:r>
            <a:endParaRPr lang="fr-FR" dirty="0">
              <a:solidFill>
                <a:schemeClr val="bg1"/>
              </a:solidFill>
            </a:endParaRPr>
          </a:p>
        </p:txBody>
      </p:sp>
    </p:spTree>
    <p:extLst>
      <p:ext uri="{BB962C8B-B14F-4D97-AF65-F5344CB8AC3E}">
        <p14:creationId xmlns:p14="http://schemas.microsoft.com/office/powerpoint/2010/main" val="143050591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Cornwall, CT (1975)</a:t>
            </a:r>
          </a:p>
        </p:txBody>
      </p:sp>
      <p:sp>
        <p:nvSpPr>
          <p:cNvPr id="3" name="Espace réservé du contenu 2"/>
          <p:cNvSpPr>
            <a:spLocks noGrp="1"/>
          </p:cNvSpPr>
          <p:nvPr>
            <p:ph idx="1"/>
          </p:nvPr>
        </p:nvSpPr>
        <p:spPr/>
        <p:txBody>
          <a:bodyPr>
            <a:normAutofit lnSpcReduction="10000"/>
          </a:bodyPr>
          <a:lstStyle/>
          <a:p>
            <a:r>
              <a:rPr lang="en-US" dirty="0"/>
              <a:t>It's the work of architect Peter Eisenman</a:t>
            </a:r>
            <a:r>
              <a:rPr lang="en-US" dirty="0" smtClean="0"/>
              <a:t>.</a:t>
            </a:r>
          </a:p>
          <a:p>
            <a:r>
              <a:rPr lang="en-US" dirty="0"/>
              <a:t>Rather than form following function or an aesthetic design, the design emerged from a conceptual process, and remains pinned to that conceptual framework : </a:t>
            </a:r>
            <a:r>
              <a:rPr lang="en-US" dirty="0" smtClean="0"/>
              <a:t>the </a:t>
            </a:r>
            <a:r>
              <a:rPr lang="en-US" dirty="0"/>
              <a:t>envelope and structure of the building are just a manifestation of the changed elements of the original four </a:t>
            </a:r>
            <a:r>
              <a:rPr lang="en-US" dirty="0" smtClean="0"/>
              <a:t>slabs.</a:t>
            </a:r>
          </a:p>
          <a:p>
            <a:r>
              <a:rPr lang="en-US" dirty="0"/>
              <a:t>Consequently, the use of the building was intentionally ignored : a glass strip originally divided the bedroom, preventing the installation of a double bed.</a:t>
            </a:r>
          </a:p>
          <a:p>
            <a:endParaRPr lang="en-US"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9518145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90689"/>
            <a:ext cx="6400800" cy="4210050"/>
          </a:xfrm>
          <a:prstGeom prst="rect">
            <a:avLst/>
          </a:prstGeom>
        </p:spPr>
      </p:pic>
    </p:spTree>
    <p:extLst>
      <p:ext uri="{BB962C8B-B14F-4D97-AF65-F5344CB8AC3E}">
        <p14:creationId xmlns:p14="http://schemas.microsoft.com/office/powerpoint/2010/main" val="5734580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233" y="1690689"/>
            <a:ext cx="6233533" cy="4420179"/>
          </a:xfrm>
          <a:prstGeom prst="rect">
            <a:avLst/>
          </a:prstGeom>
        </p:spPr>
      </p:pic>
    </p:spTree>
    <p:extLst>
      <p:ext uri="{BB962C8B-B14F-4D97-AF65-F5344CB8AC3E}">
        <p14:creationId xmlns:p14="http://schemas.microsoft.com/office/powerpoint/2010/main" val="103208193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397" y="1690689"/>
            <a:ext cx="3564093" cy="437197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90689"/>
            <a:ext cx="3646449" cy="4361056"/>
          </a:xfrm>
          <a:prstGeom prst="rect">
            <a:avLst/>
          </a:prstGeom>
        </p:spPr>
      </p:pic>
    </p:spTree>
    <p:extLst>
      <p:ext uri="{BB962C8B-B14F-4D97-AF65-F5344CB8AC3E}">
        <p14:creationId xmlns:p14="http://schemas.microsoft.com/office/powerpoint/2010/main" val="41070061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368" y="1583472"/>
            <a:ext cx="3757264" cy="4377551"/>
          </a:xfrm>
          <a:prstGeom prst="rect">
            <a:avLst/>
          </a:prstGeom>
        </p:spPr>
      </p:pic>
    </p:spTree>
    <p:extLst>
      <p:ext uri="{BB962C8B-B14F-4D97-AF65-F5344CB8AC3E}">
        <p14:creationId xmlns:p14="http://schemas.microsoft.com/office/powerpoint/2010/main" val="37930004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143" y="1690689"/>
            <a:ext cx="6439714" cy="4252911"/>
          </a:xfrm>
          <a:prstGeom prst="rect">
            <a:avLst/>
          </a:prstGeom>
        </p:spPr>
      </p:pic>
    </p:spTree>
    <p:extLst>
      <p:ext uri="{BB962C8B-B14F-4D97-AF65-F5344CB8AC3E}">
        <p14:creationId xmlns:p14="http://schemas.microsoft.com/office/powerpoint/2010/main" val="104429101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Douglas House, Harbor Springs, MI </a:t>
            </a:r>
            <a:r>
              <a:rPr lang="fr-FR" sz="4000" dirty="0"/>
              <a:t>(1973)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723" y="1690689"/>
            <a:ext cx="4427034" cy="4520540"/>
          </a:xfrm>
          <a:prstGeom prst="rect">
            <a:avLst/>
          </a:prstGeom>
        </p:spPr>
      </p:pic>
    </p:spTree>
    <p:extLst>
      <p:ext uri="{BB962C8B-B14F-4D97-AF65-F5344CB8AC3E}">
        <p14:creationId xmlns:p14="http://schemas.microsoft.com/office/powerpoint/2010/main" val="24144042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234" y="1690689"/>
            <a:ext cx="6233532" cy="4362448"/>
          </a:xfrm>
          <a:prstGeom prst="rect">
            <a:avLst/>
          </a:prstGeom>
        </p:spPr>
      </p:pic>
    </p:spTree>
    <p:extLst>
      <p:ext uri="{BB962C8B-B14F-4D97-AF65-F5344CB8AC3E}">
        <p14:creationId xmlns:p14="http://schemas.microsoft.com/office/powerpoint/2010/main" val="2037145048"/>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690689"/>
            <a:ext cx="5791200" cy="4286250"/>
          </a:xfrm>
          <a:prstGeom prst="rect">
            <a:avLst/>
          </a:prstGeom>
        </p:spPr>
      </p:pic>
    </p:spTree>
    <p:extLst>
      <p:ext uri="{BB962C8B-B14F-4D97-AF65-F5344CB8AC3E}">
        <p14:creationId xmlns:p14="http://schemas.microsoft.com/office/powerpoint/2010/main" val="341294854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570" y="1690689"/>
            <a:ext cx="6478859" cy="4353272"/>
          </a:xfrm>
          <a:prstGeom prst="rect">
            <a:avLst/>
          </a:prstGeom>
        </p:spPr>
      </p:pic>
    </p:spTree>
    <p:extLst>
      <p:ext uri="{BB962C8B-B14F-4D97-AF65-F5344CB8AC3E}">
        <p14:creationId xmlns:p14="http://schemas.microsoft.com/office/powerpoint/2010/main" val="19691089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Frank House,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962" y="1690689"/>
            <a:ext cx="4768076" cy="4462461"/>
          </a:xfrm>
          <a:prstGeom prst="rect">
            <a:avLst/>
          </a:prstGeom>
        </p:spPr>
      </p:pic>
    </p:spTree>
    <p:extLst>
      <p:ext uri="{BB962C8B-B14F-4D97-AF65-F5344CB8AC3E}">
        <p14:creationId xmlns:p14="http://schemas.microsoft.com/office/powerpoint/2010/main" val="11674787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Forest House, West Cornwall, CT (1975)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650" y="1690689"/>
            <a:ext cx="2404533" cy="3039415"/>
          </a:xfrm>
          <a:prstGeom prst="rect">
            <a:avLst/>
          </a:prstGeom>
        </p:spPr>
      </p:pic>
      <p:sp>
        <p:nvSpPr>
          <p:cNvPr id="6" name="ZoneTexte 5"/>
          <p:cNvSpPr txBox="1"/>
          <p:nvPr/>
        </p:nvSpPr>
        <p:spPr>
          <a:xfrm>
            <a:off x="5576552" y="4056845"/>
            <a:ext cx="2781837" cy="369332"/>
          </a:xfrm>
          <a:prstGeom prst="rect">
            <a:avLst/>
          </a:prstGeom>
          <a:noFill/>
        </p:spPr>
        <p:txBody>
          <a:bodyPr wrap="square" rtlCol="0">
            <a:spAutoFit/>
          </a:bodyPr>
          <a:lstStyle/>
          <a:p>
            <a:r>
              <a:rPr lang="fr-FR" dirty="0" smtClean="0"/>
              <a:t>      </a:t>
            </a:r>
            <a:r>
              <a:rPr lang="fr-FR" dirty="0" smtClean="0">
                <a:solidFill>
                  <a:schemeClr val="bg1"/>
                </a:solidFill>
              </a:rPr>
              <a:t>Peter Bohlin</a:t>
            </a:r>
            <a:endParaRPr lang="fr-FR" dirty="0">
              <a:solidFill>
                <a:schemeClr val="bg1"/>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6377" y="1690689"/>
            <a:ext cx="3013656" cy="4504050"/>
          </a:xfrm>
          <a:prstGeom prst="rect">
            <a:avLst/>
          </a:prstGeom>
        </p:spPr>
      </p:pic>
    </p:spTree>
    <p:extLst>
      <p:ext uri="{BB962C8B-B14F-4D97-AF65-F5344CB8AC3E}">
        <p14:creationId xmlns:p14="http://schemas.microsoft.com/office/powerpoint/2010/main" val="90232627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Forest House, West Cornwall, </a:t>
            </a:r>
            <a:r>
              <a:rPr lang="fr-FR" dirty="0" smtClean="0"/>
              <a:t>CT (</a:t>
            </a:r>
            <a:r>
              <a:rPr lang="fr-FR" dirty="0"/>
              <a:t>1975)</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Peter Bohlin.</a:t>
            </a:r>
          </a:p>
          <a:p>
            <a:r>
              <a:rPr lang="en-US" dirty="0"/>
              <a:t>Camouflaged among the trees, the green-stained wood house hovers above a boulder-strewn landscape, resting on concrete piers. Rather than removing a large granite boulder or moving the building, a telling accommodation was made by scribing a platform to the boulder, psychologically anchoring the house in the landscape. The entrance sequence is superbly controlled. The visitor walks along the bridge, down a few steps to an enclosed breezeway within the mass of the house</a:t>
            </a:r>
            <a:r>
              <a:rPr lang="en-US" dirty="0" smtClean="0"/>
              <a:t>. The </a:t>
            </a:r>
            <a:r>
              <a:rPr lang="en-US" dirty="0"/>
              <a:t>two </a:t>
            </a:r>
            <a:r>
              <a:rPr lang="en-US" dirty="0" smtClean="0"/>
              <a:t>story living room is </a:t>
            </a:r>
            <a:r>
              <a:rPr lang="fr-FR" dirty="0" smtClean="0"/>
              <a:t>glass wrapped </a:t>
            </a:r>
            <a:r>
              <a:rPr lang="fr-FR" dirty="0"/>
              <a:t>through red industrial </a:t>
            </a:r>
            <a:r>
              <a:rPr lang="fr-FR" dirty="0" smtClean="0"/>
              <a:t>glazing.</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40409280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Forest House, West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659" y="1690689"/>
            <a:ext cx="6838681" cy="4353061"/>
          </a:xfrm>
          <a:prstGeom prst="rect">
            <a:avLst/>
          </a:prstGeom>
        </p:spPr>
      </p:pic>
    </p:spTree>
    <p:extLst>
      <p:ext uri="{BB962C8B-B14F-4D97-AF65-F5344CB8AC3E}">
        <p14:creationId xmlns:p14="http://schemas.microsoft.com/office/powerpoint/2010/main" val="14283512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Forest House, West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64" y="1690689"/>
            <a:ext cx="6967472" cy="4401018"/>
          </a:xfrm>
          <a:prstGeom prst="rect">
            <a:avLst/>
          </a:prstGeom>
        </p:spPr>
      </p:pic>
    </p:spTree>
    <p:extLst>
      <p:ext uri="{BB962C8B-B14F-4D97-AF65-F5344CB8AC3E}">
        <p14:creationId xmlns:p14="http://schemas.microsoft.com/office/powerpoint/2010/main" val="14826212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Forest House, West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84" y="1690689"/>
            <a:ext cx="6961031" cy="4388139"/>
          </a:xfrm>
          <a:prstGeom prst="rect">
            <a:avLst/>
          </a:prstGeom>
        </p:spPr>
      </p:pic>
    </p:spTree>
    <p:extLst>
      <p:ext uri="{BB962C8B-B14F-4D97-AF65-F5344CB8AC3E}">
        <p14:creationId xmlns:p14="http://schemas.microsoft.com/office/powerpoint/2010/main" val="23905549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Forest House, West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049" y="1616008"/>
            <a:ext cx="2874403" cy="454268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32" y="1616007"/>
            <a:ext cx="2966031" cy="454268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4" y="1626556"/>
            <a:ext cx="2899222" cy="4491170"/>
          </a:xfrm>
          <a:prstGeom prst="rect">
            <a:avLst/>
          </a:prstGeom>
        </p:spPr>
      </p:pic>
    </p:spTree>
    <p:extLst>
      <p:ext uri="{BB962C8B-B14F-4D97-AF65-F5344CB8AC3E}">
        <p14:creationId xmlns:p14="http://schemas.microsoft.com/office/powerpoint/2010/main" val="19062448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Douglas House, Harbor Springs, MI </a:t>
            </a:r>
            <a:r>
              <a:rPr lang="fr-FR" sz="4000" dirty="0"/>
              <a:t>(1973)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163" y="1690689"/>
            <a:ext cx="6185370" cy="4385218"/>
          </a:xfrm>
          <a:prstGeom prst="rect">
            <a:avLst/>
          </a:prstGeom>
        </p:spPr>
      </p:pic>
    </p:spTree>
    <p:extLst>
      <p:ext uri="{BB962C8B-B14F-4D97-AF65-F5344CB8AC3E}">
        <p14:creationId xmlns:p14="http://schemas.microsoft.com/office/powerpoint/2010/main" val="282820890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Forest House, West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082" y="1690689"/>
            <a:ext cx="2814520" cy="450405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1690689"/>
            <a:ext cx="2930430" cy="450405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63" y="1690689"/>
            <a:ext cx="2960699" cy="4504050"/>
          </a:xfrm>
          <a:prstGeom prst="rect">
            <a:avLst/>
          </a:prstGeom>
        </p:spPr>
      </p:pic>
    </p:spTree>
    <p:extLst>
      <p:ext uri="{BB962C8B-B14F-4D97-AF65-F5344CB8AC3E}">
        <p14:creationId xmlns:p14="http://schemas.microsoft.com/office/powerpoint/2010/main" val="4083480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a:t>Forest House, West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220" y="1690688"/>
            <a:ext cx="6903076" cy="4516929"/>
          </a:xfrm>
          <a:prstGeom prst="rect">
            <a:avLst/>
          </a:prstGeom>
        </p:spPr>
      </p:pic>
    </p:spTree>
    <p:extLst>
      <p:ext uri="{BB962C8B-B14F-4D97-AF65-F5344CB8AC3E}">
        <p14:creationId xmlns:p14="http://schemas.microsoft.com/office/powerpoint/2010/main" val="7020309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Forest House, West Cornwall, CT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036" y="1690689"/>
            <a:ext cx="6980349" cy="4465412"/>
          </a:xfrm>
          <a:prstGeom prst="rect">
            <a:avLst/>
          </a:prstGeom>
        </p:spPr>
      </p:pic>
    </p:spTree>
    <p:extLst>
      <p:ext uri="{BB962C8B-B14F-4D97-AF65-F5344CB8AC3E}">
        <p14:creationId xmlns:p14="http://schemas.microsoft.com/office/powerpoint/2010/main" val="59729453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Plastic Tent House, Stanfordville, NY (1975) </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69" y="1690689"/>
            <a:ext cx="3225352" cy="447829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689" y="1690689"/>
            <a:ext cx="5381223" cy="4478291"/>
          </a:xfrm>
          <a:prstGeom prst="rect">
            <a:avLst/>
          </a:prstGeom>
        </p:spPr>
      </p:pic>
      <p:sp>
        <p:nvSpPr>
          <p:cNvPr id="6" name="ZoneTexte 5"/>
          <p:cNvSpPr txBox="1"/>
          <p:nvPr/>
        </p:nvSpPr>
        <p:spPr>
          <a:xfrm>
            <a:off x="6349285" y="5705341"/>
            <a:ext cx="2318197" cy="369332"/>
          </a:xfrm>
          <a:prstGeom prst="rect">
            <a:avLst/>
          </a:prstGeom>
          <a:noFill/>
        </p:spPr>
        <p:txBody>
          <a:bodyPr wrap="square" rtlCol="0">
            <a:spAutoFit/>
          </a:bodyPr>
          <a:lstStyle/>
          <a:p>
            <a:r>
              <a:rPr lang="fr-FR" dirty="0" smtClean="0"/>
              <a:t>    </a:t>
            </a:r>
            <a:r>
              <a:rPr lang="fr-FR" dirty="0" smtClean="0">
                <a:solidFill>
                  <a:schemeClr val="bg1"/>
                </a:solidFill>
              </a:rPr>
              <a:t>John Johansen</a:t>
            </a:r>
            <a:endParaRPr lang="fr-FR" dirty="0">
              <a:solidFill>
                <a:schemeClr val="bg1"/>
              </a:solidFill>
            </a:endParaRPr>
          </a:p>
        </p:txBody>
      </p:sp>
    </p:spTree>
    <p:extLst>
      <p:ext uri="{BB962C8B-B14F-4D97-AF65-F5344CB8AC3E}">
        <p14:creationId xmlns:p14="http://schemas.microsoft.com/office/powerpoint/2010/main" val="233176343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0" y="365126"/>
            <a:ext cx="9040969" cy="1325563"/>
          </a:xfrm>
        </p:spPr>
        <p:txBody>
          <a:bodyPr>
            <a:normAutofit/>
          </a:bodyPr>
          <a:lstStyle/>
          <a:p>
            <a:r>
              <a:rPr lang="fr-FR" sz="4000" dirty="0"/>
              <a:t>Plastic Tent </a:t>
            </a:r>
            <a:r>
              <a:rPr lang="fr-FR" sz="4000" dirty="0" smtClean="0"/>
              <a:t>House, </a:t>
            </a:r>
            <a:r>
              <a:rPr lang="fr-FR" sz="4000" dirty="0"/>
              <a:t>Stanfordville, NY (1975) </a:t>
            </a:r>
          </a:p>
        </p:txBody>
      </p:sp>
      <p:sp>
        <p:nvSpPr>
          <p:cNvPr id="3" name="Espace réservé du contenu 2"/>
          <p:cNvSpPr>
            <a:spLocks noGrp="1"/>
          </p:cNvSpPr>
          <p:nvPr>
            <p:ph idx="1"/>
          </p:nvPr>
        </p:nvSpPr>
        <p:spPr/>
        <p:txBody>
          <a:bodyPr>
            <a:normAutofit fontScale="92500" lnSpcReduction="10000"/>
          </a:bodyPr>
          <a:lstStyle/>
          <a:p>
            <a:r>
              <a:rPr lang="fr-FR" dirty="0" smtClean="0"/>
              <a:t>It is the own house of the architect John Johansen.</a:t>
            </a:r>
          </a:p>
          <a:p>
            <a:r>
              <a:rPr lang="en-US" dirty="0"/>
              <a:t>The Plastic Tent House, made from translucent plastic, with cantilevered staircase and three suspended floors, was shelter as seemingly improvised and temporary. </a:t>
            </a:r>
            <a:endParaRPr lang="en-US" dirty="0" smtClean="0"/>
          </a:p>
          <a:p>
            <a:r>
              <a:rPr lang="en-US" dirty="0"/>
              <a:t>The building materials set up a tension which is almost palpable; low-tech ponderous stonework at the base represents ties with the past, as contrasted with the lightweight high-tech stainless steel and plastic. With constant light shining through the translucent plastic siding and with sunlight entering through clear glass areas, the house may be thought of as a “light modulator.”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11914643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668" y="365126"/>
            <a:ext cx="9002332" cy="1325563"/>
          </a:xfrm>
        </p:spPr>
        <p:txBody>
          <a:bodyPr>
            <a:normAutofit/>
          </a:bodyPr>
          <a:lstStyle/>
          <a:p>
            <a:r>
              <a:rPr lang="fr-FR" sz="4000" dirty="0"/>
              <a:t>Plastic Tent </a:t>
            </a:r>
            <a:r>
              <a:rPr lang="fr-FR" sz="4000" dirty="0" smtClean="0"/>
              <a:t>House, </a:t>
            </a:r>
            <a:r>
              <a:rPr lang="fr-FR" sz="4000" dirty="0"/>
              <a:t>Stanfordville, NY (1975)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690689"/>
            <a:ext cx="5486400" cy="3886200"/>
          </a:xfrm>
          <a:prstGeom prst="rect">
            <a:avLst/>
          </a:prstGeom>
        </p:spPr>
      </p:pic>
    </p:spTree>
    <p:extLst>
      <p:ext uri="{BB962C8B-B14F-4D97-AF65-F5344CB8AC3E}">
        <p14:creationId xmlns:p14="http://schemas.microsoft.com/office/powerpoint/2010/main" val="37444992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1" y="365126"/>
            <a:ext cx="8937937" cy="1325563"/>
          </a:xfrm>
        </p:spPr>
        <p:txBody>
          <a:bodyPr>
            <a:normAutofit/>
          </a:bodyPr>
          <a:lstStyle/>
          <a:p>
            <a:r>
              <a:rPr lang="fr-FR" sz="4000" dirty="0"/>
              <a:t>Plastic Tent </a:t>
            </a:r>
            <a:r>
              <a:rPr lang="fr-FR" sz="4000" dirty="0" smtClean="0"/>
              <a:t>House, </a:t>
            </a:r>
            <a:r>
              <a:rPr lang="fr-FR" sz="4000" dirty="0"/>
              <a:t>Stanfordville, NY (1975)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63" y="1690688"/>
            <a:ext cx="2607503" cy="420783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950" y="1690688"/>
            <a:ext cx="2813565" cy="420783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3769" y="1690688"/>
            <a:ext cx="2815945" cy="4207836"/>
          </a:xfrm>
          <a:prstGeom prst="rect">
            <a:avLst/>
          </a:prstGeom>
        </p:spPr>
      </p:pic>
    </p:spTree>
    <p:extLst>
      <p:ext uri="{BB962C8B-B14F-4D97-AF65-F5344CB8AC3E}">
        <p14:creationId xmlns:p14="http://schemas.microsoft.com/office/powerpoint/2010/main" val="350985994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8976574" cy="1325563"/>
          </a:xfrm>
        </p:spPr>
        <p:txBody>
          <a:bodyPr>
            <a:normAutofit/>
          </a:bodyPr>
          <a:lstStyle/>
          <a:p>
            <a:r>
              <a:rPr lang="fr-FR" sz="4000" dirty="0"/>
              <a:t>Plastic Tent </a:t>
            </a:r>
            <a:r>
              <a:rPr lang="fr-FR" sz="4000" dirty="0" smtClean="0"/>
              <a:t>House, </a:t>
            </a:r>
            <a:r>
              <a:rPr lang="fr-FR" sz="4000" dirty="0"/>
              <a:t>Stanfordville, NY (1975)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50" y="1690689"/>
            <a:ext cx="2939200" cy="437526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848" y="1690689"/>
            <a:ext cx="3057927" cy="437526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673" y="1690690"/>
            <a:ext cx="2827651" cy="4375260"/>
          </a:xfrm>
          <a:prstGeom prst="rect">
            <a:avLst/>
          </a:prstGeom>
        </p:spPr>
      </p:pic>
    </p:spTree>
    <p:extLst>
      <p:ext uri="{BB962C8B-B14F-4D97-AF65-F5344CB8AC3E}">
        <p14:creationId xmlns:p14="http://schemas.microsoft.com/office/powerpoint/2010/main" val="25298438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789" y="365126"/>
            <a:ext cx="9015211" cy="1325563"/>
          </a:xfrm>
        </p:spPr>
        <p:txBody>
          <a:bodyPr>
            <a:normAutofit/>
          </a:bodyPr>
          <a:lstStyle/>
          <a:p>
            <a:r>
              <a:rPr lang="fr-FR" sz="4000" dirty="0"/>
              <a:t>Plastic Tent </a:t>
            </a:r>
            <a:r>
              <a:rPr lang="fr-FR" sz="4000" dirty="0" smtClean="0"/>
              <a:t>House, </a:t>
            </a:r>
            <a:r>
              <a:rPr lang="fr-FR" sz="4000" dirty="0"/>
              <a:t>Stanfordville, NY (1975)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8" name="Image 7"/>
          <p:cNvPicPr>
            <a:picLocks noChangeAspect="1"/>
          </p:cNvPicPr>
          <p:nvPr/>
        </p:nvPicPr>
        <p:blipFill>
          <a:blip r:embed="rId2"/>
          <a:stretch>
            <a:fillRect/>
          </a:stretch>
        </p:blipFill>
        <p:spPr>
          <a:xfrm>
            <a:off x="302586" y="1690689"/>
            <a:ext cx="2726364" cy="4129558"/>
          </a:xfrm>
          <a:prstGeom prst="rect">
            <a:avLst/>
          </a:prstGeom>
        </p:spPr>
      </p:pic>
      <p:pic>
        <p:nvPicPr>
          <p:cNvPr id="9" name="Image 8"/>
          <p:cNvPicPr>
            <a:picLocks noChangeAspect="1"/>
          </p:cNvPicPr>
          <p:nvPr/>
        </p:nvPicPr>
        <p:blipFill>
          <a:blip r:embed="rId3"/>
          <a:stretch>
            <a:fillRect/>
          </a:stretch>
        </p:blipFill>
        <p:spPr>
          <a:xfrm>
            <a:off x="3202747" y="1690689"/>
            <a:ext cx="2747292" cy="4129558"/>
          </a:xfrm>
          <a:prstGeom prst="rect">
            <a:avLst/>
          </a:prstGeom>
        </p:spPr>
      </p:pic>
      <p:pic>
        <p:nvPicPr>
          <p:cNvPr id="10" name="Image 9"/>
          <p:cNvPicPr>
            <a:picLocks noChangeAspect="1"/>
          </p:cNvPicPr>
          <p:nvPr/>
        </p:nvPicPr>
        <p:blipFill>
          <a:blip r:embed="rId4"/>
          <a:stretch>
            <a:fillRect/>
          </a:stretch>
        </p:blipFill>
        <p:spPr>
          <a:xfrm>
            <a:off x="6123838" y="1690689"/>
            <a:ext cx="2807020" cy="4129558"/>
          </a:xfrm>
          <a:prstGeom prst="rect">
            <a:avLst/>
          </a:prstGeom>
        </p:spPr>
      </p:pic>
    </p:spTree>
    <p:extLst>
      <p:ext uri="{BB962C8B-B14F-4D97-AF65-F5344CB8AC3E}">
        <p14:creationId xmlns:p14="http://schemas.microsoft.com/office/powerpoint/2010/main" val="140571170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53848" cy="1325563"/>
          </a:xfrm>
        </p:spPr>
        <p:txBody>
          <a:bodyPr>
            <a:normAutofit/>
          </a:bodyPr>
          <a:lstStyle/>
          <a:p>
            <a:r>
              <a:rPr lang="fr-FR" sz="4000" dirty="0"/>
              <a:t>Plastic Tent </a:t>
            </a:r>
            <a:r>
              <a:rPr lang="fr-FR" sz="4000" dirty="0" smtClean="0"/>
              <a:t>House, </a:t>
            </a:r>
            <a:r>
              <a:rPr lang="fr-FR" sz="4000" dirty="0"/>
              <a:t>Stanfordville, NY (1975)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1690689"/>
            <a:ext cx="6781800" cy="4514850"/>
          </a:xfrm>
          <a:prstGeom prst="rect">
            <a:avLst/>
          </a:prstGeom>
        </p:spPr>
      </p:pic>
    </p:spTree>
    <p:extLst>
      <p:ext uri="{BB962C8B-B14F-4D97-AF65-F5344CB8AC3E}">
        <p14:creationId xmlns:p14="http://schemas.microsoft.com/office/powerpoint/2010/main" val="42080471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46394</TotalTime>
  <Words>4094</Words>
  <Application>Microsoft Office PowerPoint</Application>
  <PresentationFormat>Affichage à l'écran (4:3)</PresentationFormat>
  <Paragraphs>420</Paragraphs>
  <Slides>168</Slides>
  <Notes>0</Notes>
  <HiddenSlides>0</HiddenSlides>
  <MMClips>4</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168</vt:i4>
      </vt:variant>
    </vt:vector>
  </HeadingPairs>
  <TitlesOfParts>
    <vt:vector size="172" baseType="lpstr">
      <vt:lpstr>Arial</vt:lpstr>
      <vt:lpstr>Calibri</vt:lpstr>
      <vt:lpstr>Calibri Light</vt:lpstr>
      <vt:lpstr>Thème Office</vt:lpstr>
      <vt:lpstr>Présentation PowerPoint</vt:lpstr>
      <vt:lpstr>US Modernist Houses 1973 - 1975</vt:lpstr>
      <vt:lpstr>       US Modernist Houses</vt:lpstr>
      <vt:lpstr>    US Modernist Houses </vt:lpstr>
      <vt:lpstr>     US Modernist Houses 2</vt:lpstr>
      <vt:lpstr>  Douglas House, Harbor Springs, MI (1973)</vt:lpstr>
      <vt:lpstr> Douglas House, Harbor Springs, MI (1973)</vt:lpstr>
      <vt:lpstr> Douglas House, Harbor Springs, MI (1973)</vt:lpstr>
      <vt:lpstr>Douglas House, Harbor Springs, MI (1973)</vt:lpstr>
      <vt:lpstr> Douglas House, Harbor Springs, MI (1973)</vt:lpstr>
      <vt:lpstr> Douglas House, Harbor Springs, MI (1973)</vt:lpstr>
      <vt:lpstr> Douglas House, Harbor Springs, MI (1973)</vt:lpstr>
      <vt:lpstr> Douglas House, Harbor Springs, MI (1973)</vt:lpstr>
      <vt:lpstr> Douglas House, Harbor Springs, MI (1973)</vt:lpstr>
      <vt:lpstr> Douglas House, Harbor Springs, MI (1973)</vt:lpstr>
      <vt:lpstr> Larson Residence, Durham, NC (1973)</vt:lpstr>
      <vt:lpstr> Larson Residence, Durham, NC (1973)</vt:lpstr>
      <vt:lpstr> Larson Residence, Durham, NC (1973)</vt:lpstr>
      <vt:lpstr> Larson Residence, Durham, NC (1973)</vt:lpstr>
      <vt:lpstr> Larson Residence, Durham, NC (1973)</vt:lpstr>
      <vt:lpstr> Larson Residence, Durham, NC (1973)</vt:lpstr>
      <vt:lpstr> Larson Residence, Durham, NC (1973)</vt:lpstr>
      <vt:lpstr> Larson Residence, Durham, NC (1973)</vt:lpstr>
      <vt:lpstr> Larson Residence, Durham, NC (1973)</vt:lpstr>
      <vt:lpstr> Larson Residence, Durham, NC (1973)</vt:lpstr>
      <vt:lpstr> Larson Residence, Durham, NC (1973)</vt:lpstr>
      <vt:lpstr>Cohn Residence,Amagansett, NY (1973)</vt:lpstr>
      <vt:lpstr>Cohn Residence,Amagansett, NY (1973)</vt:lpstr>
      <vt:lpstr>Cohn Residence,Amagansett, NY (1973)</vt:lpstr>
      <vt:lpstr>Cohn Residence,Amagansett, NY (1973)</vt:lpstr>
      <vt:lpstr>Cohn Residence,Amagansett, NY (1973)</vt:lpstr>
      <vt:lpstr>Cohn Residence,Amagansett, NY (1973)</vt:lpstr>
      <vt:lpstr>Cohn Residence,Amagansett, NY (1973)</vt:lpstr>
      <vt:lpstr>Cohn Residence,Amagansett, NY (1973)</vt:lpstr>
      <vt:lpstr>Cohn Residence,Amagansett, NY (1973)</vt:lpstr>
      <vt:lpstr>Cohn Residence,Amagansett, NY (1973)</vt:lpstr>
      <vt:lpstr>Cohn Residence,Amagansett, NY (1973)</vt:lpstr>
      <vt:lpstr>Cohn Residence,Amagansett, NY (1973)</vt:lpstr>
      <vt:lpstr>Cohn Residence,Amagansett, NY (1973)</vt:lpstr>
      <vt:lpstr>Bruder House, New River, AZ (1974)</vt:lpstr>
      <vt:lpstr> Bruder House, New River, AZ (1974)</vt:lpstr>
      <vt:lpstr>Bruder House, New River, AZ (1974)</vt:lpstr>
      <vt:lpstr>Bruder House, New River, AZ (1974)</vt:lpstr>
      <vt:lpstr>Bruder House, New River, AZ (1974)</vt:lpstr>
      <vt:lpstr>Hot Dog House, Harvard, IL (1974)</vt:lpstr>
      <vt:lpstr>Hot Dog House, Harvard, IL (1974)</vt:lpstr>
      <vt:lpstr>Hot Dog House, Harvard, IL (1974)</vt:lpstr>
      <vt:lpstr>Hot Dog House, Harvard, IL (1974)</vt:lpstr>
      <vt:lpstr>Hot Dog House, Harvard, IL (1974)</vt:lpstr>
      <vt:lpstr>Hot Dog House, Harvard, IL (1974)</vt:lpstr>
      <vt:lpstr>Hot Dog House, Harvard, IL (1974)</vt:lpstr>
      <vt:lpstr>Netsch House, Chicago, IL (1974)</vt:lpstr>
      <vt:lpstr>Netsch House, Chicago, IL (1974)</vt:lpstr>
      <vt:lpstr>Netsch House, Chicago, IL (1974)</vt:lpstr>
      <vt:lpstr> Netsch House, Chicago, IL (1974)</vt:lpstr>
      <vt:lpstr> Netsch House, Chicago, IL (1974)</vt:lpstr>
      <vt:lpstr>Netsch House, Chicago, IL (1974)</vt:lpstr>
      <vt:lpstr>Netsch House, Chicago, IL (1974)</vt:lpstr>
      <vt:lpstr>Netsch House, Chicago, IL (1974)</vt:lpstr>
      <vt:lpstr>Netsch House, Chicago, IL (1974)</vt:lpstr>
      <vt:lpstr>Netsch House, Chicago, IL (1974)</vt:lpstr>
      <vt:lpstr>Netsch House, Chicago, IL (1974)</vt:lpstr>
      <vt:lpstr> Netsch House, Chicago, IL (1974)</vt:lpstr>
      <vt:lpstr> Netsch House, Chicago, IL (1974)</vt:lpstr>
      <vt:lpstr>Netsch House, Chicago, IL (1974)</vt:lpstr>
      <vt:lpstr> Dune House, Atlantic Beach, FL (1975)</vt:lpstr>
      <vt:lpstr>  Dune House, Atlantic Beach, FL (1975)</vt:lpstr>
      <vt:lpstr>  Dune House, Atlantic Beach, FL (1975)</vt:lpstr>
      <vt:lpstr> Dune House, Atlantic Beach, FL (1975)</vt:lpstr>
      <vt:lpstr>Dune House, Atlantic Beach, FL (1975)</vt:lpstr>
      <vt:lpstr>Dune House, Atlantic Beach, FL (1975)</vt:lpstr>
      <vt:lpstr>Dune House, Atlantic Beach, FL (1975)</vt:lpstr>
      <vt:lpstr>Frank House, Cornwall, CT (1975)</vt:lpstr>
      <vt:lpstr>Frank House, Cornwall, CT (1975)</vt:lpstr>
      <vt:lpstr>Frank House, Cornwall, CT (1975)</vt:lpstr>
      <vt:lpstr>Frank House, Cornwall, CT (1975)</vt:lpstr>
      <vt:lpstr>Frank House, Cornwall, CT (1975)</vt:lpstr>
      <vt:lpstr>Frank House, Cornwall, CT (1975)</vt:lpstr>
      <vt:lpstr>Frank House, Cornwall, CT (1975)</vt:lpstr>
      <vt:lpstr>Frank House, Cornwall, CT (1975)</vt:lpstr>
      <vt:lpstr>Frank House, Cornwall, CT (1975)</vt:lpstr>
      <vt:lpstr>Frank House, Cornwall, CT (1975)</vt:lpstr>
      <vt:lpstr>Frank House, Cornwall, CT (1975)</vt:lpstr>
      <vt:lpstr>Forest House, West Cornwall, CT (1975)</vt:lpstr>
      <vt:lpstr>Forest House, West Cornwall, CT (1975)</vt:lpstr>
      <vt:lpstr>Forest House, West Cornwall, CT (1975)</vt:lpstr>
      <vt:lpstr>Forest House, West Cornwall, CT (1975)</vt:lpstr>
      <vt:lpstr>Forest House, West Cornwall, CT (1975)</vt:lpstr>
      <vt:lpstr>Forest House, West Cornwall, CT (1975)</vt:lpstr>
      <vt:lpstr>Forest House, West Cornwall, CT (1975)</vt:lpstr>
      <vt:lpstr>Forest House, West Cornwall, CT (1975)</vt:lpstr>
      <vt:lpstr>Forest House, West Cornwall, CT (1975)</vt:lpstr>
      <vt:lpstr>Plastic Tent House, Stanfordville, NY (1975) </vt:lpstr>
      <vt:lpstr>Plastic Tent House, Stanfordville, NY (1975) </vt:lpstr>
      <vt:lpstr>Plastic Tent House, Stanfordville, NY (1975) </vt:lpstr>
      <vt:lpstr>Plastic Tent House, Stanfordville, NY (1975) </vt:lpstr>
      <vt:lpstr>Plastic Tent House, Stanfordville, NY (1975) </vt:lpstr>
      <vt:lpstr>Plastic Tent House, Stanfordville, NY (1975) </vt:lpstr>
      <vt:lpstr>Plastic Tent House, Stanfordville, NY (1975) </vt:lpstr>
      <vt:lpstr>Jake Kittle House, Gaviota, CA (1975)</vt:lpstr>
      <vt:lpstr>Jake Kittle House, Gaviota, CA (1975)</vt:lpstr>
      <vt:lpstr>Jake Kittle House, Gaviota, CA (1975)</vt:lpstr>
      <vt:lpstr>Jake Kittle House, Gaviota, CA (1975)</vt:lpstr>
      <vt:lpstr>Jake Kittle House, Gaviota, CA (1975)</vt:lpstr>
      <vt:lpstr>Jake Kittle House, Gaviota, CA (1975)</vt:lpstr>
      <vt:lpstr>Jake Kittle House, Gaviota, CA (1975)</vt:lpstr>
      <vt:lpstr>Jake Kittle House, Gaviota, CA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Ramada House, Tucson, AZ (1975)</vt:lpstr>
      <vt:lpstr>Hilltop House, Brooksville, FL (1975)</vt:lpstr>
      <vt:lpstr>Hilltop House, Brooksville, FL (1975)</vt:lpstr>
      <vt:lpstr>Hilltop House, Brooksville, FL (1975)</vt:lpstr>
      <vt:lpstr>  Hilltop House, Brooksville, FL (1975)</vt:lpstr>
      <vt:lpstr>Hilltop House, Brooksville, FL (1975)</vt:lpstr>
      <vt:lpstr>Hilltop House, Brooksville, FL (1975)</vt:lpstr>
      <vt:lpstr>Hilltop House, Brooksville, FL (1975)</vt:lpstr>
      <vt:lpstr>Hilltop House, Brooksville, FL (1975)</vt:lpstr>
      <vt:lpstr> Hilltop House, Brooksville, FL (1975)</vt:lpstr>
      <vt:lpstr>Hilltop House, Brooksville, FL (1975)</vt:lpstr>
      <vt:lpstr>Hilltop House, Brooksville, FL (1975)</vt:lpstr>
      <vt:lpstr>Hilltop House, Brooksville, FL (1975)</vt:lpstr>
      <vt:lpstr> Owen House, Block Island, RI (1975)</vt:lpstr>
      <vt:lpstr>Owen House, Block Island, RI (1975)</vt:lpstr>
      <vt:lpstr> Owen House, Block Island, RI (1975)</vt:lpstr>
      <vt:lpstr> Owen House, Block Island, RI (1975)</vt:lpstr>
      <vt:lpstr> Owen House, Block Island, RI (1975)</vt:lpstr>
      <vt:lpstr> Owen House, Block Island, RI (1975)</vt:lpstr>
      <vt:lpstr> Owen House, Block Island, RI (1975)</vt:lpstr>
      <vt:lpstr> Tube House, Salisbury, CT (1975)</vt:lpstr>
      <vt:lpstr>Tube House, Salisbury, CT (1975)</vt:lpstr>
      <vt:lpstr> Tube House, Salisbury, CT (1975)</vt:lpstr>
      <vt:lpstr>Tube House, Salisbury, CT (1975)</vt:lpstr>
      <vt:lpstr>Tube House, Salisbury, CT (1975)</vt:lpstr>
      <vt:lpstr>Tube House, Salisbury, CT (1975)</vt:lpstr>
      <vt:lpstr>Tube House, Salisbury, CT (1975)</vt:lpstr>
      <vt:lpstr> Domus Solaris, Los Angeles, CA (1975)</vt:lpstr>
      <vt:lpstr> Domus Solaris, Los Angeles, CA (1975)</vt:lpstr>
      <vt:lpstr> Domus Solaris, Los Angeles, CA (1975)</vt:lpstr>
      <vt:lpstr> Domus Solaris, Los Angeles, CA (1975)</vt:lpstr>
      <vt:lpstr> Domus Solaris, Los Angeles, CA (1975)</vt:lpstr>
      <vt:lpstr> Domus Solaris, Los Angeles, CA (1975)</vt:lpstr>
      <vt:lpstr> Domus Solaris, Los Angeles, CA (1975)</vt:lpstr>
      <vt:lpstr> Domus Solaris, Los Angeles, CA (1975)</vt:lpstr>
      <vt:lpstr> Domus Solaris, Los Angeles, CA (1975)</vt:lpstr>
      <vt:lpstr> Domus Solaris, Los Angeles, CA (1975)</vt:lpstr>
      <vt:lpstr> Domus Solaris, Los Angeles, CA (1975)</vt:lpstr>
      <vt:lpstr> Domus Solaris, Los Angeles, CA (1975)</vt:lpstr>
      <vt:lpstr>Bruder House, New River, AZ (1974)</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654</cp:revision>
  <dcterms:created xsi:type="dcterms:W3CDTF">2017-12-25T13:11:09Z</dcterms:created>
  <dcterms:modified xsi:type="dcterms:W3CDTF">2022-03-30T07:00:20Z</dcterms:modified>
</cp:coreProperties>
</file>