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6.jpg" ContentType="image/png"/>
  <Override PartName="/ppt/media/image40.jpg" ContentType="image/png"/>
  <Override PartName="/ppt/media/image46.jpg" ContentType="image/png"/>
  <Override PartName="/ppt/media/image84.jpg" ContentType="image/png"/>
  <Override PartName="/ppt/media/image93.jpg" ContentType="image/png"/>
  <Override PartName="/ppt/media/image9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6"/>
  </p:notesMasterIdLst>
  <p:sldIdLst>
    <p:sldId id="1018" r:id="rId2"/>
    <p:sldId id="551" r:id="rId3"/>
    <p:sldId id="1598" r:id="rId4"/>
    <p:sldId id="918" r:id="rId5"/>
    <p:sldId id="1577" r:id="rId6"/>
    <p:sldId id="1521" r:id="rId7"/>
    <p:sldId id="1522" r:id="rId8"/>
    <p:sldId id="1523" r:id="rId9"/>
    <p:sldId id="1524" r:id="rId10"/>
    <p:sldId id="1525" r:id="rId11"/>
    <p:sldId id="1526" r:id="rId12"/>
    <p:sldId id="1527" r:id="rId13"/>
    <p:sldId id="1528" r:id="rId14"/>
    <p:sldId id="1529" r:id="rId15"/>
    <p:sldId id="1530" r:id="rId16"/>
    <p:sldId id="1531" r:id="rId17"/>
    <p:sldId id="1532" r:id="rId18"/>
    <p:sldId id="1533" r:id="rId19"/>
    <p:sldId id="1534" r:id="rId20"/>
    <p:sldId id="1535" r:id="rId21"/>
    <p:sldId id="1536" r:id="rId22"/>
    <p:sldId id="1537" r:id="rId23"/>
    <p:sldId id="1538" r:id="rId24"/>
    <p:sldId id="1539" r:id="rId25"/>
    <p:sldId id="1540" r:id="rId26"/>
    <p:sldId id="1541" r:id="rId27"/>
    <p:sldId id="1542" r:id="rId28"/>
    <p:sldId id="1543" r:id="rId29"/>
    <p:sldId id="1544" r:id="rId30"/>
    <p:sldId id="1545" r:id="rId31"/>
    <p:sldId id="1546" r:id="rId32"/>
    <p:sldId id="1547" r:id="rId33"/>
    <p:sldId id="1548" r:id="rId34"/>
    <p:sldId id="1549" r:id="rId35"/>
    <p:sldId id="1550" r:id="rId36"/>
    <p:sldId id="1552" r:id="rId37"/>
    <p:sldId id="1553" r:id="rId38"/>
    <p:sldId id="1554" r:id="rId39"/>
    <p:sldId id="1555" r:id="rId40"/>
    <p:sldId id="1556" r:id="rId41"/>
    <p:sldId id="1557" r:id="rId42"/>
    <p:sldId id="1558" r:id="rId43"/>
    <p:sldId id="1559" r:id="rId44"/>
    <p:sldId id="1560" r:id="rId45"/>
    <p:sldId id="1561" r:id="rId46"/>
    <p:sldId id="1562" r:id="rId47"/>
    <p:sldId id="1563" r:id="rId48"/>
    <p:sldId id="1564" r:id="rId49"/>
    <p:sldId id="1565" r:id="rId50"/>
    <p:sldId id="1566" r:id="rId51"/>
    <p:sldId id="1567" r:id="rId52"/>
    <p:sldId id="1568" r:id="rId53"/>
    <p:sldId id="1569" r:id="rId54"/>
    <p:sldId id="1570" r:id="rId55"/>
    <p:sldId id="1571" r:id="rId56"/>
    <p:sldId id="1572" r:id="rId57"/>
    <p:sldId id="1573" r:id="rId58"/>
    <p:sldId id="1574" r:id="rId59"/>
    <p:sldId id="1575" r:id="rId60"/>
    <p:sldId id="1576" r:id="rId61"/>
    <p:sldId id="1599" r:id="rId62"/>
    <p:sldId id="1600" r:id="rId63"/>
    <p:sldId id="1601" r:id="rId64"/>
    <p:sldId id="1602" r:id="rId65"/>
    <p:sldId id="1603" r:id="rId66"/>
    <p:sldId id="1604" r:id="rId67"/>
    <p:sldId id="1607" r:id="rId68"/>
    <p:sldId id="1606" r:id="rId69"/>
    <p:sldId id="1605" r:id="rId70"/>
    <p:sldId id="1608" r:id="rId71"/>
    <p:sldId id="1609" r:id="rId72"/>
    <p:sldId id="1610" r:id="rId73"/>
    <p:sldId id="1611" r:id="rId74"/>
    <p:sldId id="1612" r:id="rId75"/>
    <p:sldId id="1613" r:id="rId76"/>
    <p:sldId id="1614" r:id="rId77"/>
    <p:sldId id="1618" r:id="rId78"/>
    <p:sldId id="1619" r:id="rId79"/>
    <p:sldId id="1616" r:id="rId80"/>
    <p:sldId id="1615" r:id="rId81"/>
    <p:sldId id="1617" r:id="rId82"/>
    <p:sldId id="400" r:id="rId83"/>
    <p:sldId id="588" r:id="rId84"/>
    <p:sldId id="741" r:id="rId85"/>
    <p:sldId id="739" r:id="rId86"/>
    <p:sldId id="1493" r:id="rId87"/>
    <p:sldId id="402" r:id="rId88"/>
    <p:sldId id="403" r:id="rId89"/>
    <p:sldId id="404" r:id="rId90"/>
    <p:sldId id="405" r:id="rId91"/>
    <p:sldId id="740" r:id="rId92"/>
    <p:sldId id="1413" r:id="rId93"/>
    <p:sldId id="1406" r:id="rId94"/>
    <p:sldId id="1408" r:id="rId95"/>
    <p:sldId id="1405" r:id="rId96"/>
    <p:sldId id="1407" r:id="rId97"/>
    <p:sldId id="1415" r:id="rId98"/>
    <p:sldId id="1409" r:id="rId99"/>
    <p:sldId id="1410" r:id="rId100"/>
    <p:sldId id="1412" r:id="rId101"/>
    <p:sldId id="1411" r:id="rId102"/>
    <p:sldId id="1506" r:id="rId103"/>
    <p:sldId id="1507" r:id="rId104"/>
    <p:sldId id="1513" r:id="rId105"/>
    <p:sldId id="1508" r:id="rId106"/>
    <p:sldId id="1509" r:id="rId107"/>
    <p:sldId id="1510" r:id="rId108"/>
    <p:sldId id="1511" r:id="rId109"/>
    <p:sldId id="1512" r:id="rId110"/>
    <p:sldId id="1362" r:id="rId111"/>
    <p:sldId id="1363" r:id="rId112"/>
    <p:sldId id="1367" r:id="rId113"/>
    <p:sldId id="1366" r:id="rId114"/>
    <p:sldId id="1369" r:id="rId115"/>
    <p:sldId id="1364" r:id="rId116"/>
    <p:sldId id="1368" r:id="rId117"/>
    <p:sldId id="1365" r:id="rId118"/>
    <p:sldId id="1514" r:id="rId119"/>
    <p:sldId id="1515" r:id="rId120"/>
    <p:sldId id="1516" r:id="rId121"/>
    <p:sldId id="1520" r:id="rId122"/>
    <p:sldId id="1519" r:id="rId123"/>
    <p:sldId id="1518" r:id="rId124"/>
    <p:sldId id="1517" r:id="rId125"/>
    <p:sldId id="1416" r:id="rId126"/>
    <p:sldId id="1417" r:id="rId127"/>
    <p:sldId id="1418" r:id="rId128"/>
    <p:sldId id="1419" r:id="rId129"/>
    <p:sldId id="1421" r:id="rId130"/>
    <p:sldId id="1305" r:id="rId131"/>
    <p:sldId id="1306" r:id="rId132"/>
    <p:sldId id="1307" r:id="rId133"/>
    <p:sldId id="1308" r:id="rId134"/>
    <p:sldId id="1309" r:id="rId135"/>
    <p:sldId id="1310" r:id="rId136"/>
    <p:sldId id="1311" r:id="rId137"/>
    <p:sldId id="1312" r:id="rId138"/>
    <p:sldId id="1313" r:id="rId139"/>
    <p:sldId id="1422" r:id="rId140"/>
    <p:sldId id="1423" r:id="rId141"/>
    <p:sldId id="1425" r:id="rId142"/>
    <p:sldId id="1426" r:id="rId143"/>
    <p:sldId id="1427" r:id="rId144"/>
    <p:sldId id="1424" r:id="rId145"/>
    <p:sldId id="1429" r:id="rId146"/>
    <p:sldId id="1579" r:id="rId147"/>
    <p:sldId id="1580" r:id="rId148"/>
    <p:sldId id="1581" r:id="rId149"/>
    <p:sldId id="1588" r:id="rId150"/>
    <p:sldId id="1582" r:id="rId151"/>
    <p:sldId id="1584" r:id="rId152"/>
    <p:sldId id="1585" r:id="rId153"/>
    <p:sldId id="1586" r:id="rId154"/>
    <p:sldId id="1587" r:id="rId155"/>
    <p:sldId id="1589" r:id="rId156"/>
    <p:sldId id="1590" r:id="rId157"/>
    <p:sldId id="1591" r:id="rId158"/>
    <p:sldId id="1595" r:id="rId159"/>
    <p:sldId id="1594" r:id="rId160"/>
    <p:sldId id="1593" r:id="rId161"/>
    <p:sldId id="1592" r:id="rId162"/>
    <p:sldId id="1597" r:id="rId163"/>
    <p:sldId id="1596" r:id="rId164"/>
    <p:sldId id="1578" r:id="rId16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1963212-3677-494B-BE1F-2D406A4E5F19}">
          <p14:sldIdLst>
            <p14:sldId id="1018"/>
            <p14:sldId id="551"/>
            <p14:sldId id="1598"/>
            <p14:sldId id="918"/>
            <p14:sldId id="1577"/>
            <p14:sldId id="1521"/>
            <p14:sldId id="1522"/>
            <p14:sldId id="1523"/>
            <p14:sldId id="1524"/>
            <p14:sldId id="1525"/>
            <p14:sldId id="1526"/>
            <p14:sldId id="1527"/>
            <p14:sldId id="1528"/>
            <p14:sldId id="1529"/>
            <p14:sldId id="1530"/>
            <p14:sldId id="1531"/>
            <p14:sldId id="1532"/>
            <p14:sldId id="1533"/>
            <p14:sldId id="1534"/>
            <p14:sldId id="1535"/>
            <p14:sldId id="1536"/>
            <p14:sldId id="1537"/>
            <p14:sldId id="1538"/>
            <p14:sldId id="1539"/>
            <p14:sldId id="1540"/>
            <p14:sldId id="1541"/>
            <p14:sldId id="1542"/>
            <p14:sldId id="1543"/>
            <p14:sldId id="1544"/>
            <p14:sldId id="1545"/>
            <p14:sldId id="1546"/>
            <p14:sldId id="1547"/>
            <p14:sldId id="1548"/>
            <p14:sldId id="1549"/>
            <p14:sldId id="1550"/>
            <p14:sldId id="1552"/>
            <p14:sldId id="1553"/>
            <p14:sldId id="1554"/>
            <p14:sldId id="1555"/>
            <p14:sldId id="1556"/>
            <p14:sldId id="1557"/>
            <p14:sldId id="1558"/>
            <p14:sldId id="1559"/>
            <p14:sldId id="1560"/>
            <p14:sldId id="1561"/>
            <p14:sldId id="1562"/>
            <p14:sldId id="1563"/>
            <p14:sldId id="1564"/>
            <p14:sldId id="1565"/>
            <p14:sldId id="1566"/>
            <p14:sldId id="1567"/>
            <p14:sldId id="1568"/>
            <p14:sldId id="1569"/>
            <p14:sldId id="1570"/>
            <p14:sldId id="1571"/>
            <p14:sldId id="1572"/>
            <p14:sldId id="1573"/>
            <p14:sldId id="1574"/>
            <p14:sldId id="1575"/>
            <p14:sldId id="1576"/>
            <p14:sldId id="1599"/>
            <p14:sldId id="1600"/>
            <p14:sldId id="1601"/>
            <p14:sldId id="1602"/>
            <p14:sldId id="1603"/>
            <p14:sldId id="1604"/>
            <p14:sldId id="1607"/>
            <p14:sldId id="1606"/>
            <p14:sldId id="1605"/>
            <p14:sldId id="1608"/>
            <p14:sldId id="1609"/>
            <p14:sldId id="1610"/>
            <p14:sldId id="1611"/>
            <p14:sldId id="1612"/>
            <p14:sldId id="1613"/>
            <p14:sldId id="1614"/>
            <p14:sldId id="1618"/>
            <p14:sldId id="1619"/>
            <p14:sldId id="1616"/>
            <p14:sldId id="1615"/>
            <p14:sldId id="1617"/>
            <p14:sldId id="400"/>
            <p14:sldId id="588"/>
            <p14:sldId id="741"/>
            <p14:sldId id="739"/>
            <p14:sldId id="1493"/>
            <p14:sldId id="402"/>
            <p14:sldId id="403"/>
            <p14:sldId id="404"/>
            <p14:sldId id="405"/>
            <p14:sldId id="740"/>
            <p14:sldId id="1413"/>
            <p14:sldId id="1406"/>
            <p14:sldId id="1408"/>
            <p14:sldId id="1405"/>
            <p14:sldId id="1407"/>
            <p14:sldId id="1415"/>
            <p14:sldId id="1409"/>
            <p14:sldId id="1410"/>
            <p14:sldId id="1412"/>
            <p14:sldId id="1411"/>
            <p14:sldId id="1506"/>
            <p14:sldId id="1507"/>
            <p14:sldId id="1513"/>
            <p14:sldId id="1508"/>
            <p14:sldId id="1509"/>
            <p14:sldId id="1510"/>
            <p14:sldId id="1511"/>
            <p14:sldId id="1512"/>
            <p14:sldId id="1362"/>
            <p14:sldId id="1363"/>
            <p14:sldId id="1367"/>
            <p14:sldId id="1366"/>
            <p14:sldId id="1369"/>
            <p14:sldId id="1364"/>
            <p14:sldId id="1368"/>
            <p14:sldId id="1365"/>
            <p14:sldId id="1514"/>
            <p14:sldId id="1515"/>
            <p14:sldId id="1516"/>
            <p14:sldId id="1520"/>
            <p14:sldId id="1519"/>
            <p14:sldId id="1518"/>
            <p14:sldId id="1517"/>
            <p14:sldId id="1416"/>
            <p14:sldId id="1417"/>
            <p14:sldId id="1418"/>
            <p14:sldId id="1419"/>
            <p14:sldId id="1421"/>
            <p14:sldId id="1305"/>
            <p14:sldId id="1306"/>
            <p14:sldId id="1307"/>
            <p14:sldId id="1308"/>
            <p14:sldId id="1309"/>
            <p14:sldId id="1310"/>
            <p14:sldId id="1311"/>
            <p14:sldId id="1312"/>
            <p14:sldId id="1313"/>
            <p14:sldId id="1422"/>
            <p14:sldId id="1423"/>
            <p14:sldId id="1425"/>
            <p14:sldId id="1426"/>
            <p14:sldId id="1427"/>
            <p14:sldId id="1424"/>
            <p14:sldId id="1429"/>
            <p14:sldId id="1579"/>
            <p14:sldId id="1580"/>
            <p14:sldId id="1581"/>
            <p14:sldId id="1588"/>
            <p14:sldId id="1582"/>
            <p14:sldId id="1584"/>
            <p14:sldId id="1585"/>
            <p14:sldId id="1586"/>
            <p14:sldId id="1587"/>
            <p14:sldId id="1589"/>
            <p14:sldId id="1590"/>
            <p14:sldId id="1591"/>
            <p14:sldId id="1595"/>
            <p14:sldId id="1594"/>
            <p14:sldId id="1593"/>
            <p14:sldId id="1592"/>
            <p14:sldId id="1597"/>
            <p14:sldId id="1596"/>
            <p14:sldId id="15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286" y="53"/>
      </p:cViewPr>
      <p:guideLst/>
    </p:cSldViewPr>
  </p:slideViewPr>
  <p:notesTextViewPr>
    <p:cViewPr>
      <p:scale>
        <a:sx n="1" d="1"/>
        <a:sy n="1" d="1"/>
      </p:scale>
      <p:origin x="0" y="0"/>
    </p:cViewPr>
  </p:notesTextViewPr>
  <p:sorterViewPr>
    <p:cViewPr varScale="1">
      <p:scale>
        <a:sx n="100" d="100"/>
        <a:sy n="100" d="100"/>
      </p:scale>
      <p:origin x="0" y="-297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29/03/2022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29/03/2022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29/03/2022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29/03/2022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29/03/2022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29/03/2022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29/03/2022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29/03/2022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29/03/2022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29/03/2022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29/03/2022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29/03/2022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29/03/2022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6.xml"/><Relationship Id="rId4" Type="http://schemas.openxmlformats.org/officeDocument/2006/relationships/image" Target="../media/image121.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6.xml"/><Relationship Id="rId4" Type="http://schemas.openxmlformats.org/officeDocument/2006/relationships/image" Target="../media/image128.jpg"/></Relationships>
</file>

<file path=ppt/slides/_rels/slide10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6.xml"/><Relationship Id="rId4" Type="http://schemas.openxmlformats.org/officeDocument/2006/relationships/image" Target="../media/image141.jpg"/></Relationships>
</file>

<file path=ppt/slides/_rels/slide12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6.xml"/><Relationship Id="rId4" Type="http://schemas.openxmlformats.org/officeDocument/2006/relationships/image" Target="../media/image147.jpg"/></Relationships>
</file>

<file path=ppt/slides/_rels/slide12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png"/><Relationship Id="rId1" Type="http://schemas.openxmlformats.org/officeDocument/2006/relationships/slideLayout" Target="../slideLayouts/slideLayout6.xml"/><Relationship Id="rId4" Type="http://schemas.openxmlformats.org/officeDocument/2006/relationships/image" Target="../media/image15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gif"/></Relationships>
</file>

<file path=ppt/slides/_rels/slide130.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6.xml"/><Relationship Id="rId4" Type="http://schemas.openxmlformats.org/officeDocument/2006/relationships/image" Target="../media/image158.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g"/><Relationship Id="rId1" Type="http://schemas.openxmlformats.org/officeDocument/2006/relationships/slideLayout" Target="../slideLayouts/slideLayout6.xml"/><Relationship Id="rId4" Type="http://schemas.openxmlformats.org/officeDocument/2006/relationships/image" Target="../media/image16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72.jpg"/><Relationship Id="rId4" Type="http://schemas.openxmlformats.org/officeDocument/2006/relationships/image" Target="../media/image71.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6.png"/><Relationship Id="rId5" Type="http://schemas.openxmlformats.org/officeDocument/2006/relationships/image" Target="../media/image97.jpeg"/><Relationship Id="rId4" Type="http://schemas.openxmlformats.org/officeDocument/2006/relationships/image" Target="../media/image9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55" y="544469"/>
            <a:ext cx="7785289" cy="5186629"/>
          </a:xfrm>
          <a:prstGeom prst="rect">
            <a:avLst/>
          </a:prstGeom>
        </p:spPr>
      </p:pic>
      <p:sp>
        <p:nvSpPr>
          <p:cNvPr id="4" name="ZoneTexte 3"/>
          <p:cNvSpPr txBox="1"/>
          <p:nvPr/>
        </p:nvSpPr>
        <p:spPr>
          <a:xfrm>
            <a:off x="888642" y="544469"/>
            <a:ext cx="7340958" cy="1015663"/>
          </a:xfrm>
          <a:prstGeom prst="rect">
            <a:avLst/>
          </a:prstGeom>
          <a:noFill/>
        </p:spPr>
        <p:txBody>
          <a:bodyPr wrap="square" rtlCol="0">
            <a:spAutoFit/>
          </a:bodyPr>
          <a:lstStyle/>
          <a:p>
            <a:r>
              <a:rPr lang="fr-FR" sz="6000" dirty="0" smtClean="0">
                <a:solidFill>
                  <a:schemeClr val="bg1"/>
                </a:solidFill>
              </a:rPr>
              <a:t>US. Modernist Houses</a:t>
            </a:r>
            <a:endParaRPr lang="fr-FR" sz="6000" dirty="0">
              <a:solidFill>
                <a:schemeClr val="bg1"/>
              </a:solidFill>
            </a:endParaRPr>
          </a:p>
        </p:txBody>
      </p:sp>
      <p:sp>
        <p:nvSpPr>
          <p:cNvPr id="5" name="ZoneTexte 4"/>
          <p:cNvSpPr txBox="1"/>
          <p:nvPr/>
        </p:nvSpPr>
        <p:spPr>
          <a:xfrm>
            <a:off x="3028949" y="1365162"/>
            <a:ext cx="3086101" cy="461666"/>
          </a:xfrm>
          <a:prstGeom prst="rect">
            <a:avLst/>
          </a:prstGeom>
          <a:noFill/>
        </p:spPr>
        <p:txBody>
          <a:bodyPr wrap="square" rtlCol="0">
            <a:spAutoFit/>
          </a:bodyPr>
          <a:lstStyle/>
          <a:p>
            <a:r>
              <a:rPr lang="fr-FR" sz="2400" dirty="0" smtClean="0">
                <a:solidFill>
                  <a:schemeClr val="bg1"/>
                </a:solidFill>
              </a:rPr>
              <a:t>      1969-1970</a:t>
            </a:r>
            <a:endParaRPr lang="fr-FR" sz="2400" dirty="0">
              <a:solidFill>
                <a:schemeClr val="bg1"/>
              </a:solidFill>
            </a:endParaRPr>
          </a:p>
        </p:txBody>
      </p:sp>
      <p:pic>
        <p:nvPicPr>
          <p:cNvPr id="7" name="dannycowangroup_drivinbacktotexa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350816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365126"/>
            <a:ext cx="8501410" cy="1325563"/>
          </a:xfrm>
        </p:spPr>
        <p:txBody>
          <a:bodyPr/>
          <a:lstStyle/>
          <a:p>
            <a:r>
              <a:rPr lang="fr-FR" dirty="0"/>
              <a:t>Geller House II, Lawrence,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55" y="1865759"/>
            <a:ext cx="3402596" cy="431552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445" y="1865757"/>
            <a:ext cx="5174166" cy="4315525"/>
          </a:xfrm>
          <a:prstGeom prst="rect">
            <a:avLst/>
          </a:prstGeom>
        </p:spPr>
      </p:pic>
    </p:spTree>
    <p:extLst>
      <p:ext uri="{BB962C8B-B14F-4D97-AF65-F5344CB8AC3E}">
        <p14:creationId xmlns:p14="http://schemas.microsoft.com/office/powerpoint/2010/main" val="7860867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7031" cy="1325563"/>
          </a:xfrm>
        </p:spPr>
        <p:txBody>
          <a:bodyPr/>
          <a:lstStyle/>
          <a:p>
            <a:r>
              <a:rPr lang="fr-FR" dirty="0"/>
              <a:t>Sabel </a:t>
            </a:r>
            <a:r>
              <a:rPr lang="fr-FR" dirty="0" smtClean="0"/>
              <a:t>House, </a:t>
            </a:r>
            <a:r>
              <a:rPr lang="fr-FR" dirty="0"/>
              <a:t>Bridgehampton,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328737" y="1690689"/>
            <a:ext cx="6486525" cy="4333875"/>
          </a:xfrm>
          <a:prstGeom prst="rect">
            <a:avLst/>
          </a:prstGeom>
        </p:spPr>
      </p:pic>
    </p:spTree>
    <p:extLst>
      <p:ext uri="{BB962C8B-B14F-4D97-AF65-F5344CB8AC3E}">
        <p14:creationId xmlns:p14="http://schemas.microsoft.com/office/powerpoint/2010/main" val="37635735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9910" cy="1325563"/>
          </a:xfrm>
        </p:spPr>
        <p:txBody>
          <a:bodyPr/>
          <a:lstStyle/>
          <a:p>
            <a:r>
              <a:rPr lang="fr-FR" dirty="0"/>
              <a:t>Sabel </a:t>
            </a:r>
            <a:r>
              <a:rPr lang="fr-FR" dirty="0" smtClean="0"/>
              <a:t>House, </a:t>
            </a:r>
            <a:r>
              <a:rPr lang="fr-FR" dirty="0"/>
              <a:t>Bridgehampton,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62" y="1690689"/>
            <a:ext cx="6903076" cy="4542686"/>
          </a:xfrm>
          <a:prstGeom prst="rect">
            <a:avLst/>
          </a:prstGeom>
        </p:spPr>
      </p:pic>
    </p:spTree>
    <p:extLst>
      <p:ext uri="{BB962C8B-B14F-4D97-AF65-F5344CB8AC3E}">
        <p14:creationId xmlns:p14="http://schemas.microsoft.com/office/powerpoint/2010/main" val="428166263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90884"/>
            <a:ext cx="9144000" cy="1325563"/>
          </a:xfrm>
        </p:spPr>
        <p:txBody>
          <a:bodyPr>
            <a:normAutofit/>
          </a:bodyPr>
          <a:lstStyle/>
          <a:p>
            <a:r>
              <a:rPr lang="fr-FR" sz="4000" dirty="0" smtClean="0"/>
              <a:t> Perlbinder House, </a:t>
            </a:r>
            <a:r>
              <a:rPr lang="fr-FR" sz="4000" dirty="0"/>
              <a:t>Sagaponack, </a:t>
            </a:r>
            <a:r>
              <a:rPr lang="fr-FR" sz="4000" dirty="0" smtClean="0"/>
              <a:t>NY (1970)</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4" y="1717061"/>
            <a:ext cx="2965449" cy="4404954"/>
          </a:xfrm>
          <a:prstGeom prst="rect">
            <a:avLst/>
          </a:prstGeom>
        </p:spPr>
      </p:pic>
      <p:pic>
        <p:nvPicPr>
          <p:cNvPr id="5" name="Image 4"/>
          <p:cNvPicPr>
            <a:picLocks noChangeAspect="1"/>
          </p:cNvPicPr>
          <p:nvPr/>
        </p:nvPicPr>
        <p:blipFill>
          <a:blip r:embed="rId3"/>
          <a:stretch>
            <a:fillRect/>
          </a:stretch>
        </p:blipFill>
        <p:spPr>
          <a:xfrm>
            <a:off x="3277804" y="1718290"/>
            <a:ext cx="3035301" cy="440372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057" y="1716447"/>
            <a:ext cx="2433638" cy="3048000"/>
          </a:xfrm>
          <a:prstGeom prst="rect">
            <a:avLst/>
          </a:prstGeom>
        </p:spPr>
      </p:pic>
      <p:sp>
        <p:nvSpPr>
          <p:cNvPr id="7" name="ZoneTexte 6"/>
          <p:cNvSpPr txBox="1"/>
          <p:nvPr/>
        </p:nvSpPr>
        <p:spPr>
          <a:xfrm>
            <a:off x="6781800" y="4127500"/>
            <a:ext cx="1739900" cy="369332"/>
          </a:xfrm>
          <a:prstGeom prst="rect">
            <a:avLst/>
          </a:prstGeom>
          <a:noFill/>
        </p:spPr>
        <p:txBody>
          <a:bodyPr wrap="square" rtlCol="0">
            <a:spAutoFit/>
          </a:bodyPr>
          <a:lstStyle/>
          <a:p>
            <a:r>
              <a:rPr lang="fr-FR" dirty="0" smtClean="0"/>
              <a:t>  </a:t>
            </a:r>
            <a:r>
              <a:rPr lang="fr-FR" dirty="0" smtClean="0">
                <a:solidFill>
                  <a:schemeClr val="bg1"/>
                </a:solidFill>
              </a:rPr>
              <a:t>Norman Jaffe</a:t>
            </a:r>
            <a:endParaRPr lang="fr-FR" dirty="0">
              <a:solidFill>
                <a:schemeClr val="bg1"/>
              </a:solidFill>
            </a:endParaRPr>
          </a:p>
        </p:txBody>
      </p:sp>
    </p:spTree>
    <p:extLst>
      <p:ext uri="{BB962C8B-B14F-4D97-AF65-F5344CB8AC3E}">
        <p14:creationId xmlns:p14="http://schemas.microsoft.com/office/powerpoint/2010/main" val="265677447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214" y="365126"/>
            <a:ext cx="8667482" cy="1325563"/>
          </a:xfrm>
        </p:spPr>
        <p:txBody>
          <a:bodyPr>
            <a:normAutofit/>
          </a:bodyPr>
          <a:lstStyle/>
          <a:p>
            <a:r>
              <a:rPr lang="fr-FR" sz="4000" dirty="0"/>
              <a:t>Perlbinder </a:t>
            </a:r>
            <a:r>
              <a:rPr lang="fr-FR" sz="4000" dirty="0" smtClean="0"/>
              <a:t>House, </a:t>
            </a:r>
            <a:r>
              <a:rPr lang="fr-FR" sz="4000" dirty="0"/>
              <a:t>Sagaponack, NY (1970)</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Norman Jaffe.</a:t>
            </a:r>
            <a:endParaRPr lang="en-US" dirty="0" smtClean="0"/>
          </a:p>
          <a:p>
            <a:r>
              <a:rPr lang="en-US" dirty="0"/>
              <a:t>All this is sheathed-roof and </a:t>
            </a:r>
            <a:r>
              <a:rPr lang="en-US" dirty="0" smtClean="0"/>
              <a:t>walls-in </a:t>
            </a:r>
            <a:r>
              <a:rPr lang="en-US" dirty="0"/>
              <a:t>cedar shakes, which helps </a:t>
            </a:r>
            <a:r>
              <a:rPr lang="en-US" dirty="0" smtClean="0"/>
              <a:t>to unify the appearance. To anchor </a:t>
            </a:r>
            <a:r>
              <a:rPr lang="en-US" dirty="0"/>
              <a:t>the house solidly to its </a:t>
            </a:r>
            <a:r>
              <a:rPr lang="en-US" dirty="0" smtClean="0"/>
              <a:t>site</a:t>
            </a:r>
            <a:r>
              <a:rPr lang="en-US" dirty="0"/>
              <a:t>, rough-hewn granite is used as </a:t>
            </a:r>
            <a:br>
              <a:rPr lang="en-US" dirty="0"/>
            </a:br>
            <a:r>
              <a:rPr lang="en-US" dirty="0"/>
              <a:t>a podium, extended to form an </a:t>
            </a:r>
            <a:r>
              <a:rPr lang="en-US" dirty="0" smtClean="0"/>
              <a:t>entrance </a:t>
            </a:r>
            <a:r>
              <a:rPr lang="en-US" dirty="0"/>
              <a:t>court and retaining wall </a:t>
            </a:r>
            <a:r>
              <a:rPr lang="en-US" dirty="0" smtClean="0"/>
              <a:t>for the living </a:t>
            </a:r>
            <a:r>
              <a:rPr lang="en-US" dirty="0"/>
              <a:t>room terrace at the top </a:t>
            </a:r>
            <a:br>
              <a:rPr lang="en-US" dirty="0"/>
            </a:br>
            <a:r>
              <a:rPr lang="en-US" dirty="0"/>
              <a:t>of the </a:t>
            </a:r>
            <a:r>
              <a:rPr lang="en-US" dirty="0" smtClean="0"/>
              <a:t>dune. Very </a:t>
            </a:r>
            <a:r>
              <a:rPr lang="en-US" dirty="0"/>
              <a:t>out-of-the-ordinary </a:t>
            </a:r>
            <a:r>
              <a:rPr lang="en-US" dirty="0" smtClean="0"/>
              <a:t>windows </a:t>
            </a:r>
            <a:r>
              <a:rPr lang="en-US" dirty="0"/>
              <a:t>are used to give daylight and </a:t>
            </a:r>
            <a:r>
              <a:rPr lang="en-US" dirty="0" smtClean="0"/>
              <a:t>good </a:t>
            </a:r>
            <a:r>
              <a:rPr lang="en-US" dirty="0"/>
              <a:t>views to this rising succession </a:t>
            </a:r>
            <a:r>
              <a:rPr lang="en-US" dirty="0" smtClean="0"/>
              <a:t>of </a:t>
            </a:r>
            <a:r>
              <a:rPr lang="en-US" dirty="0"/>
              <a:t>spaces. At the front of the house, </a:t>
            </a:r>
            <a:r>
              <a:rPr lang="en-US" dirty="0" smtClean="0"/>
              <a:t>a </a:t>
            </a:r>
            <a:r>
              <a:rPr lang="en-US" dirty="0"/>
              <a:t>large window is notched into the </a:t>
            </a:r>
            <a:r>
              <a:rPr lang="en-US" dirty="0" smtClean="0"/>
              <a:t>facade </a:t>
            </a:r>
            <a:r>
              <a:rPr lang="en-US" dirty="0"/>
              <a:t>to give a long down-slope </a:t>
            </a:r>
            <a:r>
              <a:rPr lang="en-US" dirty="0" smtClean="0"/>
              <a:t>vista </a:t>
            </a:r>
            <a:r>
              <a:rPr lang="en-US" dirty="0"/>
              <a:t>from the main stair, and </a:t>
            </a:r>
            <a:r>
              <a:rPr lang="en-US" dirty="0" smtClean="0"/>
              <a:t>another window /</a:t>
            </a:r>
            <a:r>
              <a:rPr lang="en-US" dirty="0"/>
              <a:t>skylight is set in to </a:t>
            </a:r>
            <a:r>
              <a:rPr lang="en-US" dirty="0" smtClean="0"/>
              <a:t>front </a:t>
            </a:r>
            <a:r>
              <a:rPr lang="en-US" dirty="0"/>
              <a:t>wall and roof to give sky </a:t>
            </a:r>
            <a:r>
              <a:rPr lang="en-US" dirty="0" smtClean="0"/>
              <a:t>views </a:t>
            </a:r>
            <a:r>
              <a:rPr lang="en-US" dirty="0"/>
              <a:t>and </a:t>
            </a:r>
            <a:r>
              <a:rPr lang="en-US" dirty="0" smtClean="0"/>
              <a:t>Iight.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9396005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851" y="365126"/>
            <a:ext cx="8615966" cy="1325563"/>
          </a:xfrm>
        </p:spPr>
        <p:txBody>
          <a:bodyPr>
            <a:normAutofit/>
          </a:bodyPr>
          <a:lstStyle/>
          <a:p>
            <a:r>
              <a:rPr lang="fr-FR" sz="4000" dirty="0"/>
              <a:t>Perlbinder </a:t>
            </a:r>
            <a:r>
              <a:rPr lang="fr-FR" sz="4000" dirty="0" smtClean="0"/>
              <a:t>House, </a:t>
            </a:r>
            <a:r>
              <a:rPr lang="fr-FR" sz="4000" dirty="0"/>
              <a:t>Sagaponack,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364456" y="1690689"/>
            <a:ext cx="6415088" cy="4252911"/>
          </a:xfrm>
          <a:prstGeom prst="rect">
            <a:avLst/>
          </a:prstGeom>
        </p:spPr>
      </p:pic>
    </p:spTree>
    <p:extLst>
      <p:ext uri="{BB962C8B-B14F-4D97-AF65-F5344CB8AC3E}">
        <p14:creationId xmlns:p14="http://schemas.microsoft.com/office/powerpoint/2010/main" val="37856584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628845" cy="1325563"/>
          </a:xfrm>
        </p:spPr>
        <p:txBody>
          <a:bodyPr>
            <a:normAutofit/>
          </a:bodyPr>
          <a:lstStyle/>
          <a:p>
            <a:r>
              <a:rPr lang="fr-FR" sz="4000" dirty="0"/>
              <a:t>Perlbinder </a:t>
            </a:r>
            <a:r>
              <a:rPr lang="fr-FR" sz="4000" dirty="0" smtClean="0"/>
              <a:t>House, </a:t>
            </a:r>
            <a:r>
              <a:rPr lang="fr-FR" sz="4000" dirty="0"/>
              <a:t>Sagaponack,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931" y="1690689"/>
            <a:ext cx="6606863" cy="4259349"/>
          </a:xfrm>
          <a:prstGeom prst="rect">
            <a:avLst/>
          </a:prstGeom>
        </p:spPr>
      </p:pic>
    </p:spTree>
    <p:extLst>
      <p:ext uri="{BB962C8B-B14F-4D97-AF65-F5344CB8AC3E}">
        <p14:creationId xmlns:p14="http://schemas.microsoft.com/office/powerpoint/2010/main" val="29061443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972" y="365126"/>
            <a:ext cx="8680359" cy="1325563"/>
          </a:xfrm>
        </p:spPr>
        <p:txBody>
          <a:bodyPr>
            <a:normAutofit/>
          </a:bodyPr>
          <a:lstStyle/>
          <a:p>
            <a:r>
              <a:rPr lang="fr-FR" sz="4000" dirty="0"/>
              <a:t>Perlbinder </a:t>
            </a:r>
            <a:r>
              <a:rPr lang="fr-FR" sz="4000" dirty="0" smtClean="0"/>
              <a:t>House, </a:t>
            </a:r>
            <a:r>
              <a:rPr lang="fr-FR" sz="4000" dirty="0"/>
              <a:t>Sagaponack,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098" y="1690689"/>
            <a:ext cx="6903078" cy="4529807"/>
          </a:xfrm>
          <a:prstGeom prst="rect">
            <a:avLst/>
          </a:prstGeom>
        </p:spPr>
      </p:pic>
    </p:spTree>
    <p:extLst>
      <p:ext uri="{BB962C8B-B14F-4D97-AF65-F5344CB8AC3E}">
        <p14:creationId xmlns:p14="http://schemas.microsoft.com/office/powerpoint/2010/main" val="29995047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30" y="365126"/>
            <a:ext cx="8641724" cy="1325563"/>
          </a:xfrm>
        </p:spPr>
        <p:txBody>
          <a:bodyPr>
            <a:normAutofit/>
          </a:bodyPr>
          <a:lstStyle/>
          <a:p>
            <a:r>
              <a:rPr lang="fr-FR" sz="4000" dirty="0"/>
              <a:t>Perlbinder </a:t>
            </a:r>
            <a:r>
              <a:rPr lang="fr-FR" sz="4000" dirty="0" smtClean="0"/>
              <a:t>House, </a:t>
            </a:r>
            <a:r>
              <a:rPr lang="fr-FR" sz="4000" dirty="0"/>
              <a:t>Sagaponack,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442" y="1690689"/>
            <a:ext cx="6718300" cy="4418011"/>
          </a:xfrm>
          <a:prstGeom prst="rect">
            <a:avLst/>
          </a:prstGeom>
        </p:spPr>
      </p:pic>
    </p:spTree>
    <p:extLst>
      <p:ext uri="{BB962C8B-B14F-4D97-AF65-F5344CB8AC3E}">
        <p14:creationId xmlns:p14="http://schemas.microsoft.com/office/powerpoint/2010/main" val="20186620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971" y="365126"/>
            <a:ext cx="8628845" cy="1325563"/>
          </a:xfrm>
        </p:spPr>
        <p:txBody>
          <a:bodyPr>
            <a:normAutofit/>
          </a:bodyPr>
          <a:lstStyle/>
          <a:p>
            <a:r>
              <a:rPr lang="fr-FR" sz="4000" dirty="0"/>
              <a:t>Perlbinder </a:t>
            </a:r>
            <a:r>
              <a:rPr lang="fr-FR" sz="4000" dirty="0" smtClean="0"/>
              <a:t>House, </a:t>
            </a:r>
            <a:r>
              <a:rPr lang="fr-FR" sz="4000" dirty="0"/>
              <a:t>Sagaponack,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10" y="1690687"/>
            <a:ext cx="2894210" cy="450404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929" y="1695999"/>
            <a:ext cx="2962141" cy="45040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879" y="1690688"/>
            <a:ext cx="2919969" cy="4504049"/>
          </a:xfrm>
          <a:prstGeom prst="rect">
            <a:avLst/>
          </a:prstGeom>
        </p:spPr>
      </p:pic>
    </p:spTree>
    <p:extLst>
      <p:ext uri="{BB962C8B-B14F-4D97-AF65-F5344CB8AC3E}">
        <p14:creationId xmlns:p14="http://schemas.microsoft.com/office/powerpoint/2010/main" val="206797380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20" y="365126"/>
            <a:ext cx="8706118" cy="1325563"/>
          </a:xfrm>
        </p:spPr>
        <p:txBody>
          <a:bodyPr>
            <a:normAutofit/>
          </a:bodyPr>
          <a:lstStyle/>
          <a:p>
            <a:r>
              <a:rPr lang="fr-FR" sz="4000" dirty="0"/>
              <a:t>Perlbinder </a:t>
            </a:r>
            <a:r>
              <a:rPr lang="fr-FR" sz="4000" dirty="0" smtClean="0"/>
              <a:t>House, </a:t>
            </a:r>
            <a:r>
              <a:rPr lang="fr-FR" sz="4000" dirty="0"/>
              <a:t>Sagaponack,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550" y="1690689"/>
            <a:ext cx="6438900" cy="4468811"/>
          </a:xfrm>
          <a:prstGeom prst="rect">
            <a:avLst/>
          </a:prstGeom>
        </p:spPr>
      </p:pic>
    </p:spTree>
    <p:extLst>
      <p:ext uri="{BB962C8B-B14F-4D97-AF65-F5344CB8AC3E}">
        <p14:creationId xmlns:p14="http://schemas.microsoft.com/office/powerpoint/2010/main" val="17919550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898" y="365126"/>
            <a:ext cx="8541834" cy="1325563"/>
          </a:xfrm>
        </p:spPr>
        <p:txBody>
          <a:bodyPr/>
          <a:lstStyle/>
          <a:p>
            <a:r>
              <a:rPr lang="fr-FR" dirty="0"/>
              <a:t>Geller House II, Lawrence,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467" y="1572320"/>
            <a:ext cx="2957026" cy="4638909"/>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4165" y="1572317"/>
            <a:ext cx="2736230" cy="4638909"/>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068" y="1572317"/>
            <a:ext cx="2854710" cy="4638909"/>
          </a:xfrm>
          <a:prstGeom prst="rect">
            <a:avLst/>
          </a:prstGeom>
        </p:spPr>
      </p:pic>
    </p:spTree>
    <p:extLst>
      <p:ext uri="{BB962C8B-B14F-4D97-AF65-F5344CB8AC3E}">
        <p14:creationId xmlns:p14="http://schemas.microsoft.com/office/powerpoint/2010/main" val="338657033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8925059" cy="1325563"/>
          </a:xfrm>
        </p:spPr>
        <p:txBody>
          <a:bodyPr/>
          <a:lstStyle/>
          <a:p>
            <a:r>
              <a:rPr lang="fr-FR" dirty="0" smtClean="0"/>
              <a:t>Lovett Cabin, Crane Island, WA (1970)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980" y="1690689"/>
            <a:ext cx="5937160" cy="4211392"/>
          </a:xfrm>
          <a:prstGeom prst="rect">
            <a:avLst/>
          </a:prstGeom>
        </p:spPr>
      </p:pic>
      <p:sp>
        <p:nvSpPr>
          <p:cNvPr id="6" name="ZoneTexte 5"/>
          <p:cNvSpPr txBox="1"/>
          <p:nvPr/>
        </p:nvSpPr>
        <p:spPr>
          <a:xfrm>
            <a:off x="3028950" y="5009882"/>
            <a:ext cx="2689270" cy="369332"/>
          </a:xfrm>
          <a:prstGeom prst="rect">
            <a:avLst/>
          </a:prstGeom>
          <a:noFill/>
        </p:spPr>
        <p:txBody>
          <a:bodyPr wrap="square" rtlCol="0">
            <a:spAutoFit/>
          </a:bodyPr>
          <a:lstStyle/>
          <a:p>
            <a:r>
              <a:rPr lang="fr-FR" dirty="0" smtClean="0">
                <a:solidFill>
                  <a:schemeClr val="bg1"/>
                </a:solidFill>
              </a:rPr>
              <a:t>   Wendell </a:t>
            </a:r>
            <a:r>
              <a:rPr lang="fr-FR" dirty="0">
                <a:solidFill>
                  <a:schemeClr val="bg1"/>
                </a:solidFill>
              </a:rPr>
              <a:t>Harper Lovett </a:t>
            </a:r>
          </a:p>
        </p:txBody>
      </p:sp>
    </p:spTree>
    <p:extLst>
      <p:ext uri="{BB962C8B-B14F-4D97-AF65-F5344CB8AC3E}">
        <p14:creationId xmlns:p14="http://schemas.microsoft.com/office/powerpoint/2010/main" val="241403177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1" y="365126"/>
            <a:ext cx="8693239" cy="1325563"/>
          </a:xfrm>
        </p:spPr>
        <p:txBody>
          <a:bodyPr/>
          <a:lstStyle/>
          <a:p>
            <a:r>
              <a:rPr lang="fr-FR" dirty="0"/>
              <a:t>Lovett Cabin, Crane Island, WA (1970)</a:t>
            </a:r>
          </a:p>
        </p:txBody>
      </p:sp>
      <p:sp>
        <p:nvSpPr>
          <p:cNvPr id="3" name="Espace réservé du contenu 2"/>
          <p:cNvSpPr>
            <a:spLocks noGrp="1"/>
          </p:cNvSpPr>
          <p:nvPr>
            <p:ph idx="1"/>
          </p:nvPr>
        </p:nvSpPr>
        <p:spPr/>
        <p:txBody>
          <a:bodyPr>
            <a:normAutofit lnSpcReduction="10000"/>
          </a:bodyPr>
          <a:lstStyle/>
          <a:p>
            <a:r>
              <a:rPr lang="fr-FR" dirty="0" smtClean="0"/>
              <a:t>It is the work of </a:t>
            </a:r>
            <a:r>
              <a:rPr lang="fr-FR" dirty="0"/>
              <a:t>the architect Wendell Harper </a:t>
            </a:r>
            <a:r>
              <a:rPr lang="fr-FR" dirty="0" smtClean="0"/>
              <a:t>Lovett. </a:t>
            </a:r>
          </a:p>
          <a:p>
            <a:r>
              <a:rPr lang="en-US" dirty="0" smtClean="0"/>
              <a:t>The </a:t>
            </a:r>
            <a:r>
              <a:rPr lang="en-US" dirty="0"/>
              <a:t>waterfront and view cabins are moved back into the trees with discrete decks and large </a:t>
            </a:r>
            <a:r>
              <a:rPr lang="en-US" dirty="0" smtClean="0"/>
              <a:t>windows. </a:t>
            </a:r>
            <a:r>
              <a:rPr lang="en-US" dirty="0"/>
              <a:t>The cabin is perched above a beach on mossy basalt with the requisite grasses, Doug firs, and peeling madronas. </a:t>
            </a:r>
            <a:r>
              <a:rPr lang="en-US" dirty="0" smtClean="0"/>
              <a:t>This </a:t>
            </a:r>
            <a:r>
              <a:rPr lang="en-US" dirty="0"/>
              <a:t>retreat has lowered its drawbridge of a deck, yet the small cabin itself seems to shyly, yet jauntily, lean back into the forest. A madrona even grows up through the deck. The living space is small; the view maximized.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dannycowangroup_whenthebluesfollowyouh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9292134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851" y="365126"/>
            <a:ext cx="8667481" cy="1325563"/>
          </a:xfrm>
        </p:spPr>
        <p:txBody>
          <a:bodyPr/>
          <a:lstStyle/>
          <a:p>
            <a:r>
              <a:rPr lang="fr-FR" dirty="0"/>
              <a:t>Lovett Cabin, Crane Island, WA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568" y="1690689"/>
            <a:ext cx="6800045" cy="4504049"/>
          </a:xfrm>
          <a:prstGeom prst="rect">
            <a:avLst/>
          </a:prstGeom>
        </p:spPr>
      </p:pic>
    </p:spTree>
    <p:extLst>
      <p:ext uri="{BB962C8B-B14F-4D97-AF65-F5344CB8AC3E}">
        <p14:creationId xmlns:p14="http://schemas.microsoft.com/office/powerpoint/2010/main" val="9975874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699" y="365126"/>
            <a:ext cx="8680360" cy="1325563"/>
          </a:xfrm>
        </p:spPr>
        <p:txBody>
          <a:bodyPr/>
          <a:lstStyle/>
          <a:p>
            <a:r>
              <a:rPr lang="fr-FR" dirty="0"/>
              <a:t>Lovett Cabin, Crane Island, WA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2" y="1690689"/>
            <a:ext cx="6954593" cy="4529807"/>
          </a:xfrm>
          <a:prstGeom prst="rect">
            <a:avLst/>
          </a:prstGeom>
        </p:spPr>
      </p:pic>
    </p:spTree>
    <p:extLst>
      <p:ext uri="{BB962C8B-B14F-4D97-AF65-F5344CB8AC3E}">
        <p14:creationId xmlns:p14="http://schemas.microsoft.com/office/powerpoint/2010/main" val="18665972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30" y="365126"/>
            <a:ext cx="8654602" cy="1325563"/>
          </a:xfrm>
        </p:spPr>
        <p:txBody>
          <a:bodyPr/>
          <a:lstStyle/>
          <a:p>
            <a:r>
              <a:rPr lang="fr-FR" dirty="0"/>
              <a:t>Lovett Cabin, Crane Island, WA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447" y="1690689"/>
            <a:ext cx="6787167" cy="4452534"/>
          </a:xfrm>
          <a:prstGeom prst="rect">
            <a:avLst/>
          </a:prstGeom>
        </p:spPr>
      </p:pic>
    </p:spTree>
    <p:extLst>
      <p:ext uri="{BB962C8B-B14F-4D97-AF65-F5344CB8AC3E}">
        <p14:creationId xmlns:p14="http://schemas.microsoft.com/office/powerpoint/2010/main" val="10113718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83" y="365126"/>
            <a:ext cx="8757634" cy="1325563"/>
          </a:xfrm>
        </p:spPr>
        <p:txBody>
          <a:bodyPr/>
          <a:lstStyle/>
          <a:p>
            <a:r>
              <a:rPr lang="fr-FR" dirty="0"/>
              <a:t>Lovett Cabin, Crane Island, WA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64" y="1690689"/>
            <a:ext cx="6967471" cy="4426776"/>
          </a:xfrm>
          <a:prstGeom prst="rect">
            <a:avLst/>
          </a:prstGeom>
        </p:spPr>
      </p:pic>
    </p:spTree>
    <p:extLst>
      <p:ext uri="{BB962C8B-B14F-4D97-AF65-F5344CB8AC3E}">
        <p14:creationId xmlns:p14="http://schemas.microsoft.com/office/powerpoint/2010/main" val="11497857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093" y="365126"/>
            <a:ext cx="8706118" cy="1325563"/>
          </a:xfrm>
        </p:spPr>
        <p:txBody>
          <a:bodyPr/>
          <a:lstStyle/>
          <a:p>
            <a:r>
              <a:rPr lang="fr-FR" dirty="0"/>
              <a:t>Lovett Cabin, Crane Island, WA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416" y="1690689"/>
            <a:ext cx="6787167" cy="4465412"/>
          </a:xfrm>
          <a:prstGeom prst="rect">
            <a:avLst/>
          </a:prstGeom>
        </p:spPr>
      </p:pic>
    </p:spTree>
    <p:extLst>
      <p:ext uri="{BB962C8B-B14F-4D97-AF65-F5344CB8AC3E}">
        <p14:creationId xmlns:p14="http://schemas.microsoft.com/office/powerpoint/2010/main" val="4798180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2" y="365126"/>
            <a:ext cx="8731876" cy="1325563"/>
          </a:xfrm>
        </p:spPr>
        <p:txBody>
          <a:bodyPr/>
          <a:lstStyle/>
          <a:p>
            <a:r>
              <a:rPr lang="fr-FR" dirty="0"/>
              <a:t>Lovett Cabin, Crane Island, WA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569" y="1690689"/>
            <a:ext cx="6606862" cy="4507916"/>
          </a:xfrm>
          <a:prstGeom prst="rect">
            <a:avLst/>
          </a:prstGeom>
        </p:spPr>
      </p:pic>
    </p:spTree>
    <p:extLst>
      <p:ext uri="{BB962C8B-B14F-4D97-AF65-F5344CB8AC3E}">
        <p14:creationId xmlns:p14="http://schemas.microsoft.com/office/powerpoint/2010/main" val="12115090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Goldfinger House, </a:t>
            </a:r>
            <a:r>
              <a:rPr lang="fr-FR" dirty="0"/>
              <a:t>Waccabuc, </a:t>
            </a:r>
            <a:r>
              <a:rPr lang="fr-FR" dirty="0" smtClean="0"/>
              <a:t>NY (1970)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165" y="1690688"/>
            <a:ext cx="2463230" cy="249494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06" y="1690688"/>
            <a:ext cx="5265044" cy="3808591"/>
          </a:xfrm>
          <a:prstGeom prst="rect">
            <a:avLst/>
          </a:prstGeom>
        </p:spPr>
      </p:pic>
      <p:sp>
        <p:nvSpPr>
          <p:cNvPr id="7" name="ZoneTexte 6"/>
          <p:cNvSpPr txBox="1"/>
          <p:nvPr/>
        </p:nvSpPr>
        <p:spPr>
          <a:xfrm>
            <a:off x="6336406" y="3773510"/>
            <a:ext cx="2266681" cy="369332"/>
          </a:xfrm>
          <a:prstGeom prst="rect">
            <a:avLst/>
          </a:prstGeom>
          <a:noFill/>
        </p:spPr>
        <p:txBody>
          <a:bodyPr wrap="square" rtlCol="0">
            <a:spAutoFit/>
          </a:bodyPr>
          <a:lstStyle/>
          <a:p>
            <a:r>
              <a:rPr lang="fr-FR" dirty="0" smtClean="0">
                <a:solidFill>
                  <a:schemeClr val="bg1"/>
                </a:solidFill>
              </a:rPr>
              <a:t>    Myron </a:t>
            </a:r>
            <a:r>
              <a:rPr lang="fr-FR" dirty="0">
                <a:solidFill>
                  <a:schemeClr val="bg1"/>
                </a:solidFill>
              </a:rPr>
              <a:t>Goldfinger</a:t>
            </a:r>
          </a:p>
        </p:txBody>
      </p:sp>
    </p:spTree>
    <p:extLst>
      <p:ext uri="{BB962C8B-B14F-4D97-AF65-F5344CB8AC3E}">
        <p14:creationId xmlns:p14="http://schemas.microsoft.com/office/powerpoint/2010/main" val="111503714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Goldfinger House, </a:t>
            </a:r>
            <a:r>
              <a:rPr lang="fr-FR" dirty="0"/>
              <a:t>Waccabuc, NY (1970)</a:t>
            </a:r>
          </a:p>
        </p:txBody>
      </p:sp>
      <p:sp>
        <p:nvSpPr>
          <p:cNvPr id="3" name="Espace réservé du contenu 2"/>
          <p:cNvSpPr>
            <a:spLocks noGrp="1"/>
          </p:cNvSpPr>
          <p:nvPr>
            <p:ph idx="1"/>
          </p:nvPr>
        </p:nvSpPr>
        <p:spPr/>
        <p:txBody>
          <a:bodyPr>
            <a:normAutofit fontScale="92500" lnSpcReduction="10000"/>
          </a:bodyPr>
          <a:lstStyle/>
          <a:p>
            <a:r>
              <a:rPr lang="fr-FR" dirty="0" smtClean="0"/>
              <a:t>It is the own house of </a:t>
            </a:r>
            <a:r>
              <a:rPr lang="fr-FR" dirty="0"/>
              <a:t>the architect Myron </a:t>
            </a:r>
            <a:r>
              <a:rPr lang="fr-FR" dirty="0" smtClean="0"/>
              <a:t>Goldfinger.</a:t>
            </a:r>
          </a:p>
          <a:p>
            <a:r>
              <a:rPr lang="en-US" dirty="0" smtClean="0"/>
              <a:t>The cedar clad </a:t>
            </a:r>
            <a:r>
              <a:rPr lang="en-US" dirty="0"/>
              <a:t>house is so </a:t>
            </a:r>
            <a:r>
              <a:rPr lang="en-US" dirty="0" smtClean="0"/>
              <a:t>intensely sculptural </a:t>
            </a:r>
            <a:r>
              <a:rPr lang="en-US" dirty="0"/>
              <a:t>, </a:t>
            </a:r>
            <a:r>
              <a:rPr lang="en-US" dirty="0" smtClean="0"/>
              <a:t>inside </a:t>
            </a:r>
            <a:r>
              <a:rPr lang="en-US" dirty="0"/>
              <a:t>and </a:t>
            </a:r>
            <a:r>
              <a:rPr lang="en-US" dirty="0" smtClean="0"/>
              <a:t>out</a:t>
            </a:r>
            <a:r>
              <a:rPr lang="en-US" dirty="0"/>
              <a:t>, </a:t>
            </a:r>
            <a:r>
              <a:rPr lang="en-US" dirty="0" smtClean="0"/>
              <a:t>and </a:t>
            </a:r>
            <a:r>
              <a:rPr lang="en-US" dirty="0"/>
              <a:t>so dramatically </a:t>
            </a:r>
            <a:r>
              <a:rPr lang="en-US" dirty="0" smtClean="0"/>
              <a:t>related </a:t>
            </a:r>
            <a:r>
              <a:rPr lang="en-US" dirty="0"/>
              <a:t>to its </a:t>
            </a:r>
            <a:r>
              <a:rPr lang="en-US" dirty="0" smtClean="0"/>
              <a:t>rocky</a:t>
            </a:r>
            <a:r>
              <a:rPr lang="en-US" dirty="0"/>
              <a:t>, wooded site that technical </a:t>
            </a:r>
            <a:r>
              <a:rPr lang="en-US" dirty="0" smtClean="0"/>
              <a:t>considerations seem </a:t>
            </a:r>
            <a:r>
              <a:rPr lang="en-US" dirty="0"/>
              <a:t>to matter little. Since </a:t>
            </a:r>
            <a:r>
              <a:rPr lang="en-US" dirty="0" smtClean="0"/>
              <a:t>the </a:t>
            </a:r>
            <a:r>
              <a:rPr lang="en-US" dirty="0"/>
              <a:t>basic </a:t>
            </a:r>
            <a:r>
              <a:rPr lang="en-US" dirty="0" smtClean="0"/>
              <a:t>module</a:t>
            </a:r>
            <a:r>
              <a:rPr lang="en-US" dirty="0"/>
              <a:t>, 15 </a:t>
            </a:r>
            <a:r>
              <a:rPr lang="en-US" dirty="0" smtClean="0"/>
              <a:t>ft square </a:t>
            </a:r>
            <a:r>
              <a:rPr lang="en-US" dirty="0"/>
              <a:t>was determined </a:t>
            </a:r>
            <a:r>
              <a:rPr lang="en-US" dirty="0" smtClean="0"/>
              <a:t>by </a:t>
            </a:r>
            <a:r>
              <a:rPr lang="en-US" dirty="0"/>
              <a:t>the </a:t>
            </a:r>
            <a:r>
              <a:rPr lang="en-US" dirty="0" smtClean="0"/>
              <a:t>standard 8x15 ft sliding </a:t>
            </a:r>
            <a:r>
              <a:rPr lang="en-US" dirty="0"/>
              <a:t>glass door, </a:t>
            </a:r>
            <a:r>
              <a:rPr lang="en-US" dirty="0" smtClean="0"/>
              <a:t>Goldfinger </a:t>
            </a:r>
            <a:r>
              <a:rPr lang="en-US" dirty="0"/>
              <a:t>has </a:t>
            </a:r>
            <a:r>
              <a:rPr lang="en-US" dirty="0" smtClean="0"/>
              <a:t>necessarily </a:t>
            </a:r>
            <a:r>
              <a:rPr lang="en-US" dirty="0"/>
              <a:t>used </a:t>
            </a:r>
            <a:r>
              <a:rPr lang="en-US" dirty="0" smtClean="0"/>
              <a:t>one here. </a:t>
            </a:r>
            <a:r>
              <a:rPr lang="en-US" dirty="0"/>
              <a:t>This </a:t>
            </a:r>
            <a:r>
              <a:rPr lang="en-US" dirty="0" smtClean="0"/>
              <a:t>fenestration </a:t>
            </a:r>
            <a:r>
              <a:rPr lang="en-US" dirty="0"/>
              <a:t>contributes to the </a:t>
            </a:r>
            <a:r>
              <a:rPr lang="en-US" dirty="0" smtClean="0"/>
              <a:t>monumental scale </a:t>
            </a:r>
            <a:r>
              <a:rPr lang="en-US" dirty="0"/>
              <a:t>of the </a:t>
            </a:r>
            <a:r>
              <a:rPr lang="en-US" dirty="0" smtClean="0"/>
              <a:t>house. </a:t>
            </a:r>
            <a:r>
              <a:rPr lang="en-US" dirty="0"/>
              <a:t>Other </a:t>
            </a:r>
            <a:r>
              <a:rPr lang="en-US" dirty="0" smtClean="0"/>
              <a:t>modules</a:t>
            </a:r>
            <a:r>
              <a:rPr lang="en-US" dirty="0"/>
              <a:t>, if needed, may be added </a:t>
            </a:r>
            <a:r>
              <a:rPr lang="en-US" dirty="0" smtClean="0"/>
              <a:t>just </a:t>
            </a:r>
            <a:r>
              <a:rPr lang="en-US" dirty="0"/>
              <a:t>as </a:t>
            </a:r>
            <a:r>
              <a:rPr lang="en-US" dirty="0" smtClean="0"/>
              <a:t>gracefully </a:t>
            </a:r>
            <a:r>
              <a:rPr lang="en-US" dirty="0"/>
              <a:t>in the </a:t>
            </a:r>
            <a:r>
              <a:rPr lang="en-US" dirty="0" smtClean="0"/>
              <a:t>future. The clockwise descending spiral of space is shown as is the modular construction.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7175506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365126"/>
            <a:ext cx="8586438" cy="1325563"/>
          </a:xfrm>
        </p:spPr>
        <p:txBody>
          <a:bodyPr/>
          <a:lstStyle/>
          <a:p>
            <a:r>
              <a:rPr lang="fr-FR" dirty="0"/>
              <a:t>Geller House II, Lawrence,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933" y="1690689"/>
            <a:ext cx="2821257" cy="454284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7489" y="1690689"/>
            <a:ext cx="2877561" cy="455655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349" y="1690688"/>
            <a:ext cx="2802290" cy="4542845"/>
          </a:xfrm>
          <a:prstGeom prst="rect">
            <a:avLst/>
          </a:prstGeom>
        </p:spPr>
      </p:pic>
    </p:spTree>
    <p:extLst>
      <p:ext uri="{BB962C8B-B14F-4D97-AF65-F5344CB8AC3E}">
        <p14:creationId xmlns:p14="http://schemas.microsoft.com/office/powerpoint/2010/main" val="40072597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Goldfinger House, </a:t>
            </a:r>
            <a:r>
              <a:rPr lang="fr-FR" dirty="0"/>
              <a:t>Waccabuc,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26" y="1690688"/>
            <a:ext cx="3086100" cy="4491171"/>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96" y="1690689"/>
            <a:ext cx="2704563" cy="4491171"/>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749" y="1690688"/>
            <a:ext cx="2792302" cy="4491171"/>
          </a:xfrm>
          <a:prstGeom prst="rect">
            <a:avLst/>
          </a:prstGeom>
        </p:spPr>
      </p:pic>
    </p:spTree>
    <p:extLst>
      <p:ext uri="{BB962C8B-B14F-4D97-AF65-F5344CB8AC3E}">
        <p14:creationId xmlns:p14="http://schemas.microsoft.com/office/powerpoint/2010/main" val="25621328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Goldfinger </a:t>
            </a:r>
            <a:r>
              <a:rPr lang="fr-FR" dirty="0" smtClean="0"/>
              <a:t>House, </a:t>
            </a:r>
            <a:r>
              <a:rPr lang="fr-FR" dirty="0"/>
              <a:t>Waccabuc,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78958" y="1690689"/>
            <a:ext cx="4724400" cy="3600450"/>
          </a:xfrm>
          <a:prstGeom prst="rect">
            <a:avLst/>
          </a:prstGeom>
        </p:spPr>
      </p:pic>
      <p:pic>
        <p:nvPicPr>
          <p:cNvPr id="5" name="Image 4"/>
          <p:cNvPicPr>
            <a:picLocks noChangeAspect="1"/>
          </p:cNvPicPr>
          <p:nvPr/>
        </p:nvPicPr>
        <p:blipFill>
          <a:blip r:embed="rId3"/>
          <a:stretch>
            <a:fillRect/>
          </a:stretch>
        </p:blipFill>
        <p:spPr>
          <a:xfrm>
            <a:off x="5556697" y="1685927"/>
            <a:ext cx="2667000" cy="3609975"/>
          </a:xfrm>
          <a:prstGeom prst="rect">
            <a:avLst/>
          </a:prstGeom>
        </p:spPr>
      </p:pic>
    </p:spTree>
    <p:extLst>
      <p:ext uri="{BB962C8B-B14F-4D97-AF65-F5344CB8AC3E}">
        <p14:creationId xmlns:p14="http://schemas.microsoft.com/office/powerpoint/2010/main" val="25643961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Goldfinger House, </a:t>
            </a:r>
            <a:r>
              <a:rPr lang="fr-FR" dirty="0"/>
              <a:t>Waccabuc,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098" y="1690689"/>
            <a:ext cx="6928834" cy="4439655"/>
          </a:xfrm>
          <a:prstGeom prst="rect">
            <a:avLst/>
          </a:prstGeom>
        </p:spPr>
      </p:pic>
    </p:spTree>
    <p:extLst>
      <p:ext uri="{BB962C8B-B14F-4D97-AF65-F5344CB8AC3E}">
        <p14:creationId xmlns:p14="http://schemas.microsoft.com/office/powerpoint/2010/main" val="10388757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Goldfinger House, </a:t>
            </a:r>
            <a:r>
              <a:rPr lang="fr-FR" dirty="0"/>
              <a:t>Waccabuc,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707" y="1690689"/>
            <a:ext cx="3086100" cy="451692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68" y="1690689"/>
            <a:ext cx="2794715" cy="451692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31" y="1690689"/>
            <a:ext cx="2846230" cy="4516929"/>
          </a:xfrm>
          <a:prstGeom prst="rect">
            <a:avLst/>
          </a:prstGeom>
        </p:spPr>
      </p:pic>
    </p:spTree>
    <p:extLst>
      <p:ext uri="{BB962C8B-B14F-4D97-AF65-F5344CB8AC3E}">
        <p14:creationId xmlns:p14="http://schemas.microsoft.com/office/powerpoint/2010/main" val="14151440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Goldfinger House, </a:t>
            </a:r>
            <a:r>
              <a:rPr lang="fr-FR" dirty="0"/>
              <a:t>Waccabuc,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053" y="1690689"/>
            <a:ext cx="6864440" cy="4504049"/>
          </a:xfrm>
          <a:prstGeom prst="rect">
            <a:avLst/>
          </a:prstGeom>
        </p:spPr>
      </p:pic>
    </p:spTree>
    <p:extLst>
      <p:ext uri="{BB962C8B-B14F-4D97-AF65-F5344CB8AC3E}">
        <p14:creationId xmlns:p14="http://schemas.microsoft.com/office/powerpoint/2010/main" val="6700579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Pack House, Denning, NY (1970)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5879876" y="1690689"/>
            <a:ext cx="1243348" cy="142096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876" y="3352063"/>
            <a:ext cx="1746424" cy="2082822"/>
          </a:xfrm>
          <a:prstGeom prst="rect">
            <a:avLst/>
          </a:prstGeom>
        </p:spPr>
      </p:pic>
      <p:pic>
        <p:nvPicPr>
          <p:cNvPr id="7" name="Image 6"/>
          <p:cNvPicPr>
            <a:picLocks noChangeAspect="1"/>
          </p:cNvPicPr>
          <p:nvPr/>
        </p:nvPicPr>
        <p:blipFill>
          <a:blip r:embed="rId4"/>
          <a:stretch>
            <a:fillRect/>
          </a:stretch>
        </p:blipFill>
        <p:spPr>
          <a:xfrm>
            <a:off x="1174862" y="1690689"/>
            <a:ext cx="4556237" cy="3744196"/>
          </a:xfrm>
          <a:prstGeom prst="rect">
            <a:avLst/>
          </a:prstGeom>
        </p:spPr>
      </p:pic>
      <p:sp>
        <p:nvSpPr>
          <p:cNvPr id="8" name="ZoneTexte 7"/>
          <p:cNvSpPr txBox="1"/>
          <p:nvPr/>
        </p:nvSpPr>
        <p:spPr>
          <a:xfrm>
            <a:off x="5879875" y="2833352"/>
            <a:ext cx="1392125" cy="369332"/>
          </a:xfrm>
          <a:prstGeom prst="rect">
            <a:avLst/>
          </a:prstGeom>
          <a:noFill/>
        </p:spPr>
        <p:txBody>
          <a:bodyPr wrap="square" rtlCol="0">
            <a:spAutoFit/>
          </a:bodyPr>
          <a:lstStyle/>
          <a:p>
            <a:r>
              <a:rPr lang="fr-FR" dirty="0" smtClean="0"/>
              <a:t>M. Growald</a:t>
            </a:r>
            <a:endParaRPr lang="fr-FR" dirty="0"/>
          </a:p>
        </p:txBody>
      </p:sp>
      <p:sp>
        <p:nvSpPr>
          <p:cNvPr id="9" name="ZoneTexte 8"/>
          <p:cNvSpPr txBox="1"/>
          <p:nvPr/>
        </p:nvSpPr>
        <p:spPr>
          <a:xfrm>
            <a:off x="6014434" y="5009882"/>
            <a:ext cx="1257566" cy="369332"/>
          </a:xfrm>
          <a:prstGeom prst="rect">
            <a:avLst/>
          </a:prstGeom>
          <a:noFill/>
        </p:spPr>
        <p:txBody>
          <a:bodyPr wrap="square" rtlCol="0">
            <a:spAutoFit/>
          </a:bodyPr>
          <a:lstStyle/>
          <a:p>
            <a:r>
              <a:rPr lang="fr-FR" dirty="0" smtClean="0">
                <a:solidFill>
                  <a:schemeClr val="bg1"/>
                </a:solidFill>
              </a:rPr>
              <a:t>H. Bates</a:t>
            </a:r>
            <a:endParaRPr lang="fr-FR" dirty="0">
              <a:solidFill>
                <a:schemeClr val="bg1"/>
              </a:solidFill>
            </a:endParaRPr>
          </a:p>
        </p:txBody>
      </p:sp>
    </p:spTree>
    <p:extLst>
      <p:ext uri="{BB962C8B-B14F-4D97-AF65-F5344CB8AC3E}">
        <p14:creationId xmlns:p14="http://schemas.microsoft.com/office/powerpoint/2010/main" val="141875776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Pack House, Denning, NY (1970)</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architects Martin Growald &amp; Harry Bates.</a:t>
            </a:r>
          </a:p>
          <a:p>
            <a:r>
              <a:rPr lang="en-US" dirty="0"/>
              <a:t>The house is of </a:t>
            </a:r>
            <a:r>
              <a:rPr lang="en-US" dirty="0" smtClean="0"/>
              <a:t>monolithic reinforced concrete. </a:t>
            </a:r>
            <a:r>
              <a:rPr lang="en-US" dirty="0"/>
              <a:t>The forms were untreated 4-by </a:t>
            </a:r>
            <a:r>
              <a:rPr lang="en-US" dirty="0" smtClean="0"/>
              <a:t>8-f </a:t>
            </a:r>
            <a:r>
              <a:rPr lang="en-US" dirty="0"/>
              <a:t>sheets of plywood, </a:t>
            </a:r>
            <a:r>
              <a:rPr lang="en-US" dirty="0" smtClean="0"/>
              <a:t>although </a:t>
            </a:r>
            <a:r>
              <a:rPr lang="en-US" dirty="0"/>
              <a:t>the several horizontal pour lines are not necessarily 8 </a:t>
            </a:r>
            <a:r>
              <a:rPr lang="en-US" dirty="0" smtClean="0"/>
              <a:t>f </a:t>
            </a:r>
            <a:r>
              <a:rPr lang="en-US" dirty="0"/>
              <a:t>apart. No attempt was made to smooth away the beads caused by seepage between forms and tie rods were simply snapped off and the holes left unfilled. The central </a:t>
            </a:r>
            <a:r>
              <a:rPr lang="en-US" dirty="0" smtClean="0"/>
              <a:t>skylight </a:t>
            </a:r>
            <a:r>
              <a:rPr lang="en-US" dirty="0"/>
              <a:t>also serves as a </a:t>
            </a:r>
            <a:r>
              <a:rPr lang="en-US" dirty="0" smtClean="0"/>
              <a:t>ventilator </a:t>
            </a:r>
            <a:r>
              <a:rPr lang="en-US" dirty="0"/>
              <a:t>since the house is not air-conditioned.</a:t>
            </a:r>
            <a:r>
              <a:rPr lang="en-US" dirty="0" smtClean="0"/>
              <a:t> </a:t>
            </a:r>
            <a:r>
              <a:rPr lang="en-US" dirty="0"/>
              <a:t>The </a:t>
            </a:r>
            <a:r>
              <a:rPr lang="en-US" dirty="0" smtClean="0"/>
              <a:t>interiors </a:t>
            </a:r>
            <a:r>
              <a:rPr lang="en-US" dirty="0"/>
              <a:t>are finished </a:t>
            </a:r>
            <a:r>
              <a:rPr lang="en-US" dirty="0" smtClean="0"/>
              <a:t>simply </a:t>
            </a:r>
            <a:r>
              <a:rPr lang="en-US" dirty="0"/>
              <a:t>but with elegant materials. All interior </a:t>
            </a:r>
            <a:r>
              <a:rPr lang="en-US" dirty="0" smtClean="0"/>
              <a:t>walls </a:t>
            </a:r>
            <a:r>
              <a:rPr lang="en-US" dirty="0"/>
              <a:t>and ceilings are sand-textured unpainted plaster</a:t>
            </a:r>
            <a:r>
              <a:rPr lang="en-US" dirty="0" smtClean="0"/>
              <a:t>. </a:t>
            </a:r>
            <a:r>
              <a:rPr lang="en-US" dirty="0"/>
              <a:t>The ground floor is </a:t>
            </a:r>
            <a:r>
              <a:rPr lang="en-US"/>
              <a:t>covered </a:t>
            </a:r>
            <a:r>
              <a:rPr lang="en-US" smtClean="0"/>
              <a:t>wit </a:t>
            </a:r>
            <a:r>
              <a:rPr lang="en-US" dirty="0"/>
              <a:t>h </a:t>
            </a:r>
            <a:r>
              <a:rPr lang="en-US" dirty="0" smtClean="0"/>
              <a:t>3/4-inch thick </a:t>
            </a:r>
            <a:r>
              <a:rPr lang="en-US" dirty="0"/>
              <a:t>travertine and the second floor </a:t>
            </a:r>
            <a:r>
              <a:rPr lang="en-US" dirty="0" smtClean="0"/>
              <a:t>with </a:t>
            </a:r>
            <a:r>
              <a:rPr lang="en-US" dirty="0"/>
              <a:t>wool carpeting.</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9348896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Pack </a:t>
            </a:r>
            <a:r>
              <a:rPr lang="fr-FR" dirty="0"/>
              <a:t>House, Denning,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71" y="1690689"/>
            <a:ext cx="6671257" cy="4256199"/>
          </a:xfrm>
          <a:prstGeom prst="rect">
            <a:avLst/>
          </a:prstGeom>
        </p:spPr>
      </p:pic>
    </p:spTree>
    <p:extLst>
      <p:ext uri="{BB962C8B-B14F-4D97-AF65-F5344CB8AC3E}">
        <p14:creationId xmlns:p14="http://schemas.microsoft.com/office/powerpoint/2010/main" val="3768677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Pack House, Denning,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85" y="1922508"/>
            <a:ext cx="4419868" cy="339646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693" y="1922508"/>
            <a:ext cx="4149245" cy="3396466"/>
          </a:xfrm>
          <a:prstGeom prst="rect">
            <a:avLst/>
          </a:prstGeom>
        </p:spPr>
      </p:pic>
    </p:spTree>
    <p:extLst>
      <p:ext uri="{BB962C8B-B14F-4D97-AF65-F5344CB8AC3E}">
        <p14:creationId xmlns:p14="http://schemas.microsoft.com/office/powerpoint/2010/main" val="19310150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Pack </a:t>
            </a:r>
            <a:r>
              <a:rPr lang="fr-FR" dirty="0"/>
              <a:t>House, Denning,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354026" y="1690689"/>
            <a:ext cx="6435948" cy="4516928"/>
          </a:xfrm>
          <a:prstGeom prst="rect">
            <a:avLst/>
          </a:prstGeom>
        </p:spPr>
      </p:pic>
    </p:spTree>
    <p:extLst>
      <p:ext uri="{BB962C8B-B14F-4D97-AF65-F5344CB8AC3E}">
        <p14:creationId xmlns:p14="http://schemas.microsoft.com/office/powerpoint/2010/main" val="10556137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6" y="365126"/>
            <a:ext cx="8650520" cy="1325563"/>
          </a:xfrm>
        </p:spPr>
        <p:txBody>
          <a:bodyPr/>
          <a:lstStyle/>
          <a:p>
            <a:r>
              <a:rPr lang="fr-FR" dirty="0"/>
              <a:t>Elrod House, Palm Springs</a:t>
            </a:r>
            <a:r>
              <a:rPr lang="fr-FR" dirty="0" smtClean="0"/>
              <a:t>,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21" y="1600537"/>
            <a:ext cx="5882008" cy="401465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115" y="1843686"/>
            <a:ext cx="1905000" cy="3009900"/>
          </a:xfrm>
          <a:prstGeom prst="rect">
            <a:avLst/>
          </a:prstGeom>
        </p:spPr>
      </p:pic>
      <p:sp>
        <p:nvSpPr>
          <p:cNvPr id="6" name="ZoneTexte 5"/>
          <p:cNvSpPr txBox="1"/>
          <p:nvPr/>
        </p:nvSpPr>
        <p:spPr>
          <a:xfrm>
            <a:off x="6880302" y="4337824"/>
            <a:ext cx="1616927" cy="369332"/>
          </a:xfrm>
          <a:prstGeom prst="rect">
            <a:avLst/>
          </a:prstGeom>
          <a:noFill/>
        </p:spPr>
        <p:txBody>
          <a:bodyPr wrap="square" rtlCol="0">
            <a:spAutoFit/>
          </a:bodyPr>
          <a:lstStyle/>
          <a:p>
            <a:r>
              <a:rPr lang="fr-FR" dirty="0" smtClean="0">
                <a:solidFill>
                  <a:schemeClr val="bg1"/>
                </a:solidFill>
              </a:rPr>
              <a:t>John Lautner</a:t>
            </a:r>
            <a:endParaRPr lang="fr-FR" dirty="0">
              <a:solidFill>
                <a:schemeClr val="bg1"/>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5811887"/>
            <a:ext cx="7620000" cy="238125"/>
          </a:xfrm>
          <a:prstGeom prst="rect">
            <a:avLst/>
          </a:prstGeom>
        </p:spPr>
      </p:pic>
    </p:spTree>
    <p:extLst>
      <p:ext uri="{BB962C8B-B14F-4D97-AF65-F5344CB8AC3E}">
        <p14:creationId xmlns:p14="http://schemas.microsoft.com/office/powerpoint/2010/main" val="73919691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House, Harwick, VT (1970)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90689"/>
            <a:ext cx="3013120" cy="4349503"/>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412" y="1690689"/>
            <a:ext cx="1905000" cy="19050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507" y="1690689"/>
            <a:ext cx="2981945" cy="4349504"/>
          </a:xfrm>
          <a:prstGeom prst="rect">
            <a:avLst/>
          </a:prstGeom>
        </p:spPr>
      </p:pic>
      <p:sp>
        <p:nvSpPr>
          <p:cNvPr id="8" name="ZoneTexte 7"/>
          <p:cNvSpPr txBox="1"/>
          <p:nvPr/>
        </p:nvSpPr>
        <p:spPr>
          <a:xfrm>
            <a:off x="6903076" y="3071020"/>
            <a:ext cx="1700011" cy="369332"/>
          </a:xfrm>
          <a:prstGeom prst="rect">
            <a:avLst/>
          </a:prstGeom>
          <a:noFill/>
        </p:spPr>
        <p:txBody>
          <a:bodyPr wrap="square" rtlCol="0">
            <a:spAutoFit/>
          </a:bodyPr>
          <a:lstStyle/>
          <a:p>
            <a:r>
              <a:rPr lang="fr-FR" dirty="0" smtClean="0">
                <a:solidFill>
                  <a:schemeClr val="bg1"/>
                </a:solidFill>
              </a:rPr>
              <a:t>Peter Eisenman</a:t>
            </a:r>
            <a:endParaRPr lang="fr-FR" dirty="0">
              <a:solidFill>
                <a:schemeClr val="bg1"/>
              </a:solidFill>
            </a:endParaRPr>
          </a:p>
        </p:txBody>
      </p:sp>
    </p:spTree>
    <p:extLst>
      <p:ext uri="{BB962C8B-B14F-4D97-AF65-F5344CB8AC3E}">
        <p14:creationId xmlns:p14="http://schemas.microsoft.com/office/powerpoint/2010/main" val="201866611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a:t>
            </a:r>
            <a:r>
              <a:rPr lang="fr-FR" dirty="0"/>
              <a:t>House, Harwick, VT (1970)</a:t>
            </a:r>
          </a:p>
        </p:txBody>
      </p:sp>
      <p:sp>
        <p:nvSpPr>
          <p:cNvPr id="3" name="Espace réservé du contenu 2"/>
          <p:cNvSpPr>
            <a:spLocks noGrp="1"/>
          </p:cNvSpPr>
          <p:nvPr>
            <p:ph idx="1"/>
          </p:nvPr>
        </p:nvSpPr>
        <p:spPr/>
        <p:txBody>
          <a:bodyPr/>
          <a:lstStyle/>
          <a:p>
            <a:r>
              <a:rPr lang="fr-FR" dirty="0" smtClean="0"/>
              <a:t>It is the work of the architect Peter Eisenman.</a:t>
            </a:r>
          </a:p>
          <a:p>
            <a:r>
              <a:rPr lang="en-US" dirty="0"/>
              <a:t>The structure consists of steel columns and girders with non-bearing wood-frame walls, as for House I. The exterior wood siding is painted white, as are the plaster walls, ceilings and wood of the interior</a:t>
            </a:r>
            <a:r>
              <a:rPr lang="en-US" dirty="0" smtClean="0"/>
              <a:t>. The ground floor is the living area. </a:t>
            </a:r>
            <a:r>
              <a:rPr lang="en-US" dirty="0"/>
              <a:t>The second </a:t>
            </a:r>
            <a:r>
              <a:rPr lang="en-US" dirty="0" smtClean="0"/>
              <a:t>level, the private level,  </a:t>
            </a:r>
            <a:r>
              <a:rPr lang="en-US" dirty="0"/>
              <a:t>is divided into three areas of identical width, each area being two steps higher than the previous </a:t>
            </a:r>
            <a:r>
              <a:rPr lang="en-US" dirty="0" smtClean="0"/>
              <a:t>one. </a:t>
            </a:r>
            <a:r>
              <a:rPr lang="en-US" dirty="0"/>
              <a:t>All of the second floor rooms have skylights.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0125923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a:t>
            </a:r>
            <a:r>
              <a:rPr lang="fr-FR" dirty="0"/>
              <a:t>House, Harwick, VT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923" y="1690689"/>
            <a:ext cx="6180154" cy="4121390"/>
          </a:xfrm>
          <a:prstGeom prst="rect">
            <a:avLst/>
          </a:prstGeom>
        </p:spPr>
      </p:pic>
    </p:spTree>
    <p:extLst>
      <p:ext uri="{BB962C8B-B14F-4D97-AF65-F5344CB8AC3E}">
        <p14:creationId xmlns:p14="http://schemas.microsoft.com/office/powerpoint/2010/main" val="2709567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a:t>
            </a:r>
            <a:r>
              <a:rPr lang="fr-FR" dirty="0"/>
              <a:t>House, Harwick, VT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025" y="1690689"/>
            <a:ext cx="6065949" cy="4323745"/>
          </a:xfrm>
          <a:prstGeom prst="rect">
            <a:avLst/>
          </a:prstGeom>
        </p:spPr>
      </p:pic>
    </p:spTree>
    <p:extLst>
      <p:ext uri="{BB962C8B-B14F-4D97-AF65-F5344CB8AC3E}">
        <p14:creationId xmlns:p14="http://schemas.microsoft.com/office/powerpoint/2010/main" val="820653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a:t>
            </a:r>
            <a:r>
              <a:rPr lang="fr-FR" dirty="0"/>
              <a:t>House, Harwick, VT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321" y="1690689"/>
            <a:ext cx="6485357" cy="4328976"/>
          </a:xfrm>
          <a:prstGeom prst="rect">
            <a:avLst/>
          </a:prstGeom>
        </p:spPr>
      </p:pic>
    </p:spTree>
    <p:extLst>
      <p:ext uri="{BB962C8B-B14F-4D97-AF65-F5344CB8AC3E}">
        <p14:creationId xmlns:p14="http://schemas.microsoft.com/office/powerpoint/2010/main" val="8761641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a:t>
            </a:r>
            <a:r>
              <a:rPr lang="fr-FR" dirty="0"/>
              <a:t>House, Harwick, VT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873" y="1690689"/>
            <a:ext cx="3014933" cy="421401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4029" y="1690689"/>
            <a:ext cx="4170877" cy="4214018"/>
          </a:xfrm>
          <a:prstGeom prst="rect">
            <a:avLst/>
          </a:prstGeom>
        </p:spPr>
      </p:pic>
    </p:spTree>
    <p:extLst>
      <p:ext uri="{BB962C8B-B14F-4D97-AF65-F5344CB8AC3E}">
        <p14:creationId xmlns:p14="http://schemas.microsoft.com/office/powerpoint/2010/main" val="19152169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a:t>
            </a:r>
            <a:r>
              <a:rPr lang="fr-FR" dirty="0"/>
              <a:t>House, Harwick, VT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498" y="1690689"/>
            <a:ext cx="6145003" cy="4094108"/>
          </a:xfrm>
          <a:prstGeom prst="rect">
            <a:avLst/>
          </a:prstGeom>
        </p:spPr>
      </p:pic>
    </p:spTree>
    <p:extLst>
      <p:ext uri="{BB962C8B-B14F-4D97-AF65-F5344CB8AC3E}">
        <p14:creationId xmlns:p14="http://schemas.microsoft.com/office/powerpoint/2010/main" val="4876722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a:t>
            </a:r>
            <a:r>
              <a:rPr lang="fr-FR" dirty="0"/>
              <a:t>House, Harwick, VT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919" y="1690689"/>
            <a:ext cx="6380161" cy="4229680"/>
          </a:xfrm>
          <a:prstGeom prst="rect">
            <a:avLst/>
          </a:prstGeom>
        </p:spPr>
      </p:pic>
    </p:spTree>
    <p:extLst>
      <p:ext uri="{BB962C8B-B14F-4D97-AF65-F5344CB8AC3E}">
        <p14:creationId xmlns:p14="http://schemas.microsoft.com/office/powerpoint/2010/main" val="33574036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Falk </a:t>
            </a:r>
            <a:r>
              <a:rPr lang="fr-FR" dirty="0"/>
              <a:t>House, Harwick, VT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0448" y="1690689"/>
            <a:ext cx="6423104" cy="4271364"/>
          </a:xfrm>
          <a:prstGeom prst="rect">
            <a:avLst/>
          </a:prstGeom>
        </p:spPr>
      </p:pic>
    </p:spTree>
    <p:extLst>
      <p:ext uri="{BB962C8B-B14F-4D97-AF65-F5344CB8AC3E}">
        <p14:creationId xmlns:p14="http://schemas.microsoft.com/office/powerpoint/2010/main" val="7075884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29" y="365126"/>
            <a:ext cx="8461419" cy="1325563"/>
          </a:xfrm>
        </p:spPr>
        <p:txBody>
          <a:bodyPr/>
          <a:lstStyle/>
          <a:p>
            <a:r>
              <a:rPr lang="fr-FR" dirty="0" smtClean="0"/>
              <a:t>Shafer House, Annandale, NY (1970)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836" y="1690689"/>
            <a:ext cx="2788763" cy="4491171"/>
          </a:xfrm>
          <a:prstGeom prst="rect">
            <a:avLst/>
          </a:prstGeom>
        </p:spPr>
      </p:pic>
      <p:pic>
        <p:nvPicPr>
          <p:cNvPr id="5" name="Image 4"/>
          <p:cNvPicPr>
            <a:picLocks noChangeAspect="1"/>
          </p:cNvPicPr>
          <p:nvPr/>
        </p:nvPicPr>
        <p:blipFill>
          <a:blip r:embed="rId3"/>
          <a:stretch>
            <a:fillRect/>
          </a:stretch>
        </p:blipFill>
        <p:spPr>
          <a:xfrm>
            <a:off x="6786118" y="1690689"/>
            <a:ext cx="1598028" cy="15161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82" y="1690689"/>
            <a:ext cx="2931553" cy="4491172"/>
          </a:xfrm>
          <a:prstGeom prst="rect">
            <a:avLst/>
          </a:prstGeom>
        </p:spPr>
      </p:pic>
      <p:sp>
        <p:nvSpPr>
          <p:cNvPr id="8" name="ZoneTexte 7"/>
          <p:cNvSpPr txBox="1"/>
          <p:nvPr/>
        </p:nvSpPr>
        <p:spPr>
          <a:xfrm>
            <a:off x="6877318" y="1690689"/>
            <a:ext cx="1352282" cy="369332"/>
          </a:xfrm>
          <a:prstGeom prst="rect">
            <a:avLst/>
          </a:prstGeom>
          <a:noFill/>
        </p:spPr>
        <p:txBody>
          <a:bodyPr wrap="square" rtlCol="0">
            <a:spAutoFit/>
          </a:bodyPr>
          <a:lstStyle/>
          <a:p>
            <a:r>
              <a:rPr lang="fr-FR" dirty="0" smtClean="0">
                <a:solidFill>
                  <a:schemeClr val="bg1"/>
                </a:solidFill>
              </a:rPr>
              <a:t>James Baker</a:t>
            </a:r>
            <a:endParaRPr lang="fr-FR" dirty="0">
              <a:solidFill>
                <a:schemeClr val="bg1"/>
              </a:solidFill>
            </a:endParaRPr>
          </a:p>
        </p:txBody>
      </p:sp>
    </p:spTree>
    <p:extLst>
      <p:ext uri="{BB962C8B-B14F-4D97-AF65-F5344CB8AC3E}">
        <p14:creationId xmlns:p14="http://schemas.microsoft.com/office/powerpoint/2010/main" val="373080036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Elrod </a:t>
            </a:r>
            <a:r>
              <a:rPr lang="fr-FR" dirty="0"/>
              <a:t>House, Palm </a:t>
            </a:r>
            <a:r>
              <a:rPr lang="fr-FR" dirty="0" smtClean="0"/>
              <a:t>Springs, CA </a:t>
            </a:r>
            <a:r>
              <a:rPr lang="fr-FR" dirty="0"/>
              <a:t>(1969)</a:t>
            </a:r>
          </a:p>
        </p:txBody>
      </p:sp>
      <p:sp>
        <p:nvSpPr>
          <p:cNvPr id="3" name="Espace réservé du contenu 2"/>
          <p:cNvSpPr>
            <a:spLocks noGrp="1"/>
          </p:cNvSpPr>
          <p:nvPr>
            <p:ph idx="1"/>
          </p:nvPr>
        </p:nvSpPr>
        <p:spPr/>
        <p:txBody>
          <a:bodyPr/>
          <a:lstStyle/>
          <a:p>
            <a:r>
              <a:rPr lang="en-US" dirty="0"/>
              <a:t>A student of F.L. Wright, John Lautner is one of his most exemplary creations, combining organic architecture, monumental concrete construction and (retractable) glass walls: ¨Architecture intemporelle¨ according to his designer.</a:t>
            </a:r>
          </a:p>
          <a:p>
            <a:r>
              <a:rPr lang="en-US" dirty="0"/>
              <a:t>One of the striking things about this house is the huge curved concrete roof formed by a conical dome covering nine inclined triangles above the circular living room.(Appears in the movie Diamonds are forever)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1463262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29" y="365126"/>
            <a:ext cx="8461419" cy="1325563"/>
          </a:xfrm>
        </p:spPr>
        <p:txBody>
          <a:bodyPr/>
          <a:lstStyle/>
          <a:p>
            <a:r>
              <a:rPr lang="fr-FR" dirty="0"/>
              <a:t>Shafer House, Annandale, NY (1970)</a:t>
            </a:r>
          </a:p>
        </p:txBody>
      </p:sp>
      <p:sp>
        <p:nvSpPr>
          <p:cNvPr id="3" name="Espace réservé du contenu 2"/>
          <p:cNvSpPr>
            <a:spLocks noGrp="1"/>
          </p:cNvSpPr>
          <p:nvPr>
            <p:ph idx="1"/>
          </p:nvPr>
        </p:nvSpPr>
        <p:spPr/>
        <p:txBody>
          <a:bodyPr>
            <a:normAutofit lnSpcReduction="10000"/>
          </a:bodyPr>
          <a:lstStyle/>
          <a:p>
            <a:r>
              <a:rPr lang="en-US" dirty="0" smtClean="0"/>
              <a:t>It is the work of the architect James B. Baker.</a:t>
            </a:r>
          </a:p>
          <a:p>
            <a:r>
              <a:rPr lang="en-US" dirty="0" smtClean="0"/>
              <a:t>The </a:t>
            </a:r>
            <a:r>
              <a:rPr lang="en-US" dirty="0"/>
              <a:t>powerful geometry of </a:t>
            </a:r>
            <a:r>
              <a:rPr lang="en-US" dirty="0" smtClean="0"/>
              <a:t>the </a:t>
            </a:r>
            <a:r>
              <a:rPr lang="en-US" dirty="0"/>
              <a:t>cube, </a:t>
            </a:r>
            <a:r>
              <a:rPr lang="en-US" dirty="0" smtClean="0"/>
              <a:t>unexpected </a:t>
            </a:r>
            <a:r>
              <a:rPr lang="en-US" dirty="0"/>
              <a:t>in a rural </a:t>
            </a:r>
            <a:r>
              <a:rPr lang="en-US" dirty="0" smtClean="0"/>
              <a:t>place</a:t>
            </a:r>
            <a:r>
              <a:rPr lang="en-US" dirty="0"/>
              <a:t>, overrides simple </a:t>
            </a:r>
            <a:r>
              <a:rPr lang="en-US" dirty="0" smtClean="0"/>
              <a:t>construction techniques plywood </a:t>
            </a:r>
            <a:r>
              <a:rPr lang="en-US" dirty="0"/>
              <a:t>on a steel and wood </a:t>
            </a:r>
            <a:r>
              <a:rPr lang="en-US" dirty="0" smtClean="0"/>
              <a:t>frame. </a:t>
            </a:r>
            <a:r>
              <a:rPr lang="en-US" dirty="0"/>
              <a:t>The 45-degree glazed corners </a:t>
            </a:r>
            <a:r>
              <a:rPr lang="en-US" dirty="0" smtClean="0"/>
              <a:t>enable </a:t>
            </a:r>
            <a:r>
              <a:rPr lang="en-US" dirty="0"/>
              <a:t>a person </a:t>
            </a:r>
            <a:r>
              <a:rPr lang="en-US" dirty="0" smtClean="0"/>
              <a:t>standing </a:t>
            </a:r>
            <a:r>
              <a:rPr lang="en-US" dirty="0"/>
              <a:t>next to the center-post o f </a:t>
            </a:r>
            <a:r>
              <a:rPr lang="en-US" dirty="0" smtClean="0"/>
              <a:t>the house on the mezzanine </a:t>
            </a:r>
            <a:r>
              <a:rPr lang="en-US" dirty="0"/>
              <a:t>to look out </a:t>
            </a:r>
            <a:r>
              <a:rPr lang="en-US" dirty="0" smtClean="0"/>
              <a:t>of </a:t>
            </a:r>
            <a:r>
              <a:rPr lang="en-US" dirty="0"/>
              <a:t>the </a:t>
            </a:r>
            <a:r>
              <a:rPr lang="en-US" dirty="0" smtClean="0"/>
              <a:t>dining </a:t>
            </a:r>
            <a:r>
              <a:rPr lang="en-US" dirty="0"/>
              <a:t>room </a:t>
            </a:r>
            <a:r>
              <a:rPr lang="en-US" dirty="0" smtClean="0"/>
              <a:t>window </a:t>
            </a:r>
            <a:r>
              <a:rPr lang="en-US" dirty="0"/>
              <a:t>and see </a:t>
            </a:r>
            <a:r>
              <a:rPr lang="en-US" dirty="0" smtClean="0"/>
              <a:t>the </a:t>
            </a:r>
            <a:r>
              <a:rPr lang="en-US" dirty="0"/>
              <a:t>stream </a:t>
            </a:r>
            <a:r>
              <a:rPr lang="en-US" dirty="0" smtClean="0"/>
              <a:t>approaching. From the entry, one goes down half-a-flight on the suspended plywood stair, top to the living room or up to the dining room.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5838003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590209" cy="1325563"/>
          </a:xfrm>
        </p:spPr>
        <p:txBody>
          <a:bodyPr/>
          <a:lstStyle/>
          <a:p>
            <a:r>
              <a:rPr lang="fr-FR" dirty="0"/>
              <a:t>Shafer House, Annandale, NY (1970)</a:t>
            </a:r>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36" y="1690690"/>
            <a:ext cx="7083381" cy="4491170"/>
          </a:xfrm>
          <a:prstGeom prst="rect">
            <a:avLst/>
          </a:prstGeom>
        </p:spPr>
      </p:pic>
    </p:spTree>
    <p:extLst>
      <p:ext uri="{BB962C8B-B14F-4D97-AF65-F5344CB8AC3E}">
        <p14:creationId xmlns:p14="http://schemas.microsoft.com/office/powerpoint/2010/main" val="32115392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335" y="365126"/>
            <a:ext cx="8641723" cy="1325563"/>
          </a:xfrm>
        </p:spPr>
        <p:txBody>
          <a:bodyPr/>
          <a:lstStyle/>
          <a:p>
            <a:r>
              <a:rPr lang="fr-FR" dirty="0"/>
              <a:t>Shafer House, Annandale,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873" y="1690689"/>
            <a:ext cx="6246254" cy="4128616"/>
          </a:xfrm>
          <a:prstGeom prst="rect">
            <a:avLst/>
          </a:prstGeom>
        </p:spPr>
      </p:pic>
    </p:spTree>
    <p:extLst>
      <p:ext uri="{BB962C8B-B14F-4D97-AF65-F5344CB8AC3E}">
        <p14:creationId xmlns:p14="http://schemas.microsoft.com/office/powerpoint/2010/main" val="42703061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3639" y="365126"/>
            <a:ext cx="8448541" cy="1325563"/>
          </a:xfrm>
        </p:spPr>
        <p:txBody>
          <a:bodyPr/>
          <a:lstStyle/>
          <a:p>
            <a:r>
              <a:rPr lang="fr-FR" dirty="0"/>
              <a:t>Shafer House, Annandale,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704" y="1690689"/>
            <a:ext cx="6954592" cy="4413897"/>
          </a:xfrm>
          <a:prstGeom prst="rect">
            <a:avLst/>
          </a:prstGeom>
        </p:spPr>
      </p:pic>
    </p:spTree>
    <p:extLst>
      <p:ext uri="{BB962C8B-B14F-4D97-AF65-F5344CB8AC3E}">
        <p14:creationId xmlns:p14="http://schemas.microsoft.com/office/powerpoint/2010/main" val="27768043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500055" cy="1325563"/>
          </a:xfrm>
        </p:spPr>
        <p:txBody>
          <a:bodyPr/>
          <a:lstStyle/>
          <a:p>
            <a:r>
              <a:rPr lang="fr-FR" dirty="0"/>
              <a:t>Shafer House, Annandale,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219" y="1690689"/>
            <a:ext cx="6851561" cy="4465412"/>
          </a:xfrm>
          <a:prstGeom prst="rect">
            <a:avLst/>
          </a:prstGeom>
        </p:spPr>
      </p:pic>
    </p:spTree>
    <p:extLst>
      <p:ext uri="{BB962C8B-B14F-4D97-AF65-F5344CB8AC3E}">
        <p14:creationId xmlns:p14="http://schemas.microsoft.com/office/powerpoint/2010/main" val="843345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7" y="365126"/>
            <a:ext cx="8706118" cy="1325563"/>
          </a:xfrm>
        </p:spPr>
        <p:txBody>
          <a:bodyPr/>
          <a:lstStyle/>
          <a:p>
            <a:r>
              <a:rPr lang="fr-FR" dirty="0"/>
              <a:t>Shafer House, Annandale,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433" y="1690689"/>
            <a:ext cx="3000777" cy="436238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58" y="1690689"/>
            <a:ext cx="3020582" cy="4362381"/>
          </a:xfrm>
          <a:prstGeom prst="rect">
            <a:avLst/>
          </a:prstGeom>
        </p:spPr>
      </p:pic>
    </p:spTree>
    <p:extLst>
      <p:ext uri="{BB962C8B-B14F-4D97-AF65-F5344CB8AC3E}">
        <p14:creationId xmlns:p14="http://schemas.microsoft.com/office/powerpoint/2010/main" val="11859725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99157" cy="1325563"/>
          </a:xfrm>
        </p:spPr>
        <p:txBody>
          <a:bodyPr/>
          <a:lstStyle/>
          <a:p>
            <a:r>
              <a:rPr lang="fr-FR" dirty="0" smtClean="0"/>
              <a:t>Menkick House, Boulder, CO (1970)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029" y="1690689"/>
            <a:ext cx="2683780" cy="2855674"/>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0" y="1690689"/>
            <a:ext cx="6029930" cy="4214455"/>
          </a:xfrm>
          <a:prstGeom prst="rect">
            <a:avLst/>
          </a:prstGeom>
        </p:spPr>
      </p:pic>
      <p:sp>
        <p:nvSpPr>
          <p:cNvPr id="7" name="ZoneTexte 6"/>
          <p:cNvSpPr txBox="1"/>
          <p:nvPr/>
        </p:nvSpPr>
        <p:spPr>
          <a:xfrm>
            <a:off x="6349525" y="4050707"/>
            <a:ext cx="2409914" cy="369332"/>
          </a:xfrm>
          <a:prstGeom prst="rect">
            <a:avLst/>
          </a:prstGeom>
          <a:noFill/>
        </p:spPr>
        <p:txBody>
          <a:bodyPr wrap="square" rtlCol="0">
            <a:spAutoFit/>
          </a:bodyPr>
          <a:lstStyle/>
          <a:p>
            <a:r>
              <a:rPr lang="fr-FR" dirty="0" smtClean="0">
                <a:solidFill>
                  <a:schemeClr val="bg1"/>
                </a:solidFill>
              </a:rPr>
              <a:t>Charles Haertling</a:t>
            </a:r>
            <a:endParaRPr lang="fr-FR" dirty="0">
              <a:solidFill>
                <a:schemeClr val="bg1"/>
              </a:solidFill>
            </a:endParaRPr>
          </a:p>
        </p:txBody>
      </p:sp>
    </p:spTree>
    <p:extLst>
      <p:ext uri="{BB962C8B-B14F-4D97-AF65-F5344CB8AC3E}">
        <p14:creationId xmlns:p14="http://schemas.microsoft.com/office/powerpoint/2010/main" val="83123240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0789" cy="1325563"/>
          </a:xfrm>
        </p:spPr>
        <p:txBody>
          <a:bodyPr/>
          <a:lstStyle/>
          <a:p>
            <a:r>
              <a:rPr lang="fr-FR" dirty="0" smtClean="0"/>
              <a:t>Menkick </a:t>
            </a:r>
            <a:r>
              <a:rPr lang="fr-FR" dirty="0"/>
              <a:t>House, Boulder, CO (1970)</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the architect Charles Haertling.</a:t>
            </a:r>
          </a:p>
          <a:p>
            <a:r>
              <a:rPr lang="en-US" dirty="0" smtClean="0"/>
              <a:t>This 5,780-sqf </a:t>
            </a:r>
            <a:r>
              <a:rPr lang="en-US" dirty="0"/>
              <a:t>property has earned its legendary reputation from the home’s seamless integration with Gyp Rock, a natural rock formation that looms large on the 1.1-acre site. Haertling masterfully matched the </a:t>
            </a:r>
            <a:r>
              <a:rPr lang="en-US" dirty="0" smtClean="0"/>
              <a:t>4-story </a:t>
            </a:r>
            <a:r>
              <a:rPr lang="en-US" dirty="0"/>
              <a:t>home to the boulder’s three peaks and used a natural material palette to reinforce ties with the landscape. Drawing from </a:t>
            </a:r>
            <a:r>
              <a:rPr lang="en-US" dirty="0" smtClean="0"/>
              <a:t>Usonian </a:t>
            </a:r>
            <a:r>
              <a:rPr lang="en-US" dirty="0"/>
              <a:t>influences, the </a:t>
            </a:r>
            <a:r>
              <a:rPr lang="en-US" dirty="0" err="1" smtClean="0"/>
              <a:t>Menkick</a:t>
            </a:r>
            <a:r>
              <a:rPr lang="en-US" dirty="0" smtClean="0"/>
              <a:t> </a:t>
            </a:r>
            <a:r>
              <a:rPr lang="en-US" dirty="0"/>
              <a:t>House embraces the indoor/outdoor lifestyle with a variety of exterior living spaces, as well as full-height glazed windows and doors. The light-filled family home is faced with southern exposure glass as well as clerestory windows on the west and north sides of the property.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4688474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64972" cy="1325563"/>
          </a:xfrm>
        </p:spPr>
        <p:txBody>
          <a:bodyPr/>
          <a:lstStyle/>
          <a:p>
            <a:r>
              <a:rPr lang="fr-FR" dirty="0" smtClean="0"/>
              <a:t>Menkick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138" y="1690689"/>
            <a:ext cx="6759724" cy="4309232"/>
          </a:xfrm>
          <a:prstGeom prst="rect">
            <a:avLst/>
          </a:prstGeom>
        </p:spPr>
      </p:pic>
    </p:spTree>
    <p:extLst>
      <p:ext uri="{BB962C8B-B14F-4D97-AF65-F5344CB8AC3E}">
        <p14:creationId xmlns:p14="http://schemas.microsoft.com/office/powerpoint/2010/main" val="36611489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73518" cy="1325563"/>
          </a:xfrm>
        </p:spPr>
        <p:txBody>
          <a:bodyPr/>
          <a:lstStyle/>
          <a:p>
            <a:r>
              <a:rPr lang="fr-FR" dirty="0" smtClean="0"/>
              <a:t>Menkick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136" y="1690690"/>
            <a:ext cx="6776815" cy="4522104"/>
          </a:xfrm>
          <a:prstGeom prst="rect">
            <a:avLst/>
          </a:prstGeom>
        </p:spPr>
      </p:pic>
    </p:spTree>
    <p:extLst>
      <p:ext uri="{BB962C8B-B14F-4D97-AF65-F5344CB8AC3E}">
        <p14:creationId xmlns:p14="http://schemas.microsoft.com/office/powerpoint/2010/main" val="33177356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Elrod </a:t>
            </a:r>
            <a:r>
              <a:rPr lang="fr-FR" dirty="0"/>
              <a:t>House, Palm </a:t>
            </a:r>
            <a:r>
              <a:rPr lang="fr-FR" dirty="0" smtClean="0"/>
              <a:t>Springs,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89" y="1690689"/>
            <a:ext cx="7057622" cy="4233593"/>
          </a:xfrm>
          <a:prstGeom prst="rect">
            <a:avLst/>
          </a:prstGeom>
        </p:spPr>
      </p:pic>
    </p:spTree>
    <p:extLst>
      <p:ext uri="{BB962C8B-B14F-4D97-AF65-F5344CB8AC3E}">
        <p14:creationId xmlns:p14="http://schemas.microsoft.com/office/powerpoint/2010/main" val="2902500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22243" cy="1325563"/>
          </a:xfrm>
        </p:spPr>
        <p:txBody>
          <a:bodyPr/>
          <a:lstStyle/>
          <a:p>
            <a:r>
              <a:rPr lang="fr-FR" dirty="0" smtClean="0"/>
              <a:t>Menkick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95" y="1690689"/>
            <a:ext cx="6680409" cy="4309318"/>
          </a:xfrm>
          <a:prstGeom prst="rect">
            <a:avLst/>
          </a:prstGeom>
        </p:spPr>
      </p:pic>
    </p:spTree>
    <p:extLst>
      <p:ext uri="{BB962C8B-B14F-4D97-AF65-F5344CB8AC3E}">
        <p14:creationId xmlns:p14="http://schemas.microsoft.com/office/powerpoint/2010/main" val="30321653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90610" cy="1325563"/>
          </a:xfrm>
        </p:spPr>
        <p:txBody>
          <a:bodyPr/>
          <a:lstStyle/>
          <a:p>
            <a:r>
              <a:rPr lang="fr-FR" dirty="0" smtClean="0"/>
              <a:t>Menkick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547" y="1690689"/>
            <a:ext cx="6776815" cy="4376825"/>
          </a:xfrm>
          <a:prstGeom prst="rect">
            <a:avLst/>
          </a:prstGeom>
        </p:spPr>
      </p:pic>
    </p:spTree>
    <p:extLst>
      <p:ext uri="{BB962C8B-B14F-4D97-AF65-F5344CB8AC3E}">
        <p14:creationId xmlns:p14="http://schemas.microsoft.com/office/powerpoint/2010/main" val="5365546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4614" cy="1325563"/>
          </a:xfrm>
        </p:spPr>
        <p:txBody>
          <a:bodyPr/>
          <a:lstStyle/>
          <a:p>
            <a:r>
              <a:rPr lang="fr-FR" dirty="0" smtClean="0"/>
              <a:t>Menkick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960" y="1690689"/>
            <a:ext cx="6622991" cy="4428100"/>
          </a:xfrm>
          <a:prstGeom prst="rect">
            <a:avLst/>
          </a:prstGeom>
        </p:spPr>
      </p:pic>
    </p:spTree>
    <p:extLst>
      <p:ext uri="{BB962C8B-B14F-4D97-AF65-F5344CB8AC3E}">
        <p14:creationId xmlns:p14="http://schemas.microsoft.com/office/powerpoint/2010/main" val="324485979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0789" cy="1325563"/>
          </a:xfrm>
        </p:spPr>
        <p:txBody>
          <a:bodyPr/>
          <a:lstStyle/>
          <a:p>
            <a:r>
              <a:rPr lang="fr-FR" dirty="0" smtClean="0"/>
              <a:t>Menkick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8960" y="1690689"/>
            <a:ext cx="6546079" cy="4496466"/>
          </a:xfrm>
          <a:prstGeom prst="rect">
            <a:avLst/>
          </a:prstGeom>
        </p:spPr>
      </p:pic>
    </p:spTree>
    <p:extLst>
      <p:ext uri="{BB962C8B-B14F-4D97-AF65-F5344CB8AC3E}">
        <p14:creationId xmlns:p14="http://schemas.microsoft.com/office/powerpoint/2010/main" val="37051771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2064" cy="1325563"/>
          </a:xfrm>
        </p:spPr>
        <p:txBody>
          <a:bodyPr/>
          <a:lstStyle/>
          <a:p>
            <a:r>
              <a:rPr lang="fr-FR" dirty="0" smtClean="0"/>
              <a:t>Menkick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138" y="1690689"/>
            <a:ext cx="6759723" cy="4539195"/>
          </a:xfrm>
          <a:prstGeom prst="rect">
            <a:avLst/>
          </a:prstGeom>
        </p:spPr>
      </p:pic>
    </p:spTree>
    <p:extLst>
      <p:ext uri="{BB962C8B-B14F-4D97-AF65-F5344CB8AC3E}">
        <p14:creationId xmlns:p14="http://schemas.microsoft.com/office/powerpoint/2010/main" val="17500105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22243" cy="1325563"/>
          </a:xfrm>
        </p:spPr>
        <p:txBody>
          <a:bodyPr/>
          <a:lstStyle/>
          <a:p>
            <a:r>
              <a:rPr lang="fr-FR" dirty="0" smtClean="0"/>
              <a:t>Menkick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05" y="1690689"/>
            <a:ext cx="7033190" cy="4505012"/>
          </a:xfrm>
          <a:prstGeom prst="rect">
            <a:avLst/>
          </a:prstGeom>
        </p:spPr>
      </p:pic>
    </p:spTree>
    <p:extLst>
      <p:ext uri="{BB962C8B-B14F-4D97-AF65-F5344CB8AC3E}">
        <p14:creationId xmlns:p14="http://schemas.microsoft.com/office/powerpoint/2010/main" val="11583994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99157" cy="1325563"/>
          </a:xfrm>
        </p:spPr>
        <p:txBody>
          <a:bodyPr/>
          <a:lstStyle/>
          <a:p>
            <a:r>
              <a:rPr lang="fr-FR" dirty="0" smtClean="0"/>
              <a:t>Kahn House, Boulder, CO (1970)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026" y="1690689"/>
            <a:ext cx="2683780" cy="2855674"/>
          </a:xfrm>
          <a:prstGeom prst="rect">
            <a:avLst/>
          </a:prstGeom>
        </p:spPr>
      </p:pic>
      <p:sp>
        <p:nvSpPr>
          <p:cNvPr id="7" name="ZoneTexte 6"/>
          <p:cNvSpPr txBox="1"/>
          <p:nvPr/>
        </p:nvSpPr>
        <p:spPr>
          <a:xfrm>
            <a:off x="6349525" y="4050707"/>
            <a:ext cx="2409914" cy="369332"/>
          </a:xfrm>
          <a:prstGeom prst="rect">
            <a:avLst/>
          </a:prstGeom>
          <a:noFill/>
        </p:spPr>
        <p:txBody>
          <a:bodyPr wrap="square" rtlCol="0">
            <a:spAutoFit/>
          </a:bodyPr>
          <a:lstStyle/>
          <a:p>
            <a:r>
              <a:rPr lang="fr-FR" dirty="0" smtClean="0">
                <a:solidFill>
                  <a:schemeClr val="bg1"/>
                </a:solidFill>
              </a:rPr>
              <a:t>Charles Haertling</a:t>
            </a:r>
            <a:endParaRPr lang="fr-FR" dirty="0">
              <a:solidFill>
                <a:schemeClr val="bg1"/>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84" y="1690689"/>
            <a:ext cx="5667375" cy="4286250"/>
          </a:xfrm>
          <a:prstGeom prst="rect">
            <a:avLst/>
          </a:prstGeom>
        </p:spPr>
      </p:pic>
    </p:spTree>
    <p:extLst>
      <p:ext uri="{BB962C8B-B14F-4D97-AF65-F5344CB8AC3E}">
        <p14:creationId xmlns:p14="http://schemas.microsoft.com/office/powerpoint/2010/main" val="380510399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Kahn House, Boulder, CO (1970)</a:t>
            </a:r>
          </a:p>
        </p:txBody>
      </p:sp>
      <p:sp>
        <p:nvSpPr>
          <p:cNvPr id="3" name="Espace réservé du contenu 2"/>
          <p:cNvSpPr>
            <a:spLocks noGrp="1"/>
          </p:cNvSpPr>
          <p:nvPr>
            <p:ph idx="1"/>
          </p:nvPr>
        </p:nvSpPr>
        <p:spPr/>
        <p:txBody>
          <a:bodyPr/>
          <a:lstStyle/>
          <a:p>
            <a:r>
              <a:rPr lang="fr-FR" dirty="0"/>
              <a:t>It is the work of the architect Charles Haertling</a:t>
            </a:r>
            <a:r>
              <a:rPr lang="fr-FR" dirty="0" smtClean="0"/>
              <a:t>.</a:t>
            </a:r>
          </a:p>
          <a:p>
            <a:r>
              <a:rPr lang="fr-FR" dirty="0" smtClean="0"/>
              <a:t>The living and dining rooms cantilever out the slope. Straw-colored eaves and ledges match the interior paint, emphasizing the flow between inside and outside. </a:t>
            </a:r>
            <a:r>
              <a:rPr lang="en-US" dirty="0"/>
              <a:t>The Kahn house’s monumental, dominant view over Boulder is more akin to a raptor nest in the Flatirons than any suburban front porch.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5562183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Kahn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223" y="1690689"/>
            <a:ext cx="5486400" cy="436827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8" y="1690689"/>
            <a:ext cx="3105863" cy="4368279"/>
          </a:xfrm>
          <a:prstGeom prst="rect">
            <a:avLst/>
          </a:prstGeom>
        </p:spPr>
      </p:pic>
    </p:spTree>
    <p:extLst>
      <p:ext uri="{BB962C8B-B14F-4D97-AF65-F5344CB8AC3E}">
        <p14:creationId xmlns:p14="http://schemas.microsoft.com/office/powerpoint/2010/main" val="29971766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Kahn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591964"/>
            <a:ext cx="8953500" cy="4067175"/>
          </a:xfrm>
          <a:prstGeom prst="rect">
            <a:avLst/>
          </a:prstGeom>
        </p:spPr>
      </p:pic>
    </p:spTree>
    <p:extLst>
      <p:ext uri="{BB962C8B-B14F-4D97-AF65-F5344CB8AC3E}">
        <p14:creationId xmlns:p14="http://schemas.microsoft.com/office/powerpoint/2010/main" val="24556793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608" y="365126"/>
            <a:ext cx="8504612" cy="1325563"/>
          </a:xfrm>
        </p:spPr>
        <p:txBody>
          <a:bodyPr/>
          <a:lstStyle/>
          <a:p>
            <a:r>
              <a:rPr lang="fr-FR" dirty="0"/>
              <a:t>Elrod House, Palm Springs</a:t>
            </a:r>
            <a:r>
              <a:rPr lang="fr-FR" dirty="0" smtClean="0"/>
              <a:t>,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690689"/>
            <a:ext cx="6048672" cy="4029678"/>
          </a:xfrm>
          <a:prstGeom prst="rect">
            <a:avLst/>
          </a:prstGeom>
        </p:spPr>
      </p:pic>
    </p:spTree>
    <p:extLst>
      <p:ext uri="{BB962C8B-B14F-4D97-AF65-F5344CB8AC3E}">
        <p14:creationId xmlns:p14="http://schemas.microsoft.com/office/powerpoint/2010/main" val="19551828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Kahn 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92" y="1622324"/>
            <a:ext cx="6868415" cy="4436646"/>
          </a:xfrm>
          <a:prstGeom prst="rect">
            <a:avLst/>
          </a:prstGeom>
        </p:spPr>
      </p:pic>
    </p:spTree>
    <p:extLst>
      <p:ext uri="{BB962C8B-B14F-4D97-AF65-F5344CB8AC3E}">
        <p14:creationId xmlns:p14="http://schemas.microsoft.com/office/powerpoint/2010/main" val="9662179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Kahn 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279" y="1690689"/>
            <a:ext cx="6383441" cy="4513559"/>
          </a:xfrm>
          <a:prstGeom prst="rect">
            <a:avLst/>
          </a:prstGeom>
        </p:spPr>
      </p:pic>
    </p:spTree>
    <p:extLst>
      <p:ext uri="{BB962C8B-B14F-4D97-AF65-F5344CB8AC3E}">
        <p14:creationId xmlns:p14="http://schemas.microsoft.com/office/powerpoint/2010/main" val="42172198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Kahn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690689"/>
            <a:ext cx="8953500" cy="4067175"/>
          </a:xfrm>
          <a:prstGeom prst="rect">
            <a:avLst/>
          </a:prstGeom>
        </p:spPr>
      </p:pic>
    </p:spTree>
    <p:extLst>
      <p:ext uri="{BB962C8B-B14F-4D97-AF65-F5344CB8AC3E}">
        <p14:creationId xmlns:p14="http://schemas.microsoft.com/office/powerpoint/2010/main" val="13197453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Kahn </a:t>
            </a:r>
            <a:r>
              <a:rPr lang="fr-FR" dirty="0"/>
              <a:t>House, Boulder, CO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690689"/>
            <a:ext cx="8953500" cy="4067175"/>
          </a:xfrm>
          <a:prstGeom prst="rect">
            <a:avLst/>
          </a:prstGeom>
        </p:spPr>
      </p:pic>
    </p:spTree>
    <p:extLst>
      <p:ext uri="{BB962C8B-B14F-4D97-AF65-F5344CB8AC3E}">
        <p14:creationId xmlns:p14="http://schemas.microsoft.com/office/powerpoint/2010/main" val="27110238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500" y="1690689"/>
            <a:ext cx="6223000" cy="4011611"/>
          </a:xfrm>
          <a:prstGeom prst="rect">
            <a:avLst/>
          </a:prstGeom>
        </p:spPr>
      </p:pic>
      <p:sp>
        <p:nvSpPr>
          <p:cNvPr id="5" name="ZoneTexte 4"/>
          <p:cNvSpPr txBox="1"/>
          <p:nvPr/>
        </p:nvSpPr>
        <p:spPr>
          <a:xfrm>
            <a:off x="3477296" y="4468969"/>
            <a:ext cx="2637754"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11918726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Elrod </a:t>
            </a:r>
            <a:r>
              <a:rPr lang="fr-FR" dirty="0"/>
              <a:t>House, Palm </a:t>
            </a:r>
            <a:r>
              <a:rPr lang="fr-FR" dirty="0" smtClean="0"/>
              <a:t>Springs,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55" y="1690689"/>
            <a:ext cx="7199290" cy="4439655"/>
          </a:xfrm>
          <a:prstGeom prst="rect">
            <a:avLst/>
          </a:prstGeom>
        </p:spPr>
      </p:pic>
    </p:spTree>
    <p:extLst>
      <p:ext uri="{BB962C8B-B14F-4D97-AF65-F5344CB8AC3E}">
        <p14:creationId xmlns:p14="http://schemas.microsoft.com/office/powerpoint/2010/main" val="16391258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365126"/>
            <a:ext cx="8619893" cy="1325563"/>
          </a:xfrm>
        </p:spPr>
        <p:txBody>
          <a:bodyPr/>
          <a:lstStyle/>
          <a:p>
            <a:r>
              <a:rPr lang="fr-FR" dirty="0"/>
              <a:t>Elrod House, Palm Springs</a:t>
            </a:r>
            <a:r>
              <a:rPr lang="fr-FR" dirty="0" smtClean="0"/>
              <a:t>,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870" y="1690689"/>
            <a:ext cx="7560840" cy="3798226"/>
          </a:xfrm>
          <a:prstGeom prst="rect">
            <a:avLst/>
          </a:prstGeom>
        </p:spPr>
      </p:pic>
    </p:spTree>
    <p:extLst>
      <p:ext uri="{BB962C8B-B14F-4D97-AF65-F5344CB8AC3E}">
        <p14:creationId xmlns:p14="http://schemas.microsoft.com/office/powerpoint/2010/main" val="112181049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234" y="365126"/>
            <a:ext cx="8519532" cy="1325563"/>
          </a:xfrm>
        </p:spPr>
        <p:txBody>
          <a:bodyPr/>
          <a:lstStyle/>
          <a:p>
            <a:r>
              <a:rPr lang="fr-FR" dirty="0"/>
              <a:t>Elrod House, Palm Springs</a:t>
            </a:r>
            <a:r>
              <a:rPr lang="fr-FR" dirty="0" smtClean="0"/>
              <a:t>,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579" y="1690689"/>
            <a:ext cx="6515727" cy="4342121"/>
          </a:xfrm>
          <a:prstGeom prst="rect">
            <a:avLst/>
          </a:prstGeom>
        </p:spPr>
      </p:pic>
    </p:spTree>
    <p:extLst>
      <p:ext uri="{BB962C8B-B14F-4D97-AF65-F5344CB8AC3E}">
        <p14:creationId xmlns:p14="http://schemas.microsoft.com/office/powerpoint/2010/main" val="30676700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Modernist Houses </a:t>
            </a:r>
            <a:r>
              <a:rPr lang="fr-FR" dirty="0" smtClean="0"/>
              <a:t>1969 </a:t>
            </a:r>
            <a:r>
              <a:rPr lang="fr-FR" dirty="0"/>
              <a:t>- </a:t>
            </a:r>
            <a:r>
              <a:rPr lang="fr-FR" dirty="0" smtClean="0"/>
              <a:t>1970</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 </a:t>
            </a:r>
          </a:p>
          <a:p>
            <a:r>
              <a:rPr lang="en-US" dirty="0"/>
              <a:t>Some of them have become icons of contemporary architecture (members of the iconic.org network) and are recognized and protected as such. </a:t>
            </a:r>
          </a:p>
          <a:p>
            <a:r>
              <a:rPr lang="en-US" dirty="0"/>
              <a:t>They remain unique either by their constructive principle, or by their location, or by their theoretical importance, or by their perfect integration into the landscape.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46347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851" y="365126"/>
            <a:ext cx="8675333" cy="1325563"/>
          </a:xfrm>
        </p:spPr>
        <p:txBody>
          <a:bodyPr/>
          <a:lstStyle/>
          <a:p>
            <a:r>
              <a:rPr lang="fr-FR" dirty="0"/>
              <a:t>Elrod House, Palm Springs</a:t>
            </a:r>
            <a:r>
              <a:rPr lang="fr-FR" dirty="0" smtClean="0"/>
              <a:t>,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902" y="1690689"/>
            <a:ext cx="6545766" cy="4420179"/>
          </a:xfrm>
          <a:prstGeom prst="rect">
            <a:avLst/>
          </a:prstGeom>
        </p:spPr>
      </p:pic>
    </p:spTree>
    <p:extLst>
      <p:ext uri="{BB962C8B-B14F-4D97-AF65-F5344CB8AC3E}">
        <p14:creationId xmlns:p14="http://schemas.microsoft.com/office/powerpoint/2010/main" val="26493845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047" y="365126"/>
            <a:ext cx="8533981" cy="1325563"/>
          </a:xfrm>
        </p:spPr>
        <p:txBody>
          <a:bodyPr/>
          <a:lstStyle/>
          <a:p>
            <a:r>
              <a:rPr lang="fr-FR" dirty="0"/>
              <a:t>Elrod House, Palm Springs</a:t>
            </a:r>
            <a:r>
              <a:rPr lang="fr-FR" dirty="0" smtClean="0"/>
              <a:t>,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053" y="1690689"/>
            <a:ext cx="6416857" cy="4174852"/>
          </a:xfrm>
          <a:prstGeom prst="rect">
            <a:avLst/>
          </a:prstGeom>
        </p:spPr>
      </p:pic>
    </p:spTree>
    <p:extLst>
      <p:ext uri="{BB962C8B-B14F-4D97-AF65-F5344CB8AC3E}">
        <p14:creationId xmlns:p14="http://schemas.microsoft.com/office/powerpoint/2010/main" val="24742378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Elrod </a:t>
            </a:r>
            <a:r>
              <a:rPr lang="fr-FR" dirty="0"/>
              <a:t>House, Palm </a:t>
            </a:r>
            <a:r>
              <a:rPr lang="fr-FR" dirty="0" smtClean="0"/>
              <a:t>Springs,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230" y="1690689"/>
            <a:ext cx="6455537" cy="4297987"/>
          </a:xfrm>
          <a:prstGeom prst="rect">
            <a:avLst/>
          </a:prstGeom>
        </p:spPr>
      </p:pic>
    </p:spTree>
    <p:extLst>
      <p:ext uri="{BB962C8B-B14F-4D97-AF65-F5344CB8AC3E}">
        <p14:creationId xmlns:p14="http://schemas.microsoft.com/office/powerpoint/2010/main" val="5521593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0" y="365126"/>
            <a:ext cx="8976731" cy="1325563"/>
          </a:xfrm>
        </p:spPr>
        <p:txBody>
          <a:bodyPr/>
          <a:lstStyle/>
          <a:p>
            <a:r>
              <a:rPr lang="fr-FR" dirty="0" smtClean="0"/>
              <a:t>  Elrod House, Palm Springs,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62" y="1690689"/>
            <a:ext cx="4196313" cy="368783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626" y="1690690"/>
            <a:ext cx="4272644" cy="3687834"/>
          </a:xfrm>
          <a:prstGeom prst="rect">
            <a:avLst/>
          </a:prstGeom>
        </p:spPr>
      </p:pic>
    </p:spTree>
    <p:extLst>
      <p:ext uri="{BB962C8B-B14F-4D97-AF65-F5344CB8AC3E}">
        <p14:creationId xmlns:p14="http://schemas.microsoft.com/office/powerpoint/2010/main" val="282653386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Elrod </a:t>
            </a:r>
            <a:r>
              <a:rPr lang="fr-FR" dirty="0"/>
              <a:t>House, Palm </a:t>
            </a:r>
            <a:r>
              <a:rPr lang="fr-FR" dirty="0" smtClean="0"/>
              <a:t>Springs, CA </a:t>
            </a:r>
            <a:r>
              <a:rPr lang="fr-FR" dirty="0"/>
              <a:t>(1969)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035" y="1690689"/>
            <a:ext cx="6223929" cy="4156319"/>
          </a:xfrm>
          <a:prstGeom prst="rect">
            <a:avLst/>
          </a:prstGeom>
        </p:spPr>
      </p:pic>
    </p:spTree>
    <p:extLst>
      <p:ext uri="{BB962C8B-B14F-4D97-AF65-F5344CB8AC3E}">
        <p14:creationId xmlns:p14="http://schemas.microsoft.com/office/powerpoint/2010/main" val="28194927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991" y="365126"/>
            <a:ext cx="8474926" cy="1325563"/>
          </a:xfrm>
        </p:spPr>
        <p:txBody>
          <a:bodyPr/>
          <a:lstStyle/>
          <a:p>
            <a:r>
              <a:rPr lang="fr-FR" dirty="0"/>
              <a:t>Graham House, Stamford, CT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462" y="1548709"/>
            <a:ext cx="3571240" cy="455100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979" y="1548709"/>
            <a:ext cx="2095500" cy="302433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979" y="4700443"/>
            <a:ext cx="2095500" cy="1399275"/>
          </a:xfrm>
          <a:prstGeom prst="rect">
            <a:avLst/>
          </a:prstGeom>
        </p:spPr>
      </p:pic>
      <p:sp>
        <p:nvSpPr>
          <p:cNvPr id="7" name="ZoneTexte 6"/>
          <p:cNvSpPr txBox="1"/>
          <p:nvPr/>
        </p:nvSpPr>
        <p:spPr>
          <a:xfrm>
            <a:off x="5597763" y="4020140"/>
            <a:ext cx="1360820" cy="367991"/>
          </a:xfrm>
          <a:prstGeom prst="rect">
            <a:avLst/>
          </a:prstGeom>
          <a:noFill/>
        </p:spPr>
        <p:txBody>
          <a:bodyPr wrap="square" rtlCol="0">
            <a:spAutoFit/>
          </a:bodyPr>
          <a:lstStyle/>
          <a:p>
            <a:r>
              <a:rPr lang="fr-FR" dirty="0" smtClean="0">
                <a:solidFill>
                  <a:schemeClr val="bg1"/>
                </a:solidFill>
              </a:rPr>
              <a:t>Eliot Noyes</a:t>
            </a:r>
            <a:endParaRPr lang="fr-FR" dirty="0">
              <a:solidFill>
                <a:schemeClr val="bg1"/>
              </a:solidFill>
            </a:endParaRPr>
          </a:p>
        </p:txBody>
      </p:sp>
    </p:spTree>
    <p:extLst>
      <p:ext uri="{BB962C8B-B14F-4D97-AF65-F5344CB8AC3E}">
        <p14:creationId xmlns:p14="http://schemas.microsoft.com/office/powerpoint/2010/main" val="346769506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9" y="365126"/>
            <a:ext cx="8675648" cy="1325563"/>
          </a:xfrm>
        </p:spPr>
        <p:txBody>
          <a:bodyPr/>
          <a:lstStyle/>
          <a:p>
            <a:r>
              <a:rPr lang="fr-FR" dirty="0"/>
              <a:t>Graham House, Stamford, CT (1969)</a:t>
            </a:r>
          </a:p>
        </p:txBody>
      </p:sp>
      <p:sp>
        <p:nvSpPr>
          <p:cNvPr id="3" name="Espace réservé du contenu 2"/>
          <p:cNvSpPr>
            <a:spLocks noGrp="1"/>
          </p:cNvSpPr>
          <p:nvPr>
            <p:ph idx="1"/>
          </p:nvPr>
        </p:nvSpPr>
        <p:spPr/>
        <p:txBody>
          <a:bodyPr/>
          <a:lstStyle/>
          <a:p>
            <a:r>
              <a:rPr lang="en-US" dirty="0"/>
              <a:t>It is the work of the architect Eliot Noyes.</a:t>
            </a:r>
          </a:p>
          <a:p>
            <a:r>
              <a:rPr lang="en-US" dirty="0"/>
              <a:t>The house consists of two stone and concrete walls that create a central corridor with cantilevered rooms outside the walls, floating over the landscape with views defined by carefully placed windows.</a:t>
            </a:r>
          </a:p>
          <a:p>
            <a:r>
              <a:rPr lang="en-US" dirty="0"/>
              <a:t> The exterior appears to emerge from the natural rock outcrop of the site and incorporates stone from the old field stone walls on the property, large windows and dark green paneling.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73072809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8" y="365126"/>
            <a:ext cx="8631044" cy="1325563"/>
          </a:xfrm>
        </p:spPr>
        <p:txBody>
          <a:bodyPr/>
          <a:lstStyle/>
          <a:p>
            <a:r>
              <a:rPr lang="fr-FR" dirty="0"/>
              <a:t>Graham House, Stamford, CT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41" y="1690689"/>
            <a:ext cx="6556918" cy="4186583"/>
          </a:xfrm>
          <a:prstGeom prst="rect">
            <a:avLst/>
          </a:prstGeom>
        </p:spPr>
      </p:pic>
    </p:spTree>
    <p:extLst>
      <p:ext uri="{BB962C8B-B14F-4D97-AF65-F5344CB8AC3E}">
        <p14:creationId xmlns:p14="http://schemas.microsoft.com/office/powerpoint/2010/main" val="1179309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990" y="365126"/>
            <a:ext cx="8541834" cy="1325563"/>
          </a:xfrm>
        </p:spPr>
        <p:txBody>
          <a:bodyPr/>
          <a:lstStyle/>
          <a:p>
            <a:r>
              <a:rPr lang="fr-FR" dirty="0"/>
              <a:t>Graham House, Stamford, CT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647" y="1916832"/>
            <a:ext cx="4680520" cy="3456383"/>
          </a:xfrm>
          <a:prstGeom prst="rect">
            <a:avLst/>
          </a:prstGeom>
        </p:spPr>
      </p:pic>
    </p:spTree>
    <p:extLst>
      <p:ext uri="{BB962C8B-B14F-4D97-AF65-F5344CB8AC3E}">
        <p14:creationId xmlns:p14="http://schemas.microsoft.com/office/powerpoint/2010/main" val="5016311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House, Carmel, CA (1969)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199" y="1690689"/>
            <a:ext cx="2594128" cy="4519612"/>
          </a:xfrm>
          <a:prstGeom prst="rect">
            <a:avLst/>
          </a:prstGeom>
        </p:spPr>
      </p:pic>
      <p:sp>
        <p:nvSpPr>
          <p:cNvPr id="5" name="ZoneTexte 4"/>
          <p:cNvSpPr txBox="1"/>
          <p:nvPr/>
        </p:nvSpPr>
        <p:spPr>
          <a:xfrm>
            <a:off x="6115050" y="5486400"/>
            <a:ext cx="1504950" cy="369332"/>
          </a:xfrm>
          <a:prstGeom prst="rect">
            <a:avLst/>
          </a:prstGeom>
          <a:noFill/>
        </p:spPr>
        <p:txBody>
          <a:bodyPr wrap="square" rtlCol="0">
            <a:spAutoFit/>
          </a:bodyPr>
          <a:lstStyle/>
          <a:p>
            <a:r>
              <a:rPr lang="fr-FR" dirty="0" smtClean="0">
                <a:solidFill>
                  <a:schemeClr val="bg1"/>
                </a:solidFill>
              </a:rPr>
              <a:t>Mark Mills</a:t>
            </a:r>
            <a:endParaRPr lang="fr-FR" dirty="0">
              <a:solidFill>
                <a:schemeClr val="bg1"/>
              </a:solidFill>
            </a:endParaRPr>
          </a:p>
        </p:txBody>
      </p:sp>
      <p:pic>
        <p:nvPicPr>
          <p:cNvPr id="6" name="Image 5"/>
          <p:cNvPicPr>
            <a:picLocks noChangeAspect="1"/>
          </p:cNvPicPr>
          <p:nvPr/>
        </p:nvPicPr>
        <p:blipFill>
          <a:blip r:embed="rId3"/>
          <a:stretch>
            <a:fillRect/>
          </a:stretch>
        </p:blipFill>
        <p:spPr>
          <a:xfrm>
            <a:off x="793712" y="1690689"/>
            <a:ext cx="4924425" cy="3305175"/>
          </a:xfrm>
          <a:prstGeom prst="rect">
            <a:avLst/>
          </a:prstGeom>
        </p:spPr>
      </p:pic>
    </p:spTree>
    <p:extLst>
      <p:ext uri="{BB962C8B-B14F-4D97-AF65-F5344CB8AC3E}">
        <p14:creationId xmlns:p14="http://schemas.microsoft.com/office/powerpoint/2010/main" val="380489190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192923921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contenu 2"/>
          <p:cNvSpPr>
            <a:spLocks noGrp="1"/>
          </p:cNvSpPr>
          <p:nvPr>
            <p:ph idx="1"/>
          </p:nvPr>
        </p:nvSpPr>
        <p:spPr/>
        <p:txBody>
          <a:bodyPr>
            <a:normAutofit fontScale="92500"/>
          </a:bodyPr>
          <a:lstStyle/>
          <a:p>
            <a:r>
              <a:rPr lang="fr-FR" dirty="0" smtClean="0"/>
              <a:t>It is the work of the architect Mark Mills.</a:t>
            </a:r>
          </a:p>
          <a:p>
            <a:r>
              <a:rPr lang="en-US" dirty="0" smtClean="0"/>
              <a:t>June Haas, the former owner,  </a:t>
            </a:r>
            <a:r>
              <a:rPr lang="en-US" dirty="0"/>
              <a:t>requested plenty of natural light, and views of the rugged terrain</a:t>
            </a:r>
            <a:r>
              <a:rPr lang="en-US" dirty="0" smtClean="0"/>
              <a:t>, tide </a:t>
            </a:r>
            <a:r>
              <a:rPr lang="en-US" dirty="0"/>
              <a:t>pools, sunsets and the open ocean. Mills’ solution was a cruciform </a:t>
            </a:r>
            <a:r>
              <a:rPr lang="en-US" dirty="0" smtClean="0"/>
              <a:t>plan of </a:t>
            </a:r>
            <a:r>
              <a:rPr lang="en-US" dirty="0"/>
              <a:t>intersecting barrel vaults and large bay windows</a:t>
            </a:r>
            <a:r>
              <a:rPr lang="en-US" dirty="0" smtClean="0"/>
              <a:t>. </a:t>
            </a:r>
          </a:p>
          <a:p>
            <a:r>
              <a:rPr lang="en-US" dirty="0" smtClean="0"/>
              <a:t>The </a:t>
            </a:r>
            <a:r>
              <a:rPr lang="en-US" dirty="0"/>
              <a:t>architect used a more economical </a:t>
            </a:r>
            <a:r>
              <a:rPr lang="en-US" dirty="0" smtClean="0"/>
              <a:t>technique </a:t>
            </a:r>
            <a:r>
              <a:rPr lang="en-US" dirty="0"/>
              <a:t>of spraying gunite 3 inches thick over elastomeric webbing. The </a:t>
            </a:r>
            <a:r>
              <a:rPr lang="en-US" dirty="0" smtClean="0"/>
              <a:t>shell was </a:t>
            </a:r>
            <a:r>
              <a:rPr lang="en-US" dirty="0"/>
              <a:t>then coated with a preservative mixture containing rough-ground </a:t>
            </a:r>
            <a:r>
              <a:rPr lang="en-US" dirty="0" smtClean="0"/>
              <a:t>walnut </a:t>
            </a:r>
            <a:r>
              <a:rPr lang="en-US" dirty="0"/>
              <a:t>shells for texture, providing unique and effective insulation.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2369880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230981" y="1690688"/>
            <a:ext cx="5595938" cy="383381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900" y="1690688"/>
            <a:ext cx="2992437" cy="4762500"/>
          </a:xfrm>
          <a:prstGeom prst="rect">
            <a:avLst/>
          </a:prstGeom>
        </p:spPr>
      </p:pic>
    </p:spTree>
    <p:extLst>
      <p:ext uri="{BB962C8B-B14F-4D97-AF65-F5344CB8AC3E}">
        <p14:creationId xmlns:p14="http://schemas.microsoft.com/office/powerpoint/2010/main" val="152261871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862584"/>
            <a:ext cx="7753350" cy="3844031"/>
          </a:xfrm>
          <a:prstGeom prst="rect">
            <a:avLst/>
          </a:prstGeom>
        </p:spPr>
      </p:pic>
    </p:spTree>
    <p:extLst>
      <p:ext uri="{BB962C8B-B14F-4D97-AF65-F5344CB8AC3E}">
        <p14:creationId xmlns:p14="http://schemas.microsoft.com/office/powerpoint/2010/main" val="978576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500" y="1690689"/>
            <a:ext cx="6223000" cy="4011611"/>
          </a:xfrm>
          <a:prstGeom prst="rect">
            <a:avLst/>
          </a:prstGeom>
        </p:spPr>
      </p:pic>
    </p:spTree>
    <p:extLst>
      <p:ext uri="{BB962C8B-B14F-4D97-AF65-F5344CB8AC3E}">
        <p14:creationId xmlns:p14="http://schemas.microsoft.com/office/powerpoint/2010/main" val="33180753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194" y="1690689"/>
            <a:ext cx="6395611" cy="4468812"/>
          </a:xfrm>
          <a:prstGeom prst="rect">
            <a:avLst/>
          </a:prstGeom>
        </p:spPr>
      </p:pic>
      <p:pic>
        <p:nvPicPr>
          <p:cNvPr id="6" name="AcidJaz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830693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690689"/>
            <a:ext cx="6470650" cy="4341811"/>
          </a:xfrm>
          <a:prstGeom prst="rect">
            <a:avLst/>
          </a:prstGeom>
        </p:spPr>
      </p:pic>
    </p:spTree>
    <p:extLst>
      <p:ext uri="{BB962C8B-B14F-4D97-AF65-F5344CB8AC3E}">
        <p14:creationId xmlns:p14="http://schemas.microsoft.com/office/powerpoint/2010/main" val="8786841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277143" y="1690689"/>
            <a:ext cx="6589713" cy="4456111"/>
          </a:xfrm>
          <a:prstGeom prst="rect">
            <a:avLst/>
          </a:prstGeom>
        </p:spPr>
      </p:pic>
    </p:spTree>
    <p:extLst>
      <p:ext uri="{BB962C8B-B14F-4D97-AF65-F5344CB8AC3E}">
        <p14:creationId xmlns:p14="http://schemas.microsoft.com/office/powerpoint/2010/main" val="28448070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84351"/>
            <a:ext cx="6096000" cy="4572000"/>
          </a:xfrm>
          <a:prstGeom prst="rect">
            <a:avLst/>
          </a:prstGeom>
        </p:spPr>
      </p:pic>
    </p:spTree>
    <p:extLst>
      <p:ext uri="{BB962C8B-B14F-4D97-AF65-F5344CB8AC3E}">
        <p14:creationId xmlns:p14="http://schemas.microsoft.com/office/powerpoint/2010/main" val="25023918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Haas </a:t>
            </a:r>
            <a:r>
              <a:rPr lang="fr-FR" dirty="0"/>
              <a:t>House, Carmel,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1690689"/>
            <a:ext cx="6883400" cy="4203267"/>
          </a:xfrm>
          <a:prstGeom prst="rect">
            <a:avLst/>
          </a:prstGeom>
        </p:spPr>
      </p:pic>
    </p:spTree>
    <p:extLst>
      <p:ext uri="{BB962C8B-B14F-4D97-AF65-F5344CB8AC3E}">
        <p14:creationId xmlns:p14="http://schemas.microsoft.com/office/powerpoint/2010/main" val="31208073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Harvey House, Palm Springs, CA (1969)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37" y="1690689"/>
            <a:ext cx="3217003" cy="441389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797" y="1690689"/>
            <a:ext cx="2900160" cy="264949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130" y="4481849"/>
            <a:ext cx="1506827" cy="223962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795" y="4481849"/>
            <a:ext cx="1563174" cy="2224290"/>
          </a:xfrm>
          <a:prstGeom prst="rect">
            <a:avLst/>
          </a:prstGeom>
        </p:spPr>
      </p:pic>
      <p:pic>
        <p:nvPicPr>
          <p:cNvPr id="8" name="Image 7"/>
          <p:cNvPicPr>
            <a:picLocks noChangeAspect="1"/>
          </p:cNvPicPr>
          <p:nvPr/>
        </p:nvPicPr>
        <p:blipFill>
          <a:blip r:embed="rId6"/>
          <a:stretch>
            <a:fillRect/>
          </a:stretch>
        </p:blipFill>
        <p:spPr>
          <a:xfrm>
            <a:off x="90152" y="6356351"/>
            <a:ext cx="3124200" cy="390525"/>
          </a:xfrm>
          <a:prstGeom prst="rect">
            <a:avLst/>
          </a:prstGeom>
        </p:spPr>
      </p:pic>
      <p:sp>
        <p:nvSpPr>
          <p:cNvPr id="9" name="ZoneTexte 8"/>
          <p:cNvSpPr txBox="1"/>
          <p:nvPr/>
        </p:nvSpPr>
        <p:spPr>
          <a:xfrm>
            <a:off x="4597758" y="3747752"/>
            <a:ext cx="2498501" cy="646331"/>
          </a:xfrm>
          <a:prstGeom prst="rect">
            <a:avLst/>
          </a:prstGeom>
          <a:noFill/>
        </p:spPr>
        <p:txBody>
          <a:bodyPr wrap="square" rtlCol="0">
            <a:spAutoFit/>
          </a:bodyPr>
          <a:lstStyle/>
          <a:p>
            <a:r>
              <a:rPr lang="fr-FR" dirty="0">
                <a:solidFill>
                  <a:schemeClr val="bg1"/>
                </a:solidFill>
              </a:rPr>
              <a:t>Buff,  Straub,    Hensman</a:t>
            </a:r>
          </a:p>
          <a:p>
            <a:endParaRPr lang="fr-FR" dirty="0"/>
          </a:p>
        </p:txBody>
      </p:sp>
      <p:sp>
        <p:nvSpPr>
          <p:cNvPr id="10" name="ZoneTexte 9"/>
          <p:cNvSpPr txBox="1"/>
          <p:nvPr/>
        </p:nvSpPr>
        <p:spPr>
          <a:xfrm>
            <a:off x="5911403" y="6104587"/>
            <a:ext cx="1429554" cy="646331"/>
          </a:xfrm>
          <a:prstGeom prst="rect">
            <a:avLst/>
          </a:prstGeom>
          <a:noFill/>
        </p:spPr>
        <p:txBody>
          <a:bodyPr wrap="square" rtlCol="0">
            <a:spAutoFit/>
          </a:bodyPr>
          <a:lstStyle/>
          <a:p>
            <a:r>
              <a:rPr lang="fr-FR" dirty="0">
                <a:solidFill>
                  <a:schemeClr val="bg1"/>
                </a:solidFill>
              </a:rPr>
              <a:t>L. Marmol</a:t>
            </a:r>
          </a:p>
          <a:p>
            <a:endParaRPr lang="fr-FR" dirty="0"/>
          </a:p>
        </p:txBody>
      </p:sp>
      <p:sp>
        <p:nvSpPr>
          <p:cNvPr id="11" name="ZoneTexte 10"/>
          <p:cNvSpPr txBox="1"/>
          <p:nvPr/>
        </p:nvSpPr>
        <p:spPr>
          <a:xfrm>
            <a:off x="7637172" y="6104587"/>
            <a:ext cx="1313645" cy="646331"/>
          </a:xfrm>
          <a:prstGeom prst="rect">
            <a:avLst/>
          </a:prstGeom>
          <a:noFill/>
        </p:spPr>
        <p:txBody>
          <a:bodyPr wrap="square" rtlCol="0">
            <a:spAutoFit/>
          </a:bodyPr>
          <a:lstStyle/>
          <a:p>
            <a:r>
              <a:rPr lang="fr-FR" dirty="0">
                <a:solidFill>
                  <a:schemeClr val="bg1"/>
                </a:solidFill>
              </a:rPr>
              <a:t>R. Radziner</a:t>
            </a:r>
          </a:p>
          <a:p>
            <a:endParaRPr lang="fr-FR" dirty="0"/>
          </a:p>
        </p:txBody>
      </p:sp>
    </p:spTree>
    <p:extLst>
      <p:ext uri="{BB962C8B-B14F-4D97-AF65-F5344CB8AC3E}">
        <p14:creationId xmlns:p14="http://schemas.microsoft.com/office/powerpoint/2010/main" val="192724844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fontScale="92500" lnSpcReduction="20000"/>
          </a:bodyPr>
          <a:lstStyle/>
          <a:p>
            <a:r>
              <a:rPr lang="fr-FR" dirty="0"/>
              <a:t>Geller House II, Marcel Breuer, NY.</a:t>
            </a:r>
          </a:p>
          <a:p>
            <a:r>
              <a:rPr lang="fr-FR" dirty="0"/>
              <a:t>Elrod House, John Lautner, CA.</a:t>
            </a:r>
          </a:p>
          <a:p>
            <a:r>
              <a:rPr lang="fr-FR" dirty="0"/>
              <a:t>Graham House, Eliot Noyes, CT.</a:t>
            </a:r>
          </a:p>
          <a:p>
            <a:r>
              <a:rPr lang="fr-FR" dirty="0"/>
              <a:t>Haas House, Mark Mills, CA.</a:t>
            </a:r>
          </a:p>
          <a:p>
            <a:r>
              <a:rPr lang="fr-FR" dirty="0"/>
              <a:t>Harvey House, </a:t>
            </a:r>
            <a:r>
              <a:rPr lang="en-US" dirty="0"/>
              <a:t>Buff, Straub &amp; Hensman, CA.</a:t>
            </a:r>
            <a:r>
              <a:rPr lang="fr-FR" dirty="0"/>
              <a:t> </a:t>
            </a:r>
          </a:p>
          <a:p>
            <a:r>
              <a:rPr lang="fr-FR" dirty="0"/>
              <a:t>Deane Residence, </a:t>
            </a:r>
            <a:r>
              <a:rPr lang="fr-FR" dirty="0" smtClean="0"/>
              <a:t>Paul Rudolph</a:t>
            </a:r>
            <a:r>
              <a:rPr lang="fr-FR" dirty="0"/>
              <a:t>, NY</a:t>
            </a:r>
            <a:r>
              <a:rPr lang="fr-FR" dirty="0" smtClean="0"/>
              <a:t>.</a:t>
            </a:r>
          </a:p>
          <a:p>
            <a:r>
              <a:rPr lang="fr-FR" dirty="0"/>
              <a:t>Cogswell House, </a:t>
            </a:r>
            <a:r>
              <a:rPr lang="fr-FR" dirty="0" smtClean="0"/>
              <a:t>Arthur Cogswell, NC</a:t>
            </a:r>
            <a:r>
              <a:rPr lang="fr-FR" dirty="0" smtClean="0"/>
              <a:t>.</a:t>
            </a:r>
          </a:p>
          <a:p>
            <a:r>
              <a:rPr lang="fr-FR" dirty="0"/>
              <a:t>Scoren House, Donald </a:t>
            </a:r>
            <a:r>
              <a:rPr lang="fr-FR" dirty="0" smtClean="0"/>
              <a:t>Knorr, CA.</a:t>
            </a:r>
            <a:endParaRPr lang="fr-FR" dirty="0" smtClean="0"/>
          </a:p>
          <a:p>
            <a:r>
              <a:rPr lang="fr-FR" dirty="0" smtClean="0"/>
              <a:t>Bass </a:t>
            </a:r>
            <a:r>
              <a:rPr lang="fr-FR" dirty="0"/>
              <a:t>Residence, Paul Rudolph, TX</a:t>
            </a:r>
            <a:r>
              <a:rPr lang="fr-FR" dirty="0" smtClean="0"/>
              <a:t>.</a:t>
            </a:r>
          </a:p>
          <a:p>
            <a:r>
              <a:rPr lang="fr-FR" dirty="0" smtClean="0"/>
              <a:t>Sabel House, </a:t>
            </a:r>
            <a:r>
              <a:rPr lang="fr-FR" dirty="0"/>
              <a:t>Julian &amp; Barbara Neski, NY</a:t>
            </a:r>
            <a:r>
              <a:rPr lang="fr-FR" dirty="0" smtClean="0"/>
              <a:t>.</a:t>
            </a:r>
          </a:p>
          <a:p>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5657405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9040969" cy="1325563"/>
          </a:xfrm>
        </p:spPr>
        <p:txBody>
          <a:bodyPr/>
          <a:lstStyle/>
          <a:p>
            <a:r>
              <a:rPr lang="fr-FR" dirty="0"/>
              <a:t>Harvey House, Palm Springs, CA (1969)</a:t>
            </a:r>
          </a:p>
        </p:txBody>
      </p:sp>
      <p:sp>
        <p:nvSpPr>
          <p:cNvPr id="3" name="Espace réservé du contenu 2"/>
          <p:cNvSpPr>
            <a:spLocks noGrp="1"/>
          </p:cNvSpPr>
          <p:nvPr>
            <p:ph idx="1"/>
          </p:nvPr>
        </p:nvSpPr>
        <p:spPr/>
        <p:txBody>
          <a:bodyPr>
            <a:normAutofit fontScale="92500" lnSpcReduction="20000"/>
          </a:bodyPr>
          <a:lstStyle/>
          <a:p>
            <a:r>
              <a:rPr lang="fr-FR" dirty="0"/>
              <a:t>It is the work of</a:t>
            </a:r>
            <a:r>
              <a:rPr lang="en-US" dirty="0"/>
              <a:t>  the architects Conrad Buff, Dennis Straub, and Don Hensman. </a:t>
            </a:r>
            <a:r>
              <a:rPr lang="fr-FR" dirty="0"/>
              <a:t>Its original design was restored by Marmol Radziner firm</a:t>
            </a:r>
            <a:r>
              <a:rPr lang="fr-FR" dirty="0" smtClean="0"/>
              <a:t>.</a:t>
            </a:r>
          </a:p>
          <a:p>
            <a:r>
              <a:rPr lang="en-US" dirty="0"/>
              <a:t>As big as the compound is, little of it can be seen from the street—only a long, low stone wall and two seemingly impenetrable front doors. </a:t>
            </a:r>
            <a:endParaRPr lang="en-US" dirty="0" smtClean="0"/>
          </a:p>
          <a:p>
            <a:r>
              <a:rPr lang="en-US" dirty="0"/>
              <a:t>Buff &amp; Hensman were known for post-and-beam houses, so the spirit of this home lay in the rhythm of its skeleton, which Marmol Radziner emphasized by changing its outlines from white to brown-black. Radziner was also fascinated by how the plan pushed indoor-outdoor living “to the limit.” By using the same terrazzo floor inside and out, Radziner wove the two together more tightly than ever.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2051498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Harvey House, Palm Springs,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01" y="1690689"/>
            <a:ext cx="6890197" cy="4491171"/>
          </a:xfrm>
          <a:prstGeom prst="rect">
            <a:avLst/>
          </a:prstGeom>
        </p:spPr>
      </p:pic>
    </p:spTree>
    <p:extLst>
      <p:ext uri="{BB962C8B-B14F-4D97-AF65-F5344CB8AC3E}">
        <p14:creationId xmlns:p14="http://schemas.microsoft.com/office/powerpoint/2010/main" val="27683675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Harvey House, Palm Springs,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01" y="1690689"/>
            <a:ext cx="6890197" cy="4491171"/>
          </a:xfrm>
          <a:prstGeom prst="rect">
            <a:avLst/>
          </a:prstGeom>
        </p:spPr>
      </p:pic>
    </p:spTree>
    <p:extLst>
      <p:ext uri="{BB962C8B-B14F-4D97-AF65-F5344CB8AC3E}">
        <p14:creationId xmlns:p14="http://schemas.microsoft.com/office/powerpoint/2010/main" val="14629393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15210" cy="1325563"/>
          </a:xfrm>
        </p:spPr>
        <p:txBody>
          <a:bodyPr/>
          <a:lstStyle/>
          <a:p>
            <a:r>
              <a:rPr lang="fr-FR" dirty="0"/>
              <a:t>Harvey House, Palm Springs,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64" y="1690689"/>
            <a:ext cx="6967471" cy="4452534"/>
          </a:xfrm>
          <a:prstGeom prst="rect">
            <a:avLst/>
          </a:prstGeom>
        </p:spPr>
      </p:pic>
    </p:spTree>
    <p:extLst>
      <p:ext uri="{BB962C8B-B14F-4D97-AF65-F5344CB8AC3E}">
        <p14:creationId xmlns:p14="http://schemas.microsoft.com/office/powerpoint/2010/main" val="14325839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Harvey House, Palm Springs,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25" y="1690689"/>
            <a:ext cx="6980349" cy="4452535"/>
          </a:xfrm>
          <a:prstGeom prst="rect">
            <a:avLst/>
          </a:prstGeom>
        </p:spPr>
      </p:pic>
    </p:spTree>
    <p:extLst>
      <p:ext uri="{BB962C8B-B14F-4D97-AF65-F5344CB8AC3E}">
        <p14:creationId xmlns:p14="http://schemas.microsoft.com/office/powerpoint/2010/main" val="5690505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2" y="365126"/>
            <a:ext cx="9053848" cy="1325563"/>
          </a:xfrm>
        </p:spPr>
        <p:txBody>
          <a:bodyPr/>
          <a:lstStyle/>
          <a:p>
            <a:r>
              <a:rPr lang="fr-FR" dirty="0"/>
              <a:t>Harvey House, Palm Springs,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66" y="1690689"/>
            <a:ext cx="6838683" cy="4478292"/>
          </a:xfrm>
          <a:prstGeom prst="rect">
            <a:avLst/>
          </a:prstGeom>
        </p:spPr>
      </p:pic>
    </p:spTree>
    <p:extLst>
      <p:ext uri="{BB962C8B-B14F-4D97-AF65-F5344CB8AC3E}">
        <p14:creationId xmlns:p14="http://schemas.microsoft.com/office/powerpoint/2010/main" val="3764755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1" y="365126"/>
            <a:ext cx="8925058" cy="1325563"/>
          </a:xfrm>
        </p:spPr>
        <p:txBody>
          <a:bodyPr/>
          <a:lstStyle/>
          <a:p>
            <a:r>
              <a:rPr lang="fr-FR" dirty="0"/>
              <a:t>Harvey House, Palm Springs,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143" y="1690689"/>
            <a:ext cx="6941714" cy="4491171"/>
          </a:xfrm>
          <a:prstGeom prst="rect">
            <a:avLst/>
          </a:prstGeom>
        </p:spPr>
      </p:pic>
    </p:spTree>
    <p:extLst>
      <p:ext uri="{BB962C8B-B14F-4D97-AF65-F5344CB8AC3E}">
        <p14:creationId xmlns:p14="http://schemas.microsoft.com/office/powerpoint/2010/main" val="22717630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Harvey House, Palm Springs,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46" y="1690689"/>
            <a:ext cx="6722772" cy="4529808"/>
          </a:xfrm>
          <a:prstGeom prst="rect">
            <a:avLst/>
          </a:prstGeom>
        </p:spPr>
      </p:pic>
    </p:spTree>
    <p:extLst>
      <p:ext uri="{BB962C8B-B14F-4D97-AF65-F5344CB8AC3E}">
        <p14:creationId xmlns:p14="http://schemas.microsoft.com/office/powerpoint/2010/main" val="29770745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0" y="365126"/>
            <a:ext cx="9028090" cy="1325563"/>
          </a:xfrm>
        </p:spPr>
        <p:txBody>
          <a:bodyPr/>
          <a:lstStyle/>
          <a:p>
            <a:r>
              <a:rPr lang="fr-FR" dirty="0"/>
              <a:t>Harvey House, Palm Springs,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72" y="1690689"/>
            <a:ext cx="6787166" cy="4465413"/>
          </a:xfrm>
          <a:prstGeom prst="rect">
            <a:avLst/>
          </a:prstGeom>
        </p:spPr>
      </p:pic>
    </p:spTree>
    <p:extLst>
      <p:ext uri="{BB962C8B-B14F-4D97-AF65-F5344CB8AC3E}">
        <p14:creationId xmlns:p14="http://schemas.microsoft.com/office/powerpoint/2010/main" val="40668966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545" y="365126"/>
            <a:ext cx="8886423" cy="1325563"/>
          </a:xfrm>
        </p:spPr>
        <p:txBody>
          <a:bodyPr/>
          <a:lstStyle/>
          <a:p>
            <a:r>
              <a:rPr lang="fr-FR" dirty="0"/>
              <a:t>Harvey House, Palm Springs, CA (</a:t>
            </a:r>
            <a:r>
              <a:rPr lang="fr-FR" dirty="0" smtClean="0"/>
              <a:t>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690" y="1690689"/>
            <a:ext cx="6632620" cy="4375261"/>
          </a:xfrm>
          <a:prstGeom prst="rect">
            <a:avLst/>
          </a:prstGeom>
        </p:spPr>
      </p:pic>
    </p:spTree>
    <p:extLst>
      <p:ext uri="{BB962C8B-B14F-4D97-AF65-F5344CB8AC3E}">
        <p14:creationId xmlns:p14="http://schemas.microsoft.com/office/powerpoint/2010/main" val="42521247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Modernist </a:t>
            </a:r>
            <a:r>
              <a:rPr lang="fr-FR" dirty="0" smtClean="0"/>
              <a:t>Houses 2</a:t>
            </a:r>
            <a:endParaRPr lang="fr-FR" dirty="0"/>
          </a:p>
        </p:txBody>
      </p:sp>
      <p:sp>
        <p:nvSpPr>
          <p:cNvPr id="3" name="Espace réservé du contenu 2"/>
          <p:cNvSpPr>
            <a:spLocks noGrp="1"/>
          </p:cNvSpPr>
          <p:nvPr>
            <p:ph idx="1"/>
          </p:nvPr>
        </p:nvSpPr>
        <p:spPr/>
        <p:txBody>
          <a:bodyPr>
            <a:normAutofit/>
          </a:bodyPr>
          <a:lstStyle/>
          <a:p>
            <a:r>
              <a:rPr lang="fr-FR" dirty="0"/>
              <a:t>Perlbinder House, Norman Jaffe, NY</a:t>
            </a:r>
            <a:r>
              <a:rPr lang="fr-FR" dirty="0" smtClean="0"/>
              <a:t>.</a:t>
            </a:r>
            <a:endParaRPr lang="fr-FR" dirty="0" smtClean="0"/>
          </a:p>
          <a:p>
            <a:r>
              <a:rPr lang="fr-FR" dirty="0" smtClean="0"/>
              <a:t>Lovett </a:t>
            </a:r>
            <a:r>
              <a:rPr lang="fr-FR" dirty="0"/>
              <a:t>Cabin, Wendell Harper Lovett, WA. </a:t>
            </a:r>
            <a:endParaRPr lang="fr-FR" dirty="0" smtClean="0"/>
          </a:p>
          <a:p>
            <a:r>
              <a:rPr lang="fr-FR" dirty="0" smtClean="0"/>
              <a:t>Goldfinger </a:t>
            </a:r>
            <a:r>
              <a:rPr lang="fr-FR" dirty="0"/>
              <a:t>House, Myron Goldfinger, NY.</a:t>
            </a:r>
          </a:p>
          <a:p>
            <a:r>
              <a:rPr lang="fr-FR" dirty="0"/>
              <a:t>Pack House, Martin Growald &amp; Harry Bates, NY.</a:t>
            </a:r>
          </a:p>
          <a:p>
            <a:r>
              <a:rPr lang="fr-FR" dirty="0"/>
              <a:t>Falk House, Peter Eisenman, VT.</a:t>
            </a:r>
          </a:p>
          <a:p>
            <a:r>
              <a:rPr lang="fr-FR" dirty="0"/>
              <a:t>Shafer House, James B. Baker, NY</a:t>
            </a:r>
            <a:r>
              <a:rPr lang="fr-FR" dirty="0" smtClean="0"/>
              <a:t>.</a:t>
            </a:r>
          </a:p>
          <a:p>
            <a:r>
              <a:rPr lang="fr-FR" dirty="0"/>
              <a:t>Menkick House, </a:t>
            </a:r>
            <a:r>
              <a:rPr lang="fr-FR" dirty="0" smtClean="0"/>
              <a:t>Charles Haertling, CO.</a:t>
            </a:r>
          </a:p>
          <a:p>
            <a:r>
              <a:rPr lang="fr-FR" dirty="0"/>
              <a:t>Kahn House, </a:t>
            </a:r>
            <a:r>
              <a:rPr lang="fr-FR" dirty="0" smtClean="0"/>
              <a:t>Charles Haertling, CO.</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41919637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2" y="365126"/>
            <a:ext cx="9053848" cy="1325563"/>
          </a:xfrm>
        </p:spPr>
        <p:txBody>
          <a:bodyPr/>
          <a:lstStyle/>
          <a:p>
            <a:r>
              <a:rPr lang="fr-FR" dirty="0"/>
              <a:t>Harvey House, Palm Springs, CA (</a:t>
            </a:r>
            <a:r>
              <a:rPr lang="fr-FR" dirty="0" smtClean="0"/>
              <a:t>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51" y="1690689"/>
            <a:ext cx="6645498" cy="4401019"/>
          </a:xfrm>
          <a:prstGeom prst="rect">
            <a:avLst/>
          </a:prstGeom>
        </p:spPr>
      </p:pic>
    </p:spTree>
    <p:extLst>
      <p:ext uri="{BB962C8B-B14F-4D97-AF65-F5344CB8AC3E}">
        <p14:creationId xmlns:p14="http://schemas.microsoft.com/office/powerpoint/2010/main" val="38474944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20" y="365126"/>
            <a:ext cx="8912180" cy="1325563"/>
          </a:xfrm>
        </p:spPr>
        <p:txBody>
          <a:bodyPr/>
          <a:lstStyle/>
          <a:p>
            <a:r>
              <a:rPr lang="fr-FR" dirty="0"/>
              <a:t>Harvey House, Palm Springs, CA (</a:t>
            </a:r>
            <a:r>
              <a:rPr lang="fr-FR" dirty="0" smtClean="0"/>
              <a:t>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44" y="1690689"/>
            <a:ext cx="6516711" cy="4439656"/>
          </a:xfrm>
          <a:prstGeom prst="rect">
            <a:avLst/>
          </a:prstGeom>
        </p:spPr>
      </p:pic>
    </p:spTree>
    <p:extLst>
      <p:ext uri="{BB962C8B-B14F-4D97-AF65-F5344CB8AC3E}">
        <p14:creationId xmlns:p14="http://schemas.microsoft.com/office/powerpoint/2010/main" val="32653598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2" y="365126"/>
            <a:ext cx="8937938" cy="1325563"/>
          </a:xfrm>
        </p:spPr>
        <p:txBody>
          <a:bodyPr/>
          <a:lstStyle/>
          <a:p>
            <a:r>
              <a:rPr lang="fr-FR" dirty="0"/>
              <a:t>Harvey House, Palm Springs, CA (</a:t>
            </a:r>
            <a:r>
              <a:rPr lang="fr-FR" dirty="0" smtClean="0"/>
              <a:t>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64" y="1690689"/>
            <a:ext cx="6967471" cy="4297988"/>
          </a:xfrm>
          <a:prstGeom prst="rect">
            <a:avLst/>
          </a:prstGeom>
        </p:spPr>
      </p:pic>
    </p:spTree>
    <p:extLst>
      <p:ext uri="{BB962C8B-B14F-4D97-AF65-F5344CB8AC3E}">
        <p14:creationId xmlns:p14="http://schemas.microsoft.com/office/powerpoint/2010/main" val="39307274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2" y="365126"/>
            <a:ext cx="9375820" cy="1325563"/>
          </a:xfrm>
        </p:spPr>
        <p:txBody>
          <a:bodyPr/>
          <a:lstStyle/>
          <a:p>
            <a:r>
              <a:rPr lang="fr-FR" dirty="0" smtClean="0"/>
              <a:t>Deane Residence, Great Neck, NY (1969)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399" y="1690689"/>
            <a:ext cx="3285894" cy="265945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7140" y="1690689"/>
            <a:ext cx="2678832" cy="38481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11" y="4819172"/>
            <a:ext cx="4622222" cy="330159"/>
          </a:xfrm>
          <a:prstGeom prst="rect">
            <a:avLst/>
          </a:prstGeom>
        </p:spPr>
      </p:pic>
      <p:sp>
        <p:nvSpPr>
          <p:cNvPr id="7" name="ZoneTexte 6"/>
          <p:cNvSpPr txBox="1"/>
          <p:nvPr/>
        </p:nvSpPr>
        <p:spPr>
          <a:xfrm>
            <a:off x="5399405" y="4350139"/>
            <a:ext cx="1570107" cy="369332"/>
          </a:xfrm>
          <a:prstGeom prst="rect">
            <a:avLst/>
          </a:prstGeom>
          <a:noFill/>
        </p:spPr>
        <p:txBody>
          <a:bodyPr wrap="square" rtlCol="0">
            <a:spAutoFit/>
          </a:bodyPr>
          <a:lstStyle/>
          <a:p>
            <a:r>
              <a:rPr lang="fr-FR" dirty="0" smtClean="0">
                <a:solidFill>
                  <a:schemeClr val="bg1"/>
                </a:solidFill>
              </a:rPr>
              <a:t>Paul Rudolph</a:t>
            </a:r>
            <a:endParaRPr lang="fr-FR" dirty="0">
              <a:solidFill>
                <a:schemeClr val="bg1"/>
              </a:solidFill>
            </a:endParaRPr>
          </a:p>
        </p:txBody>
      </p:sp>
    </p:spTree>
    <p:extLst>
      <p:ext uri="{BB962C8B-B14F-4D97-AF65-F5344CB8AC3E}">
        <p14:creationId xmlns:p14="http://schemas.microsoft.com/office/powerpoint/2010/main" val="369547318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9375819" cy="1325563"/>
          </a:xfrm>
        </p:spPr>
        <p:txBody>
          <a:bodyPr/>
          <a:lstStyle/>
          <a:p>
            <a:r>
              <a:rPr lang="fr-FR" dirty="0" smtClean="0"/>
              <a:t>Deane Residence, </a:t>
            </a:r>
            <a:r>
              <a:rPr lang="fr-FR" dirty="0"/>
              <a:t>Great Neck, NY (1969)</a:t>
            </a:r>
          </a:p>
        </p:txBody>
      </p:sp>
      <p:sp>
        <p:nvSpPr>
          <p:cNvPr id="3" name="Espace réservé du contenu 2"/>
          <p:cNvSpPr>
            <a:spLocks noGrp="1"/>
          </p:cNvSpPr>
          <p:nvPr>
            <p:ph idx="1"/>
          </p:nvPr>
        </p:nvSpPr>
        <p:spPr/>
        <p:txBody>
          <a:bodyPr/>
          <a:lstStyle/>
          <a:p>
            <a:r>
              <a:rPr lang="en-US" dirty="0"/>
              <a:t>It is the work of the architect Paul Rudolph.</a:t>
            </a:r>
          </a:p>
          <a:p>
            <a:r>
              <a:rPr lang="en-US" dirty="0"/>
              <a:t>All aspects of its design come from a single geometric figure. Each module is built with 2x12 bolted wood. The frame is repeated at regular intervals of 4 feet along its entire length and rests on vertical Y-shaped supports. The walls are made of plywood coated with a cementitious binder.</a:t>
            </a:r>
          </a:p>
          <a:p>
            <a:r>
              <a:rPr lang="en-US" dirty="0"/>
              <a:t>The interior spaces are divided into 3 distinct zones: family rooms on one side, kitchen on the other surround a central living space.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5357983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9414455" cy="1325563"/>
          </a:xfrm>
        </p:spPr>
        <p:txBody>
          <a:bodyPr/>
          <a:lstStyle/>
          <a:p>
            <a:r>
              <a:rPr lang="fr-FR" dirty="0"/>
              <a:t>Deane </a:t>
            </a:r>
            <a:r>
              <a:rPr lang="fr-FR" dirty="0" smtClean="0"/>
              <a:t>Residence, </a:t>
            </a:r>
            <a:r>
              <a:rPr lang="fr-FR" dirty="0"/>
              <a:t>Great Neck, NY (1969)</a:t>
            </a:r>
          </a:p>
        </p:txBody>
      </p:sp>
      <p:sp>
        <p:nvSpPr>
          <p:cNvPr id="3" name="Espace réservé du contenu 2"/>
          <p:cNvSpPr>
            <a:spLocks noGrp="1"/>
          </p:cNvSpPr>
          <p:nvPr>
            <p:ph idx="1"/>
          </p:nvPr>
        </p:nvSpPr>
        <p:spPr/>
        <p:txBody>
          <a:bodyPr>
            <a:normAutofit fontScale="92500" lnSpcReduction="10000"/>
          </a:bodyPr>
          <a:lstStyle/>
          <a:p>
            <a:r>
              <a:rPr lang="en-US" dirty="0"/>
              <a:t>Two bars of smaller programmatic elements (bedrooms, kitchen, and service area) frame an expansive central living space. Family bedrooms form one side of the house, with a master suite below and children’s rooms above. Kitchen and service areas—the house was designed for live-in help—form the opposite volume</a:t>
            </a:r>
            <a:r>
              <a:rPr lang="en-US" dirty="0" smtClean="0"/>
              <a:t>.</a:t>
            </a:r>
          </a:p>
          <a:p>
            <a:r>
              <a:rPr lang="en-US" dirty="0"/>
              <a:t>All wall surfaces are coated with the same plaster and aggregate, both inside and outside. Richly embellished surfaces dominate the living room, where an irregular pattern of mirrors reflects light from the clerestory window, and continues into the master suite, with its ribbed copper ceiling.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75752713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9427335" cy="1325563"/>
          </a:xfrm>
        </p:spPr>
        <p:txBody>
          <a:bodyPr>
            <a:normAutofit/>
          </a:bodyPr>
          <a:lstStyle/>
          <a:p>
            <a:r>
              <a:rPr lang="fr-FR" dirty="0" smtClean="0"/>
              <a:t>Deane Residence, </a:t>
            </a:r>
            <a:r>
              <a:rPr lang="fr-FR" dirty="0"/>
              <a:t>Great Neck,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8" y="1690689"/>
            <a:ext cx="6802244" cy="4326673"/>
          </a:xfrm>
          <a:prstGeom prst="rect">
            <a:avLst/>
          </a:prstGeom>
        </p:spPr>
      </p:pic>
    </p:spTree>
    <p:extLst>
      <p:ext uri="{BB962C8B-B14F-4D97-AF65-F5344CB8AC3E}">
        <p14:creationId xmlns:p14="http://schemas.microsoft.com/office/powerpoint/2010/main" val="38278982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51" y="365126"/>
            <a:ext cx="9453092" cy="1325563"/>
          </a:xfrm>
        </p:spPr>
        <p:txBody>
          <a:bodyPr>
            <a:normAutofit/>
          </a:bodyPr>
          <a:lstStyle/>
          <a:p>
            <a:r>
              <a:rPr lang="fr-FR" dirty="0" smtClean="0"/>
              <a:t>Deane Residence, </a:t>
            </a:r>
            <a:r>
              <a:rPr lang="fr-FR" dirty="0"/>
              <a:t>Great Neck,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030309" y="1690689"/>
            <a:ext cx="7083381" cy="4139070"/>
          </a:xfrm>
          <a:prstGeom prst="rect">
            <a:avLst/>
          </a:prstGeom>
        </p:spPr>
      </p:pic>
    </p:spTree>
    <p:extLst>
      <p:ext uri="{BB962C8B-B14F-4D97-AF65-F5344CB8AC3E}">
        <p14:creationId xmlns:p14="http://schemas.microsoft.com/office/powerpoint/2010/main" val="39528519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9401577" cy="1325563"/>
          </a:xfrm>
        </p:spPr>
        <p:txBody>
          <a:bodyPr/>
          <a:lstStyle/>
          <a:p>
            <a:r>
              <a:rPr lang="fr-FR" dirty="0" smtClean="0"/>
              <a:t>Deane Residence, </a:t>
            </a:r>
            <a:r>
              <a:rPr lang="fr-FR" dirty="0"/>
              <a:t>Great Neck,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367" y="1690688"/>
            <a:ext cx="3067599" cy="3847171"/>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296" y="1690689"/>
            <a:ext cx="3064558" cy="3847171"/>
          </a:xfrm>
          <a:prstGeom prst="rect">
            <a:avLst/>
          </a:prstGeom>
        </p:spPr>
      </p:pic>
    </p:spTree>
    <p:extLst>
      <p:ext uri="{BB962C8B-B14F-4D97-AF65-F5344CB8AC3E}">
        <p14:creationId xmlns:p14="http://schemas.microsoft.com/office/powerpoint/2010/main" val="9513502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9401577" cy="1325563"/>
          </a:xfrm>
        </p:spPr>
        <p:txBody>
          <a:bodyPr/>
          <a:lstStyle/>
          <a:p>
            <a:r>
              <a:rPr lang="fr-FR" dirty="0" smtClean="0"/>
              <a:t> </a:t>
            </a:r>
            <a:r>
              <a:rPr lang="fr-FR" dirty="0" err="1" smtClean="0"/>
              <a:t>Deane</a:t>
            </a:r>
            <a:r>
              <a:rPr lang="fr-FR" dirty="0" smtClean="0"/>
              <a:t> Residence, </a:t>
            </a:r>
            <a:r>
              <a:rPr lang="fr-FR" dirty="0"/>
              <a:t>Great Neck, NY (</a:t>
            </a:r>
            <a:r>
              <a:rPr lang="fr-FR" dirty="0" smtClean="0"/>
              <a:t>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468" y="1690689"/>
            <a:ext cx="3310172" cy="4036741"/>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90689"/>
            <a:ext cx="3332253" cy="4036741"/>
          </a:xfrm>
          <a:prstGeom prst="rect">
            <a:avLst/>
          </a:prstGeom>
        </p:spPr>
      </p:pic>
      <p:pic>
        <p:nvPicPr>
          <p:cNvPr id="6" name="Local Forecast - Elevat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856380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7" y="365126"/>
            <a:ext cx="8552985" cy="1325563"/>
          </a:xfrm>
        </p:spPr>
        <p:txBody>
          <a:bodyPr/>
          <a:lstStyle/>
          <a:p>
            <a:r>
              <a:rPr lang="fr-FR" dirty="0" smtClean="0"/>
              <a:t>Geller House II, Lawrence, NY (1969)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347" y="1690689"/>
            <a:ext cx="3537492" cy="459860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400" y="1690689"/>
            <a:ext cx="1673671" cy="1800812"/>
          </a:xfrm>
          <a:prstGeom prst="rect">
            <a:avLst/>
          </a:prstGeom>
        </p:spPr>
      </p:pic>
      <p:sp>
        <p:nvSpPr>
          <p:cNvPr id="6" name="ZoneTexte 5"/>
          <p:cNvSpPr txBox="1"/>
          <p:nvPr/>
        </p:nvSpPr>
        <p:spPr>
          <a:xfrm>
            <a:off x="5207620" y="3033132"/>
            <a:ext cx="1427356" cy="369332"/>
          </a:xfrm>
          <a:prstGeom prst="rect">
            <a:avLst/>
          </a:prstGeom>
          <a:noFill/>
        </p:spPr>
        <p:txBody>
          <a:bodyPr wrap="square" rtlCol="0">
            <a:spAutoFit/>
          </a:bodyPr>
          <a:lstStyle/>
          <a:p>
            <a:r>
              <a:rPr lang="fr-FR" dirty="0" smtClean="0">
                <a:solidFill>
                  <a:schemeClr val="bg1"/>
                </a:solidFill>
              </a:rPr>
              <a:t>M. Breuer</a:t>
            </a:r>
            <a:endParaRPr lang="fr-FR" dirty="0">
              <a:solidFill>
                <a:schemeClr val="bg1"/>
              </a:solidFill>
            </a:endParaRPr>
          </a:p>
        </p:txBody>
      </p:sp>
    </p:spTree>
    <p:extLst>
      <p:ext uri="{BB962C8B-B14F-4D97-AF65-F5344CB8AC3E}">
        <p14:creationId xmlns:p14="http://schemas.microsoft.com/office/powerpoint/2010/main" val="171405403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9414455" cy="1325563"/>
          </a:xfrm>
        </p:spPr>
        <p:txBody>
          <a:bodyPr/>
          <a:lstStyle/>
          <a:p>
            <a:r>
              <a:rPr lang="fr-FR" dirty="0"/>
              <a:t>Deane </a:t>
            </a:r>
            <a:r>
              <a:rPr lang="fr-FR" dirty="0" smtClean="0"/>
              <a:t>Residence, </a:t>
            </a:r>
            <a:r>
              <a:rPr lang="fr-FR" dirty="0"/>
              <a:t>Great Neck,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46219" y="1690689"/>
            <a:ext cx="6851561" cy="4324350"/>
          </a:xfrm>
          <a:prstGeom prst="rect">
            <a:avLst/>
          </a:prstGeom>
        </p:spPr>
      </p:pic>
    </p:spTree>
    <p:extLst>
      <p:ext uri="{BB962C8B-B14F-4D97-AF65-F5344CB8AC3E}">
        <p14:creationId xmlns:p14="http://schemas.microsoft.com/office/powerpoint/2010/main" val="9468696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Cogswell House, Chapel Hill, NC (1969)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709" y="1690689"/>
            <a:ext cx="2495904" cy="299240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59" y="1690689"/>
            <a:ext cx="6065179" cy="4393917"/>
          </a:xfrm>
          <a:prstGeom prst="rect">
            <a:avLst/>
          </a:prstGeom>
        </p:spPr>
      </p:pic>
      <p:sp>
        <p:nvSpPr>
          <p:cNvPr id="7" name="ZoneTexte 6"/>
          <p:cNvSpPr txBox="1"/>
          <p:nvPr/>
        </p:nvSpPr>
        <p:spPr>
          <a:xfrm>
            <a:off x="6443529" y="4247260"/>
            <a:ext cx="2333002" cy="369332"/>
          </a:xfrm>
          <a:prstGeom prst="rect">
            <a:avLst/>
          </a:prstGeom>
          <a:noFill/>
        </p:spPr>
        <p:txBody>
          <a:bodyPr wrap="square" rtlCol="0">
            <a:spAutoFit/>
          </a:bodyPr>
          <a:lstStyle/>
          <a:p>
            <a:r>
              <a:rPr lang="fr-FR" dirty="0" smtClean="0">
                <a:solidFill>
                  <a:schemeClr val="bg1"/>
                </a:solidFill>
              </a:rPr>
              <a:t>Arthur Cogswell</a:t>
            </a:r>
            <a:endParaRPr lang="fr-FR" dirty="0">
              <a:solidFill>
                <a:schemeClr val="bg1"/>
              </a:solidFill>
            </a:endParaRPr>
          </a:p>
        </p:txBody>
      </p:sp>
    </p:spTree>
    <p:extLst>
      <p:ext uri="{BB962C8B-B14F-4D97-AF65-F5344CB8AC3E}">
        <p14:creationId xmlns:p14="http://schemas.microsoft.com/office/powerpoint/2010/main" val="191850272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Cogswell House, Chapel Hill, NC (1969)</a:t>
            </a:r>
          </a:p>
        </p:txBody>
      </p:sp>
      <p:sp>
        <p:nvSpPr>
          <p:cNvPr id="3" name="Espace réservé du contenu 2"/>
          <p:cNvSpPr>
            <a:spLocks noGrp="1"/>
          </p:cNvSpPr>
          <p:nvPr>
            <p:ph idx="1"/>
          </p:nvPr>
        </p:nvSpPr>
        <p:spPr/>
        <p:txBody>
          <a:bodyPr>
            <a:normAutofit lnSpcReduction="10000"/>
          </a:bodyPr>
          <a:lstStyle/>
          <a:p>
            <a:r>
              <a:rPr lang="fr-FR" dirty="0" smtClean="0"/>
              <a:t>It is the own house of the architect Arthur Cogswell</a:t>
            </a:r>
          </a:p>
          <a:p>
            <a:r>
              <a:rPr lang="en-US" dirty="0" smtClean="0"/>
              <a:t>The </a:t>
            </a:r>
            <a:r>
              <a:rPr lang="en-US" dirty="0"/>
              <a:t>front living and dining space remain open for entertaining with floor to ceiling views of the courtyard and pool. Uninterrupted wall and ceiling surfaces are made possible by a series of kiosks throughout the home that consolidate equipment and other technology. The addition of ipe, white oak, glass block, and copper amongst others work in concert with the existing steel and concrete to create a balanced material and textural composition.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5152841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Cogswell House, Chapel Hill, NC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30" y="1690689"/>
            <a:ext cx="6913548" cy="4334096"/>
          </a:xfrm>
          <a:prstGeom prst="rect">
            <a:avLst/>
          </a:prstGeom>
        </p:spPr>
      </p:pic>
    </p:spTree>
    <p:extLst>
      <p:ext uri="{BB962C8B-B14F-4D97-AF65-F5344CB8AC3E}">
        <p14:creationId xmlns:p14="http://schemas.microsoft.com/office/powerpoint/2010/main" val="18686391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Cogswell House, Chapel Hill, NC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676" y="1690689"/>
            <a:ext cx="7118647" cy="4453738"/>
          </a:xfrm>
          <a:prstGeom prst="rect">
            <a:avLst/>
          </a:prstGeom>
        </p:spPr>
      </p:pic>
    </p:spTree>
    <p:extLst>
      <p:ext uri="{BB962C8B-B14F-4D97-AF65-F5344CB8AC3E}">
        <p14:creationId xmlns:p14="http://schemas.microsoft.com/office/powerpoint/2010/main" val="2539667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Cogswell House, Chapel Hill, NC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589" y="1690689"/>
            <a:ext cx="6964822" cy="4436647"/>
          </a:xfrm>
          <a:prstGeom prst="rect">
            <a:avLst/>
          </a:prstGeom>
        </p:spPr>
      </p:pic>
    </p:spTree>
    <p:extLst>
      <p:ext uri="{BB962C8B-B14F-4D97-AF65-F5344CB8AC3E}">
        <p14:creationId xmlns:p14="http://schemas.microsoft.com/office/powerpoint/2010/main" val="3625245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955993" cy="1325563"/>
          </a:xfrm>
        </p:spPr>
        <p:txBody>
          <a:bodyPr/>
          <a:lstStyle/>
          <a:p>
            <a:r>
              <a:rPr lang="fr-FR" dirty="0"/>
              <a:t>Cogswell House, Chapel Hill, NC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773" y="1690689"/>
            <a:ext cx="6990460" cy="4419555"/>
          </a:xfrm>
          <a:prstGeom prst="rect">
            <a:avLst/>
          </a:prstGeom>
        </p:spPr>
      </p:pic>
    </p:spTree>
    <p:extLst>
      <p:ext uri="{BB962C8B-B14F-4D97-AF65-F5344CB8AC3E}">
        <p14:creationId xmlns:p14="http://schemas.microsoft.com/office/powerpoint/2010/main" val="7517902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821" y="365126"/>
            <a:ext cx="8938900" cy="1325563"/>
          </a:xfrm>
        </p:spPr>
        <p:txBody>
          <a:bodyPr/>
          <a:lstStyle/>
          <a:p>
            <a:r>
              <a:rPr lang="fr-FR" dirty="0"/>
              <a:t>Cogswell House, Chapel Hill, NC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724" y="1690689"/>
            <a:ext cx="6380552" cy="4240092"/>
          </a:xfrm>
          <a:prstGeom prst="rect">
            <a:avLst/>
          </a:prstGeom>
        </p:spPr>
      </p:pic>
    </p:spTree>
    <p:extLst>
      <p:ext uri="{BB962C8B-B14F-4D97-AF65-F5344CB8AC3E}">
        <p14:creationId xmlns:p14="http://schemas.microsoft.com/office/powerpoint/2010/main" val="9392175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641" y="365126"/>
            <a:ext cx="8896172" cy="1325563"/>
          </a:xfrm>
        </p:spPr>
        <p:txBody>
          <a:bodyPr/>
          <a:lstStyle/>
          <a:p>
            <a:r>
              <a:rPr lang="fr-FR" dirty="0"/>
              <a:t>Cogswell House, Chapel Hill, NC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951" y="1690689"/>
            <a:ext cx="7016097" cy="4496467"/>
          </a:xfrm>
          <a:prstGeom prst="rect">
            <a:avLst/>
          </a:prstGeom>
        </p:spPr>
      </p:pic>
    </p:spTree>
    <p:extLst>
      <p:ext uri="{BB962C8B-B14F-4D97-AF65-F5344CB8AC3E}">
        <p14:creationId xmlns:p14="http://schemas.microsoft.com/office/powerpoint/2010/main" val="29405962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Cogswell House, Chapel Hill, NC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32" y="1690689"/>
            <a:ext cx="7041735" cy="4487921"/>
          </a:xfrm>
          <a:prstGeom prst="rect">
            <a:avLst/>
          </a:prstGeom>
        </p:spPr>
      </p:pic>
    </p:spTree>
    <p:extLst>
      <p:ext uri="{BB962C8B-B14F-4D97-AF65-F5344CB8AC3E}">
        <p14:creationId xmlns:p14="http://schemas.microsoft.com/office/powerpoint/2010/main" val="14247786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990" y="365126"/>
            <a:ext cx="8608742" cy="1325563"/>
          </a:xfrm>
        </p:spPr>
        <p:txBody>
          <a:bodyPr/>
          <a:lstStyle/>
          <a:p>
            <a:r>
              <a:rPr lang="fr-FR" dirty="0"/>
              <a:t>Geller House II, Lawrence, NY (1969)</a:t>
            </a:r>
          </a:p>
        </p:txBody>
      </p:sp>
      <p:sp>
        <p:nvSpPr>
          <p:cNvPr id="3" name="Espace réservé du contenu 2"/>
          <p:cNvSpPr>
            <a:spLocks noGrp="1"/>
          </p:cNvSpPr>
          <p:nvPr>
            <p:ph idx="1"/>
          </p:nvPr>
        </p:nvSpPr>
        <p:spPr/>
        <p:txBody>
          <a:bodyPr>
            <a:normAutofit lnSpcReduction="10000"/>
          </a:bodyPr>
          <a:lstStyle/>
          <a:p>
            <a:r>
              <a:rPr lang="fr-FR" dirty="0" smtClean="0"/>
              <a:t>It is the work of Marcel Breuer architect.</a:t>
            </a:r>
          </a:p>
          <a:p>
            <a:r>
              <a:rPr lang="en-US" dirty="0" smtClean="0"/>
              <a:t>It is a very different house from the 1</a:t>
            </a:r>
            <a:r>
              <a:rPr lang="en-US" baseline="30000" dirty="0" smtClean="0"/>
              <a:t>st</a:t>
            </a:r>
            <a:r>
              <a:rPr lang="en-US" dirty="0" smtClean="0"/>
              <a:t> Geller House which was a </a:t>
            </a:r>
            <a:r>
              <a:rPr lang="en-US" dirty="0"/>
              <a:t>binuclear house (two wings of the house are connected by an entrance hallway) and a butterfly </a:t>
            </a:r>
            <a:r>
              <a:rPr lang="en-US" dirty="0" smtClean="0"/>
              <a:t>roof  </a:t>
            </a:r>
            <a:r>
              <a:rPr lang="en-US" dirty="0"/>
              <a:t>which slope inward and </a:t>
            </a:r>
            <a:r>
              <a:rPr lang="en-US" dirty="0" smtClean="0"/>
              <a:t>centrally </a:t>
            </a:r>
            <a:r>
              <a:rPr lang="en-US" dirty="0"/>
              <a:t>drained. </a:t>
            </a:r>
            <a:endParaRPr lang="en-US" dirty="0" smtClean="0"/>
          </a:p>
          <a:p>
            <a:r>
              <a:rPr lang="en-US" dirty="0" smtClean="0"/>
              <a:t>In this case, a </a:t>
            </a:r>
            <a:r>
              <a:rPr lang="en-US" dirty="0"/>
              <a:t>parabolic arch-shaped concrete roof </a:t>
            </a:r>
            <a:r>
              <a:rPr lang="en-US" dirty="0" smtClean="0"/>
              <a:t>covers </a:t>
            </a:r>
            <a:r>
              <a:rPr lang="en-US" dirty="0"/>
              <a:t>a square plan of concrete and stucco </a:t>
            </a:r>
            <a:r>
              <a:rPr lang="en-US" dirty="0" smtClean="0"/>
              <a:t>walls, </a:t>
            </a:r>
            <a:r>
              <a:rPr lang="fr-FR" dirty="0" smtClean="0"/>
              <a:t>with the sides open. A</a:t>
            </a:r>
            <a:r>
              <a:rPr lang="en-US" dirty="0" smtClean="0"/>
              <a:t> </a:t>
            </a:r>
            <a:r>
              <a:rPr lang="en-US" dirty="0"/>
              <a:t>gentle </a:t>
            </a:r>
            <a:r>
              <a:rPr lang="en-US" dirty="0" smtClean="0"/>
              <a:t>shell, </a:t>
            </a:r>
            <a:r>
              <a:rPr lang="fr-FR" dirty="0"/>
              <a:t>resting on four </a:t>
            </a:r>
            <a:r>
              <a:rPr lang="fr-FR" dirty="0" smtClean="0"/>
              <a:t>abutments,</a:t>
            </a:r>
            <a:r>
              <a:rPr lang="en-US" dirty="0" smtClean="0"/>
              <a:t> frames </a:t>
            </a:r>
            <a:r>
              <a:rPr lang="en-US" dirty="0"/>
              <a:t>a soaring yet peaceful interior space.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938125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549" y="365126"/>
            <a:ext cx="8913263" cy="1325563"/>
          </a:xfrm>
        </p:spPr>
        <p:txBody>
          <a:bodyPr/>
          <a:lstStyle/>
          <a:p>
            <a:r>
              <a:rPr lang="fr-FR" dirty="0" smtClean="0"/>
              <a:t>  Scoren House, Woodside, CA (1969)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7731" y="1690689"/>
            <a:ext cx="2068081" cy="2146374"/>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09" y="1690688"/>
            <a:ext cx="6619252" cy="4595811"/>
          </a:xfrm>
          <a:prstGeom prst="rect">
            <a:avLst/>
          </a:prstGeom>
        </p:spPr>
      </p:pic>
      <p:sp>
        <p:nvSpPr>
          <p:cNvPr id="7" name="ZoneTexte 6"/>
          <p:cNvSpPr txBox="1"/>
          <p:nvPr/>
        </p:nvSpPr>
        <p:spPr>
          <a:xfrm>
            <a:off x="7033189" y="3349951"/>
            <a:ext cx="1862983" cy="369332"/>
          </a:xfrm>
          <a:prstGeom prst="rect">
            <a:avLst/>
          </a:prstGeom>
          <a:noFill/>
        </p:spPr>
        <p:txBody>
          <a:bodyPr wrap="square" rtlCol="0">
            <a:spAutoFit/>
          </a:bodyPr>
          <a:lstStyle/>
          <a:p>
            <a:r>
              <a:rPr lang="fr-FR" dirty="0" smtClean="0">
                <a:solidFill>
                  <a:schemeClr val="bg1"/>
                </a:solidFill>
              </a:rPr>
              <a:t>   Donald Knorr</a:t>
            </a:r>
            <a:endParaRPr lang="fr-FR" dirty="0">
              <a:solidFill>
                <a:schemeClr val="bg1"/>
              </a:solidFill>
            </a:endParaRPr>
          </a:p>
        </p:txBody>
      </p:sp>
    </p:spTree>
    <p:extLst>
      <p:ext uri="{BB962C8B-B14F-4D97-AF65-F5344CB8AC3E}">
        <p14:creationId xmlns:p14="http://schemas.microsoft.com/office/powerpoint/2010/main" val="10501249"/>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691073" cy="1325563"/>
          </a:xfrm>
        </p:spPr>
        <p:txBody>
          <a:bodyPr/>
          <a:lstStyle/>
          <a:p>
            <a:r>
              <a:rPr lang="fr-FR" dirty="0" smtClean="0"/>
              <a:t>  Scoren </a:t>
            </a:r>
            <a:r>
              <a:rPr lang="fr-FR" dirty="0"/>
              <a:t>House, Woodside, CA (1969)</a:t>
            </a:r>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the architect Donald Knorr.</a:t>
            </a:r>
          </a:p>
          <a:p>
            <a:r>
              <a:rPr lang="en-US" dirty="0"/>
              <a:t>The door is decorated in a distinctly </a:t>
            </a:r>
            <a:r>
              <a:rPr lang="en-US" dirty="0" smtClean="0"/>
              <a:t>designed pattern, </a:t>
            </a:r>
            <a:r>
              <a:rPr lang="en-US" dirty="0"/>
              <a:t>and featuring the letters of Scoren’s surname, in white, black, red and blue, and arranged in a decidedly sixties modernist style</a:t>
            </a:r>
            <a:r>
              <a:rPr lang="en-US" dirty="0" smtClean="0"/>
              <a:t>. </a:t>
            </a:r>
            <a:r>
              <a:rPr lang="en-US" dirty="0"/>
              <a:t>Zooming out, the doors are flanked by two floor-to-ceiling windows, offering full view of the entrance hall and the lounge in the distance. And zooming out further, the entrance is reached across a wide-open </a:t>
            </a:r>
            <a:r>
              <a:rPr lang="en-US" dirty="0" smtClean="0"/>
              <a:t>courtyard.</a:t>
            </a:r>
            <a:r>
              <a:rPr lang="en-US" dirty="0"/>
              <a:t> </a:t>
            </a:r>
            <a:r>
              <a:rPr lang="en-US" dirty="0" smtClean="0"/>
              <a:t>The </a:t>
            </a:r>
            <a:r>
              <a:rPr lang="en-US" dirty="0"/>
              <a:t>minimalist black and white fireplace </a:t>
            </a:r>
            <a:r>
              <a:rPr lang="en-US" dirty="0" smtClean="0"/>
              <a:t>is set </a:t>
            </a:r>
            <a:r>
              <a:rPr lang="en-US" dirty="0"/>
              <a:t>in a chunky dark-polished wooden timber frame—which also provides the structure for the rest of the </a:t>
            </a:r>
            <a:r>
              <a:rPr lang="en-US" dirty="0" smtClean="0"/>
              <a:t>house. </a:t>
            </a:r>
            <a:r>
              <a:rPr lang="en-US" dirty="0"/>
              <a:t>Thanks to the large windows running throughout the property, the corridors are dappled with shadows from the wooded grove surrounding the three-acre property.</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70388191"/>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10251"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093" y="1690689"/>
            <a:ext cx="6785361" cy="4227511"/>
          </a:xfrm>
          <a:prstGeom prst="rect">
            <a:avLst/>
          </a:prstGeom>
        </p:spPr>
      </p:pic>
    </p:spTree>
    <p:extLst>
      <p:ext uri="{BB962C8B-B14F-4D97-AF65-F5344CB8AC3E}">
        <p14:creationId xmlns:p14="http://schemas.microsoft.com/office/powerpoint/2010/main" val="415798897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412800"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098" y="1690689"/>
            <a:ext cx="6699903" cy="4368280"/>
          </a:xfrm>
          <a:prstGeom prst="rect">
            <a:avLst/>
          </a:prstGeom>
        </p:spPr>
      </p:pic>
    </p:spTree>
    <p:extLst>
      <p:ext uri="{BB962C8B-B14F-4D97-AF65-F5344CB8AC3E}">
        <p14:creationId xmlns:p14="http://schemas.microsoft.com/office/powerpoint/2010/main" val="295778202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76068"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535" y="1690689"/>
            <a:ext cx="6214929" cy="4393918"/>
          </a:xfrm>
          <a:prstGeom prst="rect">
            <a:avLst/>
          </a:prstGeom>
        </p:spPr>
      </p:pic>
    </p:spTree>
    <p:extLst>
      <p:ext uri="{BB962C8B-B14F-4D97-AF65-F5344CB8AC3E}">
        <p14:creationId xmlns:p14="http://schemas.microsoft.com/office/powerpoint/2010/main" val="328020477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67522"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774" y="1690689"/>
            <a:ext cx="6759723" cy="4393917"/>
          </a:xfrm>
          <a:prstGeom prst="rect">
            <a:avLst/>
          </a:prstGeom>
        </p:spPr>
      </p:pic>
    </p:spTree>
    <p:extLst>
      <p:ext uri="{BB962C8B-B14F-4D97-AF65-F5344CB8AC3E}">
        <p14:creationId xmlns:p14="http://schemas.microsoft.com/office/powerpoint/2010/main" val="86619051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58976"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778" y="1690689"/>
            <a:ext cx="6597353" cy="4393918"/>
          </a:xfrm>
          <a:prstGeom prst="rect">
            <a:avLst/>
          </a:prstGeom>
        </p:spPr>
      </p:pic>
    </p:spTree>
    <p:extLst>
      <p:ext uri="{BB962C8B-B14F-4D97-AF65-F5344CB8AC3E}">
        <p14:creationId xmlns:p14="http://schemas.microsoft.com/office/powerpoint/2010/main" val="330404653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3418" y="365126"/>
            <a:ext cx="8544088"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18" y="1690689"/>
            <a:ext cx="3829659" cy="453064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625" y="1690689"/>
            <a:ext cx="4611881" cy="4530649"/>
          </a:xfrm>
          <a:prstGeom prst="rect">
            <a:avLst/>
          </a:prstGeom>
        </p:spPr>
      </p:pic>
    </p:spTree>
    <p:extLst>
      <p:ext uri="{BB962C8B-B14F-4D97-AF65-F5344CB8AC3E}">
        <p14:creationId xmlns:p14="http://schemas.microsoft.com/office/powerpoint/2010/main" val="51673489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67522"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505325"/>
          </a:xfrm>
          <a:prstGeom prst="rect">
            <a:avLst/>
          </a:prstGeom>
        </p:spPr>
      </p:pic>
    </p:spTree>
    <p:extLst>
      <p:ext uri="{BB962C8B-B14F-4D97-AF65-F5344CB8AC3E}">
        <p14:creationId xmlns:p14="http://schemas.microsoft.com/office/powerpoint/2010/main" val="187293727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76068"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045" y="1690689"/>
            <a:ext cx="6665720" cy="4376826"/>
          </a:xfrm>
          <a:prstGeom prst="rect">
            <a:avLst/>
          </a:prstGeom>
        </p:spPr>
      </p:pic>
    </p:spTree>
    <p:extLst>
      <p:ext uri="{BB962C8B-B14F-4D97-AF65-F5344CB8AC3E}">
        <p14:creationId xmlns:p14="http://schemas.microsoft.com/office/powerpoint/2010/main" val="149589754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365126"/>
            <a:ext cx="8720254" cy="1325563"/>
          </a:xfrm>
        </p:spPr>
        <p:txBody>
          <a:bodyPr/>
          <a:lstStyle/>
          <a:p>
            <a:r>
              <a:rPr lang="fr-FR" dirty="0"/>
              <a:t>Geller House II, Lawrence,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063" y="1690689"/>
            <a:ext cx="7203688" cy="4414603"/>
          </a:xfrm>
          <a:prstGeom prst="rect">
            <a:avLst/>
          </a:prstGeom>
        </p:spPr>
      </p:pic>
    </p:spTree>
    <p:extLst>
      <p:ext uri="{BB962C8B-B14F-4D97-AF65-F5344CB8AC3E}">
        <p14:creationId xmlns:p14="http://schemas.microsoft.com/office/powerpoint/2010/main" val="30833318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27343"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455" y="1690689"/>
            <a:ext cx="6947730" cy="4479376"/>
          </a:xfrm>
          <a:prstGeom prst="rect">
            <a:avLst/>
          </a:prstGeom>
        </p:spPr>
      </p:pic>
    </p:spTree>
    <p:extLst>
      <p:ext uri="{BB962C8B-B14F-4D97-AF65-F5344CB8AC3E}">
        <p14:creationId xmlns:p14="http://schemas.microsoft.com/office/powerpoint/2010/main" val="161018208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52980" cy="1325563"/>
          </a:xfrm>
        </p:spPr>
        <p:txBody>
          <a:bodyPr/>
          <a:lstStyle/>
          <a:p>
            <a:r>
              <a:rPr lang="fr-FR" dirty="0"/>
              <a:t>Scoren House, Woodside, CA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682" y="1690689"/>
            <a:ext cx="6836635" cy="4487921"/>
          </a:xfrm>
          <a:prstGeom prst="rect">
            <a:avLst/>
          </a:prstGeom>
        </p:spPr>
      </p:pic>
    </p:spTree>
    <p:extLst>
      <p:ext uri="{BB962C8B-B14F-4D97-AF65-F5344CB8AC3E}">
        <p14:creationId xmlns:p14="http://schemas.microsoft.com/office/powerpoint/2010/main" val="284473198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Bass 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690689"/>
            <a:ext cx="6120680" cy="384810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7616" y="1690688"/>
            <a:ext cx="2516872" cy="3848100"/>
          </a:xfrm>
          <a:prstGeom prst="rect">
            <a:avLst/>
          </a:prstGeom>
        </p:spPr>
      </p:pic>
      <p:sp>
        <p:nvSpPr>
          <p:cNvPr id="6" name="ZoneTexte 5"/>
          <p:cNvSpPr txBox="1"/>
          <p:nvPr/>
        </p:nvSpPr>
        <p:spPr>
          <a:xfrm>
            <a:off x="6556918" y="5029200"/>
            <a:ext cx="2051824" cy="369332"/>
          </a:xfrm>
          <a:prstGeom prst="rect">
            <a:avLst/>
          </a:prstGeom>
          <a:noFill/>
        </p:spPr>
        <p:txBody>
          <a:bodyPr wrap="square" rtlCol="0">
            <a:spAutoFit/>
          </a:bodyPr>
          <a:lstStyle/>
          <a:p>
            <a:r>
              <a:rPr lang="fr-FR" dirty="0" smtClean="0">
                <a:solidFill>
                  <a:schemeClr val="bg1"/>
                </a:solidFill>
              </a:rPr>
              <a:t>Paul Rudolph</a:t>
            </a:r>
            <a:endParaRPr lang="fr-FR" dirty="0">
              <a:solidFill>
                <a:schemeClr val="bg1"/>
              </a:solidFill>
            </a:endParaRP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30" y="5782490"/>
            <a:ext cx="4622222" cy="330159"/>
          </a:xfrm>
          <a:prstGeom prst="rect">
            <a:avLst/>
          </a:prstGeom>
        </p:spPr>
      </p:pic>
      <p:pic>
        <p:nvPicPr>
          <p:cNvPr id="8" name="dannycowangroup_backwardsshuff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220523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Bass Residence, </a:t>
            </a:r>
            <a:r>
              <a:rPr lang="fr-FR" dirty="0"/>
              <a:t>Fort Worth, TX (1970)</a:t>
            </a:r>
          </a:p>
        </p:txBody>
      </p:sp>
      <p:sp>
        <p:nvSpPr>
          <p:cNvPr id="3" name="Espace réservé du contenu 2"/>
          <p:cNvSpPr>
            <a:spLocks noGrp="1"/>
          </p:cNvSpPr>
          <p:nvPr>
            <p:ph idx="1"/>
          </p:nvPr>
        </p:nvSpPr>
        <p:spPr/>
        <p:txBody>
          <a:bodyPr>
            <a:normAutofit lnSpcReduction="10000"/>
          </a:bodyPr>
          <a:lstStyle/>
          <a:p>
            <a:r>
              <a:rPr lang="en-US" dirty="0"/>
              <a:t>It is the work of the architect Paul Rudolph.</a:t>
            </a:r>
          </a:p>
          <a:p>
            <a:r>
              <a:rPr lang="en-US" dirty="0"/>
              <a:t>The residence was designed to house a complex space program as well as a large contemporary art gallery</a:t>
            </a:r>
            <a:r>
              <a:rPr lang="en-US" dirty="0" smtClean="0"/>
              <a:t>. Its 4 </a:t>
            </a:r>
            <a:r>
              <a:rPr lang="en-US" dirty="0"/>
              <a:t>storeys are broken down into 12 different levels, the interlocking volumes defined by white steel frames and </a:t>
            </a:r>
            <a:r>
              <a:rPr lang="en-US" dirty="0" smtClean="0"/>
              <a:t>porcelain </a:t>
            </a:r>
            <a:r>
              <a:rPr lang="en-US" dirty="0" err="1" smtClean="0"/>
              <a:t>enamelled</a:t>
            </a:r>
            <a:r>
              <a:rPr lang="en-US" dirty="0" smtClean="0"/>
              <a:t> aluminium panels. By </a:t>
            </a:r>
            <a:r>
              <a:rPr lang="en-US" dirty="0"/>
              <a:t>extending the natural slope of the site inwards, the main living standard is organized into a series of cascading terraces that extend from the kitchen at one end to a suspended pit, the descent of the platforms corresponding to the slope of the site.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4003419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283" y="365126"/>
            <a:ext cx="8772928" cy="1325563"/>
          </a:xfrm>
        </p:spPr>
        <p:txBody>
          <a:bodyPr/>
          <a:lstStyle/>
          <a:p>
            <a:r>
              <a:rPr lang="fr-FR" dirty="0"/>
              <a:t>Bass </a:t>
            </a:r>
            <a:r>
              <a:rPr lang="fr-FR" dirty="0" smtClean="0"/>
              <a:t>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912" y="1690689"/>
            <a:ext cx="6512312" cy="4386727"/>
          </a:xfrm>
          <a:prstGeom prst="rect">
            <a:avLst/>
          </a:prstGeom>
        </p:spPr>
      </p:pic>
    </p:spTree>
    <p:extLst>
      <p:ext uri="{BB962C8B-B14F-4D97-AF65-F5344CB8AC3E}">
        <p14:creationId xmlns:p14="http://schemas.microsoft.com/office/powerpoint/2010/main" val="290448445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3" y="365126"/>
            <a:ext cx="8847787" cy="1325563"/>
          </a:xfrm>
        </p:spPr>
        <p:txBody>
          <a:bodyPr/>
          <a:lstStyle/>
          <a:p>
            <a:r>
              <a:rPr lang="fr-FR" dirty="0"/>
              <a:t>Bass </a:t>
            </a:r>
            <a:r>
              <a:rPr lang="fr-FR" dirty="0" smtClean="0"/>
              <a:t>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26" y="1690689"/>
            <a:ext cx="6902605" cy="4195590"/>
          </a:xfrm>
          <a:prstGeom prst="rect">
            <a:avLst/>
          </a:prstGeom>
        </p:spPr>
      </p:pic>
    </p:spTree>
    <p:extLst>
      <p:ext uri="{BB962C8B-B14F-4D97-AF65-F5344CB8AC3E}">
        <p14:creationId xmlns:p14="http://schemas.microsoft.com/office/powerpoint/2010/main" val="16346903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3" y="365126"/>
            <a:ext cx="8770513" cy="1325563"/>
          </a:xfrm>
        </p:spPr>
        <p:txBody>
          <a:bodyPr/>
          <a:lstStyle/>
          <a:p>
            <a:r>
              <a:rPr lang="fr-FR" dirty="0"/>
              <a:t>Bass </a:t>
            </a:r>
            <a:r>
              <a:rPr lang="fr-FR" dirty="0" smtClean="0"/>
              <a:t>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94" y="1690689"/>
            <a:ext cx="7186411" cy="4529807"/>
          </a:xfrm>
          <a:prstGeom prst="rect">
            <a:avLst/>
          </a:prstGeom>
        </p:spPr>
      </p:pic>
    </p:spTree>
    <p:extLst>
      <p:ext uri="{BB962C8B-B14F-4D97-AF65-F5344CB8AC3E}">
        <p14:creationId xmlns:p14="http://schemas.microsoft.com/office/powerpoint/2010/main" val="16402749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334" y="365126"/>
            <a:ext cx="8718997" cy="1325563"/>
          </a:xfrm>
        </p:spPr>
        <p:txBody>
          <a:bodyPr/>
          <a:lstStyle/>
          <a:p>
            <a:r>
              <a:rPr lang="fr-FR" dirty="0"/>
              <a:t>Bass </a:t>
            </a:r>
            <a:r>
              <a:rPr lang="fr-FR" dirty="0" smtClean="0"/>
              <a:t>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518" y="2336397"/>
            <a:ext cx="5942964" cy="2644656"/>
          </a:xfrm>
          <a:prstGeom prst="rect">
            <a:avLst/>
          </a:prstGeom>
        </p:spPr>
      </p:pic>
    </p:spTree>
    <p:extLst>
      <p:ext uri="{BB962C8B-B14F-4D97-AF65-F5344CB8AC3E}">
        <p14:creationId xmlns:p14="http://schemas.microsoft.com/office/powerpoint/2010/main" val="425359229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162" y="378005"/>
            <a:ext cx="8798685" cy="1325563"/>
          </a:xfrm>
        </p:spPr>
        <p:txBody>
          <a:bodyPr/>
          <a:lstStyle/>
          <a:p>
            <a:r>
              <a:rPr lang="fr-FR" dirty="0"/>
              <a:t>Bass </a:t>
            </a:r>
            <a:r>
              <a:rPr lang="fr-FR" dirty="0" smtClean="0"/>
              <a:t>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844824"/>
            <a:ext cx="6336704" cy="3960440"/>
          </a:xfrm>
          <a:prstGeom prst="rect">
            <a:avLst/>
          </a:prstGeom>
        </p:spPr>
      </p:pic>
    </p:spTree>
    <p:extLst>
      <p:ext uri="{BB962C8B-B14F-4D97-AF65-F5344CB8AC3E}">
        <p14:creationId xmlns:p14="http://schemas.microsoft.com/office/powerpoint/2010/main" val="6638201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20" y="365126"/>
            <a:ext cx="8731876" cy="1325563"/>
          </a:xfrm>
        </p:spPr>
        <p:txBody>
          <a:bodyPr/>
          <a:lstStyle/>
          <a:p>
            <a:r>
              <a:rPr lang="fr-FR" dirty="0"/>
              <a:t>Bass </a:t>
            </a:r>
            <a:r>
              <a:rPr lang="fr-FR" dirty="0" smtClean="0"/>
              <a:t>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250" y="1690689"/>
            <a:ext cx="3609499" cy="4475935"/>
          </a:xfrm>
          <a:prstGeom prst="rect">
            <a:avLst/>
          </a:prstGeom>
        </p:spPr>
      </p:pic>
    </p:spTree>
    <p:extLst>
      <p:ext uri="{BB962C8B-B14F-4D97-AF65-F5344CB8AC3E}">
        <p14:creationId xmlns:p14="http://schemas.microsoft.com/office/powerpoint/2010/main" val="6668231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899" y="365126"/>
            <a:ext cx="8608740" cy="1325563"/>
          </a:xfrm>
        </p:spPr>
        <p:txBody>
          <a:bodyPr/>
          <a:lstStyle/>
          <a:p>
            <a:r>
              <a:rPr lang="fr-FR" dirty="0"/>
              <a:t>Geller House II, Lawrence, NY (1969)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941" y="1800457"/>
            <a:ext cx="7014117" cy="3890963"/>
          </a:xfrm>
          <a:prstGeom prst="rect">
            <a:avLst/>
          </a:prstGeom>
        </p:spPr>
      </p:pic>
    </p:spTree>
    <p:extLst>
      <p:ext uri="{BB962C8B-B14F-4D97-AF65-F5344CB8AC3E}">
        <p14:creationId xmlns:p14="http://schemas.microsoft.com/office/powerpoint/2010/main" val="17569996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8937938" cy="1325563"/>
          </a:xfrm>
        </p:spPr>
        <p:txBody>
          <a:bodyPr/>
          <a:lstStyle/>
          <a:p>
            <a:r>
              <a:rPr lang="fr-FR" dirty="0"/>
              <a:t>Bass </a:t>
            </a:r>
            <a:r>
              <a:rPr lang="fr-FR" dirty="0" smtClean="0"/>
              <a:t>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25" y="1994167"/>
            <a:ext cx="3974976" cy="345638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175" y="1690689"/>
            <a:ext cx="3289610" cy="4063341"/>
          </a:xfrm>
          <a:prstGeom prst="rect">
            <a:avLst/>
          </a:prstGeom>
        </p:spPr>
      </p:pic>
    </p:spTree>
    <p:extLst>
      <p:ext uri="{BB962C8B-B14F-4D97-AF65-F5344CB8AC3E}">
        <p14:creationId xmlns:p14="http://schemas.microsoft.com/office/powerpoint/2010/main" val="382437169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09" y="365126"/>
            <a:ext cx="8860665" cy="1325563"/>
          </a:xfrm>
        </p:spPr>
        <p:txBody>
          <a:bodyPr/>
          <a:lstStyle/>
          <a:p>
            <a:r>
              <a:rPr lang="fr-FR" dirty="0"/>
              <a:t>Bass </a:t>
            </a:r>
            <a:r>
              <a:rPr lang="fr-FR" dirty="0" smtClean="0"/>
              <a:t>Residence, </a:t>
            </a:r>
            <a:r>
              <a:rPr lang="fr-FR" dirty="0"/>
              <a:t>Fort Worth, TX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576" y="1690689"/>
            <a:ext cx="6568068" cy="4340222"/>
          </a:xfrm>
          <a:prstGeom prst="rect">
            <a:avLst/>
          </a:prstGeom>
        </p:spPr>
      </p:pic>
    </p:spTree>
    <p:extLst>
      <p:ext uri="{BB962C8B-B14F-4D97-AF65-F5344CB8AC3E}">
        <p14:creationId xmlns:p14="http://schemas.microsoft.com/office/powerpoint/2010/main" val="19727541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47031" cy="1325563"/>
          </a:xfrm>
        </p:spPr>
        <p:txBody>
          <a:bodyPr/>
          <a:lstStyle/>
          <a:p>
            <a:r>
              <a:rPr lang="fr-FR" dirty="0" smtClean="0"/>
              <a:t>Sabel House, </a:t>
            </a:r>
            <a:r>
              <a:rPr lang="fr-FR" dirty="0"/>
              <a:t>Bridgehampton, </a:t>
            </a:r>
            <a:r>
              <a:rPr lang="fr-FR" dirty="0" smtClean="0"/>
              <a:t>NY (1970)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680205" y="1725370"/>
            <a:ext cx="2274541" cy="11979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205" y="3003062"/>
            <a:ext cx="2286000" cy="2286000"/>
          </a:xfrm>
          <a:prstGeom prst="rect">
            <a:avLst/>
          </a:prstGeom>
        </p:spPr>
      </p:pic>
      <p:sp>
        <p:nvSpPr>
          <p:cNvPr id="8" name="ZoneTexte 7"/>
          <p:cNvSpPr txBox="1"/>
          <p:nvPr/>
        </p:nvSpPr>
        <p:spPr>
          <a:xfrm>
            <a:off x="6774287" y="2485623"/>
            <a:ext cx="1828800" cy="369332"/>
          </a:xfrm>
          <a:prstGeom prst="rect">
            <a:avLst/>
          </a:prstGeom>
          <a:noFill/>
        </p:spPr>
        <p:txBody>
          <a:bodyPr wrap="square" rtlCol="0">
            <a:spAutoFit/>
          </a:bodyPr>
          <a:lstStyle/>
          <a:p>
            <a:r>
              <a:rPr lang="fr-FR" dirty="0" smtClean="0">
                <a:solidFill>
                  <a:schemeClr val="bg1"/>
                </a:solidFill>
              </a:rPr>
              <a:t>  Julian &amp; B. Neski</a:t>
            </a:r>
            <a:endParaRPr lang="fr-FR" dirty="0">
              <a:solidFill>
                <a:schemeClr val="bg1"/>
              </a:solidFill>
            </a:endParaRPr>
          </a:p>
        </p:txBody>
      </p:sp>
      <p:sp>
        <p:nvSpPr>
          <p:cNvPr id="9" name="ZoneTexte 8"/>
          <p:cNvSpPr txBox="1"/>
          <p:nvPr/>
        </p:nvSpPr>
        <p:spPr>
          <a:xfrm>
            <a:off x="6774286" y="4919730"/>
            <a:ext cx="1828801" cy="369332"/>
          </a:xfrm>
          <a:prstGeom prst="rect">
            <a:avLst/>
          </a:prstGeom>
          <a:noFill/>
        </p:spPr>
        <p:txBody>
          <a:bodyPr wrap="square" rtlCol="0">
            <a:spAutoFit/>
          </a:bodyPr>
          <a:lstStyle/>
          <a:p>
            <a:r>
              <a:rPr lang="fr-FR" dirty="0" smtClean="0">
                <a:solidFill>
                  <a:schemeClr val="bg1"/>
                </a:solidFill>
              </a:rPr>
              <a:t>  Barbara Neski</a:t>
            </a:r>
            <a:endParaRPr lang="fr-FR" dirty="0">
              <a:solidFill>
                <a:schemeClr val="bg1"/>
              </a:solidFill>
            </a:endParaRPr>
          </a:p>
        </p:txBody>
      </p:sp>
      <p:pic>
        <p:nvPicPr>
          <p:cNvPr id="7" name="Image 6"/>
          <p:cNvPicPr>
            <a:picLocks noChangeAspect="1"/>
          </p:cNvPicPr>
          <p:nvPr/>
        </p:nvPicPr>
        <p:blipFill>
          <a:blip r:embed="rId4"/>
          <a:stretch>
            <a:fillRect/>
          </a:stretch>
        </p:blipFill>
        <p:spPr>
          <a:xfrm>
            <a:off x="103528" y="1725370"/>
            <a:ext cx="6486525" cy="4333875"/>
          </a:xfrm>
          <a:prstGeom prst="rect">
            <a:avLst/>
          </a:prstGeom>
        </p:spPr>
      </p:pic>
    </p:spTree>
    <p:extLst>
      <p:ext uri="{BB962C8B-B14F-4D97-AF65-F5344CB8AC3E}">
        <p14:creationId xmlns:p14="http://schemas.microsoft.com/office/powerpoint/2010/main" val="145526603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7031" cy="1325563"/>
          </a:xfrm>
        </p:spPr>
        <p:txBody>
          <a:bodyPr/>
          <a:lstStyle/>
          <a:p>
            <a:r>
              <a:rPr lang="fr-FR" dirty="0"/>
              <a:t>Sabel </a:t>
            </a:r>
            <a:r>
              <a:rPr lang="fr-FR" dirty="0" smtClean="0"/>
              <a:t>House, </a:t>
            </a:r>
            <a:r>
              <a:rPr lang="fr-FR" dirty="0"/>
              <a:t>Bridgehampton, NY (1970)</a:t>
            </a:r>
          </a:p>
        </p:txBody>
      </p:sp>
      <p:sp>
        <p:nvSpPr>
          <p:cNvPr id="3" name="Espace réservé du contenu 2"/>
          <p:cNvSpPr>
            <a:spLocks noGrp="1"/>
          </p:cNvSpPr>
          <p:nvPr>
            <p:ph idx="1"/>
          </p:nvPr>
        </p:nvSpPr>
        <p:spPr/>
        <p:txBody>
          <a:bodyPr>
            <a:normAutofit fontScale="92500" lnSpcReduction="10000"/>
          </a:bodyPr>
          <a:lstStyle/>
          <a:p>
            <a:r>
              <a:rPr lang="en-US" dirty="0"/>
              <a:t>It is the work of the architects Julian &amp; Barbara Neski.</a:t>
            </a:r>
          </a:p>
          <a:p>
            <a:r>
              <a:rPr lang="en-US" dirty="0"/>
              <a:t>The stucco </a:t>
            </a:r>
            <a:r>
              <a:rPr lang="en-US" dirty="0" smtClean="0"/>
              <a:t>construction</a:t>
            </a:r>
            <a:r>
              <a:rPr lang="en-US" dirty="0"/>
              <a:t>, carefully </a:t>
            </a:r>
            <a:r>
              <a:rPr lang="en-US" dirty="0" smtClean="0"/>
              <a:t>detailed </a:t>
            </a:r>
            <a:r>
              <a:rPr lang="en-US" dirty="0"/>
              <a:t>to </a:t>
            </a:r>
            <a:r>
              <a:rPr lang="en-US" dirty="0" smtClean="0"/>
              <a:t>minimize </a:t>
            </a:r>
            <a:r>
              <a:rPr lang="en-US" dirty="0"/>
              <a:t>window and door trim, </a:t>
            </a:r>
            <a:r>
              <a:rPr lang="en-US" dirty="0" smtClean="0"/>
              <a:t>pre</a:t>
            </a:r>
            <a:r>
              <a:rPr lang="en-US" dirty="0"/>
              <a:t>sents a building whose actual size is revealed </a:t>
            </a:r>
            <a:r>
              <a:rPr lang="en-US" dirty="0" smtClean="0"/>
              <a:t>only </a:t>
            </a:r>
            <a:r>
              <a:rPr lang="en-US" dirty="0"/>
              <a:t>at close range</a:t>
            </a:r>
            <a:r>
              <a:rPr lang="en-US" dirty="0" smtClean="0"/>
              <a:t>. </a:t>
            </a:r>
            <a:r>
              <a:rPr lang="en-US" dirty="0"/>
              <a:t>The </a:t>
            </a:r>
            <a:r>
              <a:rPr lang="en-US" dirty="0" smtClean="0"/>
              <a:t>elevation, </a:t>
            </a:r>
            <a:r>
              <a:rPr lang="en-US" dirty="0"/>
              <a:t>facing the road, is dominated by a flying stairway from the </a:t>
            </a:r>
            <a:r>
              <a:rPr lang="en-US" dirty="0" smtClean="0"/>
              <a:t>2</a:t>
            </a:r>
            <a:r>
              <a:rPr lang="en-US" baseline="30000" dirty="0" smtClean="0"/>
              <a:t>nd</a:t>
            </a:r>
            <a:r>
              <a:rPr lang="en-US" dirty="0" smtClean="0"/>
              <a:t> floor</a:t>
            </a:r>
            <a:r>
              <a:rPr lang="en-US" dirty="0"/>
              <a:t>. The two horizontal </a:t>
            </a:r>
            <a:r>
              <a:rPr lang="en-US" dirty="0" smtClean="0"/>
              <a:t>window </a:t>
            </a:r>
            <a:r>
              <a:rPr lang="en-US" dirty="0"/>
              <a:t>bands, assumed to be at eye level, actually are </a:t>
            </a:r>
            <a:r>
              <a:rPr lang="en-US" dirty="0" smtClean="0"/>
              <a:t>3 </a:t>
            </a:r>
            <a:r>
              <a:rPr lang="en-US" dirty="0"/>
              <a:t>to </a:t>
            </a:r>
            <a:r>
              <a:rPr lang="en-US" dirty="0" smtClean="0"/>
              <a:t>4 </a:t>
            </a:r>
            <a:r>
              <a:rPr lang="en-US" dirty="0"/>
              <a:t>feet above the </a:t>
            </a:r>
            <a:r>
              <a:rPr lang="en-US" dirty="0" smtClean="0"/>
              <a:t>floor. </a:t>
            </a:r>
            <a:r>
              <a:rPr lang="en-US" dirty="0"/>
              <a:t>The one large room, expressed on the exterior as glazing wrapped around the </a:t>
            </a:r>
            <a:r>
              <a:rPr lang="en-US" dirty="0" smtClean="0"/>
              <a:t>balcony</a:t>
            </a:r>
            <a:r>
              <a:rPr lang="en-US" dirty="0"/>
              <a:t>, seems very </a:t>
            </a:r>
            <a:r>
              <a:rPr lang="en-US" dirty="0" smtClean="0"/>
              <a:t>spacious</a:t>
            </a:r>
            <a:r>
              <a:rPr lang="en-US" dirty="0"/>
              <a:t>. The angled wall </a:t>
            </a:r>
            <a:r>
              <a:rPr lang="en-US" dirty="0" smtClean="0"/>
              <a:t>on </a:t>
            </a:r>
            <a:r>
              <a:rPr lang="en-US" dirty="0"/>
              <a:t>the left side not only helps to </a:t>
            </a:r>
            <a:r>
              <a:rPr lang="en-US" dirty="0" smtClean="0"/>
              <a:t>increase </a:t>
            </a:r>
            <a:r>
              <a:rPr lang="en-US" dirty="0"/>
              <a:t>the mass of t he house from the </a:t>
            </a:r>
            <a:r>
              <a:rPr lang="en-US" dirty="0" smtClean="0"/>
              <a:t>exterior </a:t>
            </a:r>
            <a:r>
              <a:rPr lang="en-US" dirty="0"/>
              <a:t>but substantially </a:t>
            </a:r>
            <a:r>
              <a:rPr lang="en-US" dirty="0" smtClean="0"/>
              <a:t>extends the sweeping </a:t>
            </a:r>
            <a:r>
              <a:rPr lang="en-US" dirty="0"/>
              <a:t>view of the ocean from the living room.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1607062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47031" cy="1325563"/>
          </a:xfrm>
        </p:spPr>
        <p:txBody>
          <a:bodyPr/>
          <a:lstStyle/>
          <a:p>
            <a:r>
              <a:rPr lang="fr-FR" dirty="0"/>
              <a:t>Sabel </a:t>
            </a:r>
            <a:r>
              <a:rPr lang="fr-FR" dirty="0" smtClean="0"/>
              <a:t>House, </a:t>
            </a:r>
            <a:r>
              <a:rPr lang="fr-FR" dirty="0"/>
              <a:t>Bridgehampton,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296" y="1690689"/>
            <a:ext cx="6761408" cy="4465412"/>
          </a:xfrm>
          <a:prstGeom prst="rect">
            <a:avLst/>
          </a:prstGeom>
        </p:spPr>
      </p:pic>
    </p:spTree>
    <p:extLst>
      <p:ext uri="{BB962C8B-B14F-4D97-AF65-F5344CB8AC3E}">
        <p14:creationId xmlns:p14="http://schemas.microsoft.com/office/powerpoint/2010/main" val="23467082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7031" cy="1325563"/>
          </a:xfrm>
        </p:spPr>
        <p:txBody>
          <a:bodyPr/>
          <a:lstStyle/>
          <a:p>
            <a:r>
              <a:rPr lang="fr-FR" dirty="0" smtClean="0"/>
              <a:t>Sabel House, Bridgehampton, NY (1970)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stretch>
            <a:fillRect/>
          </a:stretch>
        </p:blipFill>
        <p:spPr>
          <a:xfrm>
            <a:off x="1328737" y="1690689"/>
            <a:ext cx="6486525" cy="4333875"/>
          </a:xfrm>
          <a:prstGeom prst="rect">
            <a:avLst/>
          </a:prstGeom>
        </p:spPr>
      </p:pic>
    </p:spTree>
    <p:extLst>
      <p:ext uri="{BB962C8B-B14F-4D97-AF65-F5344CB8AC3E}">
        <p14:creationId xmlns:p14="http://schemas.microsoft.com/office/powerpoint/2010/main" val="19037459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7031" cy="1325563"/>
          </a:xfrm>
        </p:spPr>
        <p:txBody>
          <a:bodyPr/>
          <a:lstStyle/>
          <a:p>
            <a:r>
              <a:rPr lang="fr-FR" dirty="0"/>
              <a:t>Sabel </a:t>
            </a:r>
            <a:r>
              <a:rPr lang="fr-FR" dirty="0" smtClean="0"/>
              <a:t>House, </a:t>
            </a:r>
            <a:r>
              <a:rPr lang="fr-FR" dirty="0"/>
              <a:t>Bridgehampton,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328737" y="1690689"/>
            <a:ext cx="6486525" cy="4333875"/>
          </a:xfrm>
          <a:prstGeom prst="rect">
            <a:avLst/>
          </a:prstGeom>
        </p:spPr>
      </p:pic>
    </p:spTree>
    <p:extLst>
      <p:ext uri="{BB962C8B-B14F-4D97-AF65-F5344CB8AC3E}">
        <p14:creationId xmlns:p14="http://schemas.microsoft.com/office/powerpoint/2010/main" val="34274188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72789" cy="1325563"/>
          </a:xfrm>
        </p:spPr>
        <p:txBody>
          <a:bodyPr/>
          <a:lstStyle/>
          <a:p>
            <a:r>
              <a:rPr lang="fr-FR" dirty="0"/>
              <a:t>Sabel </a:t>
            </a:r>
            <a:r>
              <a:rPr lang="fr-FR" dirty="0" smtClean="0"/>
              <a:t>House, </a:t>
            </a:r>
            <a:r>
              <a:rPr lang="fr-FR" dirty="0"/>
              <a:t>Bridgehampton,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328737" y="1690689"/>
            <a:ext cx="6486525" cy="4333875"/>
          </a:xfrm>
          <a:prstGeom prst="rect">
            <a:avLst/>
          </a:prstGeom>
        </p:spPr>
      </p:pic>
    </p:spTree>
    <p:extLst>
      <p:ext uri="{BB962C8B-B14F-4D97-AF65-F5344CB8AC3E}">
        <p14:creationId xmlns:p14="http://schemas.microsoft.com/office/powerpoint/2010/main" val="6907672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9910" cy="1325563"/>
          </a:xfrm>
        </p:spPr>
        <p:txBody>
          <a:bodyPr/>
          <a:lstStyle/>
          <a:p>
            <a:r>
              <a:rPr lang="fr-FR" dirty="0"/>
              <a:t>Sabel </a:t>
            </a:r>
            <a:r>
              <a:rPr lang="fr-FR" dirty="0" smtClean="0"/>
              <a:t>House, </a:t>
            </a:r>
            <a:r>
              <a:rPr lang="fr-FR" dirty="0"/>
              <a:t>Bridgehampton,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12" y="1690689"/>
            <a:ext cx="4342594" cy="369268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031" y="1690690"/>
            <a:ext cx="4247613" cy="3692680"/>
          </a:xfrm>
          <a:prstGeom prst="rect">
            <a:avLst/>
          </a:prstGeom>
        </p:spPr>
      </p:pic>
    </p:spTree>
    <p:extLst>
      <p:ext uri="{BB962C8B-B14F-4D97-AF65-F5344CB8AC3E}">
        <p14:creationId xmlns:p14="http://schemas.microsoft.com/office/powerpoint/2010/main" val="5918737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47030" cy="1325563"/>
          </a:xfrm>
        </p:spPr>
        <p:txBody>
          <a:bodyPr/>
          <a:lstStyle/>
          <a:p>
            <a:r>
              <a:rPr lang="fr-FR" dirty="0"/>
              <a:t>Sabel </a:t>
            </a:r>
            <a:r>
              <a:rPr lang="fr-FR" dirty="0" smtClean="0"/>
              <a:t>House, </a:t>
            </a:r>
            <a:r>
              <a:rPr lang="fr-FR" dirty="0"/>
              <a:t>Bridgehampton, NY (1970)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328737" y="1690689"/>
            <a:ext cx="6486525" cy="4333875"/>
          </a:xfrm>
          <a:prstGeom prst="rect">
            <a:avLst/>
          </a:prstGeom>
        </p:spPr>
      </p:pic>
    </p:spTree>
    <p:extLst>
      <p:ext uri="{BB962C8B-B14F-4D97-AF65-F5344CB8AC3E}">
        <p14:creationId xmlns:p14="http://schemas.microsoft.com/office/powerpoint/2010/main" val="259245433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47632</TotalTime>
  <Words>4270</Words>
  <Application>Microsoft Office PowerPoint</Application>
  <PresentationFormat>Affichage à l'écran (4:3)</PresentationFormat>
  <Paragraphs>417</Paragraphs>
  <Slides>164</Slides>
  <Notes>0</Notes>
  <HiddenSlides>0</HiddenSlides>
  <MMClips>5</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164</vt:i4>
      </vt:variant>
    </vt:vector>
  </HeadingPairs>
  <TitlesOfParts>
    <vt:vector size="168" baseType="lpstr">
      <vt:lpstr>Arial</vt:lpstr>
      <vt:lpstr>Calibri</vt:lpstr>
      <vt:lpstr>Calibri Light</vt:lpstr>
      <vt:lpstr>Thème Office</vt:lpstr>
      <vt:lpstr>Présentation PowerPoint</vt:lpstr>
      <vt:lpstr>US Modernist Houses 1969 - 1970</vt:lpstr>
      <vt:lpstr>       US Modernist Houses</vt:lpstr>
      <vt:lpstr>       US Modernist Houses </vt:lpstr>
      <vt:lpstr>US Modernist Houses 2</vt:lpstr>
      <vt:lpstr>Geller House II, Lawrence, NY (1969)</vt:lpstr>
      <vt:lpstr>Geller House II, Lawrence, NY (1969)</vt:lpstr>
      <vt:lpstr>Geller House II, Lawrence, NY (1969)</vt:lpstr>
      <vt:lpstr>Geller House II, Lawrence, NY (1969)</vt:lpstr>
      <vt:lpstr>Geller House II, Lawrence, NY (1969)</vt:lpstr>
      <vt:lpstr>Geller House II, Lawrence, NY (1969)</vt:lpstr>
      <vt:lpstr>Geller House II, Lawrence, NY (1969)</vt:lpstr>
      <vt:lpstr>Elrod House, Palm Springs, CA (1969)</vt:lpstr>
      <vt:lpstr>  Elrod House, Palm Springs, CA (1969)</vt:lpstr>
      <vt:lpstr>  Elrod House, Palm Springs, CA (1969)</vt:lpstr>
      <vt:lpstr>Elrod House, Palm Springs, CA (1969)</vt:lpstr>
      <vt:lpstr> Elrod House, Palm Springs, CA (1969)</vt:lpstr>
      <vt:lpstr>Elrod House, Palm Springs, CA (1969)</vt:lpstr>
      <vt:lpstr>Elrod House, Palm Springs, CA (1969)</vt:lpstr>
      <vt:lpstr>Elrod House, Palm Springs, CA (1969)</vt:lpstr>
      <vt:lpstr>Elrod House, Palm Springs, CA (1969)</vt:lpstr>
      <vt:lpstr>  Elrod House, Palm Springs, CA (1969)</vt:lpstr>
      <vt:lpstr>  Elrod House, Palm Springs, CA (1969)</vt:lpstr>
      <vt:lpstr>  Elrod House, Palm Springs, CA (1969)</vt:lpstr>
      <vt:lpstr>Graham House, Stamford, CT (1969)</vt:lpstr>
      <vt:lpstr>Graham House, Stamford, CT (1969)</vt:lpstr>
      <vt:lpstr>Graham House, Stamford, CT (1969)</vt:lpstr>
      <vt:lpstr>Graham House, Stamford, CT (1969)</vt:lpstr>
      <vt:lpstr>   Haas House, Carmel, CA (1969)</vt:lpstr>
      <vt:lpstr>  Haas House, Carmel, CA (1969)</vt:lpstr>
      <vt:lpstr>  Haas House, Carmel, CA (1969)</vt:lpstr>
      <vt:lpstr>  Haas House, Carmel, CA (1969)</vt:lpstr>
      <vt:lpstr>  Haas House, Carmel, CA (1969)</vt:lpstr>
      <vt:lpstr>   Haas House, Carmel, CA (1969)</vt:lpstr>
      <vt:lpstr>  Haas House, Carmel, CA (1969)</vt:lpstr>
      <vt:lpstr>   Haas House, Carmel, CA (1969)</vt:lpstr>
      <vt:lpstr>  Haas House, Carmel, CA (1969)</vt:lpstr>
      <vt:lpstr>  Haas House, Carmel,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Harvey House, Palm Springs, CA (1969)</vt:lpstr>
      <vt:lpstr>Deane Residence, Great Neck, NY (1969)</vt:lpstr>
      <vt:lpstr>Deane Residence, Great Neck, NY (1969)</vt:lpstr>
      <vt:lpstr>Deane Residence, Great Neck, NY (1969)</vt:lpstr>
      <vt:lpstr>Deane Residence, Great Neck, NY (1969)</vt:lpstr>
      <vt:lpstr>Deane Residence, Great Neck, NY (1969)</vt:lpstr>
      <vt:lpstr>Deane Residence, Great Neck, NY (1969)</vt:lpstr>
      <vt:lpstr> Deane Residence, Great Neck, NY (1969)</vt:lpstr>
      <vt:lpstr>Deane Residence, Great Neck, NY (1969)</vt:lpstr>
      <vt:lpstr>Cogswell House, Chapel Hill, NC (1969)</vt:lpstr>
      <vt:lpstr>Cogswell House, Chapel Hill, NC (1969)</vt:lpstr>
      <vt:lpstr>Cogswell House, Chapel Hill, NC (1969)</vt:lpstr>
      <vt:lpstr>Cogswell House, Chapel Hill, NC (1969)</vt:lpstr>
      <vt:lpstr>Cogswell House, Chapel Hill, NC (1969)</vt:lpstr>
      <vt:lpstr>Cogswell House, Chapel Hill, NC (1969)</vt:lpstr>
      <vt:lpstr>Cogswell House, Chapel Hill, NC (1969)</vt:lpstr>
      <vt:lpstr>Cogswell House, Chapel Hill, NC (1969)</vt:lpstr>
      <vt:lpstr>Cogswell House, Chapel Hill, NC (1969)</vt:lpstr>
      <vt:lpstr>  Scoren House, Woodside, CA (1969)</vt:lpstr>
      <vt:lpstr>  Scoren House, Woodside, CA (1969)</vt:lpstr>
      <vt:lpstr>Scoren House, Woodside, CA (1969)</vt:lpstr>
      <vt:lpstr>Scoren House, Woodside, CA (1969)</vt:lpstr>
      <vt:lpstr>Scoren House, Woodside, CA (1969)</vt:lpstr>
      <vt:lpstr>Scoren House, Woodside, CA (1969)</vt:lpstr>
      <vt:lpstr>Scoren House, Woodside, CA (1969)</vt:lpstr>
      <vt:lpstr>Scoren House, Woodside, CA (1969)</vt:lpstr>
      <vt:lpstr>Scoren House, Woodside, CA (1969)</vt:lpstr>
      <vt:lpstr>Scoren House, Woodside, CA (1969)</vt:lpstr>
      <vt:lpstr>Scoren House, Woodside, CA (1969)</vt:lpstr>
      <vt:lpstr>Scoren House, Woodside, CA (1969)</vt:lpstr>
      <vt:lpstr> Bass Residence, Fort Worth, TX (1970)</vt:lpstr>
      <vt:lpstr> Bass Residence, Fort Worth, TX (1970)</vt:lpstr>
      <vt:lpstr>Bass Residence, Fort Worth, TX (1970)</vt:lpstr>
      <vt:lpstr>Bass Residence, Fort Worth, TX (1970)</vt:lpstr>
      <vt:lpstr>Bass Residence, Fort Worth, TX (1970)</vt:lpstr>
      <vt:lpstr>Bass Residence, Fort Worth, TX (1970)</vt:lpstr>
      <vt:lpstr>Bass Residence, Fort Worth, TX (1970)</vt:lpstr>
      <vt:lpstr>Bass Residence, Fort Worth, TX (1970)</vt:lpstr>
      <vt:lpstr>Bass Residence, Fort Worth, TX (1970)</vt:lpstr>
      <vt:lpstr>Bass Residence, Fort Worth, TX (1970)</vt:lpstr>
      <vt:lpstr>Sabel House, Bridgehampton, NY (1970) </vt:lpstr>
      <vt:lpstr>Sabel House, Bridgehampton, NY (1970)</vt:lpstr>
      <vt:lpstr>Sabel House, Bridgehampton, NY (1970)</vt:lpstr>
      <vt:lpstr>Sabel House, Bridgehampton, NY (1970)</vt:lpstr>
      <vt:lpstr>Sabel House, Bridgehampton, NY (1970)</vt:lpstr>
      <vt:lpstr>Sabel House, Bridgehampton, NY (1970)</vt:lpstr>
      <vt:lpstr>Sabel House, Bridgehampton, NY (1970)</vt:lpstr>
      <vt:lpstr>Sabel House, Bridgehampton, NY (1970)</vt:lpstr>
      <vt:lpstr>Sabel House, Bridgehampton, NY (1970)</vt:lpstr>
      <vt:lpstr>Sabel House, Bridgehampton, NY (1970)</vt:lpstr>
      <vt:lpstr> Perlbinder House, Sagaponack, NY (1970)</vt:lpstr>
      <vt:lpstr>Perlbinder House, Sagaponack, NY (1970)</vt:lpstr>
      <vt:lpstr>Perlbinder House, Sagaponack, NY (1970)</vt:lpstr>
      <vt:lpstr>Perlbinder House, Sagaponack, NY (1970)</vt:lpstr>
      <vt:lpstr>Perlbinder House, Sagaponack, NY (1970)</vt:lpstr>
      <vt:lpstr>Perlbinder House, Sagaponack, NY (1970)</vt:lpstr>
      <vt:lpstr>Perlbinder House, Sagaponack, NY (1970)</vt:lpstr>
      <vt:lpstr>Perlbinder House, Sagaponack, NY (1970)</vt:lpstr>
      <vt:lpstr>Lovett Cabin, Crane Island, WA (1970)</vt:lpstr>
      <vt:lpstr>Lovett Cabin, Crane Island, WA (1970)</vt:lpstr>
      <vt:lpstr>Lovett Cabin, Crane Island, WA (1970)</vt:lpstr>
      <vt:lpstr>Lovett Cabin, Crane Island, WA (1970)</vt:lpstr>
      <vt:lpstr>Lovett Cabin, Crane Island, WA (1970)</vt:lpstr>
      <vt:lpstr>Lovett Cabin, Crane Island, WA (1970)</vt:lpstr>
      <vt:lpstr>Lovett Cabin, Crane Island, WA (1970)</vt:lpstr>
      <vt:lpstr>Lovett Cabin, Crane Island, WA (1970)</vt:lpstr>
      <vt:lpstr>Goldfinger House, Waccabuc, NY (1970)</vt:lpstr>
      <vt:lpstr>Goldfinger House, Waccabuc, NY (1970)</vt:lpstr>
      <vt:lpstr>Goldfinger House, Waccabuc, NY (1970)</vt:lpstr>
      <vt:lpstr>Goldfinger House, Waccabuc, NY (1970)</vt:lpstr>
      <vt:lpstr>Goldfinger House, Waccabuc, NY (1970)</vt:lpstr>
      <vt:lpstr>Goldfinger House, Waccabuc, NY (1970)</vt:lpstr>
      <vt:lpstr>Goldfinger House, Waccabuc, NY (1970)</vt:lpstr>
      <vt:lpstr>Pack House, Denning, NY (1970)</vt:lpstr>
      <vt:lpstr>Pack House, Denning, NY (1970)</vt:lpstr>
      <vt:lpstr> Pack House, Denning, NY (1970)</vt:lpstr>
      <vt:lpstr>Pack House, Denning, NY (1970)</vt:lpstr>
      <vt:lpstr> Pack House, Denning, NY (1970)</vt:lpstr>
      <vt:lpstr>  Falk House, Harwick, VT (1970)</vt:lpstr>
      <vt:lpstr>  Falk House, Harwick, VT (1970)</vt:lpstr>
      <vt:lpstr>  Falk House, Harwick, VT (1970)</vt:lpstr>
      <vt:lpstr>  Falk House, Harwick, VT (1970)</vt:lpstr>
      <vt:lpstr>  Falk House, Harwick, VT (1970)</vt:lpstr>
      <vt:lpstr>  Falk House, Harwick, VT (1970)</vt:lpstr>
      <vt:lpstr>  Falk House, Harwick, VT (1970)</vt:lpstr>
      <vt:lpstr>  Falk House, Harwick, VT (1970)</vt:lpstr>
      <vt:lpstr>  Falk House, Harwick, VT (1970)</vt:lpstr>
      <vt:lpstr>Shafer House, Annandale, NY (1970)</vt:lpstr>
      <vt:lpstr>Shafer House, Annandale, NY (1970)</vt:lpstr>
      <vt:lpstr>Shafer House, Annandale, NY (1970)</vt:lpstr>
      <vt:lpstr>Shafer House, Annandale, NY (1970)</vt:lpstr>
      <vt:lpstr>Shafer House, Annandale, NY (1970)</vt:lpstr>
      <vt:lpstr>Shafer House, Annandale, NY (1970)</vt:lpstr>
      <vt:lpstr>Shafer House, Annandale, NY (1970)</vt:lpstr>
      <vt:lpstr>Menkick House, Boulder, CO (1970)</vt:lpstr>
      <vt:lpstr>Menkick House, Boulder, CO (1970)</vt:lpstr>
      <vt:lpstr>Menkick House, Boulder, CO (1970)</vt:lpstr>
      <vt:lpstr>Menkick House, Boulder, CO (1970)</vt:lpstr>
      <vt:lpstr>Menkick House, Boulder, CO (1970)</vt:lpstr>
      <vt:lpstr>Menkick House, Boulder, CO (1970)</vt:lpstr>
      <vt:lpstr>Menkick House, Boulder, CO (1970)</vt:lpstr>
      <vt:lpstr>Menkick House, Boulder, CO (1970)</vt:lpstr>
      <vt:lpstr>Menkick House, Boulder, CO (1970)</vt:lpstr>
      <vt:lpstr>Menkick House, Boulder, CO (1970)</vt:lpstr>
      <vt:lpstr>Kahn House, Boulder, CO (1970)</vt:lpstr>
      <vt:lpstr>Kahn House, Boulder, CO (1970)</vt:lpstr>
      <vt:lpstr>  Kahn House, Boulder, CO (1970)</vt:lpstr>
      <vt:lpstr> Kahn House, Boulder, CO (1970)</vt:lpstr>
      <vt:lpstr>Kahn House, Boulder, CO (1970)</vt:lpstr>
      <vt:lpstr>Kahn House, Boulder, CO (1970)</vt:lpstr>
      <vt:lpstr> Kahn House, Boulder, CO (1970)</vt:lpstr>
      <vt:lpstr>  Kahn House, Boulder, CO (1970)</vt:lpstr>
      <vt:lpstr>  Haas House, Carmel, CA (1969)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667</cp:revision>
  <dcterms:created xsi:type="dcterms:W3CDTF">2017-12-25T13:11:09Z</dcterms:created>
  <dcterms:modified xsi:type="dcterms:W3CDTF">2022-03-30T05:15:48Z</dcterms:modified>
</cp:coreProperties>
</file>