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1018" r:id="rId2"/>
    <p:sldId id="551" r:id="rId3"/>
    <p:sldId id="1438" r:id="rId4"/>
    <p:sldId id="624" r:id="rId5"/>
    <p:sldId id="1429" r:id="rId6"/>
    <p:sldId id="1430" r:id="rId7"/>
    <p:sldId id="1431" r:id="rId8"/>
    <p:sldId id="1432" r:id="rId9"/>
    <p:sldId id="1433" r:id="rId10"/>
    <p:sldId id="1436" r:id="rId11"/>
    <p:sldId id="1437" r:id="rId12"/>
    <p:sldId id="1434" r:id="rId13"/>
    <p:sldId id="1435" r:id="rId14"/>
    <p:sldId id="499" r:id="rId15"/>
    <p:sldId id="578" r:id="rId16"/>
    <p:sldId id="500" r:id="rId17"/>
    <p:sldId id="505" r:id="rId18"/>
    <p:sldId id="501" r:id="rId19"/>
    <p:sldId id="507" r:id="rId20"/>
    <p:sldId id="502" r:id="rId21"/>
    <p:sldId id="504" r:id="rId22"/>
    <p:sldId id="503" r:id="rId23"/>
    <p:sldId id="611" r:id="rId24"/>
    <p:sldId id="612" r:id="rId25"/>
    <p:sldId id="623" r:id="rId26"/>
    <p:sldId id="615" r:id="rId27"/>
    <p:sldId id="614" r:id="rId28"/>
    <p:sldId id="617" r:id="rId29"/>
    <p:sldId id="613" r:id="rId30"/>
    <p:sldId id="618" r:id="rId31"/>
    <p:sldId id="619" r:id="rId32"/>
    <p:sldId id="616" r:id="rId33"/>
    <p:sldId id="625" r:id="rId34"/>
    <p:sldId id="620" r:id="rId35"/>
    <p:sldId id="622" r:id="rId36"/>
    <p:sldId id="621" r:id="rId37"/>
    <p:sldId id="699" r:id="rId38"/>
    <p:sldId id="700" r:id="rId39"/>
    <p:sldId id="706" r:id="rId40"/>
    <p:sldId id="701" r:id="rId41"/>
    <p:sldId id="702" r:id="rId42"/>
    <p:sldId id="703" r:id="rId43"/>
    <p:sldId id="704" r:id="rId44"/>
    <p:sldId id="705" r:id="rId45"/>
    <p:sldId id="859" r:id="rId46"/>
    <p:sldId id="860" r:id="rId47"/>
    <p:sldId id="861" r:id="rId48"/>
    <p:sldId id="862" r:id="rId49"/>
    <p:sldId id="866" r:id="rId50"/>
    <p:sldId id="867" r:id="rId51"/>
    <p:sldId id="864" r:id="rId52"/>
    <p:sldId id="868" r:id="rId53"/>
    <p:sldId id="871" r:id="rId54"/>
    <p:sldId id="872" r:id="rId55"/>
    <p:sldId id="863" r:id="rId56"/>
    <p:sldId id="869" r:id="rId57"/>
    <p:sldId id="870" r:id="rId58"/>
    <p:sldId id="873" r:id="rId59"/>
    <p:sldId id="865" r:id="rId60"/>
    <p:sldId id="1439" r:id="rId61"/>
    <p:sldId id="1440" r:id="rId62"/>
    <p:sldId id="1441" r:id="rId63"/>
    <p:sldId id="1043" r:id="rId64"/>
    <p:sldId id="1044" r:id="rId65"/>
    <p:sldId id="1045" r:id="rId66"/>
    <p:sldId id="1046" r:id="rId67"/>
    <p:sldId id="1047" r:id="rId68"/>
    <p:sldId id="1048" r:id="rId69"/>
    <p:sldId id="1049" r:id="rId70"/>
    <p:sldId id="1050" r:id="rId71"/>
    <p:sldId id="1053" r:id="rId72"/>
    <p:sldId id="1051" r:id="rId73"/>
    <p:sldId id="1052" r:id="rId74"/>
    <p:sldId id="1055" r:id="rId75"/>
    <p:sldId id="1056" r:id="rId76"/>
    <p:sldId id="1057" r:id="rId77"/>
    <p:sldId id="1058" r:id="rId78"/>
    <p:sldId id="1054" r:id="rId79"/>
    <p:sldId id="1059" r:id="rId80"/>
    <p:sldId id="1061" r:id="rId81"/>
    <p:sldId id="1062" r:id="rId82"/>
    <p:sldId id="1060" r:id="rId8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57C595C-99FA-43A5-B3FB-11F798AC4B34}">
          <p14:sldIdLst>
            <p14:sldId id="1018"/>
            <p14:sldId id="551"/>
            <p14:sldId id="1438"/>
            <p14:sldId id="624"/>
            <p14:sldId id="1429"/>
            <p14:sldId id="1430"/>
            <p14:sldId id="1431"/>
            <p14:sldId id="1432"/>
            <p14:sldId id="1433"/>
            <p14:sldId id="1436"/>
            <p14:sldId id="1437"/>
            <p14:sldId id="1434"/>
            <p14:sldId id="1435"/>
            <p14:sldId id="499"/>
            <p14:sldId id="578"/>
            <p14:sldId id="500"/>
            <p14:sldId id="505"/>
            <p14:sldId id="501"/>
            <p14:sldId id="507"/>
            <p14:sldId id="502"/>
            <p14:sldId id="504"/>
            <p14:sldId id="503"/>
            <p14:sldId id="611"/>
            <p14:sldId id="612"/>
            <p14:sldId id="623"/>
            <p14:sldId id="615"/>
            <p14:sldId id="614"/>
            <p14:sldId id="617"/>
            <p14:sldId id="613"/>
            <p14:sldId id="618"/>
            <p14:sldId id="619"/>
            <p14:sldId id="616"/>
            <p14:sldId id="625"/>
            <p14:sldId id="620"/>
            <p14:sldId id="622"/>
            <p14:sldId id="621"/>
            <p14:sldId id="699"/>
            <p14:sldId id="700"/>
            <p14:sldId id="706"/>
            <p14:sldId id="701"/>
            <p14:sldId id="702"/>
            <p14:sldId id="703"/>
            <p14:sldId id="704"/>
            <p14:sldId id="705"/>
            <p14:sldId id="859"/>
            <p14:sldId id="860"/>
            <p14:sldId id="861"/>
            <p14:sldId id="862"/>
            <p14:sldId id="866"/>
            <p14:sldId id="867"/>
            <p14:sldId id="864"/>
            <p14:sldId id="868"/>
            <p14:sldId id="871"/>
            <p14:sldId id="872"/>
            <p14:sldId id="863"/>
            <p14:sldId id="869"/>
            <p14:sldId id="870"/>
            <p14:sldId id="873"/>
            <p14:sldId id="865"/>
            <p14:sldId id="1439"/>
            <p14:sldId id="1440"/>
            <p14:sldId id="1441"/>
            <p14:sldId id="1043"/>
            <p14:sldId id="1044"/>
            <p14:sldId id="1045"/>
            <p14:sldId id="1046"/>
            <p14:sldId id="1047"/>
            <p14:sldId id="1048"/>
            <p14:sldId id="1049"/>
            <p14:sldId id="1050"/>
            <p14:sldId id="1053"/>
            <p14:sldId id="1051"/>
            <p14:sldId id="1052"/>
            <p14:sldId id="1055"/>
            <p14:sldId id="1056"/>
            <p14:sldId id="1057"/>
            <p14:sldId id="1058"/>
            <p14:sldId id="1054"/>
            <p14:sldId id="1059"/>
            <p14:sldId id="1061"/>
            <p14:sldId id="1062"/>
            <p14:sldId id="106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9" d="100"/>
          <a:sy n="89" d="100"/>
        </p:scale>
        <p:origin x="1195" y="53"/>
      </p:cViewPr>
      <p:guideLst/>
    </p:cSldViewPr>
  </p:slideViewPr>
  <p:notesTextViewPr>
    <p:cViewPr>
      <p:scale>
        <a:sx n="1" d="1"/>
        <a:sy n="1" d="1"/>
      </p:scale>
      <p:origin x="0" y="0"/>
    </p:cViewPr>
  </p:notesTextViewPr>
  <p:sorterViewPr>
    <p:cViewPr varScale="1">
      <p:scale>
        <a:sx n="100" d="100"/>
        <a:sy n="100" d="100"/>
      </p:scale>
      <p:origin x="0" y="-153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25/03/2022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25/03/2022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25/03/2022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25/03/2022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25/03/2022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25/03/2022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25/03/2022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25/03/2022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25/03/2022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25/03/2022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25/03/2022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25/03/2022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25/03/2022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58.jpg"/></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4" Type="http://schemas.openxmlformats.org/officeDocument/2006/relationships/image" Target="../media/image72.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89.jpg"/></Relationships>
</file>

<file path=ppt/slides/_rels/slide7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663" y="671374"/>
            <a:ext cx="7785289" cy="4778272"/>
          </a:xfrm>
          <a:prstGeom prst="rect">
            <a:avLst/>
          </a:prstGeom>
        </p:spPr>
      </p:pic>
      <p:sp>
        <p:nvSpPr>
          <p:cNvPr id="4" name="ZoneTexte 3"/>
          <p:cNvSpPr txBox="1"/>
          <p:nvPr/>
        </p:nvSpPr>
        <p:spPr>
          <a:xfrm>
            <a:off x="965914" y="544469"/>
            <a:ext cx="7263685" cy="1015663"/>
          </a:xfrm>
          <a:prstGeom prst="rect">
            <a:avLst/>
          </a:prstGeom>
          <a:noFill/>
        </p:spPr>
        <p:txBody>
          <a:bodyPr wrap="square" rtlCol="0">
            <a:spAutoFit/>
          </a:bodyPr>
          <a:lstStyle/>
          <a:p>
            <a:r>
              <a:rPr lang="fr-FR" sz="6000" smtClean="0">
                <a:solidFill>
                  <a:schemeClr val="bg1"/>
                </a:solidFill>
              </a:rPr>
              <a:t> US. </a:t>
            </a:r>
            <a:r>
              <a:rPr lang="fr-FR" sz="6000" dirty="0" smtClean="0">
                <a:solidFill>
                  <a:schemeClr val="bg1"/>
                </a:solidFill>
              </a:rPr>
              <a:t>Modernist Houses</a:t>
            </a:r>
            <a:endParaRPr lang="fr-FR" sz="6000" dirty="0">
              <a:solidFill>
                <a:schemeClr val="bg1"/>
              </a:solidFill>
            </a:endParaRPr>
          </a:p>
        </p:txBody>
      </p:sp>
      <p:sp>
        <p:nvSpPr>
          <p:cNvPr id="5" name="ZoneTexte 4"/>
          <p:cNvSpPr txBox="1"/>
          <p:nvPr/>
        </p:nvSpPr>
        <p:spPr>
          <a:xfrm>
            <a:off x="3129567" y="1352282"/>
            <a:ext cx="2985483" cy="463639"/>
          </a:xfrm>
          <a:prstGeom prst="rect">
            <a:avLst/>
          </a:prstGeom>
          <a:noFill/>
        </p:spPr>
        <p:txBody>
          <a:bodyPr wrap="square" rtlCol="0">
            <a:spAutoFit/>
          </a:bodyPr>
          <a:lstStyle/>
          <a:p>
            <a:r>
              <a:rPr lang="fr-FR" sz="2400" dirty="0" smtClean="0">
                <a:solidFill>
                  <a:schemeClr val="bg1"/>
                </a:solidFill>
              </a:rPr>
              <a:t>          1967</a:t>
            </a:r>
            <a:endParaRPr lang="fr-FR" sz="2400" dirty="0">
              <a:solidFill>
                <a:schemeClr val="bg1"/>
              </a:solidFill>
            </a:endParaRPr>
          </a:p>
        </p:txBody>
      </p:sp>
      <p:pic>
        <p:nvPicPr>
          <p:cNvPr id="6" name="Na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350816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15211" cy="1325563"/>
          </a:xfrm>
        </p:spPr>
        <p:txBody>
          <a:bodyPr>
            <a:normAutofit/>
          </a:bodyPr>
          <a:lstStyle/>
          <a:p>
            <a:r>
              <a:rPr lang="fr-FR" sz="4000" dirty="0" smtClean="0"/>
              <a:t> 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887" y="1690689"/>
            <a:ext cx="6568225" cy="4401018"/>
          </a:xfrm>
          <a:prstGeom prst="rect">
            <a:avLst/>
          </a:prstGeom>
        </p:spPr>
      </p:pic>
    </p:spTree>
    <p:extLst>
      <p:ext uri="{BB962C8B-B14F-4D97-AF65-F5344CB8AC3E}">
        <p14:creationId xmlns:p14="http://schemas.microsoft.com/office/powerpoint/2010/main" val="12715596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smtClean="0"/>
              <a:t> </a:t>
            </a:r>
            <a:r>
              <a:rPr lang="fr-FR" sz="4000" dirty="0" smtClean="0"/>
              <a:t>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174" y="1690689"/>
            <a:ext cx="6735652" cy="4504049"/>
          </a:xfrm>
          <a:prstGeom prst="rect">
            <a:avLst/>
          </a:prstGeom>
        </p:spPr>
      </p:pic>
      <p:pic>
        <p:nvPicPr>
          <p:cNvPr id="5" name="Night-Gam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79266603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510" y="1690689"/>
            <a:ext cx="2608459" cy="445253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515" y="1690689"/>
            <a:ext cx="2640170" cy="4452535"/>
          </a:xfrm>
          <a:prstGeom prst="rect">
            <a:avLst/>
          </a:prstGeom>
        </p:spPr>
      </p:pic>
    </p:spTree>
    <p:extLst>
      <p:ext uri="{BB962C8B-B14F-4D97-AF65-F5344CB8AC3E}">
        <p14:creationId xmlns:p14="http://schemas.microsoft.com/office/powerpoint/2010/main" val="103059304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7" y="1690689"/>
            <a:ext cx="6812925" cy="4465412"/>
          </a:xfrm>
          <a:prstGeom prst="rect">
            <a:avLst/>
          </a:prstGeom>
        </p:spPr>
      </p:pic>
    </p:spTree>
    <p:extLst>
      <p:ext uri="{BB962C8B-B14F-4D97-AF65-F5344CB8AC3E}">
        <p14:creationId xmlns:p14="http://schemas.microsoft.com/office/powerpoint/2010/main" val="345678196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34177"/>
            <a:ext cx="9144000" cy="1226634"/>
          </a:xfrm>
        </p:spPr>
        <p:txBody>
          <a:bodyPr>
            <a:normAutofit/>
          </a:bodyPr>
          <a:lstStyle/>
          <a:p>
            <a:r>
              <a:rPr lang="fr-FR" sz="4000" dirty="0" smtClean="0"/>
              <a:t>Melvin Dwork House, Fire Island, NY (1967) </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723" y="1460811"/>
            <a:ext cx="6233532" cy="4505091"/>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633" y="1460811"/>
            <a:ext cx="2240266" cy="39814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259" y="6338347"/>
            <a:ext cx="2408664" cy="38312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1066" y="5785897"/>
            <a:ext cx="1295400" cy="552450"/>
          </a:xfrm>
          <a:prstGeom prst="rect">
            <a:avLst/>
          </a:prstGeom>
        </p:spPr>
      </p:pic>
      <p:sp>
        <p:nvSpPr>
          <p:cNvPr id="8" name="ZoneTexte 7"/>
          <p:cNvSpPr txBox="1"/>
          <p:nvPr/>
        </p:nvSpPr>
        <p:spPr>
          <a:xfrm>
            <a:off x="6713034" y="4906537"/>
            <a:ext cx="1996068" cy="369332"/>
          </a:xfrm>
          <a:prstGeom prst="rect">
            <a:avLst/>
          </a:prstGeom>
          <a:noFill/>
        </p:spPr>
        <p:txBody>
          <a:bodyPr wrap="square" rtlCol="0">
            <a:spAutoFit/>
          </a:bodyPr>
          <a:lstStyle/>
          <a:p>
            <a:r>
              <a:rPr lang="fr-FR" dirty="0" smtClean="0">
                <a:solidFill>
                  <a:schemeClr val="bg1"/>
                </a:solidFill>
              </a:rPr>
              <a:t>Harry Bates</a:t>
            </a:r>
            <a:endParaRPr lang="fr-FR" dirty="0">
              <a:solidFill>
                <a:schemeClr val="bg1"/>
              </a:solidFill>
            </a:endParaRPr>
          </a:p>
        </p:txBody>
      </p:sp>
    </p:spTree>
    <p:extLst>
      <p:ext uri="{BB962C8B-B14F-4D97-AF65-F5344CB8AC3E}">
        <p14:creationId xmlns:p14="http://schemas.microsoft.com/office/powerpoint/2010/main" val="165972254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contenu 2"/>
          <p:cNvSpPr>
            <a:spLocks noGrp="1"/>
          </p:cNvSpPr>
          <p:nvPr>
            <p:ph idx="1"/>
          </p:nvPr>
        </p:nvSpPr>
        <p:spPr/>
        <p:txBody>
          <a:bodyPr/>
          <a:lstStyle/>
          <a:p>
            <a:r>
              <a:rPr lang="en-US" dirty="0"/>
              <a:t>It's the work of architect Harry Bates.</a:t>
            </a:r>
          </a:p>
          <a:p>
            <a:r>
              <a:rPr lang="en-US" dirty="0"/>
              <a:t>In search of privacy and views over the bay on a corner lot dotted with pine and cypress trees, Bates designed a perched cabin with raised public spaces and minimal side windows. What could be likened to a brutalist structure is in fact softened by cypress cladding. </a:t>
            </a:r>
            <a:r>
              <a:rPr lang="en-US" dirty="0" smtClean="0"/>
              <a:t>Inside</a:t>
            </a:r>
            <a:r>
              <a:rPr lang="en-US" dirty="0"/>
              <a:t>, whitened oak floors combined with black and white furniture are in harmony with the elegance of the house.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9921952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9572"/>
            <a:ext cx="9143999" cy="1326994"/>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514" y="1661532"/>
            <a:ext cx="5105400" cy="3971925"/>
          </a:xfrm>
          <a:prstGeom prst="rect">
            <a:avLst/>
          </a:prstGeom>
        </p:spPr>
      </p:pic>
    </p:spTree>
    <p:extLst>
      <p:ext uri="{BB962C8B-B14F-4D97-AF65-F5344CB8AC3E}">
        <p14:creationId xmlns:p14="http://schemas.microsoft.com/office/powerpoint/2010/main" val="38254700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67268"/>
            <a:ext cx="9143999" cy="1271239"/>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950" y="1669430"/>
            <a:ext cx="3067050" cy="4076700"/>
          </a:xfrm>
          <a:prstGeom prst="rect">
            <a:avLst/>
          </a:prstGeom>
        </p:spPr>
      </p:pic>
    </p:spTree>
    <p:extLst>
      <p:ext uri="{BB962C8B-B14F-4D97-AF65-F5344CB8AC3E}">
        <p14:creationId xmlns:p14="http://schemas.microsoft.com/office/powerpoint/2010/main" val="347105424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34176"/>
            <a:ext cx="9144000" cy="1237785"/>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7" y="1471961"/>
            <a:ext cx="5076825" cy="4010025"/>
          </a:xfrm>
          <a:prstGeom prst="rect">
            <a:avLst/>
          </a:prstGeom>
        </p:spPr>
      </p:pic>
    </p:spTree>
    <p:extLst>
      <p:ext uri="{BB962C8B-B14F-4D97-AF65-F5344CB8AC3E}">
        <p14:creationId xmlns:p14="http://schemas.microsoft.com/office/powerpoint/2010/main" val="154613963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75" y="1970882"/>
            <a:ext cx="5048250" cy="4105275"/>
          </a:xfrm>
          <a:prstGeom prst="rect">
            <a:avLst/>
          </a:prstGeom>
        </p:spPr>
      </p:pic>
    </p:spTree>
    <p:extLst>
      <p:ext uri="{BB962C8B-B14F-4D97-AF65-F5344CB8AC3E}">
        <p14:creationId xmlns:p14="http://schemas.microsoft.com/office/powerpoint/2010/main" val="93002842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r>
              <a:rPr lang="fr-FR" dirty="0" smtClean="0"/>
              <a:t>1967</a:t>
            </a:r>
            <a:endParaRPr lang="fr-FR" dirty="0"/>
          </a:p>
        </p:txBody>
      </p:sp>
      <p:sp>
        <p:nvSpPr>
          <p:cNvPr id="3" name="Espace réservé du contenu 2"/>
          <p:cNvSpPr>
            <a:spLocks noGrp="1"/>
          </p:cNvSpPr>
          <p:nvPr>
            <p:ph idx="1"/>
          </p:nvPr>
        </p:nvSpPr>
        <p:spPr/>
        <p:txBody>
          <a:bodyPr/>
          <a:lstStyle/>
          <a:p>
            <a:r>
              <a:rPr lang="en-US" dirty="0"/>
              <a:t>The purpose of this presentation is to show you the most outstanding Modern Movement inspired houses in the United States by great architects. </a:t>
            </a:r>
          </a:p>
          <a:p>
            <a:r>
              <a:rPr lang="en-US" dirty="0"/>
              <a:t>Some of them have become icons of contemporary architecture (members of the iconic.org network) and are recognized and protected as such. </a:t>
            </a:r>
          </a:p>
          <a:p>
            <a:r>
              <a:rPr lang="en-US" dirty="0"/>
              <a:t>They remain unique either by their constructive principle, or by their location, or by their theoretical importance, or by their perfect integration into the landscape. </a:t>
            </a:r>
            <a:endParaRPr lang="fr-FR"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046347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56118"/>
            <a:ext cx="9144000" cy="1293541"/>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625" y="1449659"/>
            <a:ext cx="5238750" cy="4048125"/>
          </a:xfrm>
          <a:prstGeom prst="rect">
            <a:avLst/>
          </a:prstGeom>
        </p:spPr>
      </p:pic>
    </p:spTree>
    <p:extLst>
      <p:ext uri="{BB962C8B-B14F-4D97-AF65-F5344CB8AC3E}">
        <p14:creationId xmlns:p14="http://schemas.microsoft.com/office/powerpoint/2010/main" val="28360281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9572"/>
            <a:ext cx="9144000" cy="1304691"/>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868" y="1494262"/>
            <a:ext cx="6043961" cy="4348977"/>
          </a:xfrm>
          <a:prstGeom prst="rect">
            <a:avLst/>
          </a:prstGeom>
        </p:spPr>
      </p:pic>
    </p:spTree>
    <p:extLst>
      <p:ext uri="{BB962C8B-B14F-4D97-AF65-F5344CB8AC3E}">
        <p14:creationId xmlns:p14="http://schemas.microsoft.com/office/powerpoint/2010/main" val="27953216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89572"/>
            <a:ext cx="8987883" cy="1215482"/>
          </a:xfrm>
        </p:spPr>
        <p:txBody>
          <a:bodyPr>
            <a:normAutofit/>
          </a:bodyPr>
          <a:lstStyle/>
          <a:p>
            <a:r>
              <a:rPr lang="fr-FR" sz="4000" dirty="0"/>
              <a:t>Melvin Dwork </a:t>
            </a:r>
            <a:r>
              <a:rPr lang="fr-FR" sz="4000" dirty="0" smtClean="0"/>
              <a:t>House, Fire </a:t>
            </a:r>
            <a:r>
              <a:rPr lang="fr-FR" sz="4000" dirty="0"/>
              <a:t>Island</a:t>
            </a:r>
            <a:r>
              <a:rPr lang="fr-FR" sz="4000" dirty="0" smtClean="0"/>
              <a:t>, NY </a:t>
            </a:r>
            <a:r>
              <a:rPr lang="fr-FR" sz="4000" dirty="0"/>
              <a:t>(1967)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946" y="1706137"/>
            <a:ext cx="2635869" cy="41148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2475" y="1706137"/>
            <a:ext cx="2545149" cy="4114800"/>
          </a:xfrm>
          <a:prstGeom prst="rect">
            <a:avLst/>
          </a:prstGeom>
        </p:spPr>
      </p:pic>
    </p:spTree>
    <p:extLst>
      <p:ext uri="{BB962C8B-B14F-4D97-AF65-F5344CB8AC3E}">
        <p14:creationId xmlns:p14="http://schemas.microsoft.com/office/powerpoint/2010/main" val="18586368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Kappe House, Pacific Palisades, CA (1967)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960" y="1690689"/>
            <a:ext cx="2971800" cy="40481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028" y="1690689"/>
            <a:ext cx="3505844" cy="4576296"/>
          </a:xfrm>
          <a:prstGeom prst="rect">
            <a:avLst/>
          </a:prstGeom>
        </p:spPr>
      </p:pic>
      <p:sp>
        <p:nvSpPr>
          <p:cNvPr id="6" name="ZoneTexte 5"/>
          <p:cNvSpPr txBox="1"/>
          <p:nvPr/>
        </p:nvSpPr>
        <p:spPr>
          <a:xfrm>
            <a:off x="5263376" y="5163015"/>
            <a:ext cx="2241395" cy="367990"/>
          </a:xfrm>
          <a:prstGeom prst="rect">
            <a:avLst/>
          </a:prstGeom>
          <a:noFill/>
        </p:spPr>
        <p:txBody>
          <a:bodyPr wrap="square" rtlCol="0">
            <a:spAutoFit/>
          </a:bodyPr>
          <a:lstStyle/>
          <a:p>
            <a:r>
              <a:rPr lang="fr-FR" dirty="0" smtClean="0">
                <a:solidFill>
                  <a:schemeClr val="bg1"/>
                </a:solidFill>
              </a:rPr>
              <a:t>Raymond Kappe</a:t>
            </a:r>
            <a:endParaRPr lang="fr-FR" dirty="0">
              <a:solidFill>
                <a:schemeClr val="bg1"/>
              </a:solidFill>
            </a:endParaRPr>
          </a:p>
        </p:txBody>
      </p:sp>
    </p:spTree>
    <p:extLst>
      <p:ext uri="{BB962C8B-B14F-4D97-AF65-F5344CB8AC3E}">
        <p14:creationId xmlns:p14="http://schemas.microsoft.com/office/powerpoint/2010/main" val="1779281390"/>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Kappe House, </a:t>
            </a:r>
            <a:r>
              <a:rPr lang="fr-FR" sz="4000" dirty="0"/>
              <a:t>Pacific Palisades, CA (1967)</a:t>
            </a:r>
          </a:p>
        </p:txBody>
      </p:sp>
      <p:sp>
        <p:nvSpPr>
          <p:cNvPr id="3" name="Espace réservé du contenu 2"/>
          <p:cNvSpPr>
            <a:spLocks noGrp="1"/>
          </p:cNvSpPr>
          <p:nvPr>
            <p:ph idx="1"/>
          </p:nvPr>
        </p:nvSpPr>
        <p:spPr/>
        <p:txBody>
          <a:bodyPr/>
          <a:lstStyle/>
          <a:p>
            <a:r>
              <a:rPr lang="fr-FR" dirty="0" smtClean="0"/>
              <a:t>It is the personal home of Raymond Kappe.</a:t>
            </a:r>
          </a:p>
          <a:p>
            <a:r>
              <a:rPr lang="en-US" dirty="0"/>
              <a:t>From the front of the house, visitors enter over a bridge that crosses an above-ground stream and arrive at the </a:t>
            </a:r>
            <a:r>
              <a:rPr lang="en-US" dirty="0" smtClean="0"/>
              <a:t>stairwell. Kappe </a:t>
            </a:r>
            <a:r>
              <a:rPr lang="en-US" dirty="0"/>
              <a:t>raised the house on six concrete towers covering just 600 square feet</a:t>
            </a:r>
            <a:r>
              <a:rPr lang="en-US" dirty="0" smtClean="0"/>
              <a:t>.</a:t>
            </a:r>
          </a:p>
          <a:p>
            <a:r>
              <a:rPr lang="en-US" dirty="0"/>
              <a:t>The towers are naturally-lit by skylights and hold their own living spaces: a stairwell, bathrooms, a sunken study and fireplace for the master, and a dining nook.</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99694773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Kappe House, </a:t>
            </a:r>
            <a:r>
              <a:rPr lang="fr-FR" sz="4000" dirty="0"/>
              <a:t>Pacific Palisades, CA (1967)</a:t>
            </a:r>
          </a:p>
        </p:txBody>
      </p:sp>
      <p:sp>
        <p:nvSpPr>
          <p:cNvPr id="3" name="Espace réservé du contenu 2"/>
          <p:cNvSpPr>
            <a:spLocks noGrp="1"/>
          </p:cNvSpPr>
          <p:nvPr>
            <p:ph idx="1"/>
          </p:nvPr>
        </p:nvSpPr>
        <p:spPr>
          <a:xfrm>
            <a:off x="628650" y="1825625"/>
            <a:ext cx="8080452" cy="4351338"/>
          </a:xfrm>
        </p:spPr>
        <p:txBody>
          <a:bodyPr>
            <a:normAutofit lnSpcReduction="10000"/>
          </a:bodyPr>
          <a:lstStyle/>
          <a:p>
            <a:r>
              <a:rPr lang="en-US" dirty="0"/>
              <a:t>Stairs lead up to Kappe's study and then to the multi-sectioned public spaces: there're </a:t>
            </a:r>
            <a:r>
              <a:rPr lang="en-US" dirty="0" smtClean="0"/>
              <a:t>2 </a:t>
            </a:r>
            <a:r>
              <a:rPr lang="en-US" dirty="0"/>
              <a:t>living rooms, a kitchen, and a dining room, at staggered heights across a 75 foot space. The private living areas run perpendicular to the main area--the children's/guest bedrooms (and now an office) toward the back of the site and the master toward the front</a:t>
            </a:r>
            <a:r>
              <a:rPr lang="en-US" dirty="0" smtClean="0"/>
              <a:t>.</a:t>
            </a:r>
          </a:p>
          <a:p>
            <a:r>
              <a:rPr lang="en-US" dirty="0"/>
              <a:t>The outdoor spaces are just as layered: there's a garden off the carport, a cantilevered deck extending from the lower living room. The whole site is dense with sycamore, eucalyptus, and oak trees.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8137398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Kappe 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31" y="1690689"/>
            <a:ext cx="6887737" cy="4154526"/>
          </a:xfrm>
          <a:prstGeom prst="rect">
            <a:avLst/>
          </a:prstGeom>
        </p:spPr>
      </p:pic>
    </p:spTree>
    <p:extLst>
      <p:ext uri="{BB962C8B-B14F-4D97-AF65-F5344CB8AC3E}">
        <p14:creationId xmlns:p14="http://schemas.microsoft.com/office/powerpoint/2010/main" val="13853297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Kappe 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5" y="1690689"/>
            <a:ext cx="6076950" cy="4048125"/>
          </a:xfrm>
          <a:prstGeom prst="rect">
            <a:avLst/>
          </a:prstGeom>
        </p:spPr>
      </p:pic>
    </p:spTree>
    <p:extLst>
      <p:ext uri="{BB962C8B-B14F-4D97-AF65-F5344CB8AC3E}">
        <p14:creationId xmlns:p14="http://schemas.microsoft.com/office/powerpoint/2010/main" val="408339254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Kappe 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133" y="1690689"/>
            <a:ext cx="6443547" cy="4248033"/>
          </a:xfrm>
          <a:prstGeom prst="rect">
            <a:avLst/>
          </a:prstGeom>
        </p:spPr>
      </p:pic>
    </p:spTree>
    <p:extLst>
      <p:ext uri="{BB962C8B-B14F-4D97-AF65-F5344CB8AC3E}">
        <p14:creationId xmlns:p14="http://schemas.microsoft.com/office/powerpoint/2010/main" val="309139842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4000" dirty="0" smtClean="0"/>
              <a:t> Kappe 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2270" y="1690689"/>
            <a:ext cx="3393359" cy="4498239"/>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629" y="1690688"/>
            <a:ext cx="3011613" cy="4498240"/>
          </a:xfrm>
          <a:prstGeom prst="rect">
            <a:avLst/>
          </a:prstGeom>
        </p:spPr>
      </p:pic>
    </p:spTree>
    <p:extLst>
      <p:ext uri="{BB962C8B-B14F-4D97-AF65-F5344CB8AC3E}">
        <p14:creationId xmlns:p14="http://schemas.microsoft.com/office/powerpoint/2010/main" val="28720433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Modernist Houses</a:t>
            </a:r>
            <a:endParaRPr lang="fr-FR" dirty="0"/>
          </a:p>
        </p:txBody>
      </p:sp>
      <p:sp>
        <p:nvSpPr>
          <p:cNvPr id="3" name="Espace réservé du contenu 2"/>
          <p:cNvSpPr>
            <a:spLocks noGrp="1"/>
          </p:cNvSpPr>
          <p:nvPr>
            <p:ph idx="1"/>
          </p:nvPr>
        </p:nvSpPr>
        <p:spPr/>
        <p:txBody>
          <a:bodyPr/>
          <a:lstStyle/>
          <a:p>
            <a:r>
              <a:rPr lang="en-US" dirty="0" smtClean="0"/>
              <a:t>Many </a:t>
            </a:r>
            <a:r>
              <a:rPr lang="en-US" dirty="0"/>
              <a:t>of the houses presented in this slide show (before the year 2000) were found on the OfHouses website </a:t>
            </a:r>
            <a:r>
              <a:rPr lang="en-US" dirty="0" smtClean="0"/>
              <a:t>(</a:t>
            </a:r>
            <a:r>
              <a:rPr lang="fr-FR" dirty="0"/>
              <a:t>Old Forgotten </a:t>
            </a:r>
            <a:r>
              <a:rPr lang="fr-FR" dirty="0" smtClean="0"/>
              <a:t>Houses) </a:t>
            </a:r>
            <a:r>
              <a:rPr lang="en-US" dirty="0" smtClean="0"/>
              <a:t>which </a:t>
            </a:r>
            <a:r>
              <a:rPr lang="en-US" dirty="0"/>
              <a:t>lists houses with architectural interest or singular architecture around the world with many illustrations. If they are shown here, it is because they are already considered as </a:t>
            </a:r>
            <a:r>
              <a:rPr lang="en-US" dirty="0" smtClean="0"/>
              <a:t>iconic.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pic>
        <p:nvPicPr>
          <p:cNvPr id="5" name="Image 4"/>
          <p:cNvPicPr>
            <a:picLocks noChangeAspect="1"/>
          </p:cNvPicPr>
          <p:nvPr/>
        </p:nvPicPr>
        <p:blipFill>
          <a:blip r:embed="rId2"/>
          <a:stretch>
            <a:fillRect/>
          </a:stretch>
        </p:blipFill>
        <p:spPr>
          <a:xfrm>
            <a:off x="4676775" y="4649206"/>
            <a:ext cx="1438275" cy="676275"/>
          </a:xfrm>
          <a:prstGeom prst="rect">
            <a:avLst/>
          </a:prstGeom>
        </p:spPr>
      </p:pic>
      <p:pic>
        <p:nvPicPr>
          <p:cNvPr id="6" name="Image 5"/>
          <p:cNvPicPr>
            <a:picLocks noChangeAspect="1"/>
          </p:cNvPicPr>
          <p:nvPr/>
        </p:nvPicPr>
        <p:blipFill>
          <a:blip r:embed="rId3"/>
          <a:stretch>
            <a:fillRect/>
          </a:stretch>
        </p:blipFill>
        <p:spPr>
          <a:xfrm>
            <a:off x="6140808" y="4649206"/>
            <a:ext cx="676275" cy="676275"/>
          </a:xfrm>
          <a:prstGeom prst="rect">
            <a:avLst/>
          </a:prstGeom>
        </p:spPr>
      </p:pic>
    </p:spTree>
    <p:extLst>
      <p:ext uri="{BB962C8B-B14F-4D97-AF65-F5344CB8AC3E}">
        <p14:creationId xmlns:p14="http://schemas.microsoft.com/office/powerpoint/2010/main" val="281265439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479" y="365126"/>
            <a:ext cx="8764858"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629" y="1690689"/>
            <a:ext cx="6322742" cy="4121073"/>
          </a:xfrm>
          <a:prstGeom prst="rect">
            <a:avLst/>
          </a:prstGeom>
        </p:spPr>
      </p:pic>
    </p:spTree>
    <p:extLst>
      <p:ext uri="{BB962C8B-B14F-4D97-AF65-F5344CB8AC3E}">
        <p14:creationId xmlns:p14="http://schemas.microsoft.com/office/powerpoint/2010/main" val="154780421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839" y="365126"/>
            <a:ext cx="8697951"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7339" y="1816840"/>
            <a:ext cx="6076950" cy="4056364"/>
          </a:xfrm>
          <a:prstGeom prst="rect">
            <a:avLst/>
          </a:prstGeom>
        </p:spPr>
      </p:pic>
    </p:spTree>
    <p:extLst>
      <p:ext uri="{BB962C8B-B14F-4D97-AF65-F5344CB8AC3E}">
        <p14:creationId xmlns:p14="http://schemas.microsoft.com/office/powerpoint/2010/main" val="182253716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268" y="365126"/>
            <a:ext cx="8887522"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40" y="1690687"/>
            <a:ext cx="3479180" cy="4498239"/>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094" y="1690688"/>
            <a:ext cx="3558633" cy="4498239"/>
          </a:xfrm>
          <a:prstGeom prst="rect">
            <a:avLst/>
          </a:prstGeom>
        </p:spPr>
      </p:pic>
    </p:spTree>
    <p:extLst>
      <p:ext uri="{BB962C8B-B14F-4D97-AF65-F5344CB8AC3E}">
        <p14:creationId xmlns:p14="http://schemas.microsoft.com/office/powerpoint/2010/main" val="54920466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0608" y="365126"/>
            <a:ext cx="8660729"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21" y="1690688"/>
            <a:ext cx="2538296" cy="4576297"/>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316" y="1690687"/>
            <a:ext cx="2476617" cy="4576297"/>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732" y="1690689"/>
            <a:ext cx="2378347" cy="4576297"/>
          </a:xfrm>
          <a:prstGeom prst="rect">
            <a:avLst/>
          </a:prstGeom>
        </p:spPr>
      </p:pic>
    </p:spTree>
    <p:extLst>
      <p:ext uri="{BB962C8B-B14F-4D97-AF65-F5344CB8AC3E}">
        <p14:creationId xmlns:p14="http://schemas.microsoft.com/office/powerpoint/2010/main" val="199782565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3025" y="365126"/>
            <a:ext cx="8764858"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209" y="1690689"/>
            <a:ext cx="6206490" cy="4355781"/>
          </a:xfrm>
          <a:prstGeom prst="rect">
            <a:avLst/>
          </a:prstGeom>
        </p:spPr>
      </p:pic>
    </p:spTree>
    <p:extLst>
      <p:ext uri="{BB962C8B-B14F-4D97-AF65-F5344CB8AC3E}">
        <p14:creationId xmlns:p14="http://schemas.microsoft.com/office/powerpoint/2010/main" val="202897435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932" y="365126"/>
            <a:ext cx="8675648"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147" y="1690689"/>
            <a:ext cx="6441705" cy="4504371"/>
          </a:xfrm>
          <a:prstGeom prst="rect">
            <a:avLst/>
          </a:prstGeom>
        </p:spPr>
      </p:pic>
    </p:spTree>
    <p:extLst>
      <p:ext uri="{BB962C8B-B14F-4D97-AF65-F5344CB8AC3E}">
        <p14:creationId xmlns:p14="http://schemas.microsoft.com/office/powerpoint/2010/main" val="34238352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9571" y="365126"/>
            <a:ext cx="8842917" cy="1325563"/>
          </a:xfrm>
        </p:spPr>
        <p:txBody>
          <a:bodyPr>
            <a:normAutofit/>
          </a:bodyPr>
          <a:lstStyle/>
          <a:p>
            <a:r>
              <a:rPr lang="fr-FR" sz="4000" dirty="0"/>
              <a:t>Kappe </a:t>
            </a:r>
            <a:r>
              <a:rPr lang="fr-FR" sz="4000" dirty="0" smtClean="0"/>
              <a:t>House, </a:t>
            </a:r>
            <a:r>
              <a:rPr lang="fr-FR" sz="4000" dirty="0"/>
              <a:t>Pacific Palisades, CA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248" y="1690689"/>
            <a:ext cx="6653561" cy="4281486"/>
          </a:xfrm>
          <a:prstGeom prst="rect">
            <a:avLst/>
          </a:prstGeom>
        </p:spPr>
      </p:pic>
    </p:spTree>
    <p:extLst>
      <p:ext uri="{BB962C8B-B14F-4D97-AF65-F5344CB8AC3E}">
        <p14:creationId xmlns:p14="http://schemas.microsoft.com/office/powerpoint/2010/main" val="350843298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9910" cy="1325563"/>
          </a:xfrm>
        </p:spPr>
        <p:txBody>
          <a:bodyPr/>
          <a:lstStyle/>
          <a:p>
            <a:r>
              <a:rPr lang="fr-FR" dirty="0" smtClean="0"/>
              <a:t>Parcells House, Grosse Pointe, MI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123" y="1869108"/>
            <a:ext cx="3865880" cy="269748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2429" y="1869108"/>
            <a:ext cx="2516872" cy="3848100"/>
          </a:xfrm>
          <a:prstGeom prst="rect">
            <a:avLst/>
          </a:prstGeom>
        </p:spPr>
      </p:pic>
      <p:sp>
        <p:nvSpPr>
          <p:cNvPr id="6" name="ZoneTexte 5"/>
          <p:cNvSpPr txBox="1"/>
          <p:nvPr/>
        </p:nvSpPr>
        <p:spPr>
          <a:xfrm>
            <a:off x="5787483" y="5073805"/>
            <a:ext cx="2096429" cy="369332"/>
          </a:xfrm>
          <a:prstGeom prst="rect">
            <a:avLst/>
          </a:prstGeom>
          <a:noFill/>
        </p:spPr>
        <p:txBody>
          <a:bodyPr wrap="square" rtlCol="0">
            <a:spAutoFit/>
          </a:bodyPr>
          <a:lstStyle/>
          <a:p>
            <a:r>
              <a:rPr lang="fr-FR" dirty="0" smtClean="0">
                <a:solidFill>
                  <a:schemeClr val="bg1"/>
                </a:solidFill>
              </a:rPr>
              <a:t>Paul Rudolph</a:t>
            </a:r>
            <a:endParaRPr lang="fr-FR" dirty="0">
              <a:solidFill>
                <a:schemeClr val="bg1"/>
              </a:solidFill>
            </a:endParaRPr>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297" y="5131310"/>
            <a:ext cx="4622222" cy="330159"/>
          </a:xfrm>
          <a:prstGeom prst="rect">
            <a:avLst/>
          </a:prstGeom>
        </p:spPr>
      </p:pic>
    </p:spTree>
    <p:extLst>
      <p:ext uri="{BB962C8B-B14F-4D97-AF65-F5344CB8AC3E}">
        <p14:creationId xmlns:p14="http://schemas.microsoft.com/office/powerpoint/2010/main" val="63775853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11425" cy="1325563"/>
          </a:xfrm>
        </p:spPr>
        <p:txBody>
          <a:bodyPr/>
          <a:lstStyle/>
          <a:p>
            <a:r>
              <a:rPr lang="fr-FR" dirty="0"/>
              <a:t>Parcells </a:t>
            </a:r>
            <a:r>
              <a:rPr lang="fr-FR" dirty="0" smtClean="0"/>
              <a:t>House, </a:t>
            </a:r>
            <a:r>
              <a:rPr lang="fr-FR" dirty="0"/>
              <a:t>Grosse Pointe, MI (1967)</a:t>
            </a:r>
          </a:p>
        </p:txBody>
      </p:sp>
      <p:sp>
        <p:nvSpPr>
          <p:cNvPr id="3" name="Espace réservé du contenu 2"/>
          <p:cNvSpPr>
            <a:spLocks noGrp="1"/>
          </p:cNvSpPr>
          <p:nvPr>
            <p:ph idx="1"/>
          </p:nvPr>
        </p:nvSpPr>
        <p:spPr/>
        <p:txBody>
          <a:bodyPr>
            <a:normAutofit lnSpcReduction="10000"/>
          </a:bodyPr>
          <a:lstStyle/>
          <a:p>
            <a:r>
              <a:rPr lang="en-US" dirty="0"/>
              <a:t>It is the work of the architect Paul Rudolph.</a:t>
            </a:r>
          </a:p>
          <a:p>
            <a:r>
              <a:rPr lang="en-US" dirty="0"/>
              <a:t>The waterfront home faces Lake Saint Clair and was designed to give waterfront views to almost every room</a:t>
            </a:r>
            <a:r>
              <a:rPr lang="en-US" dirty="0" smtClean="0"/>
              <a:t>.</a:t>
            </a:r>
          </a:p>
          <a:p>
            <a:r>
              <a:rPr lang="en-US" dirty="0"/>
              <a:t>Upon entry, one looks up a few steps into the dining room and out at the lake; the ceiling rises three floors as stairs and balconies run through the height of the space. While the home is three stories, the two wings have staggered volumes off of the main hall, so that it feels more like five stories. </a:t>
            </a:r>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09759007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2789" cy="1325563"/>
          </a:xfrm>
        </p:spPr>
        <p:txBody>
          <a:bodyPr/>
          <a:lstStyle/>
          <a:p>
            <a:r>
              <a:rPr lang="fr-FR" dirty="0"/>
              <a:t>Parcells </a:t>
            </a:r>
            <a:r>
              <a:rPr lang="fr-FR" dirty="0" smtClean="0"/>
              <a:t>House, </a:t>
            </a:r>
            <a:r>
              <a:rPr lang="fr-FR" dirty="0"/>
              <a:t>Grosse Pointe, MI (1967)</a:t>
            </a:r>
          </a:p>
        </p:txBody>
      </p:sp>
      <p:sp>
        <p:nvSpPr>
          <p:cNvPr id="3" name="Espace réservé du contenu 2"/>
          <p:cNvSpPr>
            <a:spLocks noGrp="1"/>
          </p:cNvSpPr>
          <p:nvPr>
            <p:ph idx="1"/>
          </p:nvPr>
        </p:nvSpPr>
        <p:spPr/>
        <p:txBody>
          <a:bodyPr/>
          <a:lstStyle/>
          <a:p>
            <a:r>
              <a:rPr lang="en-US" dirty="0"/>
              <a:t>Lofty sitting areas with half walls sit off the main space while the bedrooms are tucked into the wings</a:t>
            </a:r>
            <a:r>
              <a:rPr lang="en-US" dirty="0" smtClean="0"/>
              <a:t>.</a:t>
            </a:r>
          </a:p>
          <a:p>
            <a:r>
              <a:rPr lang="en-US" dirty="0" smtClean="0"/>
              <a:t>The Parcells </a:t>
            </a:r>
            <a:r>
              <a:rPr lang="en-US" dirty="0"/>
              <a:t>family requested a lot of wood, so the exterior portions are mainly weathered red wood boards, painted brown, that run horizontally. The rest is all windows. The house looks like a series of stacked boxes of various sizes.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21849117"/>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US </a:t>
            </a:r>
            <a:r>
              <a:rPr lang="fr-FR" dirty="0"/>
              <a:t>Modernist Houses </a:t>
            </a:r>
          </a:p>
        </p:txBody>
      </p:sp>
      <p:sp>
        <p:nvSpPr>
          <p:cNvPr id="3" name="Espace réservé du contenu 2"/>
          <p:cNvSpPr>
            <a:spLocks noGrp="1"/>
          </p:cNvSpPr>
          <p:nvPr>
            <p:ph idx="1"/>
          </p:nvPr>
        </p:nvSpPr>
        <p:spPr/>
        <p:txBody>
          <a:bodyPr>
            <a:normAutofit/>
          </a:bodyPr>
          <a:lstStyle/>
          <a:p>
            <a:r>
              <a:rPr lang="fr-FR" dirty="0" smtClean="0"/>
              <a:t>Hoffman House, Richard Meier, NY.</a:t>
            </a:r>
          </a:p>
          <a:p>
            <a:r>
              <a:rPr lang="fr-FR" dirty="0"/>
              <a:t>Melvin Dwork House, Harry Bates, NY.</a:t>
            </a:r>
          </a:p>
          <a:p>
            <a:r>
              <a:rPr lang="fr-FR" dirty="0"/>
              <a:t>Kappe House, Ray Kappe, CA.</a:t>
            </a:r>
          </a:p>
          <a:p>
            <a:r>
              <a:rPr lang="fr-FR" dirty="0"/>
              <a:t>Parcells House, Paul Rudolph, MI.</a:t>
            </a:r>
          </a:p>
          <a:p>
            <a:r>
              <a:rPr lang="fr-FR" dirty="0"/>
              <a:t>Epstein House, Tony Grunsfeld, IL</a:t>
            </a:r>
            <a:r>
              <a:rPr lang="fr-FR" dirty="0" smtClean="0"/>
              <a:t>.</a:t>
            </a:r>
          </a:p>
          <a:p>
            <a:r>
              <a:rPr lang="fr-FR" dirty="0"/>
              <a:t>Avery House, </a:t>
            </a:r>
            <a:r>
              <a:rPr lang="fr-FR" dirty="0" smtClean="0"/>
              <a:t>Haywood </a:t>
            </a:r>
            <a:r>
              <a:rPr lang="fr-FR" smtClean="0"/>
              <a:t>&amp; Oxenfeld, NC.</a:t>
            </a:r>
            <a:endParaRPr lang="fr-FR" dirty="0"/>
          </a:p>
          <a:p>
            <a:r>
              <a:rPr lang="fr-FR" dirty="0"/>
              <a:t>Fisher House, Louis Kahn, PA.</a:t>
            </a:r>
          </a:p>
          <a:p>
            <a:endParaRPr lang="fr-FR"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6245590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9910" cy="1325563"/>
          </a:xfrm>
        </p:spPr>
        <p:txBody>
          <a:bodyPr/>
          <a:lstStyle/>
          <a:p>
            <a:r>
              <a:rPr lang="fr-FR" dirty="0"/>
              <a:t>Parcells </a:t>
            </a:r>
            <a:r>
              <a:rPr lang="fr-FR" dirty="0" smtClean="0"/>
              <a:t>House, </a:t>
            </a:r>
            <a:r>
              <a:rPr lang="fr-FR" dirty="0"/>
              <a:t>Grosse Pointe,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912" y="1690689"/>
            <a:ext cx="7092176" cy="4353273"/>
          </a:xfrm>
          <a:prstGeom prst="rect">
            <a:avLst/>
          </a:prstGeom>
        </p:spPr>
      </p:pic>
    </p:spTree>
    <p:extLst>
      <p:ext uri="{BB962C8B-B14F-4D97-AF65-F5344CB8AC3E}">
        <p14:creationId xmlns:p14="http://schemas.microsoft.com/office/powerpoint/2010/main" val="34320237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11425" cy="1325563"/>
          </a:xfrm>
        </p:spPr>
        <p:txBody>
          <a:bodyPr/>
          <a:lstStyle/>
          <a:p>
            <a:r>
              <a:rPr lang="fr-FR" dirty="0"/>
              <a:t>Parcells </a:t>
            </a:r>
            <a:r>
              <a:rPr lang="fr-FR" dirty="0" smtClean="0"/>
              <a:t>House, </a:t>
            </a:r>
            <a:r>
              <a:rPr lang="fr-FR" dirty="0"/>
              <a:t>Grosse Pointe,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56" y="1690689"/>
            <a:ext cx="7025268" cy="4520541"/>
          </a:xfrm>
          <a:prstGeom prst="rect">
            <a:avLst/>
          </a:prstGeom>
        </p:spPr>
      </p:pic>
      <p:pic>
        <p:nvPicPr>
          <p:cNvPr id="5" name="audiohub_2017-00014-1104_funny-puppies_free-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8236570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62941" cy="1325563"/>
          </a:xfrm>
        </p:spPr>
        <p:txBody>
          <a:bodyPr/>
          <a:lstStyle/>
          <a:p>
            <a:r>
              <a:rPr lang="fr-FR" dirty="0"/>
              <a:t>Parcells </a:t>
            </a:r>
            <a:r>
              <a:rPr lang="fr-FR" dirty="0" smtClean="0"/>
              <a:t>House, </a:t>
            </a:r>
            <a:r>
              <a:rPr lang="fr-FR" dirty="0"/>
              <a:t>Grosse Pointe,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419" y="1690689"/>
            <a:ext cx="6779942" cy="4264063"/>
          </a:xfrm>
          <a:prstGeom prst="rect">
            <a:avLst/>
          </a:prstGeom>
        </p:spPr>
      </p:pic>
    </p:spTree>
    <p:extLst>
      <p:ext uri="{BB962C8B-B14F-4D97-AF65-F5344CB8AC3E}">
        <p14:creationId xmlns:p14="http://schemas.microsoft.com/office/powerpoint/2010/main" val="215724446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5668" cy="1325563"/>
          </a:xfrm>
        </p:spPr>
        <p:txBody>
          <a:bodyPr>
            <a:normAutofit/>
          </a:bodyPr>
          <a:lstStyle/>
          <a:p>
            <a:r>
              <a:rPr lang="fr-FR" dirty="0"/>
              <a:t>Parcells </a:t>
            </a:r>
            <a:r>
              <a:rPr lang="fr-FR" dirty="0" smtClean="0"/>
              <a:t>House, </a:t>
            </a:r>
            <a:r>
              <a:rPr lang="fr-FR" dirty="0"/>
              <a:t>Grosse Pointe,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838" y="1690689"/>
            <a:ext cx="2966224" cy="4616604"/>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634" y="1690689"/>
            <a:ext cx="3261732" cy="4616604"/>
          </a:xfrm>
          <a:prstGeom prst="rect">
            <a:avLst/>
          </a:prstGeom>
        </p:spPr>
      </p:pic>
    </p:spTree>
    <p:extLst>
      <p:ext uri="{BB962C8B-B14F-4D97-AF65-F5344CB8AC3E}">
        <p14:creationId xmlns:p14="http://schemas.microsoft.com/office/powerpoint/2010/main" val="334979133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85668" cy="1325563"/>
          </a:xfrm>
        </p:spPr>
        <p:txBody>
          <a:bodyPr/>
          <a:lstStyle/>
          <a:p>
            <a:r>
              <a:rPr lang="fr-FR" dirty="0"/>
              <a:t>Parcells </a:t>
            </a:r>
            <a:r>
              <a:rPr lang="fr-FR" dirty="0" smtClean="0"/>
              <a:t>House, </a:t>
            </a:r>
            <a:r>
              <a:rPr lang="fr-FR" dirty="0"/>
              <a:t>Grosse Pointe, MI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390" y="1690689"/>
            <a:ext cx="6579219" cy="4308668"/>
          </a:xfrm>
          <a:prstGeom prst="rect">
            <a:avLst/>
          </a:prstGeom>
        </p:spPr>
      </p:pic>
    </p:spTree>
    <p:extLst>
      <p:ext uri="{BB962C8B-B14F-4D97-AF65-F5344CB8AC3E}">
        <p14:creationId xmlns:p14="http://schemas.microsoft.com/office/powerpoint/2010/main" val="408570570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0456" y="365126"/>
            <a:ext cx="8244894" cy="1325563"/>
          </a:xfrm>
        </p:spPr>
        <p:txBody>
          <a:bodyPr/>
          <a:lstStyle/>
          <a:p>
            <a:r>
              <a:rPr lang="fr-FR" dirty="0" smtClean="0"/>
              <a:t>Epstein House, Northfield, IL (1967)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671" y="1690689"/>
            <a:ext cx="1676400" cy="214312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541" y="1690689"/>
            <a:ext cx="6593045" cy="4156319"/>
          </a:xfrm>
          <a:prstGeom prst="rect">
            <a:avLst/>
          </a:prstGeom>
        </p:spPr>
      </p:pic>
      <p:sp>
        <p:nvSpPr>
          <p:cNvPr id="6" name="ZoneTexte 5"/>
          <p:cNvSpPr txBox="1"/>
          <p:nvPr/>
        </p:nvSpPr>
        <p:spPr>
          <a:xfrm>
            <a:off x="7043672" y="3400023"/>
            <a:ext cx="1766484" cy="369332"/>
          </a:xfrm>
          <a:prstGeom prst="rect">
            <a:avLst/>
          </a:prstGeom>
          <a:noFill/>
        </p:spPr>
        <p:txBody>
          <a:bodyPr wrap="square" rtlCol="0">
            <a:spAutoFit/>
          </a:bodyPr>
          <a:lstStyle/>
          <a:p>
            <a:r>
              <a:rPr lang="fr-FR" dirty="0" smtClean="0">
                <a:solidFill>
                  <a:schemeClr val="bg1"/>
                </a:solidFill>
              </a:rPr>
              <a:t>Tony Grunsfeld</a:t>
            </a:r>
            <a:endParaRPr lang="fr-FR" dirty="0">
              <a:solidFill>
                <a:schemeClr val="bg1"/>
              </a:solidFill>
            </a:endParaRPr>
          </a:p>
        </p:txBody>
      </p:sp>
    </p:spTree>
    <p:extLst>
      <p:ext uri="{BB962C8B-B14F-4D97-AF65-F5344CB8AC3E}">
        <p14:creationId xmlns:p14="http://schemas.microsoft.com/office/powerpoint/2010/main" val="369340755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154742" cy="1325563"/>
          </a:xfrm>
        </p:spPr>
        <p:txBody>
          <a:bodyPr/>
          <a:lstStyle/>
          <a:p>
            <a:r>
              <a:rPr lang="fr-FR" dirty="0"/>
              <a:t>Epstein House, Northfield, IL (1967)</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Tony Grunsfeld.</a:t>
            </a:r>
          </a:p>
          <a:p>
            <a:r>
              <a:rPr lang="en-US" dirty="0"/>
              <a:t>The design of the house, essentially a low-slung steel box surrounded by glass </a:t>
            </a:r>
            <a:r>
              <a:rPr lang="en-US" dirty="0" smtClean="0"/>
              <a:t>walls.</a:t>
            </a:r>
          </a:p>
          <a:p>
            <a:r>
              <a:rPr lang="en-US" dirty="0" smtClean="0"/>
              <a:t>The house </a:t>
            </a:r>
            <a:r>
              <a:rPr lang="en-US" dirty="0"/>
              <a:t>has four bedrooms and five full baths, ceilings 10 feet high, Carrera marble floors and several pairs of sliding doors for breaking down the barrier between indoors and </a:t>
            </a:r>
            <a:r>
              <a:rPr lang="en-US" dirty="0" smtClean="0"/>
              <a:t>out.</a:t>
            </a:r>
          </a:p>
          <a:p>
            <a:r>
              <a:rPr lang="en-US" dirty="0"/>
              <a:t>Tony Grunsfeld's designs were typically a warmer version of modernism, often clad in wood or with ample wood finishes inside. The </a:t>
            </a:r>
            <a:r>
              <a:rPr lang="en-US" dirty="0" smtClean="0"/>
              <a:t>Epstein </a:t>
            </a:r>
            <a:r>
              <a:rPr lang="en-US" dirty="0"/>
              <a:t>house is </a:t>
            </a:r>
            <a:r>
              <a:rPr lang="en-US" dirty="0" smtClean="0"/>
              <a:t>his </a:t>
            </a:r>
            <a:r>
              <a:rPr lang="en-US" dirty="0"/>
              <a:t>one-of-a-kind, all glass, steel and </a:t>
            </a:r>
            <a:r>
              <a:rPr lang="en-US" dirty="0" smtClean="0"/>
              <a:t>granite.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532633421"/>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70651"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076" y="1690689"/>
            <a:ext cx="6767848" cy="4259350"/>
          </a:xfrm>
          <a:prstGeom prst="rect">
            <a:avLst/>
          </a:prstGeom>
        </p:spPr>
      </p:pic>
    </p:spTree>
    <p:extLst>
      <p:ext uri="{BB962C8B-B14F-4D97-AF65-F5344CB8AC3E}">
        <p14:creationId xmlns:p14="http://schemas.microsoft.com/office/powerpoint/2010/main" val="66248172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3530"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462" y="1690689"/>
            <a:ext cx="6903076" cy="4388140"/>
          </a:xfrm>
          <a:prstGeom prst="rect">
            <a:avLst/>
          </a:prstGeom>
        </p:spPr>
      </p:pic>
      <p:pic>
        <p:nvPicPr>
          <p:cNvPr id="5" name="audiohub_2015-00020-34_gone_free-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831459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499"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744" y="1690689"/>
            <a:ext cx="6614511" cy="4413898"/>
          </a:xfrm>
          <a:prstGeom prst="rect">
            <a:avLst/>
          </a:prstGeom>
        </p:spPr>
      </p:pic>
    </p:spTree>
    <p:extLst>
      <p:ext uri="{BB962C8B-B14F-4D97-AF65-F5344CB8AC3E}">
        <p14:creationId xmlns:p14="http://schemas.microsoft.com/office/powerpoint/2010/main" val="421057879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Hoffman House, </a:t>
            </a:r>
            <a:r>
              <a:rPr lang="fr-FR" sz="4000" dirty="0"/>
              <a:t>East Hampton, </a:t>
            </a:r>
            <a:r>
              <a:rPr lang="fr-FR" sz="4000" dirty="0" smtClean="0"/>
              <a:t>NY (1967)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25" y="1690689"/>
            <a:ext cx="2904672" cy="438814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798" y="1690689"/>
            <a:ext cx="4867656" cy="3246120"/>
          </a:xfrm>
          <a:prstGeom prst="rect">
            <a:avLst/>
          </a:prstGeom>
        </p:spPr>
      </p:pic>
      <p:pic>
        <p:nvPicPr>
          <p:cNvPr id="6" name="Image 5"/>
          <p:cNvPicPr>
            <a:picLocks noChangeAspect="1"/>
          </p:cNvPicPr>
          <p:nvPr/>
        </p:nvPicPr>
        <p:blipFill>
          <a:blip r:embed="rId4"/>
          <a:stretch>
            <a:fillRect/>
          </a:stretch>
        </p:blipFill>
        <p:spPr>
          <a:xfrm>
            <a:off x="4633728" y="5214331"/>
            <a:ext cx="1657350" cy="44767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7510" y="5046541"/>
            <a:ext cx="1057944" cy="1215831"/>
          </a:xfrm>
          <a:prstGeom prst="rect">
            <a:avLst/>
          </a:prstGeom>
        </p:spPr>
      </p:pic>
      <p:sp>
        <p:nvSpPr>
          <p:cNvPr id="8" name="ZoneTexte 7"/>
          <p:cNvSpPr txBox="1"/>
          <p:nvPr/>
        </p:nvSpPr>
        <p:spPr>
          <a:xfrm>
            <a:off x="4803820" y="4352196"/>
            <a:ext cx="2756079" cy="369332"/>
          </a:xfrm>
          <a:prstGeom prst="rect">
            <a:avLst/>
          </a:prstGeom>
          <a:noFill/>
        </p:spPr>
        <p:txBody>
          <a:bodyPr wrap="square" rtlCol="0">
            <a:spAutoFit/>
          </a:bodyPr>
          <a:lstStyle/>
          <a:p>
            <a:r>
              <a:rPr lang="fr-FR" dirty="0" smtClean="0"/>
              <a:t>          Richard Meier</a:t>
            </a:r>
            <a:endParaRPr lang="fr-FR" dirty="0"/>
          </a:p>
        </p:txBody>
      </p:sp>
    </p:spTree>
    <p:extLst>
      <p:ext uri="{BB962C8B-B14F-4D97-AF65-F5344CB8AC3E}">
        <p14:creationId xmlns:p14="http://schemas.microsoft.com/office/powerpoint/2010/main" val="36622684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499"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072" y="1690689"/>
            <a:ext cx="6735651" cy="4426777"/>
          </a:xfrm>
          <a:prstGeom prst="rect">
            <a:avLst/>
          </a:prstGeom>
        </p:spPr>
      </p:pic>
    </p:spTree>
    <p:extLst>
      <p:ext uri="{BB962C8B-B14F-4D97-AF65-F5344CB8AC3E}">
        <p14:creationId xmlns:p14="http://schemas.microsoft.com/office/powerpoint/2010/main" val="88366942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7773"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225" y="1690689"/>
            <a:ext cx="6632619" cy="4375261"/>
          </a:xfrm>
          <a:prstGeom prst="rect">
            <a:avLst/>
          </a:prstGeom>
        </p:spPr>
      </p:pic>
    </p:spTree>
    <p:extLst>
      <p:ext uri="{BB962C8B-B14F-4D97-AF65-F5344CB8AC3E}">
        <p14:creationId xmlns:p14="http://schemas.microsoft.com/office/powerpoint/2010/main" val="215140735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44894"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14" y="1690689"/>
            <a:ext cx="6722772" cy="4349504"/>
          </a:xfrm>
          <a:prstGeom prst="rect">
            <a:avLst/>
          </a:prstGeom>
        </p:spPr>
      </p:pic>
    </p:spTree>
    <p:extLst>
      <p:ext uri="{BB962C8B-B14F-4D97-AF65-F5344CB8AC3E}">
        <p14:creationId xmlns:p14="http://schemas.microsoft.com/office/powerpoint/2010/main" val="326302475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180499"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053" y="1690689"/>
            <a:ext cx="6709893" cy="4426777"/>
          </a:xfrm>
          <a:prstGeom prst="rect">
            <a:avLst/>
          </a:prstGeom>
        </p:spPr>
      </p:pic>
    </p:spTree>
    <p:extLst>
      <p:ext uri="{BB962C8B-B14F-4D97-AF65-F5344CB8AC3E}">
        <p14:creationId xmlns:p14="http://schemas.microsoft.com/office/powerpoint/2010/main" val="112448674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57773"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554" y="1690689"/>
            <a:ext cx="6516710" cy="4349504"/>
          </a:xfrm>
          <a:prstGeom prst="rect">
            <a:avLst/>
          </a:prstGeom>
        </p:spPr>
      </p:pic>
    </p:spTree>
    <p:extLst>
      <p:ext uri="{BB962C8B-B14F-4D97-AF65-F5344CB8AC3E}">
        <p14:creationId xmlns:p14="http://schemas.microsoft.com/office/powerpoint/2010/main" val="8368919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06257"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614" y="1690689"/>
            <a:ext cx="6722772" cy="4375261"/>
          </a:xfrm>
          <a:prstGeom prst="rect">
            <a:avLst/>
          </a:prstGeom>
        </p:spPr>
      </p:pic>
    </p:spTree>
    <p:extLst>
      <p:ext uri="{BB962C8B-B14F-4D97-AF65-F5344CB8AC3E}">
        <p14:creationId xmlns:p14="http://schemas.microsoft.com/office/powerpoint/2010/main" val="41293295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96409"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326" y="1690689"/>
            <a:ext cx="6555347" cy="4375261"/>
          </a:xfrm>
          <a:prstGeom prst="rect">
            <a:avLst/>
          </a:prstGeom>
        </p:spPr>
      </p:pic>
    </p:spTree>
    <p:extLst>
      <p:ext uri="{BB962C8B-B14F-4D97-AF65-F5344CB8AC3E}">
        <p14:creationId xmlns:p14="http://schemas.microsoft.com/office/powerpoint/2010/main" val="22013837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83530" cy="1325563"/>
          </a:xfrm>
        </p:spPr>
        <p:txBody>
          <a:bodyPr/>
          <a:lstStyle/>
          <a:p>
            <a:r>
              <a:rPr lang="fr-FR" dirty="0"/>
              <a:t>Epstein House, Northfield, IL (</a:t>
            </a:r>
            <a:r>
              <a:rPr lang="fr-FR" dirty="0" smtClean="0"/>
              <a:t>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620" y="1690689"/>
            <a:ext cx="6529589" cy="4362382"/>
          </a:xfrm>
          <a:prstGeom prst="rect">
            <a:avLst/>
          </a:prstGeom>
        </p:spPr>
      </p:pic>
    </p:spTree>
    <p:extLst>
      <p:ext uri="{BB962C8B-B14F-4D97-AF65-F5344CB8AC3E}">
        <p14:creationId xmlns:p14="http://schemas.microsoft.com/office/powerpoint/2010/main" val="21918648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296409"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098" y="1690689"/>
            <a:ext cx="6825803" cy="4439655"/>
          </a:xfrm>
          <a:prstGeom prst="rect">
            <a:avLst/>
          </a:prstGeom>
        </p:spPr>
      </p:pic>
    </p:spTree>
    <p:extLst>
      <p:ext uri="{BB962C8B-B14F-4D97-AF65-F5344CB8AC3E}">
        <p14:creationId xmlns:p14="http://schemas.microsoft.com/office/powerpoint/2010/main" val="40761317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244894" cy="1325563"/>
          </a:xfrm>
        </p:spPr>
        <p:txBody>
          <a:bodyPr/>
          <a:lstStyle/>
          <a:p>
            <a:r>
              <a:rPr lang="fr-FR" dirty="0"/>
              <a:t>Epstein House, Northfield, IL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90" y="1690689"/>
            <a:ext cx="6697014" cy="4413898"/>
          </a:xfrm>
          <a:prstGeom prst="rect">
            <a:avLst/>
          </a:prstGeom>
        </p:spPr>
      </p:pic>
    </p:spTree>
    <p:extLst>
      <p:ext uri="{BB962C8B-B14F-4D97-AF65-F5344CB8AC3E}">
        <p14:creationId xmlns:p14="http://schemas.microsoft.com/office/powerpoint/2010/main" val="1387701854"/>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Hoffman House, </a:t>
            </a:r>
            <a:r>
              <a:rPr lang="fr-FR" sz="4000" dirty="0"/>
              <a:t>East Hampton, NY (1967)</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the architect Richard Meier.</a:t>
            </a:r>
          </a:p>
          <a:p>
            <a:r>
              <a:rPr lang="en-US" dirty="0"/>
              <a:t>Two sets of double squares make up the plan: one set orthogonal, the other rotated 45 degrees at the entry point. This produces </a:t>
            </a:r>
            <a:r>
              <a:rPr lang="en-US" dirty="0" smtClean="0"/>
              <a:t>2 </a:t>
            </a:r>
            <a:r>
              <a:rPr lang="en-US" dirty="0"/>
              <a:t>interlocking forms, one parallel to the road, and the other diagonal to it</a:t>
            </a:r>
            <a:r>
              <a:rPr lang="en-US" dirty="0" smtClean="0"/>
              <a:t>. </a:t>
            </a:r>
            <a:r>
              <a:rPr lang="en-US" dirty="0"/>
              <a:t>The intersecting wall planes facing the road serve as an opaque screen, concealing the living space from passing traffic. To the west, the fireplace with its freestanding chimney is pulled out from the glazed corner of the house. The living room is a triangular space defined by columns supporting a balcony, which acts as a canopy over the main seating area. Light enters this space from three sources: the main glazing and two clerestory windows set above the second-story bedrooms.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01806894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Avery </a:t>
            </a:r>
            <a:r>
              <a:rPr lang="fr-FR" sz="4000" dirty="0"/>
              <a:t>House, Wrightsville </a:t>
            </a:r>
            <a:r>
              <a:rPr lang="fr-FR" sz="4000" dirty="0" smtClean="0"/>
              <a:t>Beach, NC (1967)</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26077" y="1961452"/>
            <a:ext cx="3835726" cy="386407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8535" y="1961452"/>
            <a:ext cx="2315910" cy="3510559"/>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1176" y="1961452"/>
            <a:ext cx="2144995" cy="2832739"/>
          </a:xfrm>
          <a:prstGeom prst="rect">
            <a:avLst/>
          </a:prstGeom>
        </p:spPr>
      </p:pic>
      <p:sp>
        <p:nvSpPr>
          <p:cNvPr id="8" name="ZoneTexte 7"/>
          <p:cNvSpPr txBox="1"/>
          <p:nvPr/>
        </p:nvSpPr>
        <p:spPr>
          <a:xfrm>
            <a:off x="4401084" y="5024927"/>
            <a:ext cx="2059537" cy="369332"/>
          </a:xfrm>
          <a:prstGeom prst="rect">
            <a:avLst/>
          </a:prstGeom>
          <a:noFill/>
        </p:spPr>
        <p:txBody>
          <a:bodyPr wrap="square" rtlCol="0">
            <a:spAutoFit/>
          </a:bodyPr>
          <a:lstStyle/>
          <a:p>
            <a:r>
              <a:rPr lang="fr-FR" dirty="0" smtClean="0">
                <a:solidFill>
                  <a:schemeClr val="bg1"/>
                </a:solidFill>
              </a:rPr>
              <a:t>Haywood Newkirk</a:t>
            </a:r>
            <a:endParaRPr lang="fr-FR" dirty="0">
              <a:solidFill>
                <a:schemeClr val="bg1"/>
              </a:solidFill>
            </a:endParaRPr>
          </a:p>
        </p:txBody>
      </p:sp>
      <p:sp>
        <p:nvSpPr>
          <p:cNvPr id="9" name="ZoneTexte 8"/>
          <p:cNvSpPr txBox="1"/>
          <p:nvPr/>
        </p:nvSpPr>
        <p:spPr>
          <a:xfrm>
            <a:off x="6853727" y="4349809"/>
            <a:ext cx="1956987" cy="369332"/>
          </a:xfrm>
          <a:prstGeom prst="rect">
            <a:avLst/>
          </a:prstGeom>
          <a:noFill/>
        </p:spPr>
        <p:txBody>
          <a:bodyPr wrap="square" rtlCol="0">
            <a:spAutoFit/>
          </a:bodyPr>
          <a:lstStyle/>
          <a:p>
            <a:r>
              <a:rPr lang="fr-FR" dirty="0" smtClean="0">
                <a:solidFill>
                  <a:schemeClr val="bg1"/>
                </a:solidFill>
              </a:rPr>
              <a:t>Robert Oxenfeld</a:t>
            </a:r>
            <a:endParaRPr lang="fr-FR" dirty="0">
              <a:solidFill>
                <a:schemeClr val="bg1"/>
              </a:solidFill>
            </a:endParaRPr>
          </a:p>
        </p:txBody>
      </p:sp>
    </p:spTree>
    <p:extLst>
      <p:ext uri="{BB962C8B-B14F-4D97-AF65-F5344CB8AC3E}">
        <p14:creationId xmlns:p14="http://schemas.microsoft.com/office/powerpoint/2010/main" val="737894331"/>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Avery </a:t>
            </a:r>
            <a:r>
              <a:rPr lang="fr-FR" sz="4000" dirty="0"/>
              <a:t>House, Wrightsville Beach, NC (1967)</a:t>
            </a:r>
          </a:p>
        </p:txBody>
      </p:sp>
      <p:sp>
        <p:nvSpPr>
          <p:cNvPr id="3" name="Espace réservé du contenu 2"/>
          <p:cNvSpPr>
            <a:spLocks noGrp="1"/>
          </p:cNvSpPr>
          <p:nvPr>
            <p:ph idx="1"/>
          </p:nvPr>
        </p:nvSpPr>
        <p:spPr/>
        <p:txBody>
          <a:bodyPr>
            <a:normAutofit fontScale="85000" lnSpcReduction="20000"/>
          </a:bodyPr>
          <a:lstStyle/>
          <a:p>
            <a:r>
              <a:rPr lang="fr-FR" dirty="0" smtClean="0"/>
              <a:t>It is the work of Robert Oxenfeld &amp; Haywood Newkirk.</a:t>
            </a:r>
          </a:p>
          <a:p>
            <a:r>
              <a:rPr lang="en-US" dirty="0"/>
              <a:t>The house is built on reclaimed land</a:t>
            </a:r>
            <a:r>
              <a:rPr lang="en-US" dirty="0" smtClean="0"/>
              <a:t>. Under </a:t>
            </a:r>
            <a:r>
              <a:rPr lang="en-US" dirty="0"/>
              <a:t>each of the </a:t>
            </a:r>
            <a:r>
              <a:rPr lang="en-US" dirty="0" smtClean="0"/>
              <a:t>4 </a:t>
            </a:r>
            <a:r>
              <a:rPr lang="en-US" dirty="0"/>
              <a:t>concrete pads </a:t>
            </a:r>
            <a:r>
              <a:rPr lang="en-US" dirty="0" smtClean="0"/>
              <a:t>on which </a:t>
            </a:r>
            <a:r>
              <a:rPr lang="en-US" dirty="0"/>
              <a:t>the street underpinnings </a:t>
            </a:r>
            <a:r>
              <a:rPr lang="en-US" dirty="0" smtClean="0"/>
              <a:t>rest are 3 </a:t>
            </a:r>
            <a:r>
              <a:rPr lang="en-US" dirty="0"/>
              <a:t>25-ft. wood pilings. From each </a:t>
            </a:r>
            <a:r>
              <a:rPr lang="en-US" dirty="0" smtClean="0"/>
              <a:t>of these </a:t>
            </a:r>
            <a:r>
              <a:rPr lang="en-US" dirty="0"/>
              <a:t>concrete pads, </a:t>
            </a:r>
            <a:r>
              <a:rPr lang="en-US" dirty="0" smtClean="0"/>
              <a:t>4 </a:t>
            </a:r>
            <a:r>
              <a:rPr lang="en-US" dirty="0"/>
              <a:t>wide </a:t>
            </a:r>
            <a:r>
              <a:rPr lang="en-US" dirty="0" smtClean="0"/>
              <a:t>flange sections </a:t>
            </a:r>
            <a:r>
              <a:rPr lang="en-US" dirty="0"/>
              <a:t>splay out to support the </a:t>
            </a:r>
            <a:r>
              <a:rPr lang="en-US" dirty="0" smtClean="0"/>
              <a:t>main girders </a:t>
            </a:r>
            <a:r>
              <a:rPr lang="en-US" dirty="0"/>
              <a:t>of the house which </a:t>
            </a:r>
            <a:r>
              <a:rPr lang="en-US" dirty="0" smtClean="0"/>
              <a:t>intersect directly </a:t>
            </a:r>
            <a:r>
              <a:rPr lang="en-US" dirty="0"/>
              <a:t>above them. At their </a:t>
            </a:r>
            <a:r>
              <a:rPr lang="en-US" dirty="0" smtClean="0"/>
              <a:t>base</a:t>
            </a:r>
            <a:r>
              <a:rPr lang="en-US" dirty="0"/>
              <a:t>, </a:t>
            </a:r>
            <a:r>
              <a:rPr lang="en-US" dirty="0" smtClean="0"/>
              <a:t>the wide-flange </a:t>
            </a:r>
            <a:r>
              <a:rPr lang="en-US" dirty="0"/>
              <a:t>support sections are </a:t>
            </a:r>
            <a:r>
              <a:rPr lang="en-US" dirty="0" smtClean="0"/>
              <a:t>beveled </a:t>
            </a:r>
            <a:r>
              <a:rPr lang="en-US" dirty="0"/>
              <a:t>and welded to a tubular </a:t>
            </a:r>
            <a:r>
              <a:rPr lang="en-US" dirty="0" smtClean="0"/>
              <a:t>section which </a:t>
            </a:r>
            <a:r>
              <a:rPr lang="en-US" dirty="0"/>
              <a:t>fits on a 2-in. diameter </a:t>
            </a:r>
            <a:r>
              <a:rPr lang="en-US" dirty="0" smtClean="0"/>
              <a:t>stainless steel </a:t>
            </a:r>
            <a:r>
              <a:rPr lang="en-US" dirty="0"/>
              <a:t>pin set into the concrete</a:t>
            </a:r>
            <a:r>
              <a:rPr lang="en-US" dirty="0" smtClean="0"/>
              <a:t>. The 45 </a:t>
            </a:r>
            <a:r>
              <a:rPr lang="en-US" dirty="0"/>
              <a:t>x 61 ft. house cantilevers in two </a:t>
            </a:r>
            <a:r>
              <a:rPr lang="en-US" dirty="0" smtClean="0"/>
              <a:t>directions </a:t>
            </a:r>
            <a:r>
              <a:rPr lang="en-US" dirty="0"/>
              <a:t>from the support </a:t>
            </a:r>
            <a:r>
              <a:rPr lang="en-US" dirty="0" smtClean="0"/>
              <a:t>points</a:t>
            </a:r>
            <a:r>
              <a:rPr lang="en-US" dirty="0"/>
              <a:t>. </a:t>
            </a:r>
            <a:r>
              <a:rPr lang="en-US" dirty="0" smtClean="0"/>
              <a:t>They are </a:t>
            </a:r>
            <a:r>
              <a:rPr lang="en-US" dirty="0"/>
              <a:t>long cantilevers which would </a:t>
            </a:r>
            <a:r>
              <a:rPr lang="en-US" dirty="0" smtClean="0"/>
              <a:t>not have </a:t>
            </a:r>
            <a:r>
              <a:rPr lang="en-US" dirty="0"/>
              <a:t>been practical without steel</a:t>
            </a:r>
            <a:r>
              <a:rPr lang="en-US" dirty="0" smtClean="0"/>
              <a:t>. </a:t>
            </a:r>
            <a:r>
              <a:rPr lang="en-US" dirty="0"/>
              <a:t>The steel structure extends </a:t>
            </a:r>
            <a:r>
              <a:rPr lang="en-US" dirty="0" smtClean="0"/>
              <a:t>vertically. A </a:t>
            </a:r>
            <a:r>
              <a:rPr lang="en-US" dirty="0"/>
              <a:t>series of columns bolted and </a:t>
            </a:r>
            <a:r>
              <a:rPr lang="en-US" dirty="0" smtClean="0"/>
              <a:t>welded to </a:t>
            </a:r>
            <a:r>
              <a:rPr lang="en-US" dirty="0"/>
              <a:t>the main girders support </a:t>
            </a:r>
            <a:r>
              <a:rPr lang="en-US" dirty="0" smtClean="0"/>
              <a:t>16B31 beams </a:t>
            </a:r>
            <a:r>
              <a:rPr lang="en-US" dirty="0"/>
              <a:t>that span 36 ft. over the </a:t>
            </a:r>
            <a:r>
              <a:rPr lang="en-US" dirty="0" smtClean="0"/>
              <a:t>living area. </a:t>
            </a:r>
            <a:r>
              <a:rPr lang="en-US" dirty="0"/>
              <a:t>Steel gave great </a:t>
            </a:r>
            <a:r>
              <a:rPr lang="en-US" dirty="0" smtClean="0"/>
              <a:t>flexibility </a:t>
            </a:r>
            <a:r>
              <a:rPr lang="en-US" dirty="0"/>
              <a:t>in placing interior partitions</a:t>
            </a:r>
            <a:r>
              <a:rPr lang="en-US" dirty="0" smtClean="0"/>
              <a:t>. None </a:t>
            </a:r>
            <a:r>
              <a:rPr lang="en-US" dirty="0"/>
              <a:t>of them had to be </a:t>
            </a:r>
            <a:r>
              <a:rPr lang="en-US" dirty="0" smtClean="0"/>
              <a:t>loadbearing.</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160592094"/>
      </p:ext>
    </p:extLst>
  </p:cSld>
  <p:clrMapOvr>
    <a:masterClrMapping/>
  </p:clrMapOvr>
  <mc:AlternateContent xmlns:mc="http://schemas.openxmlformats.org/markup-compatibility/2006">
    <mc:Choice xmlns:p14="http://schemas.microsoft.com/office/powerpoint/2010/main" Requires="p14">
      <p:transition spd="slow" p14:dur="2000" advClick="0" advTm="12000"/>
    </mc:Choice>
    <mc:Fallback>
      <p:transition spd="slow" advClick="0" advTm="12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Avery </a:t>
            </a:r>
            <a:r>
              <a:rPr lang="fr-FR" sz="4000" dirty="0"/>
              <a:t>House, Wrightsville Beach, NC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12676" y="1690689"/>
            <a:ext cx="7118647" cy="4359733"/>
          </a:xfrm>
          <a:prstGeom prst="rect">
            <a:avLst/>
          </a:prstGeom>
        </p:spPr>
      </p:pic>
    </p:spTree>
    <p:extLst>
      <p:ext uri="{BB962C8B-B14F-4D97-AF65-F5344CB8AC3E}">
        <p14:creationId xmlns:p14="http://schemas.microsoft.com/office/powerpoint/2010/main" val="10345312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Fisher House, Hatboro, PA (1967)</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690689"/>
            <a:ext cx="2109049" cy="3567448"/>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551" y="1690689"/>
            <a:ext cx="6000750" cy="3986211"/>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0949" y="5301914"/>
            <a:ext cx="1885950" cy="1419562"/>
          </a:xfrm>
          <a:prstGeom prst="rect">
            <a:avLst/>
          </a:prstGeom>
        </p:spPr>
      </p:pic>
      <p:sp>
        <p:nvSpPr>
          <p:cNvPr id="8" name="ZoneTexte 7"/>
          <p:cNvSpPr txBox="1"/>
          <p:nvPr/>
        </p:nvSpPr>
        <p:spPr>
          <a:xfrm>
            <a:off x="528034" y="5100034"/>
            <a:ext cx="1751527" cy="369332"/>
          </a:xfrm>
          <a:prstGeom prst="rect">
            <a:avLst/>
          </a:prstGeom>
          <a:noFill/>
        </p:spPr>
        <p:txBody>
          <a:bodyPr wrap="square" rtlCol="0">
            <a:spAutoFit/>
          </a:bodyPr>
          <a:lstStyle/>
          <a:p>
            <a:r>
              <a:rPr lang="fr-FR" dirty="0" smtClean="0"/>
              <a:t>Louis Kahn</a:t>
            </a:r>
            <a:endParaRPr lang="fr-FR" dirty="0"/>
          </a:p>
        </p:txBody>
      </p:sp>
      <p:pic>
        <p:nvPicPr>
          <p:cNvPr id="5" name="audiohub_2015-00020-34_gone_free-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5825456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contenu 2"/>
          <p:cNvSpPr>
            <a:spLocks noGrp="1"/>
          </p:cNvSpPr>
          <p:nvPr>
            <p:ph idx="1"/>
          </p:nvPr>
        </p:nvSpPr>
        <p:spPr/>
        <p:txBody>
          <a:bodyPr>
            <a:normAutofit fontScale="85000" lnSpcReduction="10000"/>
          </a:bodyPr>
          <a:lstStyle/>
          <a:p>
            <a:r>
              <a:rPr lang="en-US" dirty="0"/>
              <a:t>Characterized by its dual cubic volumes, stone foundation and detailed cypress cladding, the Fisher house stands as a clear statement of how Kahn was working at the </a:t>
            </a:r>
            <a:r>
              <a:rPr lang="en-US" dirty="0" smtClean="0"/>
              <a:t>time.</a:t>
            </a:r>
          </a:p>
          <a:p>
            <a:r>
              <a:rPr lang="en-US" dirty="0"/>
              <a:t>The Fisher House uses form to separate the different programmatic uses of a home. The public and private are divided between two distinct two story nearly cubic volumes. The private volume is aligned along the north south axis and the public, which is rotated exactly 45 degrees, is aligned along a northeast southwest line which runs parallel to the driveway. The public volume intersects the north face of the private with its southeast corner. The public space, which is perfectly square in plan, holds the entrance corridor and the master bedroom at ground level and two other bedrooms above.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876331012"/>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contenu 2"/>
          <p:cNvSpPr>
            <a:spLocks noGrp="1"/>
          </p:cNvSpPr>
          <p:nvPr>
            <p:ph idx="1"/>
          </p:nvPr>
        </p:nvSpPr>
        <p:spPr/>
        <p:txBody>
          <a:bodyPr>
            <a:normAutofit fontScale="92500" lnSpcReduction="20000"/>
          </a:bodyPr>
          <a:lstStyle/>
          <a:p>
            <a:r>
              <a:rPr lang="en-US" dirty="0"/>
              <a:t>The second volume is slightly off square, having a rectangular plan, and holds the living, dining and kitchen space in a double height room. Throughout the house there are deeply recessed windows. These allow light in during winter and keep out direct light in summer. The deep recession also allows them to be opened during storms without allowing rain to come into the house. There is a large stone hearth just off center in the living cube that creates a slight separation in the living room and the kitchen </a:t>
            </a:r>
            <a:r>
              <a:rPr lang="en-US" dirty="0" smtClean="0"/>
              <a:t>area.</a:t>
            </a:r>
          </a:p>
          <a:p>
            <a:r>
              <a:rPr lang="en-US" dirty="0"/>
              <a:t>To adapt to the slight inclination of the terrain, Kahn gave Fisher the house of a stone base that compensates for the change of slope and offers a lower level overlooking the garden.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67127655"/>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4327" y="1690689"/>
            <a:ext cx="6555346" cy="4491171"/>
          </a:xfrm>
          <a:prstGeom prst="rect">
            <a:avLst/>
          </a:prstGeom>
        </p:spPr>
      </p:pic>
    </p:spTree>
    <p:extLst>
      <p:ext uri="{BB962C8B-B14F-4D97-AF65-F5344CB8AC3E}">
        <p14:creationId xmlns:p14="http://schemas.microsoft.com/office/powerpoint/2010/main" val="319685737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51" y="1690689"/>
            <a:ext cx="6645498" cy="4426777"/>
          </a:xfrm>
          <a:prstGeom prst="rect">
            <a:avLst/>
          </a:prstGeom>
        </p:spPr>
      </p:pic>
    </p:spTree>
    <p:extLst>
      <p:ext uri="{BB962C8B-B14F-4D97-AF65-F5344CB8AC3E}">
        <p14:creationId xmlns:p14="http://schemas.microsoft.com/office/powerpoint/2010/main" val="4004117087"/>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112" y="1690689"/>
            <a:ext cx="7147775" cy="4465413"/>
          </a:xfrm>
          <a:prstGeom prst="rect">
            <a:avLst/>
          </a:prstGeom>
        </p:spPr>
      </p:pic>
    </p:spTree>
    <p:extLst>
      <p:ext uri="{BB962C8B-B14F-4D97-AF65-F5344CB8AC3E}">
        <p14:creationId xmlns:p14="http://schemas.microsoft.com/office/powerpoint/2010/main" val="10666776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977" y="1690689"/>
            <a:ext cx="6800045" cy="4568444"/>
          </a:xfrm>
          <a:prstGeom prst="rect">
            <a:avLst/>
          </a:prstGeom>
        </p:spPr>
      </p:pic>
    </p:spTree>
    <p:extLst>
      <p:ext uri="{BB962C8B-B14F-4D97-AF65-F5344CB8AC3E}">
        <p14:creationId xmlns:p14="http://schemas.microsoft.com/office/powerpoint/2010/main" val="135307238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a:t>Hoffman </a:t>
            </a:r>
            <a:r>
              <a:rPr lang="fr-FR" sz="4000" dirty="0" smtClean="0"/>
              <a:t>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417" y="1690689"/>
            <a:ext cx="6787166" cy="4529807"/>
          </a:xfrm>
          <a:prstGeom prst="rect">
            <a:avLst/>
          </a:prstGeom>
        </p:spPr>
      </p:pic>
    </p:spTree>
    <p:extLst>
      <p:ext uri="{BB962C8B-B14F-4D97-AF65-F5344CB8AC3E}">
        <p14:creationId xmlns:p14="http://schemas.microsoft.com/office/powerpoint/2010/main" val="36037883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994" y="1690689"/>
            <a:ext cx="6272011" cy="4452535"/>
          </a:xfrm>
          <a:prstGeom prst="rect">
            <a:avLst/>
          </a:prstGeom>
        </p:spPr>
      </p:pic>
    </p:spTree>
    <p:extLst>
      <p:ext uri="{BB962C8B-B14F-4D97-AF65-F5344CB8AC3E}">
        <p14:creationId xmlns:p14="http://schemas.microsoft.com/office/powerpoint/2010/main" val="10213183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766" y="1690689"/>
            <a:ext cx="6542468" cy="4323746"/>
          </a:xfrm>
          <a:prstGeom prst="rect">
            <a:avLst/>
          </a:prstGeom>
        </p:spPr>
      </p:pic>
    </p:spTree>
    <p:extLst>
      <p:ext uri="{BB962C8B-B14F-4D97-AF65-F5344CB8AC3E}">
        <p14:creationId xmlns:p14="http://schemas.microsoft.com/office/powerpoint/2010/main" val="150906907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174" y="1690689"/>
            <a:ext cx="6735651" cy="4478292"/>
          </a:xfrm>
          <a:prstGeom prst="rect">
            <a:avLst/>
          </a:prstGeom>
        </p:spPr>
      </p:pic>
    </p:spTree>
    <p:extLst>
      <p:ext uri="{BB962C8B-B14F-4D97-AF65-F5344CB8AC3E}">
        <p14:creationId xmlns:p14="http://schemas.microsoft.com/office/powerpoint/2010/main" val="25882164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568" y="1690689"/>
            <a:ext cx="6606863" cy="4529808"/>
          </a:xfrm>
          <a:prstGeom prst="rect">
            <a:avLst/>
          </a:prstGeom>
        </p:spPr>
      </p:pic>
    </p:spTree>
    <p:extLst>
      <p:ext uri="{BB962C8B-B14F-4D97-AF65-F5344CB8AC3E}">
        <p14:creationId xmlns:p14="http://schemas.microsoft.com/office/powerpoint/2010/main" val="282411308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30" y="1690688"/>
            <a:ext cx="7057623" cy="4491171"/>
          </a:xfrm>
          <a:prstGeom prst="rect">
            <a:avLst/>
          </a:prstGeom>
        </p:spPr>
      </p:pic>
    </p:spTree>
    <p:extLst>
      <p:ext uri="{BB962C8B-B14F-4D97-AF65-F5344CB8AC3E}">
        <p14:creationId xmlns:p14="http://schemas.microsoft.com/office/powerpoint/2010/main" val="782141239"/>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8" y="1690689"/>
            <a:ext cx="6812924" cy="4465413"/>
          </a:xfrm>
          <a:prstGeom prst="rect">
            <a:avLst/>
          </a:prstGeom>
        </p:spPr>
      </p:pic>
    </p:spTree>
    <p:extLst>
      <p:ext uri="{BB962C8B-B14F-4D97-AF65-F5344CB8AC3E}">
        <p14:creationId xmlns:p14="http://schemas.microsoft.com/office/powerpoint/2010/main" val="187579466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10" y="1690689"/>
            <a:ext cx="6864439" cy="4439656"/>
          </a:xfrm>
          <a:prstGeom prst="rect">
            <a:avLst/>
          </a:prstGeom>
        </p:spPr>
      </p:pic>
    </p:spTree>
    <p:extLst>
      <p:ext uri="{BB962C8B-B14F-4D97-AF65-F5344CB8AC3E}">
        <p14:creationId xmlns:p14="http://schemas.microsoft.com/office/powerpoint/2010/main" val="29751143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538" y="1690689"/>
            <a:ext cx="6812924" cy="4439656"/>
          </a:xfrm>
          <a:prstGeom prst="rect">
            <a:avLst/>
          </a:prstGeom>
        </p:spPr>
      </p:pic>
    </p:spTree>
    <p:extLst>
      <p:ext uri="{BB962C8B-B14F-4D97-AF65-F5344CB8AC3E}">
        <p14:creationId xmlns:p14="http://schemas.microsoft.com/office/powerpoint/2010/main" val="263048020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228" y="1690689"/>
            <a:ext cx="6587544" cy="4465412"/>
          </a:xfrm>
          <a:prstGeom prst="rect">
            <a:avLst/>
          </a:prstGeom>
        </p:spPr>
      </p:pic>
      <p:pic>
        <p:nvPicPr>
          <p:cNvPr id="5" name="audiohub_2017-00098-1188_hands-up-for-summer_free-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8021050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296" y="1690689"/>
            <a:ext cx="6761408" cy="4491171"/>
          </a:xfrm>
          <a:prstGeom prst="rect">
            <a:avLst/>
          </a:prstGeom>
        </p:spPr>
      </p:pic>
    </p:spTree>
    <p:extLst>
      <p:ext uri="{BB962C8B-B14F-4D97-AF65-F5344CB8AC3E}">
        <p14:creationId xmlns:p14="http://schemas.microsoft.com/office/powerpoint/2010/main" val="349412440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8963696" cy="1325563"/>
          </a:xfrm>
        </p:spPr>
        <p:txBody>
          <a:bodyPr>
            <a:normAutofit/>
          </a:bodyPr>
          <a:lstStyle/>
          <a:p>
            <a:r>
              <a:rPr lang="fr-FR" sz="4000" dirty="0" smtClean="0"/>
              <a:t> 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144" y="1690689"/>
            <a:ext cx="6941712" cy="4426776"/>
          </a:xfrm>
          <a:prstGeom prst="rect">
            <a:avLst/>
          </a:prstGeom>
        </p:spPr>
      </p:pic>
    </p:spTree>
    <p:extLst>
      <p:ext uri="{BB962C8B-B14F-4D97-AF65-F5344CB8AC3E}">
        <p14:creationId xmlns:p14="http://schemas.microsoft.com/office/powerpoint/2010/main" val="259705105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448" y="1690689"/>
            <a:ext cx="6581104" cy="4452535"/>
          </a:xfrm>
          <a:prstGeom prst="rect">
            <a:avLst/>
          </a:prstGeom>
        </p:spPr>
      </p:pic>
    </p:spTree>
    <p:extLst>
      <p:ext uri="{BB962C8B-B14F-4D97-AF65-F5344CB8AC3E}">
        <p14:creationId xmlns:p14="http://schemas.microsoft.com/office/powerpoint/2010/main" val="58178699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932" y="1690690"/>
            <a:ext cx="6684135" cy="4516928"/>
          </a:xfrm>
          <a:prstGeom prst="rect">
            <a:avLst/>
          </a:prstGeom>
        </p:spPr>
      </p:pic>
    </p:spTree>
    <p:extLst>
      <p:ext uri="{BB962C8B-B14F-4D97-AF65-F5344CB8AC3E}">
        <p14:creationId xmlns:p14="http://schemas.microsoft.com/office/powerpoint/2010/main" val="172531331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Fisher House, Hatboro, PA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690689"/>
            <a:ext cx="6928834" cy="4478292"/>
          </a:xfrm>
          <a:prstGeom prst="rect">
            <a:avLst/>
          </a:prstGeom>
        </p:spPr>
      </p:pic>
      <p:sp>
        <p:nvSpPr>
          <p:cNvPr id="5" name="ZoneTexte 4"/>
          <p:cNvSpPr txBox="1"/>
          <p:nvPr/>
        </p:nvSpPr>
        <p:spPr>
          <a:xfrm>
            <a:off x="3245476" y="5061397"/>
            <a:ext cx="2987899" cy="707886"/>
          </a:xfrm>
          <a:prstGeom prst="rect">
            <a:avLst/>
          </a:prstGeom>
          <a:noFill/>
        </p:spPr>
        <p:txBody>
          <a:bodyPr wrap="square" rtlCol="0">
            <a:spAutoFit/>
          </a:bodyPr>
          <a:lstStyle/>
          <a:p>
            <a:r>
              <a:rPr lang="fr-FR" dirty="0" smtClean="0"/>
              <a:t>        </a:t>
            </a:r>
            <a:r>
              <a:rPr lang="fr-FR" sz="4000" dirty="0" smtClean="0">
                <a:solidFill>
                  <a:schemeClr val="bg1"/>
                </a:solidFill>
              </a:rPr>
              <a:t>THE END</a:t>
            </a:r>
            <a:endParaRPr lang="fr-FR" sz="4000" dirty="0">
              <a:solidFill>
                <a:schemeClr val="bg1"/>
              </a:solidFill>
            </a:endParaRPr>
          </a:p>
        </p:txBody>
      </p:sp>
    </p:spTree>
    <p:extLst>
      <p:ext uri="{BB962C8B-B14F-4D97-AF65-F5344CB8AC3E}">
        <p14:creationId xmlns:p14="http://schemas.microsoft.com/office/powerpoint/2010/main" val="1045728341"/>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1" cy="1325563"/>
          </a:xfrm>
        </p:spPr>
        <p:txBody>
          <a:bodyPr>
            <a:normAutofit/>
          </a:bodyPr>
          <a:lstStyle/>
          <a:p>
            <a:r>
              <a:rPr lang="fr-FR" sz="4000" dirty="0" smtClean="0"/>
              <a:t> Hoffman House, </a:t>
            </a:r>
            <a:r>
              <a:rPr lang="fr-FR" sz="4000" dirty="0"/>
              <a:t>East Hampton, NY (1967)</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658" y="1690689"/>
            <a:ext cx="6838683" cy="4478291"/>
          </a:xfrm>
          <a:prstGeom prst="rect">
            <a:avLst/>
          </a:prstGeom>
        </p:spPr>
      </p:pic>
    </p:spTree>
    <p:extLst>
      <p:ext uri="{BB962C8B-B14F-4D97-AF65-F5344CB8AC3E}">
        <p14:creationId xmlns:p14="http://schemas.microsoft.com/office/powerpoint/2010/main" val="136800389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44207</TotalTime>
  <Words>2356</Words>
  <Application>Microsoft Office PowerPoint</Application>
  <PresentationFormat>Affichage à l'écran (4:3)</PresentationFormat>
  <Paragraphs>209</Paragraphs>
  <Slides>82</Slides>
  <Notes>0</Notes>
  <HiddenSlides>0</HiddenSlides>
  <MMClips>6</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82</vt:i4>
      </vt:variant>
    </vt:vector>
  </HeadingPairs>
  <TitlesOfParts>
    <vt:vector size="86" baseType="lpstr">
      <vt:lpstr>Arial</vt:lpstr>
      <vt:lpstr>Calibri</vt:lpstr>
      <vt:lpstr>Calibri Light</vt:lpstr>
      <vt:lpstr>Thème Office</vt:lpstr>
      <vt:lpstr>Présentation PowerPoint</vt:lpstr>
      <vt:lpstr>   US Modernist Houses 1967</vt:lpstr>
      <vt:lpstr>       US Modernist Houses</vt:lpstr>
      <vt:lpstr>        US Modernist Houses </vt:lpstr>
      <vt:lpstr>Hoffman House, East Hampton, NY (1967)</vt:lpstr>
      <vt:lpstr> Hoffman House, East Hampton, NY (1967)</vt:lpstr>
      <vt:lpstr>Hoffman House, East Hampton, NY (1967)</vt:lpstr>
      <vt:lpstr> Hoffman House, East Hampton, NY (1967)</vt:lpstr>
      <vt:lpstr> Hoffman House, East Hampton, NY (1967)</vt:lpstr>
      <vt:lpstr> Hoffman House, East Hampton, NY (1967)</vt:lpstr>
      <vt:lpstr> Hoffman House, East Hampton, NY (1967)</vt:lpstr>
      <vt:lpstr> Hoffman House, East Hampton, NY (1967)</vt:lpstr>
      <vt:lpstr> Hoffman House, East Hampton, NY (1967)</vt:lpstr>
      <vt:lpstr>Melvin Dwork House, Fire Island, NY (1967) </vt:lpstr>
      <vt:lpstr>Melvin Dwork House, Fire Island, NY (1967)</vt:lpstr>
      <vt:lpstr>Melvin Dwork House, Fire Island, NY (1967)</vt:lpstr>
      <vt:lpstr>Melvin Dwork House, Fire Island, NY (1967)</vt:lpstr>
      <vt:lpstr>Melvin Dwork House, Fire Island, NY (1967)</vt:lpstr>
      <vt:lpstr>Melvin Dwork House, Fire Island, NY (1967)</vt:lpstr>
      <vt:lpstr>Melvin Dwork House, Fire Island, NY (1967)</vt:lpstr>
      <vt:lpstr>Melvin Dwork House, Fire Island, NY (1967)</vt:lpstr>
      <vt:lpstr>Melvin Dwork House, Fire Island, NY (1967)</vt:lpstr>
      <vt:lpstr> Kappe House, Pacific Palisades, CA (1967)</vt:lpstr>
      <vt:lpstr> Kappe House, Pacific Palisades, CA (1967)</vt:lpstr>
      <vt:lpstr> Kappe House, Pacific Palisades, CA (1967)</vt:lpstr>
      <vt:lpstr>  Kappe House, Pacific Palisades, CA (1967)</vt:lpstr>
      <vt:lpstr> Kappe House, Pacific Palisades, CA (1967)</vt:lpstr>
      <vt:lpstr> Kappe House, Pacific Palisades, CA (1967)</vt:lpstr>
      <vt:lpstr> Kappe House, Pacific Palisades, CA (1967)</vt:lpstr>
      <vt:lpstr>Kappe House, Pacific Palisades, CA (1967)</vt:lpstr>
      <vt:lpstr>Kappe House, Pacific Palisades, CA (1967)</vt:lpstr>
      <vt:lpstr>Kappe House, Pacific Palisades, CA (1967)</vt:lpstr>
      <vt:lpstr>Kappe House, Pacific Palisades, CA (1967)</vt:lpstr>
      <vt:lpstr>Kappe House, Pacific Palisades, CA (1967)</vt:lpstr>
      <vt:lpstr>Kappe House, Pacific Palisades, CA (1967)</vt:lpstr>
      <vt:lpstr>Kappe House, Pacific Palisades, CA (1967)</vt:lpstr>
      <vt:lpstr>Parcells House, Grosse Pointe, MI (1967)</vt:lpstr>
      <vt:lpstr>Parcells House, Grosse Pointe, MI (1967)</vt:lpstr>
      <vt:lpstr>Parcells House, Grosse Pointe, MI (1967)</vt:lpstr>
      <vt:lpstr>Parcells House, Grosse Pointe, MI (1967)</vt:lpstr>
      <vt:lpstr>Parcells House, Grosse Pointe, MI (1967)</vt:lpstr>
      <vt:lpstr>Parcells House, Grosse Pointe, MI (1967)</vt:lpstr>
      <vt:lpstr>Parcells House, Grosse Pointe, MI (1967)</vt:lpstr>
      <vt:lpstr>Parcells House, Grosse Pointe, MI (1967)</vt:lpstr>
      <vt:lpstr>Epstein House, Northfield, IL (1967) </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Epstein House, Northfield, IL (1967)</vt:lpstr>
      <vt:lpstr> Avery House, Wrightsville Beach, NC (1967)</vt:lpstr>
      <vt:lpstr> Avery House, Wrightsville Beach, NC (1967)</vt:lpstr>
      <vt:lpstr> Avery House, Wrightsville Beach, NC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lpstr>Fisher House, Hatboro, PA (1967)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591</cp:revision>
  <dcterms:created xsi:type="dcterms:W3CDTF">2017-12-25T13:11:09Z</dcterms:created>
  <dcterms:modified xsi:type="dcterms:W3CDTF">2022-03-25T08:29:37Z</dcterms:modified>
</cp:coreProperties>
</file>