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8"/>
  </p:notesMasterIdLst>
  <p:sldIdLst>
    <p:sldId id="256" r:id="rId2"/>
    <p:sldId id="797" r:id="rId3"/>
    <p:sldId id="1710" r:id="rId4"/>
    <p:sldId id="1660" r:id="rId5"/>
    <p:sldId id="1424" r:id="rId6"/>
    <p:sldId id="1418" r:id="rId7"/>
    <p:sldId id="1419" r:id="rId8"/>
    <p:sldId id="1420" r:id="rId9"/>
    <p:sldId id="1425" r:id="rId10"/>
    <p:sldId id="1421" r:id="rId11"/>
    <p:sldId id="1422" r:id="rId12"/>
    <p:sldId id="1423" r:id="rId13"/>
    <p:sldId id="1417" r:id="rId14"/>
    <p:sldId id="1427" r:id="rId15"/>
    <p:sldId id="1428" r:id="rId16"/>
    <p:sldId id="1429" r:id="rId17"/>
    <p:sldId id="1426" r:id="rId18"/>
    <p:sldId id="1644" r:id="rId19"/>
    <p:sldId id="1638" r:id="rId20"/>
    <p:sldId id="1639" r:id="rId21"/>
    <p:sldId id="1641" r:id="rId22"/>
    <p:sldId id="1642" r:id="rId23"/>
    <p:sldId id="1643" r:id="rId24"/>
    <p:sldId id="1637" r:id="rId25"/>
    <p:sldId id="1640" r:id="rId26"/>
    <p:sldId id="1298" r:id="rId27"/>
    <p:sldId id="1299" r:id="rId28"/>
    <p:sldId id="1302" r:id="rId29"/>
    <p:sldId id="1306" r:id="rId30"/>
    <p:sldId id="1305" r:id="rId31"/>
    <p:sldId id="1301" r:id="rId32"/>
    <p:sldId id="1303" r:id="rId33"/>
    <p:sldId id="1304" r:id="rId34"/>
    <p:sldId id="1300" r:id="rId35"/>
    <p:sldId id="1046" r:id="rId36"/>
    <p:sldId id="1047" r:id="rId37"/>
    <p:sldId id="1050" r:id="rId38"/>
    <p:sldId id="1053" r:id="rId39"/>
    <p:sldId id="1054" r:id="rId40"/>
    <p:sldId id="1049" r:id="rId41"/>
    <p:sldId id="1051" r:id="rId42"/>
    <p:sldId id="1052" r:id="rId43"/>
    <p:sldId id="1055" r:id="rId44"/>
    <p:sldId id="1056" r:id="rId45"/>
    <p:sldId id="1058" r:id="rId46"/>
    <p:sldId id="1057" r:id="rId47"/>
    <p:sldId id="1217" r:id="rId48"/>
    <p:sldId id="1218" r:id="rId49"/>
    <p:sldId id="1219" r:id="rId50"/>
    <p:sldId id="1220" r:id="rId51"/>
    <p:sldId id="1221" r:id="rId52"/>
    <p:sldId id="1222" r:id="rId53"/>
    <p:sldId id="1223" r:id="rId54"/>
    <p:sldId id="1224" r:id="rId55"/>
    <p:sldId id="1225" r:id="rId56"/>
    <p:sldId id="1708" r:id="rId57"/>
    <p:sldId id="798" r:id="rId58"/>
    <p:sldId id="704" r:id="rId59"/>
    <p:sldId id="706" r:id="rId60"/>
    <p:sldId id="705" r:id="rId61"/>
    <p:sldId id="707" r:id="rId62"/>
    <p:sldId id="713" r:id="rId63"/>
    <p:sldId id="708" r:id="rId64"/>
    <p:sldId id="711" r:id="rId65"/>
    <p:sldId id="709" r:id="rId66"/>
    <p:sldId id="764" r:id="rId67"/>
    <p:sldId id="799" r:id="rId68"/>
    <p:sldId id="768" r:id="rId69"/>
    <p:sldId id="765" r:id="rId70"/>
    <p:sldId id="766" r:id="rId71"/>
    <p:sldId id="767" r:id="rId72"/>
    <p:sldId id="1709" r:id="rId73"/>
    <p:sldId id="1152" r:id="rId74"/>
    <p:sldId id="1153" r:id="rId75"/>
    <p:sldId id="1154" r:id="rId76"/>
    <p:sldId id="1155" r:id="rId77"/>
    <p:sldId id="1156" r:id="rId78"/>
    <p:sldId id="1157" r:id="rId79"/>
    <p:sldId id="1158" r:id="rId80"/>
    <p:sldId id="1159" r:id="rId81"/>
    <p:sldId id="1160" r:id="rId82"/>
    <p:sldId id="1161" r:id="rId83"/>
    <p:sldId id="1162" r:id="rId84"/>
    <p:sldId id="941" r:id="rId85"/>
    <p:sldId id="954" r:id="rId86"/>
    <p:sldId id="955" r:id="rId87"/>
    <p:sldId id="956" r:id="rId88"/>
    <p:sldId id="944" r:id="rId89"/>
    <p:sldId id="943" r:id="rId90"/>
    <p:sldId id="945" r:id="rId91"/>
    <p:sldId id="948" r:id="rId92"/>
    <p:sldId id="946" r:id="rId93"/>
    <p:sldId id="947" r:id="rId94"/>
    <p:sldId id="949" r:id="rId95"/>
    <p:sldId id="951" r:id="rId96"/>
    <p:sldId id="953" r:id="rId97"/>
    <p:sldId id="952" r:id="rId98"/>
    <p:sldId id="1256" r:id="rId99"/>
    <p:sldId id="1257" r:id="rId100"/>
    <p:sldId id="1266" r:id="rId101"/>
    <p:sldId id="1258" r:id="rId102"/>
    <p:sldId id="1260" r:id="rId103"/>
    <p:sldId id="1261" r:id="rId104"/>
    <p:sldId id="1262" r:id="rId105"/>
    <p:sldId id="1259" r:id="rId106"/>
    <p:sldId id="1263" r:id="rId10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D6A3115-3EFB-45BF-8B90-7263D4D8C2DC}">
          <p14:sldIdLst>
            <p14:sldId id="256"/>
            <p14:sldId id="797"/>
            <p14:sldId id="1710"/>
            <p14:sldId id="1660"/>
            <p14:sldId id="1424"/>
            <p14:sldId id="1418"/>
            <p14:sldId id="1419"/>
            <p14:sldId id="1420"/>
            <p14:sldId id="1425"/>
            <p14:sldId id="1421"/>
            <p14:sldId id="1422"/>
            <p14:sldId id="1423"/>
            <p14:sldId id="1417"/>
            <p14:sldId id="1427"/>
            <p14:sldId id="1428"/>
            <p14:sldId id="1429"/>
            <p14:sldId id="1426"/>
            <p14:sldId id="1644"/>
            <p14:sldId id="1638"/>
            <p14:sldId id="1639"/>
            <p14:sldId id="1641"/>
            <p14:sldId id="1642"/>
            <p14:sldId id="1643"/>
            <p14:sldId id="1637"/>
            <p14:sldId id="1640"/>
            <p14:sldId id="1298"/>
            <p14:sldId id="1299"/>
            <p14:sldId id="1302"/>
            <p14:sldId id="1306"/>
            <p14:sldId id="1305"/>
            <p14:sldId id="1301"/>
            <p14:sldId id="1303"/>
            <p14:sldId id="1304"/>
            <p14:sldId id="1300"/>
            <p14:sldId id="1046"/>
            <p14:sldId id="1047"/>
            <p14:sldId id="1050"/>
            <p14:sldId id="1053"/>
            <p14:sldId id="1054"/>
            <p14:sldId id="1049"/>
            <p14:sldId id="1051"/>
            <p14:sldId id="1052"/>
            <p14:sldId id="1055"/>
            <p14:sldId id="1056"/>
            <p14:sldId id="1058"/>
            <p14:sldId id="1057"/>
            <p14:sldId id="1217"/>
            <p14:sldId id="1218"/>
            <p14:sldId id="1219"/>
            <p14:sldId id="1220"/>
            <p14:sldId id="1221"/>
            <p14:sldId id="1222"/>
            <p14:sldId id="1223"/>
            <p14:sldId id="1224"/>
            <p14:sldId id="1225"/>
            <p14:sldId id="1708"/>
            <p14:sldId id="798"/>
            <p14:sldId id="704"/>
            <p14:sldId id="706"/>
            <p14:sldId id="705"/>
            <p14:sldId id="707"/>
            <p14:sldId id="713"/>
            <p14:sldId id="708"/>
            <p14:sldId id="711"/>
            <p14:sldId id="709"/>
            <p14:sldId id="764"/>
            <p14:sldId id="799"/>
            <p14:sldId id="768"/>
            <p14:sldId id="765"/>
            <p14:sldId id="766"/>
            <p14:sldId id="767"/>
            <p14:sldId id="1709"/>
            <p14:sldId id="1152"/>
            <p14:sldId id="1153"/>
            <p14:sldId id="1154"/>
            <p14:sldId id="1155"/>
            <p14:sldId id="1156"/>
            <p14:sldId id="1157"/>
            <p14:sldId id="1158"/>
            <p14:sldId id="1159"/>
            <p14:sldId id="1160"/>
            <p14:sldId id="1161"/>
            <p14:sldId id="1162"/>
            <p14:sldId id="941"/>
            <p14:sldId id="954"/>
            <p14:sldId id="955"/>
            <p14:sldId id="956"/>
            <p14:sldId id="944"/>
            <p14:sldId id="943"/>
            <p14:sldId id="945"/>
            <p14:sldId id="948"/>
            <p14:sldId id="946"/>
            <p14:sldId id="947"/>
            <p14:sldId id="949"/>
            <p14:sldId id="951"/>
            <p14:sldId id="953"/>
            <p14:sldId id="952"/>
            <p14:sldId id="1256"/>
            <p14:sldId id="1257"/>
            <p14:sldId id="1266"/>
            <p14:sldId id="1258"/>
            <p14:sldId id="1260"/>
            <p14:sldId id="1261"/>
            <p14:sldId id="1262"/>
            <p14:sldId id="1259"/>
            <p14:sldId id="12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434" autoAdjust="0"/>
  </p:normalViewPr>
  <p:slideViewPr>
    <p:cSldViewPr snapToGrid="0">
      <p:cViewPr varScale="1">
        <p:scale>
          <a:sx n="89" d="100"/>
          <a:sy n="89" d="100"/>
        </p:scale>
        <p:origin x="1195" y="53"/>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BEDF2-4F01-4E62-AA5A-168148E0FE5F}" type="datetimeFigureOut">
              <a:rPr lang="fr-FR" smtClean="0"/>
              <a:t>17/03/2022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93813-068E-48BB-B683-A0B593BB9CD7}" type="slidenum">
              <a:rPr lang="fr-FR" smtClean="0"/>
              <a:t>‹N°›</a:t>
            </a:fld>
            <a:endParaRPr lang="fr-FR"/>
          </a:p>
        </p:txBody>
      </p:sp>
    </p:spTree>
    <p:extLst>
      <p:ext uri="{BB962C8B-B14F-4D97-AF65-F5344CB8AC3E}">
        <p14:creationId xmlns:p14="http://schemas.microsoft.com/office/powerpoint/2010/main" val="24116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CB2F995-1768-45B4-A051-7EBF599B7F71}"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962879856"/>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D584A-38D4-4AF5-BD3F-59B5091CA4BC}"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68644298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CFD567B-04D2-4B11-A305-DF9009019664}"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566761743"/>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B023A35-8D2F-45B3-8D34-2AC616C27635}"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48850867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CE74C52-68F2-40C1-85D5-4E5ACA58462D}" type="datetime1">
              <a:rPr lang="fr-FR" smtClean="0"/>
              <a:t>17/03/2022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709652539"/>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19348DF-7783-46E7-8AD3-AC3D9FCCD72F}" type="datetime1">
              <a:rPr lang="fr-FR" smtClean="0"/>
              <a:t>17/03/2022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305178634"/>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933DF97-42A7-46EE-BB15-D04B2642D073}" type="datetime1">
              <a:rPr lang="fr-FR" smtClean="0"/>
              <a:t>17/03/2022</a:t>
            </a:fld>
            <a:endParaRPr lang="fr-FR"/>
          </a:p>
        </p:txBody>
      </p:sp>
      <p:sp>
        <p:nvSpPr>
          <p:cNvPr id="8" name="Footer Placeholder 7"/>
          <p:cNvSpPr>
            <a:spLocks noGrp="1"/>
          </p:cNvSpPr>
          <p:nvPr>
            <p:ph type="ftr" sz="quarter" idx="11"/>
          </p:nvPr>
        </p:nvSpPr>
        <p:spPr/>
        <p:txBody>
          <a:bodyPr/>
          <a:lstStyle/>
          <a:p>
            <a:r>
              <a:rPr lang="fr-FR" smtClean="0"/>
              <a:t>BONFILS Jean-Paul bonfilsjeanpaul@gmail.com</a:t>
            </a:r>
            <a:endParaRPr lang="fr-FR"/>
          </a:p>
        </p:txBody>
      </p:sp>
      <p:sp>
        <p:nvSpPr>
          <p:cNvPr id="9" name="Slide Number Placeholder 8"/>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6619931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1FB588B-637C-4709-ADEE-FBFEF0836F07}" type="datetime1">
              <a:rPr lang="fr-FR" smtClean="0"/>
              <a:t>17/03/2022</a:t>
            </a:fld>
            <a:endParaRPr lang="fr-FR"/>
          </a:p>
        </p:txBody>
      </p:sp>
      <p:sp>
        <p:nvSpPr>
          <p:cNvPr id="4" name="Footer Placeholder 3"/>
          <p:cNvSpPr>
            <a:spLocks noGrp="1"/>
          </p:cNvSpPr>
          <p:nvPr>
            <p:ph type="ftr" sz="quarter" idx="11"/>
          </p:nvPr>
        </p:nvSpPr>
        <p:spPr/>
        <p:txBody>
          <a:bodyPr/>
          <a:lstStyle/>
          <a:p>
            <a:r>
              <a:rPr lang="fr-FR" smtClean="0"/>
              <a:t>BONFILS Jean-Paul bonfilsjeanpaul@gmail.com</a:t>
            </a:r>
            <a:endParaRPr lang="fr-FR" dirty="0"/>
          </a:p>
        </p:txBody>
      </p:sp>
      <p:sp>
        <p:nvSpPr>
          <p:cNvPr id="5" name="Slide Number Placeholder 4"/>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72396269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1A43-9FF8-45A2-8098-AB43A319EAED}" type="datetime1">
              <a:rPr lang="fr-FR" smtClean="0"/>
              <a:t>17/03/2022</a:t>
            </a:fld>
            <a:endParaRPr lang="fr-FR"/>
          </a:p>
        </p:txBody>
      </p:sp>
      <p:sp>
        <p:nvSpPr>
          <p:cNvPr id="3" name="Footer Placeholder 2"/>
          <p:cNvSpPr>
            <a:spLocks noGrp="1"/>
          </p:cNvSpPr>
          <p:nvPr>
            <p:ph type="ftr" sz="quarter" idx="11"/>
          </p:nvPr>
        </p:nvSpPr>
        <p:spPr/>
        <p:txBody>
          <a:bodyPr/>
          <a:lstStyle/>
          <a:p>
            <a:r>
              <a:rPr lang="fr-FR" smtClean="0"/>
              <a:t>BONFILS Jean-Paul bonfilsjeanpaul@gmail.com</a:t>
            </a:r>
            <a:endParaRPr lang="fr-FR" dirty="0"/>
          </a:p>
        </p:txBody>
      </p:sp>
      <p:sp>
        <p:nvSpPr>
          <p:cNvPr id="4" name="Slide Number Placeholder 3"/>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420429895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59A1CF1-D719-46BB-85C5-A1FA1D846F1D}" type="datetime1">
              <a:rPr lang="fr-FR" smtClean="0"/>
              <a:t>17/03/2022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243579645"/>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759C30E-08E1-4952-A7ED-9F0ADE8F40B0}" type="datetime1">
              <a:rPr lang="fr-FR" smtClean="0"/>
              <a:t>17/03/2022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95656478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B2E91-8F94-4942-97A2-5B0D6B93EF92}" type="datetime1">
              <a:rPr lang="fr-FR" smtClean="0"/>
              <a:t>17/03/2022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BONFILS Jean-Paul bonfilsjeanpaul@gmail.com</a:t>
            </a:r>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185C9-696B-4778-A177-B0C4B5BAF196}" type="slidenum">
              <a:rPr lang="fr-FR" smtClean="0"/>
              <a:t>‹N°›</a:t>
            </a:fld>
            <a:endParaRPr lang="fr-FR"/>
          </a:p>
        </p:txBody>
      </p:sp>
    </p:spTree>
    <p:extLst>
      <p:ext uri="{BB962C8B-B14F-4D97-AF65-F5344CB8AC3E}">
        <p14:creationId xmlns:p14="http://schemas.microsoft.com/office/powerpoint/2010/main" val="14176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png"/><Relationship Id="rId4" Type="http://schemas.openxmlformats.org/officeDocument/2006/relationships/image" Target="../media/image111.png"/></Relationships>
</file>

<file path=ppt/slides/_rels/slide10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6.gif"/><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58.jpg"/></Relationships>
</file>

<file path=ppt/slides/_rels/slide5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72.jpg"/></Relationships>
</file>

<file path=ppt/slides/_rels/slide6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28.jpg"/><Relationship Id="rId5" Type="http://schemas.openxmlformats.org/officeDocument/2006/relationships/image" Target="../media/image85.jpg"/><Relationship Id="rId4" Type="http://schemas.openxmlformats.org/officeDocument/2006/relationships/image" Target="../media/image84.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6.xml"/><Relationship Id="rId5" Type="http://schemas.openxmlformats.org/officeDocument/2006/relationships/image" Target="../media/image28.jpg"/><Relationship Id="rId4" Type="http://schemas.openxmlformats.org/officeDocument/2006/relationships/image" Target="../media/image97.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399" y="1322742"/>
            <a:ext cx="7123201" cy="4367836"/>
          </a:xfrm>
          <a:prstGeom prst="rect">
            <a:avLst/>
          </a:prstGeom>
        </p:spPr>
      </p:pic>
      <p:sp>
        <p:nvSpPr>
          <p:cNvPr id="2" name="Titre 1"/>
          <p:cNvSpPr>
            <a:spLocks noGrp="1"/>
          </p:cNvSpPr>
          <p:nvPr>
            <p:ph type="ctrTitle"/>
          </p:nvPr>
        </p:nvSpPr>
        <p:spPr>
          <a:xfrm>
            <a:off x="685800" y="1122363"/>
            <a:ext cx="7772400" cy="1442417"/>
          </a:xfrm>
        </p:spPr>
        <p:txBody>
          <a:bodyPr/>
          <a:lstStyle/>
          <a:p>
            <a:r>
              <a:rPr lang="fr-FR" dirty="0" smtClean="0">
                <a:solidFill>
                  <a:schemeClr val="bg1"/>
                </a:solidFill>
              </a:rPr>
              <a:t>US. Modernist Houses</a:t>
            </a:r>
            <a:endParaRPr lang="fr-FR" dirty="0">
              <a:solidFill>
                <a:schemeClr val="bg1"/>
              </a:solidFill>
            </a:endParaRPr>
          </a:p>
        </p:txBody>
      </p:sp>
      <p:sp>
        <p:nvSpPr>
          <p:cNvPr id="3" name="Sous-titre 2"/>
          <p:cNvSpPr>
            <a:spLocks noGrp="1"/>
          </p:cNvSpPr>
          <p:nvPr>
            <p:ph type="subTitle" idx="1"/>
          </p:nvPr>
        </p:nvSpPr>
        <p:spPr>
          <a:xfrm>
            <a:off x="1143000" y="2564780"/>
            <a:ext cx="6858000" cy="2693020"/>
          </a:xfrm>
        </p:spPr>
        <p:txBody>
          <a:bodyPr/>
          <a:lstStyle/>
          <a:p>
            <a:r>
              <a:rPr lang="fr-FR" dirty="0" smtClean="0">
                <a:solidFill>
                  <a:schemeClr val="bg1"/>
                </a:solidFill>
              </a:rPr>
              <a:t>1934-1937</a:t>
            </a:r>
            <a:endParaRPr lang="fr-FR" dirty="0">
              <a:solidFill>
                <a:schemeClr val="bg1"/>
              </a:solidFill>
            </a:endParaRPr>
          </a:p>
        </p:txBody>
      </p:sp>
      <p:sp>
        <p:nvSpPr>
          <p:cNvPr id="5" name="Espace réservé du pied de page 4"/>
          <p:cNvSpPr>
            <a:spLocks noGrp="1"/>
          </p:cNvSpPr>
          <p:nvPr>
            <p:ph type="ftr" sz="quarter" idx="11"/>
          </p:nvPr>
        </p:nvSpPr>
        <p:spPr/>
        <p:txBody>
          <a:bodyPr/>
          <a:lstStyle/>
          <a:p>
            <a:r>
              <a:rPr lang="fr-FR" smtClean="0"/>
              <a:t>BONFILS Jean-Paul bonfilsjeanpaul@gmail.com</a:t>
            </a:r>
            <a:endParaRPr lang="fr-FR"/>
          </a:p>
        </p:txBody>
      </p:sp>
      <p:pic>
        <p:nvPicPr>
          <p:cNvPr id="6" name="Média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844418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StenFrenke, </a:t>
            </a:r>
            <a:r>
              <a:rPr lang="fr-FR" dirty="0"/>
              <a:t>Santa Monica, CA (1934)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349" y="1690689"/>
            <a:ext cx="7001302" cy="4382566"/>
          </a:xfrm>
          <a:prstGeom prst="rect">
            <a:avLst/>
          </a:prstGeom>
        </p:spPr>
      </p:pic>
    </p:spTree>
    <p:extLst>
      <p:ext uri="{BB962C8B-B14F-4D97-AF65-F5344CB8AC3E}">
        <p14:creationId xmlns:p14="http://schemas.microsoft.com/office/powerpoint/2010/main" val="131643749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Cahn House, Lake Forest, IL (1937)</a:t>
            </a:r>
          </a:p>
        </p:txBody>
      </p:sp>
      <p:sp>
        <p:nvSpPr>
          <p:cNvPr id="3" name="Espace réservé du contenu 2"/>
          <p:cNvSpPr>
            <a:spLocks noGrp="1"/>
          </p:cNvSpPr>
          <p:nvPr>
            <p:ph idx="1"/>
          </p:nvPr>
        </p:nvSpPr>
        <p:spPr/>
        <p:txBody>
          <a:bodyPr>
            <a:normAutofit fontScale="92500" lnSpcReduction="10000"/>
          </a:bodyPr>
          <a:lstStyle/>
          <a:p>
            <a:r>
              <a:rPr lang="en-US" dirty="0"/>
              <a:t>Broad eaves and external, chain-driven Venetian blinds shaded the glass openings, protecting the interior of the house from overheating in the summer, while allowing the sun to penetrate and warm the interior in the winter. </a:t>
            </a:r>
            <a:endParaRPr lang="en-US" dirty="0" smtClean="0"/>
          </a:p>
          <a:p>
            <a:r>
              <a:rPr lang="en-US" dirty="0" smtClean="0"/>
              <a:t>The </a:t>
            </a:r>
            <a:r>
              <a:rPr lang="en-US" dirty="0"/>
              <a:t>living room projected out from the southern curve of the house, with </a:t>
            </a:r>
            <a:r>
              <a:rPr lang="en-US" dirty="0" smtClean="0"/>
              <a:t>3 </a:t>
            </a:r>
            <a:r>
              <a:rPr lang="en-US" dirty="0"/>
              <a:t>glazed walls providing both morning and afternoon light as well as dramatic views of the meadow</a:t>
            </a:r>
            <a:r>
              <a:rPr lang="en-US" dirty="0" smtClean="0"/>
              <a:t>.</a:t>
            </a:r>
          </a:p>
          <a:p>
            <a:r>
              <a:rPr lang="en-US" dirty="0"/>
              <a:t>The living room was the home’s most dramatic space, with a high ceiling painted cobalt blue, walls and furniture in yellow, and black rubber flooring.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23960125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Cahn House, Lake Forest, IL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537" y="1690689"/>
            <a:ext cx="6550926" cy="4273384"/>
          </a:xfrm>
          <a:prstGeom prst="rect">
            <a:avLst/>
          </a:prstGeom>
        </p:spPr>
      </p:pic>
    </p:spTree>
    <p:extLst>
      <p:ext uri="{BB962C8B-B14F-4D97-AF65-F5344CB8AC3E}">
        <p14:creationId xmlns:p14="http://schemas.microsoft.com/office/powerpoint/2010/main" val="2915585078"/>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Cahn House, Lake Forest, IL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1003" y="1690689"/>
            <a:ext cx="6933063" cy="4464452"/>
          </a:xfrm>
          <a:prstGeom prst="rect">
            <a:avLst/>
          </a:prstGeom>
        </p:spPr>
      </p:pic>
      <p:pic>
        <p:nvPicPr>
          <p:cNvPr id="5" name="Média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962475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Cahn House, Lake Forest, IL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475" y="1690689"/>
            <a:ext cx="6701050" cy="4409861"/>
          </a:xfrm>
          <a:prstGeom prst="rect">
            <a:avLst/>
          </a:prstGeom>
        </p:spPr>
      </p:pic>
    </p:spTree>
    <p:extLst>
      <p:ext uri="{BB962C8B-B14F-4D97-AF65-F5344CB8AC3E}">
        <p14:creationId xmlns:p14="http://schemas.microsoft.com/office/powerpoint/2010/main" val="37834201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Cahn House, Lake Forest, IL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6191" y="1690689"/>
            <a:ext cx="6291618" cy="4259735"/>
          </a:xfrm>
          <a:prstGeom prst="rect">
            <a:avLst/>
          </a:prstGeom>
        </p:spPr>
      </p:pic>
    </p:spTree>
    <p:extLst>
      <p:ext uri="{BB962C8B-B14F-4D97-AF65-F5344CB8AC3E}">
        <p14:creationId xmlns:p14="http://schemas.microsoft.com/office/powerpoint/2010/main" val="69250159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Cahn House, Lake Forest, IL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8549" y="1690689"/>
            <a:ext cx="3043451" cy="4519043"/>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8900" y="1690689"/>
            <a:ext cx="3609549" cy="4423508"/>
          </a:xfrm>
          <a:prstGeom prst="rect">
            <a:avLst/>
          </a:prstGeom>
        </p:spPr>
      </p:pic>
    </p:spTree>
    <p:extLst>
      <p:ext uri="{BB962C8B-B14F-4D97-AF65-F5344CB8AC3E}">
        <p14:creationId xmlns:p14="http://schemas.microsoft.com/office/powerpoint/2010/main" val="10861120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Cahn House, Lake Forest, IL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833" y="1690689"/>
            <a:ext cx="6496334" cy="4437156"/>
          </a:xfrm>
          <a:prstGeom prst="rect">
            <a:avLst/>
          </a:prstGeom>
        </p:spPr>
      </p:pic>
      <p:sp>
        <p:nvSpPr>
          <p:cNvPr id="5" name="ZoneTexte 4"/>
          <p:cNvSpPr txBox="1"/>
          <p:nvPr/>
        </p:nvSpPr>
        <p:spPr>
          <a:xfrm>
            <a:off x="1661375" y="3219718"/>
            <a:ext cx="2343955" cy="769441"/>
          </a:xfrm>
          <a:prstGeom prst="rect">
            <a:avLst/>
          </a:prstGeom>
          <a:noFill/>
        </p:spPr>
        <p:txBody>
          <a:bodyPr wrap="square" rtlCol="0">
            <a:spAutoFit/>
          </a:bodyPr>
          <a:lstStyle/>
          <a:p>
            <a:r>
              <a:rPr lang="fr-FR" sz="4400" dirty="0" smtClean="0"/>
              <a:t>THE END</a:t>
            </a:r>
            <a:endParaRPr lang="fr-FR" sz="4400" dirty="0"/>
          </a:p>
        </p:txBody>
      </p:sp>
    </p:spTree>
    <p:extLst>
      <p:ext uri="{BB962C8B-B14F-4D97-AF65-F5344CB8AC3E}">
        <p14:creationId xmlns:p14="http://schemas.microsoft.com/office/powerpoint/2010/main" val="13281529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StenFrenke, </a:t>
            </a:r>
            <a:r>
              <a:rPr lang="fr-FR" dirty="0"/>
              <a:t>Santa Monica, CA (1934)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166" y="1690689"/>
            <a:ext cx="7219667" cy="4423509"/>
          </a:xfrm>
          <a:prstGeom prst="rect">
            <a:avLst/>
          </a:prstGeom>
        </p:spPr>
      </p:pic>
    </p:spTree>
    <p:extLst>
      <p:ext uri="{BB962C8B-B14F-4D97-AF65-F5344CB8AC3E}">
        <p14:creationId xmlns:p14="http://schemas.microsoft.com/office/powerpoint/2010/main" val="172224136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StenFrenke, </a:t>
            </a:r>
            <a:r>
              <a:rPr lang="fr-FR" dirty="0"/>
              <a:t>Santa Monica, CA (1934)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355" y="1690689"/>
            <a:ext cx="6769289" cy="4519043"/>
          </a:xfrm>
          <a:prstGeom prst="rect">
            <a:avLst/>
          </a:prstGeom>
        </p:spPr>
      </p:pic>
    </p:spTree>
    <p:extLst>
      <p:ext uri="{BB962C8B-B14F-4D97-AF65-F5344CB8AC3E}">
        <p14:creationId xmlns:p14="http://schemas.microsoft.com/office/powerpoint/2010/main" val="181822182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StenFrenke, Santa Monica, CA (1934)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167" y="1690689"/>
            <a:ext cx="7219666" cy="4464452"/>
          </a:xfrm>
          <a:prstGeom prst="rect">
            <a:avLst/>
          </a:prstGeom>
        </p:spPr>
      </p:pic>
    </p:spTree>
    <p:extLst>
      <p:ext uri="{BB962C8B-B14F-4D97-AF65-F5344CB8AC3E}">
        <p14:creationId xmlns:p14="http://schemas.microsoft.com/office/powerpoint/2010/main" val="39527526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StenFrenke, </a:t>
            </a:r>
            <a:r>
              <a:rPr lang="fr-FR" dirty="0"/>
              <a:t>Santa Monica, CA (1934)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412" y="1690689"/>
            <a:ext cx="6851176" cy="4450805"/>
          </a:xfrm>
          <a:prstGeom prst="rect">
            <a:avLst/>
          </a:prstGeom>
        </p:spPr>
      </p:pic>
    </p:spTree>
    <p:extLst>
      <p:ext uri="{BB962C8B-B14F-4D97-AF65-F5344CB8AC3E}">
        <p14:creationId xmlns:p14="http://schemas.microsoft.com/office/powerpoint/2010/main" val="224719843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StenFrenke, </a:t>
            </a:r>
            <a:r>
              <a:rPr lang="fr-FR" dirty="0"/>
              <a:t>Santa Monica, CA (1934)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406" y="1690689"/>
            <a:ext cx="7083188" cy="4450805"/>
          </a:xfrm>
          <a:prstGeom prst="rect">
            <a:avLst/>
          </a:prstGeom>
        </p:spPr>
      </p:pic>
    </p:spTree>
    <p:extLst>
      <p:ext uri="{BB962C8B-B14F-4D97-AF65-F5344CB8AC3E}">
        <p14:creationId xmlns:p14="http://schemas.microsoft.com/office/powerpoint/2010/main" val="16215077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StenFrenke, </a:t>
            </a:r>
            <a:r>
              <a:rPr lang="fr-FR" dirty="0"/>
              <a:t>Santa Monica, CA (1934)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343" y="1690689"/>
            <a:ext cx="7165075" cy="4505396"/>
          </a:xfrm>
          <a:prstGeom prst="rect">
            <a:avLst/>
          </a:prstGeom>
        </p:spPr>
      </p:pic>
    </p:spTree>
    <p:extLst>
      <p:ext uri="{BB962C8B-B14F-4D97-AF65-F5344CB8AC3E}">
        <p14:creationId xmlns:p14="http://schemas.microsoft.com/office/powerpoint/2010/main" val="3561933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StenFrenke, </a:t>
            </a:r>
            <a:r>
              <a:rPr lang="fr-FR" dirty="0"/>
              <a:t>Santa Monica, CA (1934)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531" y="1690689"/>
            <a:ext cx="6782938" cy="4505396"/>
          </a:xfrm>
          <a:prstGeom prst="rect">
            <a:avLst/>
          </a:prstGeom>
        </p:spPr>
      </p:pic>
    </p:spTree>
    <p:extLst>
      <p:ext uri="{BB962C8B-B14F-4D97-AF65-F5344CB8AC3E}">
        <p14:creationId xmlns:p14="http://schemas.microsoft.com/office/powerpoint/2010/main" val="36308728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Von Sternberg, </a:t>
            </a:r>
            <a:r>
              <a:rPr lang="fr-FR" dirty="0"/>
              <a:t>Los Angeles, CA (</a:t>
            </a:r>
            <a:r>
              <a:rPr lang="fr-FR" dirty="0" smtClean="0"/>
              <a:t>1935)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9505" y="1690689"/>
            <a:ext cx="2067636" cy="2635651"/>
          </a:xfrm>
          <a:prstGeom prst="rect">
            <a:avLst/>
          </a:prstGeom>
        </p:spPr>
      </p:pic>
      <p:sp>
        <p:nvSpPr>
          <p:cNvPr id="6" name="ZoneTexte 5"/>
          <p:cNvSpPr txBox="1"/>
          <p:nvPr/>
        </p:nvSpPr>
        <p:spPr>
          <a:xfrm>
            <a:off x="3789504" y="3821373"/>
            <a:ext cx="1872891" cy="369332"/>
          </a:xfrm>
          <a:prstGeom prst="rect">
            <a:avLst/>
          </a:prstGeom>
          <a:noFill/>
        </p:spPr>
        <p:txBody>
          <a:bodyPr wrap="square" rtlCol="0">
            <a:spAutoFit/>
          </a:bodyPr>
          <a:lstStyle/>
          <a:p>
            <a:r>
              <a:rPr lang="fr-FR" dirty="0" smtClean="0">
                <a:solidFill>
                  <a:schemeClr val="bg1"/>
                </a:solidFill>
              </a:rPr>
              <a:t>Richard</a:t>
            </a:r>
            <a:r>
              <a:rPr lang="fr-FR" dirty="0" smtClean="0"/>
              <a:t> Neutra</a:t>
            </a:r>
            <a:endParaRPr lang="fr-FR" dirty="0"/>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882" y="1690689"/>
            <a:ext cx="3195483" cy="4555565"/>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3280" y="1690689"/>
            <a:ext cx="2779835" cy="3517095"/>
          </a:xfrm>
          <a:prstGeom prst="rect">
            <a:avLst/>
          </a:prstGeom>
        </p:spPr>
      </p:pic>
      <p:sp>
        <p:nvSpPr>
          <p:cNvPr id="7" name="ZoneTexte 6"/>
          <p:cNvSpPr txBox="1"/>
          <p:nvPr/>
        </p:nvSpPr>
        <p:spPr>
          <a:xfrm>
            <a:off x="6220496" y="4542755"/>
            <a:ext cx="2318197" cy="369332"/>
          </a:xfrm>
          <a:prstGeom prst="rect">
            <a:avLst/>
          </a:prstGeom>
          <a:noFill/>
        </p:spPr>
        <p:txBody>
          <a:bodyPr wrap="square" rtlCol="0">
            <a:spAutoFit/>
          </a:bodyPr>
          <a:lstStyle/>
          <a:p>
            <a:r>
              <a:rPr lang="fr-FR" dirty="0" smtClean="0">
                <a:solidFill>
                  <a:schemeClr val="bg1"/>
                </a:solidFill>
              </a:rPr>
              <a:t>Josef Von Sternberg</a:t>
            </a:r>
            <a:endParaRPr lang="fr-FR" dirty="0">
              <a:solidFill>
                <a:schemeClr val="bg1"/>
              </a:solidFill>
            </a:endParaRPr>
          </a:p>
        </p:txBody>
      </p:sp>
    </p:spTree>
    <p:extLst>
      <p:ext uri="{BB962C8B-B14F-4D97-AF65-F5344CB8AC3E}">
        <p14:creationId xmlns:p14="http://schemas.microsoft.com/office/powerpoint/2010/main" val="2750996423"/>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Von Sternberg, </a:t>
            </a:r>
            <a:r>
              <a:rPr lang="fr-FR" dirty="0"/>
              <a:t>Los Angeles, CA (1935)</a:t>
            </a:r>
          </a:p>
        </p:txBody>
      </p:sp>
      <p:sp>
        <p:nvSpPr>
          <p:cNvPr id="3" name="Espace réservé du contenu 2"/>
          <p:cNvSpPr>
            <a:spLocks noGrp="1"/>
          </p:cNvSpPr>
          <p:nvPr>
            <p:ph idx="1"/>
          </p:nvPr>
        </p:nvSpPr>
        <p:spPr/>
        <p:txBody>
          <a:bodyPr>
            <a:normAutofit lnSpcReduction="10000"/>
          </a:bodyPr>
          <a:lstStyle/>
          <a:p>
            <a:r>
              <a:rPr lang="en-US" dirty="0"/>
              <a:t>It is the work of the architect Richard Neutra.</a:t>
            </a:r>
          </a:p>
          <a:p>
            <a:r>
              <a:rPr lang="fr-FR" dirty="0"/>
              <a:t>It was </a:t>
            </a:r>
            <a:r>
              <a:rPr lang="fr-FR" dirty="0" smtClean="0"/>
              <a:t>a mini-mansion </a:t>
            </a:r>
            <a:r>
              <a:rPr lang="en-US" dirty="0"/>
              <a:t>for the movie director </a:t>
            </a:r>
            <a:r>
              <a:rPr lang="en-US" dirty="0" smtClean="0"/>
              <a:t>Josef </a:t>
            </a:r>
            <a:r>
              <a:rPr lang="en-US" dirty="0"/>
              <a:t>von Sternberg. The exterior of the house was all steel and glass, and the appearance of the house and of its landscaped surroundings was made of sinuous lines, yet the interiors were orthogonal, making furniture placement simple and easy. As in many others of his domestic designs, Neutra made heavy use of industrial windows and sidings, fulfilling both aesthetic and practical functions, such as making privacy screens and windbreaks.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726392281"/>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US Modernist Houses </a:t>
            </a:r>
            <a:r>
              <a:rPr lang="fr-FR" dirty="0" smtClean="0"/>
              <a:t>1934 </a:t>
            </a:r>
            <a:r>
              <a:rPr lang="fr-FR" dirty="0"/>
              <a:t>- </a:t>
            </a:r>
            <a:r>
              <a:rPr lang="fr-FR" dirty="0" smtClean="0"/>
              <a:t>1937</a:t>
            </a:r>
            <a:endParaRPr lang="fr-FR" dirty="0"/>
          </a:p>
        </p:txBody>
      </p:sp>
      <p:sp>
        <p:nvSpPr>
          <p:cNvPr id="3" name="Espace réservé du contenu 2"/>
          <p:cNvSpPr>
            <a:spLocks noGrp="1"/>
          </p:cNvSpPr>
          <p:nvPr>
            <p:ph idx="1"/>
          </p:nvPr>
        </p:nvSpPr>
        <p:spPr/>
        <p:txBody>
          <a:bodyPr/>
          <a:lstStyle/>
          <a:p>
            <a:r>
              <a:rPr lang="en-US" dirty="0"/>
              <a:t>The purpose of this presentation is to show you the most outstanding Modern Movement inspired houses in the United States by great architects</a:t>
            </a:r>
            <a:r>
              <a:rPr lang="en-US" dirty="0" smtClean="0"/>
              <a:t>. </a:t>
            </a:r>
          </a:p>
          <a:p>
            <a:r>
              <a:rPr lang="en-US" dirty="0" smtClean="0"/>
              <a:t>Some </a:t>
            </a:r>
            <a:r>
              <a:rPr lang="en-US" dirty="0"/>
              <a:t>of them have become icons of contemporary architecture (members of the iconic.org network) and are recognized and protected as such</a:t>
            </a:r>
            <a:r>
              <a:rPr lang="en-US" dirty="0" smtClean="0"/>
              <a:t>. </a:t>
            </a:r>
          </a:p>
          <a:p>
            <a:r>
              <a:rPr lang="en-US" dirty="0" smtClean="0"/>
              <a:t>They </a:t>
            </a:r>
            <a:r>
              <a:rPr lang="en-US" dirty="0"/>
              <a:t>remain unique either by their constructive principle, or by their location, or by their theoretical importance, or by their perfect integration into the landscape.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1609069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Von Sternberg, </a:t>
            </a:r>
            <a:r>
              <a:rPr lang="fr-FR" dirty="0"/>
              <a:t>Los Angeles, CA (1935)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1296" y="1690689"/>
            <a:ext cx="6761408" cy="4452534"/>
          </a:xfrm>
          <a:prstGeom prst="rect">
            <a:avLst/>
          </a:prstGeom>
        </p:spPr>
      </p:pic>
    </p:spTree>
    <p:extLst>
      <p:ext uri="{BB962C8B-B14F-4D97-AF65-F5344CB8AC3E}">
        <p14:creationId xmlns:p14="http://schemas.microsoft.com/office/powerpoint/2010/main" val="18758829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Von Sternberg, </a:t>
            </a:r>
            <a:r>
              <a:rPr lang="fr-FR" dirty="0"/>
              <a:t>Los Angeles, CA (1935)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355" y="1690689"/>
            <a:ext cx="7199290" cy="4413897"/>
          </a:xfrm>
          <a:prstGeom prst="rect">
            <a:avLst/>
          </a:prstGeom>
        </p:spPr>
      </p:pic>
    </p:spTree>
    <p:extLst>
      <p:ext uri="{BB962C8B-B14F-4D97-AF65-F5344CB8AC3E}">
        <p14:creationId xmlns:p14="http://schemas.microsoft.com/office/powerpoint/2010/main" val="318761202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Von Sternberg, </a:t>
            </a:r>
            <a:r>
              <a:rPr lang="fr-FR" dirty="0"/>
              <a:t>Los Angeles, CA (1935)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749" y="1690689"/>
            <a:ext cx="7070501" cy="4388139"/>
          </a:xfrm>
          <a:prstGeom prst="rect">
            <a:avLst/>
          </a:prstGeom>
        </p:spPr>
      </p:pic>
    </p:spTree>
    <p:extLst>
      <p:ext uri="{BB962C8B-B14F-4D97-AF65-F5344CB8AC3E}">
        <p14:creationId xmlns:p14="http://schemas.microsoft.com/office/powerpoint/2010/main" val="298934572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Von Sternberg, </a:t>
            </a:r>
            <a:r>
              <a:rPr lang="fr-FR" dirty="0"/>
              <a:t>Los Angeles, CA (1935)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022" y="1690689"/>
            <a:ext cx="6915955" cy="4491170"/>
          </a:xfrm>
          <a:prstGeom prst="rect">
            <a:avLst/>
          </a:prstGeom>
        </p:spPr>
      </p:pic>
    </p:spTree>
    <p:extLst>
      <p:ext uri="{BB962C8B-B14F-4D97-AF65-F5344CB8AC3E}">
        <p14:creationId xmlns:p14="http://schemas.microsoft.com/office/powerpoint/2010/main" val="25912887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Von Sternberg, Los Angeles, CA (1935)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614" y="1690689"/>
            <a:ext cx="6709894" cy="4413897"/>
          </a:xfrm>
          <a:prstGeom prst="rect">
            <a:avLst/>
          </a:prstGeom>
        </p:spPr>
      </p:pic>
    </p:spTree>
    <p:extLst>
      <p:ext uri="{BB962C8B-B14F-4D97-AF65-F5344CB8AC3E}">
        <p14:creationId xmlns:p14="http://schemas.microsoft.com/office/powerpoint/2010/main" val="254272342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Von Sternberg, </a:t>
            </a:r>
            <a:r>
              <a:rPr lang="fr-FR" dirty="0"/>
              <a:t>Los Angeles, CA (1935)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83" y="1690689"/>
            <a:ext cx="6928834" cy="4388139"/>
          </a:xfrm>
          <a:prstGeom prst="rect">
            <a:avLst/>
          </a:prstGeom>
        </p:spPr>
      </p:pic>
    </p:spTree>
    <p:extLst>
      <p:ext uri="{BB962C8B-B14F-4D97-AF65-F5344CB8AC3E}">
        <p14:creationId xmlns:p14="http://schemas.microsoft.com/office/powerpoint/2010/main" val="113106002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Laing House, Pasadena, CA (1935)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stretch>
            <a:fillRect/>
          </a:stretch>
        </p:blipFill>
        <p:spPr>
          <a:xfrm>
            <a:off x="628650" y="1852709"/>
            <a:ext cx="6147251" cy="4341621"/>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355" y="1852709"/>
            <a:ext cx="1800200" cy="2592288"/>
          </a:xfrm>
          <a:prstGeom prst="rect">
            <a:avLst/>
          </a:prstGeom>
        </p:spPr>
      </p:pic>
      <p:sp>
        <p:nvSpPr>
          <p:cNvPr id="8" name="ZoneTexte 7"/>
          <p:cNvSpPr txBox="1"/>
          <p:nvPr/>
        </p:nvSpPr>
        <p:spPr>
          <a:xfrm>
            <a:off x="6775901" y="3957851"/>
            <a:ext cx="1739449" cy="646331"/>
          </a:xfrm>
          <a:prstGeom prst="rect">
            <a:avLst/>
          </a:prstGeom>
          <a:noFill/>
        </p:spPr>
        <p:txBody>
          <a:bodyPr wrap="square" rtlCol="0">
            <a:spAutoFit/>
          </a:bodyPr>
          <a:lstStyle/>
          <a:p>
            <a:r>
              <a:rPr lang="fr-FR" dirty="0">
                <a:solidFill>
                  <a:schemeClr val="bg1"/>
                </a:solidFill>
              </a:rPr>
              <a:t>H. H. Harris</a:t>
            </a:r>
          </a:p>
          <a:p>
            <a:endParaRPr lang="fr-FR" dirty="0"/>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355" y="4575345"/>
            <a:ext cx="2095500" cy="1618986"/>
          </a:xfrm>
          <a:prstGeom prst="rect">
            <a:avLst/>
          </a:prstGeom>
        </p:spPr>
      </p:pic>
    </p:spTree>
    <p:extLst>
      <p:ext uri="{BB962C8B-B14F-4D97-AF65-F5344CB8AC3E}">
        <p14:creationId xmlns:p14="http://schemas.microsoft.com/office/powerpoint/2010/main" val="1644957512"/>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Laing House, Pasadena, CA (1935)</a:t>
            </a:r>
          </a:p>
        </p:txBody>
      </p:sp>
      <p:sp>
        <p:nvSpPr>
          <p:cNvPr id="3" name="Espace réservé du contenu 2"/>
          <p:cNvSpPr>
            <a:spLocks noGrp="1"/>
          </p:cNvSpPr>
          <p:nvPr>
            <p:ph idx="1"/>
          </p:nvPr>
        </p:nvSpPr>
        <p:spPr/>
        <p:txBody>
          <a:bodyPr>
            <a:normAutofit fontScale="92500" lnSpcReduction="10000"/>
          </a:bodyPr>
          <a:lstStyle/>
          <a:p>
            <a:r>
              <a:rPr lang="en-US" dirty="0"/>
              <a:t>It was designed by the architect Harwell H. Harris</a:t>
            </a:r>
            <a:r>
              <a:rPr lang="en-US" dirty="0" smtClean="0"/>
              <a:t>.</a:t>
            </a:r>
          </a:p>
          <a:p>
            <a:r>
              <a:rPr lang="en-US" dirty="0" smtClean="0"/>
              <a:t>It was built for </a:t>
            </a:r>
            <a:r>
              <a:rPr lang="en-US" dirty="0"/>
              <a:t>Graham Laing, a professor at the California Institute of Technology. </a:t>
            </a:r>
            <a:endParaRPr lang="en-US" dirty="0" smtClean="0"/>
          </a:p>
          <a:p>
            <a:r>
              <a:rPr lang="en-US" dirty="0" smtClean="0"/>
              <a:t>Harris adroitly sets the garage into the slope and elevates the main salon above the garage, framing a picturesque view and allocating a portion of the garage roof as an outdoor dining terrace.</a:t>
            </a:r>
          </a:p>
          <a:p>
            <a:r>
              <a:rPr lang="en-US" dirty="0" smtClean="0"/>
              <a:t>Both ground floor bedrooms showcase see-through doors and access brick patios. With its deep overhanging eaves, boxed-in-balcony terrace and ribbon windows the influences of Frank Lloyd Wright are evident throughout. </a:t>
            </a:r>
            <a:endParaRPr lang="en-US" dirty="0"/>
          </a:p>
          <a:p>
            <a:endParaRPr lang="en-US"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12544123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Laing House, Pasadena, CA (1935)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317009" y="1690689"/>
            <a:ext cx="6509982" cy="3952875"/>
          </a:xfrm>
          <a:prstGeom prst="rect">
            <a:avLst/>
          </a:prstGeom>
        </p:spPr>
      </p:pic>
    </p:spTree>
    <p:extLst>
      <p:ext uri="{BB962C8B-B14F-4D97-AF65-F5344CB8AC3E}">
        <p14:creationId xmlns:p14="http://schemas.microsoft.com/office/powerpoint/2010/main" val="331959137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Laing House, Pasadena, CA (1935)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0" y="1690689"/>
            <a:ext cx="5905500" cy="3933825"/>
          </a:xfrm>
          <a:prstGeom prst="rect">
            <a:avLst/>
          </a:prstGeom>
        </p:spPr>
      </p:pic>
    </p:spTree>
    <p:extLst>
      <p:ext uri="{BB962C8B-B14F-4D97-AF65-F5344CB8AC3E}">
        <p14:creationId xmlns:p14="http://schemas.microsoft.com/office/powerpoint/2010/main" val="35400287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Modernist Houses</a:t>
            </a:r>
            <a:endParaRPr lang="fr-FR" dirty="0"/>
          </a:p>
        </p:txBody>
      </p:sp>
      <p:sp>
        <p:nvSpPr>
          <p:cNvPr id="3" name="Espace réservé du contenu 2"/>
          <p:cNvSpPr>
            <a:spLocks noGrp="1"/>
          </p:cNvSpPr>
          <p:nvPr>
            <p:ph idx="1"/>
          </p:nvPr>
        </p:nvSpPr>
        <p:spPr/>
        <p:txBody>
          <a:bodyPr/>
          <a:lstStyle/>
          <a:p>
            <a:r>
              <a:rPr lang="en-US" dirty="0" smtClean="0"/>
              <a:t>Many </a:t>
            </a:r>
            <a:r>
              <a:rPr lang="en-US" dirty="0"/>
              <a:t>of the houses presented in this slide show (before the year 2000) were found on the OfHouses website </a:t>
            </a:r>
            <a:r>
              <a:rPr lang="en-US" dirty="0" smtClean="0"/>
              <a:t>(</a:t>
            </a:r>
            <a:r>
              <a:rPr lang="fr-FR" dirty="0"/>
              <a:t>Old Forgotten </a:t>
            </a:r>
            <a:r>
              <a:rPr lang="fr-FR" dirty="0" smtClean="0"/>
              <a:t>Houses) </a:t>
            </a:r>
            <a:r>
              <a:rPr lang="en-US" dirty="0" smtClean="0"/>
              <a:t>which </a:t>
            </a:r>
            <a:r>
              <a:rPr lang="en-US" dirty="0"/>
              <a:t>lists houses with architectural interest or singular architecture around the world with many illustrations. If they are shown here, it is because they are already considered as </a:t>
            </a:r>
            <a:r>
              <a:rPr lang="en-US" dirty="0" smtClean="0"/>
              <a:t>iconic.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5" name="Image 4"/>
          <p:cNvPicPr>
            <a:picLocks noChangeAspect="1"/>
          </p:cNvPicPr>
          <p:nvPr/>
        </p:nvPicPr>
        <p:blipFill>
          <a:blip r:embed="rId2"/>
          <a:stretch>
            <a:fillRect/>
          </a:stretch>
        </p:blipFill>
        <p:spPr>
          <a:xfrm>
            <a:off x="4676775" y="4649206"/>
            <a:ext cx="1438275" cy="676275"/>
          </a:xfrm>
          <a:prstGeom prst="rect">
            <a:avLst/>
          </a:prstGeom>
        </p:spPr>
      </p:pic>
      <p:pic>
        <p:nvPicPr>
          <p:cNvPr id="6" name="Image 5"/>
          <p:cNvPicPr>
            <a:picLocks noChangeAspect="1"/>
          </p:cNvPicPr>
          <p:nvPr/>
        </p:nvPicPr>
        <p:blipFill>
          <a:blip r:embed="rId3"/>
          <a:stretch>
            <a:fillRect/>
          </a:stretch>
        </p:blipFill>
        <p:spPr>
          <a:xfrm>
            <a:off x="6140808" y="4649206"/>
            <a:ext cx="676275" cy="676275"/>
          </a:xfrm>
          <a:prstGeom prst="rect">
            <a:avLst/>
          </a:prstGeom>
        </p:spPr>
      </p:pic>
    </p:spTree>
    <p:extLst>
      <p:ext uri="{BB962C8B-B14F-4D97-AF65-F5344CB8AC3E}">
        <p14:creationId xmlns:p14="http://schemas.microsoft.com/office/powerpoint/2010/main" val="1209150459"/>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Laing House, Pasadena, CA (1935)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737520"/>
            <a:ext cx="6096000" cy="4572000"/>
          </a:xfrm>
          <a:prstGeom prst="rect">
            <a:avLst/>
          </a:prstGeom>
        </p:spPr>
      </p:pic>
    </p:spTree>
    <p:extLst>
      <p:ext uri="{BB962C8B-B14F-4D97-AF65-F5344CB8AC3E}">
        <p14:creationId xmlns:p14="http://schemas.microsoft.com/office/powerpoint/2010/main" val="493060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Laing House, Pasadena, CA (1935)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0" y="1690689"/>
            <a:ext cx="5905500" cy="3933825"/>
          </a:xfrm>
          <a:prstGeom prst="rect">
            <a:avLst/>
          </a:prstGeom>
        </p:spPr>
      </p:pic>
    </p:spTree>
    <p:extLst>
      <p:ext uri="{BB962C8B-B14F-4D97-AF65-F5344CB8AC3E}">
        <p14:creationId xmlns:p14="http://schemas.microsoft.com/office/powerpoint/2010/main" val="230704242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Laing House, Pasadena, CA (1935)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068" y="1690689"/>
            <a:ext cx="5905500" cy="3933825"/>
          </a:xfrm>
          <a:prstGeom prst="rect">
            <a:avLst/>
          </a:prstGeom>
        </p:spPr>
      </p:pic>
    </p:spTree>
    <p:extLst>
      <p:ext uri="{BB962C8B-B14F-4D97-AF65-F5344CB8AC3E}">
        <p14:creationId xmlns:p14="http://schemas.microsoft.com/office/powerpoint/2010/main" val="186960500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Laing House, Pasadena, CA (1935)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068" y="1690689"/>
            <a:ext cx="5905500" cy="3933825"/>
          </a:xfrm>
          <a:prstGeom prst="rect">
            <a:avLst/>
          </a:prstGeom>
        </p:spPr>
      </p:pic>
    </p:spTree>
    <p:extLst>
      <p:ext uri="{BB962C8B-B14F-4D97-AF65-F5344CB8AC3E}">
        <p14:creationId xmlns:p14="http://schemas.microsoft.com/office/powerpoint/2010/main" val="388660623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Laing House, Pasadena, CA (1935)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4620" y="1690689"/>
            <a:ext cx="6394760" cy="4259735"/>
          </a:xfrm>
          <a:prstGeom prst="rect">
            <a:avLst/>
          </a:prstGeom>
        </p:spPr>
      </p:pic>
    </p:spTree>
    <p:extLst>
      <p:ext uri="{BB962C8B-B14F-4D97-AF65-F5344CB8AC3E}">
        <p14:creationId xmlns:p14="http://schemas.microsoft.com/office/powerpoint/2010/main" val="22349961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Fitzpatrick House, Los Angeles, CA (1936)</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050" y="3627574"/>
            <a:ext cx="2376264" cy="238286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683" y="5795966"/>
            <a:ext cx="1393704" cy="112077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814" y="1690688"/>
            <a:ext cx="5855131" cy="4319749"/>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7004" y="1690688"/>
            <a:ext cx="2876274" cy="1848952"/>
          </a:xfrm>
          <a:prstGeom prst="rect">
            <a:avLst/>
          </a:prstGeom>
        </p:spPr>
      </p:pic>
      <p:sp>
        <p:nvSpPr>
          <p:cNvPr id="9" name="ZoneTexte 8"/>
          <p:cNvSpPr txBox="1"/>
          <p:nvPr/>
        </p:nvSpPr>
        <p:spPr>
          <a:xfrm>
            <a:off x="6333893" y="5497551"/>
            <a:ext cx="1973766" cy="369332"/>
          </a:xfrm>
          <a:prstGeom prst="rect">
            <a:avLst/>
          </a:prstGeom>
          <a:noFill/>
        </p:spPr>
        <p:txBody>
          <a:bodyPr wrap="square" rtlCol="0">
            <a:spAutoFit/>
          </a:bodyPr>
          <a:lstStyle/>
          <a:p>
            <a:r>
              <a:rPr lang="fr-FR" dirty="0" smtClean="0"/>
              <a:t>Rudolf Schindler</a:t>
            </a:r>
            <a:endParaRPr lang="fr-FR" dirty="0"/>
          </a:p>
        </p:txBody>
      </p:sp>
    </p:spTree>
    <p:extLst>
      <p:ext uri="{BB962C8B-B14F-4D97-AF65-F5344CB8AC3E}">
        <p14:creationId xmlns:p14="http://schemas.microsoft.com/office/powerpoint/2010/main" val="138651035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21337" cy="1325563"/>
          </a:xfrm>
        </p:spPr>
        <p:txBody>
          <a:bodyPr>
            <a:normAutofit/>
          </a:bodyPr>
          <a:lstStyle/>
          <a:p>
            <a:r>
              <a:rPr lang="fr-FR" sz="4000" dirty="0" smtClean="0"/>
              <a:t> Fitzpatrick House, </a:t>
            </a:r>
            <a:r>
              <a:rPr lang="fr-FR" sz="4000" dirty="0"/>
              <a:t>Los Angeles, CA (1936)</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Rudolf Schindler.</a:t>
            </a:r>
          </a:p>
          <a:p>
            <a:r>
              <a:rPr lang="en-US" dirty="0"/>
              <a:t>The Fitzpatrick-Leland House commands a strong presence along the slope of Laurel Canyon and Mulholland Drive, as the three-story terraced scheme captures the eye with its interplay of protruding canopies beneath. Schindler’s subtle composition of interlocking volumes dominates the experience of interior spaces</a:t>
            </a:r>
            <a:r>
              <a:rPr lang="en-US" dirty="0" smtClean="0"/>
              <a:t>.</a:t>
            </a:r>
          </a:p>
          <a:p>
            <a:r>
              <a:rPr lang="en-US" dirty="0"/>
              <a:t>The home’s light-filled spaces and expansive grounds provide an ideal setting for residency and small-scale programs. Its interlocking spaces, spectacularly framed views, seamless flows from indoor to outdoor </a:t>
            </a:r>
            <a:r>
              <a:rPr lang="en-US" dirty="0" smtClean="0"/>
              <a:t>spaces</a:t>
            </a:r>
            <a:r>
              <a:rPr lang="en-US" dirty="0"/>
              <a:t>.</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0699095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043638" cy="1325563"/>
          </a:xfrm>
        </p:spPr>
        <p:txBody>
          <a:bodyPr>
            <a:normAutofit/>
          </a:bodyPr>
          <a:lstStyle/>
          <a:p>
            <a:r>
              <a:rPr lang="fr-FR" sz="4000" dirty="0" smtClean="0"/>
              <a:t> Fitzpatrick House, </a:t>
            </a:r>
            <a:r>
              <a:rPr lang="fr-FR" sz="4000" dirty="0"/>
              <a:t>Los Angeles, CA (1936)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1169" y="1690689"/>
            <a:ext cx="6300439" cy="4036742"/>
          </a:xfrm>
          <a:prstGeom prst="rect">
            <a:avLst/>
          </a:prstGeom>
        </p:spPr>
      </p:pic>
      <p:pic>
        <p:nvPicPr>
          <p:cNvPr id="5" name="Média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6022048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Fitzpatrick House, </a:t>
            </a:r>
            <a:r>
              <a:rPr lang="fr-FR" sz="4000" dirty="0"/>
              <a:t>Los Angeles, CA (1936)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965" y="1690689"/>
            <a:ext cx="6824546" cy="4542843"/>
          </a:xfrm>
          <a:prstGeom prst="rect">
            <a:avLst/>
          </a:prstGeom>
        </p:spPr>
      </p:pic>
    </p:spTree>
    <p:extLst>
      <p:ext uri="{BB962C8B-B14F-4D97-AF65-F5344CB8AC3E}">
        <p14:creationId xmlns:p14="http://schemas.microsoft.com/office/powerpoint/2010/main" val="231576199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9141" y="365126"/>
            <a:ext cx="8664497" cy="1325563"/>
          </a:xfrm>
        </p:spPr>
        <p:txBody>
          <a:bodyPr>
            <a:normAutofit/>
          </a:bodyPr>
          <a:lstStyle/>
          <a:p>
            <a:r>
              <a:rPr lang="fr-FR" sz="4000" dirty="0"/>
              <a:t>Fitzpatrick </a:t>
            </a:r>
            <a:r>
              <a:rPr lang="fr-FR" sz="4000" dirty="0" smtClean="0"/>
              <a:t>House, </a:t>
            </a:r>
            <a:r>
              <a:rPr lang="fr-FR" sz="4000" dirty="0"/>
              <a:t>Los Angeles, CA (1936)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447" y="1690689"/>
            <a:ext cx="6701883" cy="4453633"/>
          </a:xfrm>
          <a:prstGeom prst="rect">
            <a:avLst/>
          </a:prstGeom>
        </p:spPr>
      </p:pic>
    </p:spTree>
    <p:extLst>
      <p:ext uri="{BB962C8B-B14F-4D97-AF65-F5344CB8AC3E}">
        <p14:creationId xmlns:p14="http://schemas.microsoft.com/office/powerpoint/2010/main" val="302383985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a:t>
            </a:r>
            <a:r>
              <a:rPr lang="fr-FR" dirty="0"/>
              <a:t>Modernist Houses </a:t>
            </a:r>
          </a:p>
        </p:txBody>
      </p:sp>
      <p:sp>
        <p:nvSpPr>
          <p:cNvPr id="3" name="Espace réservé du contenu 2"/>
          <p:cNvSpPr>
            <a:spLocks noGrp="1"/>
          </p:cNvSpPr>
          <p:nvPr>
            <p:ph idx="1"/>
          </p:nvPr>
        </p:nvSpPr>
        <p:spPr/>
        <p:txBody>
          <a:bodyPr>
            <a:normAutofit fontScale="92500" lnSpcReduction="20000"/>
          </a:bodyPr>
          <a:lstStyle/>
          <a:p>
            <a:r>
              <a:rPr lang="fr-FR" dirty="0"/>
              <a:t>Sten-Frenke House, Richard Neutra, CA</a:t>
            </a:r>
            <a:r>
              <a:rPr lang="fr-FR" dirty="0" smtClean="0"/>
              <a:t>.</a:t>
            </a:r>
          </a:p>
          <a:p>
            <a:r>
              <a:rPr lang="fr-FR" dirty="0" smtClean="0"/>
              <a:t>Von </a:t>
            </a:r>
            <a:r>
              <a:rPr lang="fr-FR" dirty="0"/>
              <a:t>Sternberg House, Richard Neutra, CA.</a:t>
            </a:r>
          </a:p>
          <a:p>
            <a:r>
              <a:rPr lang="fr-FR" dirty="0"/>
              <a:t>Laing House, Harwell H. Harris, CA.</a:t>
            </a:r>
          </a:p>
          <a:p>
            <a:r>
              <a:rPr lang="fr-FR" dirty="0"/>
              <a:t>Fitzpatrick House, Rudolf Schindler, CA.</a:t>
            </a:r>
          </a:p>
          <a:p>
            <a:r>
              <a:rPr lang="fr-FR" dirty="0"/>
              <a:t>Cedar Street House, Hugh Stubbins, MA.</a:t>
            </a:r>
          </a:p>
          <a:p>
            <a:r>
              <a:rPr lang="fr-FR" dirty="0"/>
              <a:t>Ernst House, Gregory Ain, CA.</a:t>
            </a:r>
          </a:p>
          <a:p>
            <a:r>
              <a:rPr lang="fr-FR" dirty="0"/>
              <a:t>Kraigher House, Richard Neutra, TX.</a:t>
            </a:r>
          </a:p>
          <a:p>
            <a:r>
              <a:rPr lang="fr-FR" dirty="0"/>
              <a:t>Grace Miller House, Richard Neutra, CA.</a:t>
            </a:r>
          </a:p>
          <a:p>
            <a:r>
              <a:rPr lang="fr-FR" dirty="0"/>
              <a:t>Schweikher House, Paul Schweikher, IL.</a:t>
            </a:r>
          </a:p>
          <a:p>
            <a:r>
              <a:rPr lang="fr-FR" dirty="0"/>
              <a:t>Cahn House, George Fred &amp; William Keck, IL</a:t>
            </a:r>
            <a:r>
              <a:rPr lang="fr-FR" dirty="0" smtClean="0"/>
              <a:t>.</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295679742"/>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80" y="365126"/>
            <a:ext cx="8776010" cy="1325563"/>
          </a:xfrm>
        </p:spPr>
        <p:txBody>
          <a:bodyPr>
            <a:normAutofit/>
          </a:bodyPr>
          <a:lstStyle/>
          <a:p>
            <a:r>
              <a:rPr lang="fr-FR" sz="4000" dirty="0"/>
              <a:t>Fitzpatrick </a:t>
            </a:r>
            <a:r>
              <a:rPr lang="fr-FR" sz="4000" dirty="0" smtClean="0"/>
              <a:t>House, </a:t>
            </a:r>
            <a:r>
              <a:rPr lang="fr-FR" sz="4000" dirty="0"/>
              <a:t>Los Angeles, CA (1936)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7175" y="1690689"/>
            <a:ext cx="6579220" cy="4319819"/>
          </a:xfrm>
          <a:prstGeom prst="rect">
            <a:avLst/>
          </a:prstGeom>
        </p:spPr>
      </p:pic>
    </p:spTree>
    <p:extLst>
      <p:ext uri="{BB962C8B-B14F-4D97-AF65-F5344CB8AC3E}">
        <p14:creationId xmlns:p14="http://schemas.microsoft.com/office/powerpoint/2010/main" val="19011024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722" y="365126"/>
            <a:ext cx="8798312" cy="1325563"/>
          </a:xfrm>
        </p:spPr>
        <p:txBody>
          <a:bodyPr>
            <a:normAutofit/>
          </a:bodyPr>
          <a:lstStyle/>
          <a:p>
            <a:r>
              <a:rPr lang="fr-FR" sz="4000" dirty="0"/>
              <a:t>Fitzpatrick </a:t>
            </a:r>
            <a:r>
              <a:rPr lang="fr-FR" sz="4000" dirty="0" smtClean="0"/>
              <a:t>House, </a:t>
            </a:r>
            <a:r>
              <a:rPr lang="fr-FR" sz="4000" dirty="0"/>
              <a:t>Los Angeles, CA (1936)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785" y="1690689"/>
            <a:ext cx="6724185" cy="4509390"/>
          </a:xfrm>
          <a:prstGeom prst="rect">
            <a:avLst/>
          </a:prstGeom>
        </p:spPr>
      </p:pic>
    </p:spTree>
    <p:extLst>
      <p:ext uri="{BB962C8B-B14F-4D97-AF65-F5344CB8AC3E}">
        <p14:creationId xmlns:p14="http://schemas.microsoft.com/office/powerpoint/2010/main" val="316284002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5688" y="365126"/>
            <a:ext cx="8709102" cy="1325563"/>
          </a:xfrm>
        </p:spPr>
        <p:txBody>
          <a:bodyPr>
            <a:normAutofit/>
          </a:bodyPr>
          <a:lstStyle/>
          <a:p>
            <a:r>
              <a:rPr lang="fr-FR" sz="4000" dirty="0"/>
              <a:t>Fitzpatrick </a:t>
            </a:r>
            <a:r>
              <a:rPr lang="fr-FR" sz="4000" dirty="0" smtClean="0"/>
              <a:t>House, </a:t>
            </a:r>
            <a:r>
              <a:rPr lang="fr-FR" sz="4000" dirty="0"/>
              <a:t>Los Angeles, CA (1936)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053" y="1690689"/>
            <a:ext cx="6590371" cy="4319818"/>
          </a:xfrm>
          <a:prstGeom prst="rect">
            <a:avLst/>
          </a:prstGeom>
        </p:spPr>
      </p:pic>
    </p:spTree>
    <p:extLst>
      <p:ext uri="{BB962C8B-B14F-4D97-AF65-F5344CB8AC3E}">
        <p14:creationId xmlns:p14="http://schemas.microsoft.com/office/powerpoint/2010/main" val="33933107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385" y="365126"/>
            <a:ext cx="8709103" cy="1325563"/>
          </a:xfrm>
        </p:spPr>
        <p:txBody>
          <a:bodyPr>
            <a:normAutofit/>
          </a:bodyPr>
          <a:lstStyle/>
          <a:p>
            <a:r>
              <a:rPr lang="fr-FR" sz="4000" dirty="0"/>
              <a:t>Fitzpatrick </a:t>
            </a:r>
            <a:r>
              <a:rPr lang="fr-FR" sz="4000" dirty="0" smtClean="0"/>
              <a:t>House, </a:t>
            </a:r>
            <a:r>
              <a:rPr lang="fr-FR" sz="4000" dirty="0"/>
              <a:t>Los Angeles, CA (1936)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907" y="1690689"/>
            <a:ext cx="6936058" cy="4152551"/>
          </a:xfrm>
          <a:prstGeom prst="rect">
            <a:avLst/>
          </a:prstGeom>
        </p:spPr>
      </p:pic>
    </p:spTree>
    <p:extLst>
      <p:ext uri="{BB962C8B-B14F-4D97-AF65-F5344CB8AC3E}">
        <p14:creationId xmlns:p14="http://schemas.microsoft.com/office/powerpoint/2010/main" val="128745488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9141" y="365126"/>
            <a:ext cx="8653347" cy="1325563"/>
          </a:xfrm>
        </p:spPr>
        <p:txBody>
          <a:bodyPr>
            <a:normAutofit/>
          </a:bodyPr>
          <a:lstStyle/>
          <a:p>
            <a:r>
              <a:rPr lang="fr-FR" sz="4000" dirty="0"/>
              <a:t>Fitzpatrick </a:t>
            </a:r>
            <a:r>
              <a:rPr lang="fr-FR" sz="4000" dirty="0" smtClean="0"/>
              <a:t>House, </a:t>
            </a:r>
            <a:r>
              <a:rPr lang="fr-FR" sz="4000" dirty="0"/>
              <a:t>Los Angeles, CA (1936)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6634" y="1690688"/>
            <a:ext cx="3133494" cy="4542844"/>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690687"/>
            <a:ext cx="3055434" cy="4542845"/>
          </a:xfrm>
          <a:prstGeom prst="rect">
            <a:avLst/>
          </a:prstGeom>
        </p:spPr>
      </p:pic>
    </p:spTree>
    <p:extLst>
      <p:ext uri="{BB962C8B-B14F-4D97-AF65-F5344CB8AC3E}">
        <p14:creationId xmlns:p14="http://schemas.microsoft.com/office/powerpoint/2010/main" val="748526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031" y="365126"/>
            <a:ext cx="8918306" cy="1325563"/>
          </a:xfrm>
        </p:spPr>
        <p:txBody>
          <a:bodyPr>
            <a:normAutofit/>
          </a:bodyPr>
          <a:lstStyle/>
          <a:p>
            <a:r>
              <a:rPr lang="fr-FR" sz="4000" dirty="0" smtClean="0"/>
              <a:t> Fitzpatrick House, </a:t>
            </a:r>
            <a:r>
              <a:rPr lang="fr-FR" sz="4000" dirty="0"/>
              <a:t>Los Angeles, CA (1936)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146" y="1690688"/>
            <a:ext cx="6188927" cy="4553995"/>
          </a:xfrm>
          <a:prstGeom prst="rect">
            <a:avLst/>
          </a:prstGeom>
        </p:spPr>
      </p:pic>
    </p:spTree>
    <p:extLst>
      <p:ext uri="{BB962C8B-B14F-4D97-AF65-F5344CB8AC3E}">
        <p14:creationId xmlns:p14="http://schemas.microsoft.com/office/powerpoint/2010/main" val="254004574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7991" y="365126"/>
            <a:ext cx="8642194" cy="1325563"/>
          </a:xfrm>
        </p:spPr>
        <p:txBody>
          <a:bodyPr>
            <a:normAutofit/>
          </a:bodyPr>
          <a:lstStyle/>
          <a:p>
            <a:r>
              <a:rPr lang="fr-FR" sz="4000" dirty="0"/>
              <a:t>Fitzpatrick </a:t>
            </a:r>
            <a:r>
              <a:rPr lang="fr-FR" sz="4000" dirty="0" smtClean="0"/>
              <a:t>House, </a:t>
            </a:r>
            <a:r>
              <a:rPr lang="fr-FR" sz="4000" dirty="0"/>
              <a:t>Los Angeles, CA (1936)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991" y="1690689"/>
            <a:ext cx="6650193" cy="4431331"/>
          </a:xfrm>
          <a:prstGeom prst="rect">
            <a:avLst/>
          </a:prstGeom>
        </p:spPr>
      </p:pic>
    </p:spTree>
    <p:extLst>
      <p:ext uri="{BB962C8B-B14F-4D97-AF65-F5344CB8AC3E}">
        <p14:creationId xmlns:p14="http://schemas.microsoft.com/office/powerpoint/2010/main" val="10704886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2955" y="365126"/>
            <a:ext cx="8707271" cy="1325563"/>
          </a:xfrm>
        </p:spPr>
        <p:txBody>
          <a:bodyPr/>
          <a:lstStyle/>
          <a:p>
            <a:r>
              <a:rPr lang="fr-FR" dirty="0" smtClean="0"/>
              <a:t>  Cedar Street, Brookline, MA (1936)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3003" y="1690689"/>
            <a:ext cx="3207223" cy="3810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420" y="1690690"/>
            <a:ext cx="5374771" cy="3810000"/>
          </a:xfrm>
          <a:prstGeom prst="rect">
            <a:avLst/>
          </a:prstGeom>
        </p:spPr>
      </p:pic>
      <p:sp>
        <p:nvSpPr>
          <p:cNvPr id="6" name="ZoneTexte 5"/>
          <p:cNvSpPr txBox="1"/>
          <p:nvPr/>
        </p:nvSpPr>
        <p:spPr>
          <a:xfrm>
            <a:off x="6115050" y="4831307"/>
            <a:ext cx="2332914" cy="382138"/>
          </a:xfrm>
          <a:prstGeom prst="rect">
            <a:avLst/>
          </a:prstGeom>
          <a:noFill/>
        </p:spPr>
        <p:txBody>
          <a:bodyPr wrap="square" rtlCol="0">
            <a:spAutoFit/>
          </a:bodyPr>
          <a:lstStyle/>
          <a:p>
            <a:r>
              <a:rPr lang="fr-FR" dirty="0" smtClean="0">
                <a:solidFill>
                  <a:schemeClr val="bg1"/>
                </a:solidFill>
              </a:rPr>
              <a:t>Hugh Stubbins</a:t>
            </a:r>
            <a:endParaRPr lang="fr-FR" dirty="0">
              <a:solidFill>
                <a:schemeClr val="bg1"/>
              </a:solidFill>
            </a:endParaRP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2185" y="5830981"/>
            <a:ext cx="2920621" cy="476250"/>
          </a:xfrm>
          <a:prstGeom prst="rect">
            <a:avLst/>
          </a:prstGeom>
        </p:spPr>
      </p:pic>
    </p:spTree>
    <p:extLst>
      <p:ext uri="{BB962C8B-B14F-4D97-AF65-F5344CB8AC3E}">
        <p14:creationId xmlns:p14="http://schemas.microsoft.com/office/powerpoint/2010/main" val="194523819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3899" y="365126"/>
            <a:ext cx="8720919" cy="1325563"/>
          </a:xfrm>
        </p:spPr>
        <p:txBody>
          <a:bodyPr/>
          <a:lstStyle/>
          <a:p>
            <a:r>
              <a:rPr lang="fr-FR" dirty="0" smtClean="0"/>
              <a:t>  Cedar Street, </a:t>
            </a:r>
            <a:r>
              <a:rPr lang="fr-FR" dirty="0"/>
              <a:t>Brookline, MA (</a:t>
            </a:r>
            <a:r>
              <a:rPr lang="fr-FR" dirty="0" smtClean="0"/>
              <a:t>1936)</a:t>
            </a:r>
            <a:endParaRPr lang="fr-FR" dirty="0"/>
          </a:p>
        </p:txBody>
      </p:sp>
      <p:sp>
        <p:nvSpPr>
          <p:cNvPr id="3" name="Espace réservé du contenu 2"/>
          <p:cNvSpPr>
            <a:spLocks noGrp="1"/>
          </p:cNvSpPr>
          <p:nvPr>
            <p:ph idx="1"/>
          </p:nvPr>
        </p:nvSpPr>
        <p:spPr/>
        <p:txBody>
          <a:bodyPr/>
          <a:lstStyle/>
          <a:p>
            <a:r>
              <a:rPr lang="fr-FR" dirty="0" smtClean="0"/>
              <a:t>It is the work of the architect Hugh Stubbins.</a:t>
            </a:r>
          </a:p>
          <a:p>
            <a:r>
              <a:rPr lang="en-US" dirty="0"/>
              <a:t>The original modern house stood in contrast to the neighboring colonial-revival houses built during the same period</a:t>
            </a:r>
            <a:r>
              <a:rPr lang="en-US" dirty="0" smtClean="0"/>
              <a:t>.</a:t>
            </a:r>
          </a:p>
          <a:p>
            <a:r>
              <a:rPr lang="en-US" dirty="0" smtClean="0"/>
              <a:t>In 2016, this house was completely renovated by Mga </a:t>
            </a:r>
            <a:r>
              <a:rPr lang="en-US" dirty="0"/>
              <a:t>architects  : </a:t>
            </a:r>
            <a:r>
              <a:rPr lang="en-US" dirty="0" smtClean="0"/>
              <a:t>the </a:t>
            </a:r>
            <a:r>
              <a:rPr lang="en-US" dirty="0"/>
              <a:t>result is a complementary and compatible juxtaposition of existing and new architectural elements that share a common aesthetic sensibility.</a:t>
            </a:r>
            <a:r>
              <a:rPr lang="fr-FR" dirty="0" smtClean="0"/>
              <a:t>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55890812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830" y="365126"/>
            <a:ext cx="8925636" cy="1325563"/>
          </a:xfrm>
        </p:spPr>
        <p:txBody>
          <a:bodyPr/>
          <a:lstStyle/>
          <a:p>
            <a:r>
              <a:rPr lang="fr-FR" dirty="0" smtClean="0"/>
              <a:t>   Cedar Street, </a:t>
            </a:r>
            <a:r>
              <a:rPr lang="fr-FR" dirty="0"/>
              <a:t>Brookline, MA (</a:t>
            </a:r>
            <a:r>
              <a:rPr lang="fr-FR" dirty="0" smtClean="0"/>
              <a:t>1936)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827" y="1690689"/>
            <a:ext cx="6755641" cy="4437156"/>
          </a:xfrm>
          <a:prstGeom prst="rect">
            <a:avLst/>
          </a:prstGeom>
        </p:spPr>
      </p:pic>
    </p:spTree>
    <p:extLst>
      <p:ext uri="{BB962C8B-B14F-4D97-AF65-F5344CB8AC3E}">
        <p14:creationId xmlns:p14="http://schemas.microsoft.com/office/powerpoint/2010/main" val="417023920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StenFrenke, </a:t>
            </a:r>
            <a:r>
              <a:rPr lang="fr-FR" dirty="0"/>
              <a:t>Santa Monica, CA (1934)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281" y="1690689"/>
            <a:ext cx="6104229" cy="44781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5045" y="1690689"/>
            <a:ext cx="2067636" cy="2635651"/>
          </a:xfrm>
          <a:prstGeom prst="rect">
            <a:avLst/>
          </a:prstGeom>
        </p:spPr>
      </p:pic>
      <p:sp>
        <p:nvSpPr>
          <p:cNvPr id="6" name="ZoneTexte 5"/>
          <p:cNvSpPr txBox="1"/>
          <p:nvPr/>
        </p:nvSpPr>
        <p:spPr>
          <a:xfrm>
            <a:off x="6585045" y="3821373"/>
            <a:ext cx="1890215" cy="369332"/>
          </a:xfrm>
          <a:prstGeom prst="rect">
            <a:avLst/>
          </a:prstGeom>
          <a:noFill/>
        </p:spPr>
        <p:txBody>
          <a:bodyPr wrap="square" rtlCol="0">
            <a:spAutoFit/>
          </a:bodyPr>
          <a:lstStyle/>
          <a:p>
            <a:r>
              <a:rPr lang="fr-FR" dirty="0" smtClean="0">
                <a:solidFill>
                  <a:schemeClr val="bg1"/>
                </a:solidFill>
              </a:rPr>
              <a:t>Richard</a:t>
            </a:r>
            <a:r>
              <a:rPr lang="fr-FR" dirty="0" smtClean="0"/>
              <a:t> Neutra</a:t>
            </a:r>
            <a:endParaRPr lang="fr-FR" dirty="0"/>
          </a:p>
        </p:txBody>
      </p:sp>
    </p:spTree>
    <p:extLst>
      <p:ext uri="{BB962C8B-B14F-4D97-AF65-F5344CB8AC3E}">
        <p14:creationId xmlns:p14="http://schemas.microsoft.com/office/powerpoint/2010/main" val="301668199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2012" y="365126"/>
            <a:ext cx="8707272" cy="1325563"/>
          </a:xfrm>
        </p:spPr>
        <p:txBody>
          <a:bodyPr/>
          <a:lstStyle/>
          <a:p>
            <a:r>
              <a:rPr lang="fr-FR" dirty="0" smtClean="0"/>
              <a:t>  Cedar Street, </a:t>
            </a:r>
            <a:r>
              <a:rPr lang="fr-FR" dirty="0"/>
              <a:t>Brookline, MA (</a:t>
            </a:r>
            <a:r>
              <a:rPr lang="fr-FR" dirty="0" smtClean="0"/>
              <a:t>1936)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185" y="1690689"/>
            <a:ext cx="6550925" cy="4491036"/>
          </a:xfrm>
          <a:prstGeom prst="rect">
            <a:avLst/>
          </a:prstGeom>
        </p:spPr>
      </p:pic>
    </p:spTree>
    <p:extLst>
      <p:ext uri="{BB962C8B-B14F-4D97-AF65-F5344CB8AC3E}">
        <p14:creationId xmlns:p14="http://schemas.microsoft.com/office/powerpoint/2010/main" val="242033126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307" y="365126"/>
            <a:ext cx="8720920" cy="1325563"/>
          </a:xfrm>
        </p:spPr>
        <p:txBody>
          <a:bodyPr/>
          <a:lstStyle/>
          <a:p>
            <a:r>
              <a:rPr lang="fr-FR" dirty="0" smtClean="0"/>
              <a:t>  Cedar Street, </a:t>
            </a:r>
            <a:r>
              <a:rPr lang="fr-FR" dirty="0"/>
              <a:t>Brookline, MA (</a:t>
            </a:r>
            <a:r>
              <a:rPr lang="fr-FR" dirty="0" smtClean="0"/>
              <a:t>1936)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406" y="1690689"/>
            <a:ext cx="7083188" cy="4491036"/>
          </a:xfrm>
          <a:prstGeom prst="rect">
            <a:avLst/>
          </a:prstGeom>
        </p:spPr>
      </p:pic>
    </p:spTree>
    <p:extLst>
      <p:ext uri="{BB962C8B-B14F-4D97-AF65-F5344CB8AC3E}">
        <p14:creationId xmlns:p14="http://schemas.microsoft.com/office/powerpoint/2010/main" val="38225040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6603" y="365126"/>
            <a:ext cx="8720919" cy="1325563"/>
          </a:xfrm>
        </p:spPr>
        <p:txBody>
          <a:bodyPr/>
          <a:lstStyle/>
          <a:p>
            <a:r>
              <a:rPr lang="fr-FR" dirty="0" smtClean="0"/>
              <a:t>  Cedar Street, </a:t>
            </a:r>
            <a:r>
              <a:rPr lang="fr-FR" dirty="0"/>
              <a:t>Brookline, MA (</a:t>
            </a:r>
            <a:r>
              <a:rPr lang="fr-FR" dirty="0" smtClean="0"/>
              <a:t>1936)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297" y="1690689"/>
            <a:ext cx="7009405" cy="4311910"/>
          </a:xfrm>
          <a:prstGeom prst="rect">
            <a:avLst/>
          </a:prstGeom>
        </p:spPr>
      </p:pic>
    </p:spTree>
    <p:extLst>
      <p:ext uri="{BB962C8B-B14F-4D97-AF65-F5344CB8AC3E}">
        <p14:creationId xmlns:p14="http://schemas.microsoft.com/office/powerpoint/2010/main" val="303275412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3899" y="365126"/>
            <a:ext cx="8639032" cy="1325563"/>
          </a:xfrm>
        </p:spPr>
        <p:txBody>
          <a:bodyPr/>
          <a:lstStyle/>
          <a:p>
            <a:r>
              <a:rPr lang="fr-FR" dirty="0" smtClean="0"/>
              <a:t>  Cedar Street, </a:t>
            </a:r>
            <a:r>
              <a:rPr lang="fr-FR" dirty="0"/>
              <a:t>Brookline, MA (</a:t>
            </a:r>
            <a:r>
              <a:rPr lang="fr-FR" dirty="0" smtClean="0"/>
              <a:t>1936)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8041" y="1690689"/>
            <a:ext cx="3070747" cy="4464452"/>
          </a:xfrm>
          <a:prstGeom prst="rect">
            <a:avLst/>
          </a:prstGeom>
        </p:spPr>
      </p:pic>
      <p:pic>
        <p:nvPicPr>
          <p:cNvPr id="5" name="Média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0560854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363" y="365126"/>
            <a:ext cx="8666329" cy="1325563"/>
          </a:xfrm>
        </p:spPr>
        <p:txBody>
          <a:bodyPr/>
          <a:lstStyle/>
          <a:p>
            <a:r>
              <a:rPr lang="fr-FR" dirty="0" smtClean="0"/>
              <a:t>  Cedar Street, </a:t>
            </a:r>
            <a:r>
              <a:rPr lang="fr-FR" dirty="0"/>
              <a:t>Brookline, MA (</a:t>
            </a:r>
            <a:r>
              <a:rPr lang="fr-FR" dirty="0" smtClean="0"/>
              <a:t>1936)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353" y="1690689"/>
            <a:ext cx="6728347" cy="4491036"/>
          </a:xfrm>
          <a:prstGeom prst="rect">
            <a:avLst/>
          </a:prstGeom>
        </p:spPr>
      </p:pic>
    </p:spTree>
    <p:extLst>
      <p:ext uri="{BB962C8B-B14F-4D97-AF65-F5344CB8AC3E}">
        <p14:creationId xmlns:p14="http://schemas.microsoft.com/office/powerpoint/2010/main" val="237083096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2012" y="365126"/>
            <a:ext cx="8666328" cy="1325563"/>
          </a:xfrm>
        </p:spPr>
        <p:txBody>
          <a:bodyPr/>
          <a:lstStyle/>
          <a:p>
            <a:r>
              <a:rPr lang="fr-FR" dirty="0" smtClean="0"/>
              <a:t>  Cedar Street, </a:t>
            </a:r>
            <a:r>
              <a:rPr lang="fr-FR" dirty="0"/>
              <a:t>Brookline, MA </a:t>
            </a:r>
            <a:r>
              <a:rPr lang="fr-FR" dirty="0" smtClean="0"/>
              <a:t>(2016)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8122" y="1690689"/>
            <a:ext cx="3001655" cy="4478099"/>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8555" y="1690688"/>
            <a:ext cx="2952989" cy="4478099"/>
          </a:xfrm>
          <a:prstGeom prst="rect">
            <a:avLst/>
          </a:prstGeom>
        </p:spPr>
      </p:pic>
    </p:spTree>
    <p:extLst>
      <p:ext uri="{BB962C8B-B14F-4D97-AF65-F5344CB8AC3E}">
        <p14:creationId xmlns:p14="http://schemas.microsoft.com/office/powerpoint/2010/main" val="11924865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57773" cy="1325563"/>
          </a:xfrm>
        </p:spPr>
        <p:txBody>
          <a:bodyPr/>
          <a:lstStyle/>
          <a:p>
            <a:r>
              <a:rPr lang="fr-FR" dirty="0"/>
              <a:t>Ernst House, Los Angeles, CA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0443" y="1690690"/>
            <a:ext cx="2810107" cy="424647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99" y="1690689"/>
            <a:ext cx="6010507" cy="4246473"/>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4116" y="5980113"/>
            <a:ext cx="3436434" cy="75247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0878" y="6043958"/>
            <a:ext cx="1895475" cy="721966"/>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552" y="5542156"/>
            <a:ext cx="1552458" cy="1223768"/>
          </a:xfrm>
          <a:prstGeom prst="rect">
            <a:avLst/>
          </a:prstGeom>
        </p:spPr>
      </p:pic>
      <p:sp>
        <p:nvSpPr>
          <p:cNvPr id="9" name="ZoneTexte 8"/>
          <p:cNvSpPr txBox="1"/>
          <p:nvPr/>
        </p:nvSpPr>
        <p:spPr>
          <a:xfrm>
            <a:off x="6555346" y="5306096"/>
            <a:ext cx="1970468" cy="646331"/>
          </a:xfrm>
          <a:prstGeom prst="rect">
            <a:avLst/>
          </a:prstGeom>
          <a:noFill/>
        </p:spPr>
        <p:txBody>
          <a:bodyPr wrap="square" rtlCol="0">
            <a:spAutoFit/>
          </a:bodyPr>
          <a:lstStyle/>
          <a:p>
            <a:r>
              <a:rPr lang="fr-FR" dirty="0">
                <a:solidFill>
                  <a:schemeClr val="bg1"/>
                </a:solidFill>
              </a:rPr>
              <a:t>Gregory Ain</a:t>
            </a:r>
          </a:p>
          <a:p>
            <a:endParaRPr lang="fr-FR" dirty="0"/>
          </a:p>
        </p:txBody>
      </p:sp>
    </p:spTree>
    <p:extLst>
      <p:ext uri="{BB962C8B-B14F-4D97-AF65-F5344CB8AC3E}">
        <p14:creationId xmlns:p14="http://schemas.microsoft.com/office/powerpoint/2010/main" val="3056335068"/>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5003" y="365126"/>
            <a:ext cx="8339855" cy="1325563"/>
          </a:xfrm>
        </p:spPr>
        <p:txBody>
          <a:bodyPr/>
          <a:lstStyle/>
          <a:p>
            <a:r>
              <a:rPr lang="fr-FR" dirty="0"/>
              <a:t>Ernst House</a:t>
            </a:r>
            <a:r>
              <a:rPr lang="fr-FR" dirty="0" smtClean="0"/>
              <a:t>, Los </a:t>
            </a:r>
            <a:r>
              <a:rPr lang="fr-FR" dirty="0"/>
              <a:t>Angeles</a:t>
            </a:r>
            <a:r>
              <a:rPr lang="fr-FR" dirty="0" smtClean="0"/>
              <a:t>, CA </a:t>
            </a:r>
            <a:r>
              <a:rPr lang="fr-FR" dirty="0"/>
              <a:t>(1937)</a:t>
            </a:r>
          </a:p>
        </p:txBody>
      </p:sp>
      <p:sp>
        <p:nvSpPr>
          <p:cNvPr id="3" name="Espace réservé du contenu 2"/>
          <p:cNvSpPr>
            <a:spLocks noGrp="1"/>
          </p:cNvSpPr>
          <p:nvPr>
            <p:ph idx="1"/>
          </p:nvPr>
        </p:nvSpPr>
        <p:spPr/>
        <p:txBody>
          <a:bodyPr/>
          <a:lstStyle/>
          <a:p>
            <a:r>
              <a:rPr lang="en-US" dirty="0"/>
              <a:t>It is the work of the architect Gregory Ain</a:t>
            </a:r>
            <a:r>
              <a:rPr lang="en-US" dirty="0" smtClean="0"/>
              <a:t>.</a:t>
            </a:r>
          </a:p>
          <a:p>
            <a:r>
              <a:rPr lang="en-US" dirty="0" smtClean="0"/>
              <a:t>The </a:t>
            </a:r>
            <a:r>
              <a:rPr lang="en-US" dirty="0"/>
              <a:t>house combines clean lines, glass walls and corner windows to create open, bright formal rooms on the main level. Like many hillside houses of the time, the floor plan has been inverted so that the </a:t>
            </a:r>
            <a:r>
              <a:rPr lang="en-US" dirty="0" smtClean="0"/>
              <a:t>bedrooms </a:t>
            </a:r>
            <a:r>
              <a:rPr lang="en-US" dirty="0"/>
              <a:t>are below the common areas and open to the outside</a:t>
            </a:r>
            <a:r>
              <a:rPr lang="en-US" dirty="0" smtClean="0"/>
              <a:t>.</a:t>
            </a:r>
          </a:p>
          <a:p>
            <a:r>
              <a:rPr lang="en-US" dirty="0" smtClean="0"/>
              <a:t>On </a:t>
            </a:r>
            <a:r>
              <a:rPr lang="en-US" dirty="0"/>
              <a:t>the main level, the under-lit entrance leads to a living room with large glass walls, </a:t>
            </a:r>
            <a:r>
              <a:rPr lang="en-US" dirty="0" smtClean="0"/>
              <a:t>high</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688109551"/>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7730" y="234176"/>
            <a:ext cx="8525814" cy="1193181"/>
          </a:xfrm>
        </p:spPr>
        <p:txBody>
          <a:bodyPr/>
          <a:lstStyle/>
          <a:p>
            <a:r>
              <a:rPr lang="fr-FR" dirty="0"/>
              <a:t>Ernst House</a:t>
            </a:r>
            <a:r>
              <a:rPr lang="fr-FR" dirty="0" smtClean="0"/>
              <a:t>, Los </a:t>
            </a:r>
            <a:r>
              <a:rPr lang="fr-FR" dirty="0"/>
              <a:t>Angeles</a:t>
            </a:r>
            <a:r>
              <a:rPr lang="fr-FR" dirty="0" smtClean="0"/>
              <a:t>, CA </a:t>
            </a:r>
            <a:r>
              <a:rPr lang="fr-FR" dirty="0"/>
              <a:t>(1937)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538868"/>
            <a:ext cx="6902605" cy="4304370"/>
          </a:xfrm>
          <a:prstGeom prst="rect">
            <a:avLst/>
          </a:prstGeom>
        </p:spPr>
      </p:pic>
    </p:spTree>
    <p:extLst>
      <p:ext uri="{BB962C8B-B14F-4D97-AF65-F5344CB8AC3E}">
        <p14:creationId xmlns:p14="http://schemas.microsoft.com/office/powerpoint/2010/main" val="35235736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4546" y="200722"/>
            <a:ext cx="8783392" cy="1349299"/>
          </a:xfrm>
        </p:spPr>
        <p:txBody>
          <a:bodyPr/>
          <a:lstStyle/>
          <a:p>
            <a:r>
              <a:rPr lang="fr-FR" dirty="0" smtClean="0"/>
              <a:t> Ernst </a:t>
            </a:r>
            <a:r>
              <a:rPr lang="fr-FR" dirty="0"/>
              <a:t>House</a:t>
            </a:r>
            <a:r>
              <a:rPr lang="fr-FR" dirty="0" smtClean="0"/>
              <a:t>, Los </a:t>
            </a:r>
            <a:r>
              <a:rPr lang="fr-FR" dirty="0"/>
              <a:t>Angeles</a:t>
            </a:r>
            <a:r>
              <a:rPr lang="fr-FR" dirty="0" smtClean="0"/>
              <a:t>, CA </a:t>
            </a:r>
            <a:r>
              <a:rPr lang="fr-FR" dirty="0"/>
              <a:t>(1937)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307" y="1438508"/>
            <a:ext cx="7181385" cy="4471639"/>
          </a:xfrm>
          <a:prstGeom prst="rect">
            <a:avLst/>
          </a:prstGeom>
        </p:spPr>
      </p:pic>
    </p:spTree>
    <p:extLst>
      <p:ext uri="{BB962C8B-B14F-4D97-AF65-F5344CB8AC3E}">
        <p14:creationId xmlns:p14="http://schemas.microsoft.com/office/powerpoint/2010/main" val="216135827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StenFrenke, </a:t>
            </a:r>
            <a:r>
              <a:rPr lang="fr-FR" dirty="0"/>
              <a:t>Santa Monica, CA (1934)</a:t>
            </a:r>
          </a:p>
        </p:txBody>
      </p:sp>
      <p:sp>
        <p:nvSpPr>
          <p:cNvPr id="3" name="Espace réservé du contenu 2"/>
          <p:cNvSpPr>
            <a:spLocks noGrp="1"/>
          </p:cNvSpPr>
          <p:nvPr>
            <p:ph idx="1"/>
          </p:nvPr>
        </p:nvSpPr>
        <p:spPr/>
        <p:txBody>
          <a:bodyPr>
            <a:normAutofit fontScale="92500" lnSpcReduction="20000"/>
          </a:bodyPr>
          <a:lstStyle/>
          <a:p>
            <a:r>
              <a:rPr lang="en-US" dirty="0" smtClean="0"/>
              <a:t>It is the work of the architect Richard Neutra.</a:t>
            </a:r>
          </a:p>
          <a:p>
            <a:r>
              <a:rPr lang="en-US" dirty="0" smtClean="0"/>
              <a:t>Sited </a:t>
            </a:r>
            <a:r>
              <a:rPr lang="en-US" dirty="0"/>
              <a:t>on a double lot, but occupying only one, the house was surrounded by a wall of rough cast ‘California’ blocks and was washed a light grey cement color. The house is remarkable for the amount of continuous ribbons of glass in a ‘balloon frame’ wooden </a:t>
            </a:r>
            <a:r>
              <a:rPr lang="en-US" dirty="0" smtClean="0"/>
              <a:t>house.</a:t>
            </a:r>
            <a:endParaRPr lang="en-US" dirty="0"/>
          </a:p>
          <a:p>
            <a:r>
              <a:rPr lang="en-US" dirty="0" smtClean="0"/>
              <a:t>Measuring </a:t>
            </a:r>
            <a:r>
              <a:rPr lang="en-US" dirty="0"/>
              <a:t>2,959 square feet, the two-story modern has </a:t>
            </a:r>
            <a:r>
              <a:rPr lang="en-US" dirty="0" smtClean="0"/>
              <a:t>3 </a:t>
            </a:r>
            <a:r>
              <a:rPr lang="en-US" dirty="0"/>
              <a:t>bedrooms</a:t>
            </a:r>
            <a:r>
              <a:rPr lang="en-US" dirty="0" smtClean="0"/>
              <a:t>, </a:t>
            </a:r>
            <a:r>
              <a:rPr lang="en-US" dirty="0"/>
              <a:t>an ovular dining room, a sizable living room, and an office. Among its distinctive architectural details are </a:t>
            </a:r>
            <a:r>
              <a:rPr lang="en-US" dirty="0" smtClean="0"/>
              <a:t>wrap around </a:t>
            </a:r>
            <a:r>
              <a:rPr lang="en-US" dirty="0"/>
              <a:t>steel-frame windows, Douglas fir paneling, hardwood floors, a brick fireplace, and built-in furniture.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51550636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425" y="211874"/>
            <a:ext cx="8630887" cy="1226633"/>
          </a:xfrm>
        </p:spPr>
        <p:txBody>
          <a:bodyPr/>
          <a:lstStyle/>
          <a:p>
            <a:r>
              <a:rPr lang="fr-FR" dirty="0" smtClean="0"/>
              <a:t> Ernst </a:t>
            </a:r>
            <a:r>
              <a:rPr lang="fr-FR" dirty="0"/>
              <a:t>House</a:t>
            </a:r>
            <a:r>
              <a:rPr lang="fr-FR" dirty="0" smtClean="0"/>
              <a:t>, Los </a:t>
            </a:r>
            <a:r>
              <a:rPr lang="fr-FR" dirty="0"/>
              <a:t>Angeles</a:t>
            </a:r>
            <a:r>
              <a:rPr lang="fr-FR" dirty="0" smtClean="0"/>
              <a:t>, CA </a:t>
            </a:r>
            <a:r>
              <a:rPr lang="fr-FR" dirty="0"/>
              <a:t>(1937)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423" y="1608289"/>
            <a:ext cx="6869153" cy="4226312"/>
          </a:xfrm>
          <a:prstGeom prst="rect">
            <a:avLst/>
          </a:prstGeom>
        </p:spPr>
      </p:pic>
    </p:spTree>
    <p:extLst>
      <p:ext uri="{BB962C8B-B14F-4D97-AF65-F5344CB8AC3E}">
        <p14:creationId xmlns:p14="http://schemas.microsoft.com/office/powerpoint/2010/main" val="30204156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1820" y="245327"/>
            <a:ext cx="8641723" cy="1237786"/>
          </a:xfrm>
        </p:spPr>
        <p:txBody>
          <a:bodyPr/>
          <a:lstStyle/>
          <a:p>
            <a:r>
              <a:rPr lang="fr-FR" dirty="0"/>
              <a:t>Ernst House</a:t>
            </a:r>
            <a:r>
              <a:rPr lang="fr-FR" dirty="0" smtClean="0"/>
              <a:t>, Los </a:t>
            </a:r>
            <a:r>
              <a:rPr lang="fr-FR" dirty="0"/>
              <a:t>Angeles</a:t>
            </a:r>
            <a:r>
              <a:rPr lang="fr-FR" dirty="0" smtClean="0"/>
              <a:t>, CA </a:t>
            </a:r>
            <a:r>
              <a:rPr lang="fr-FR" dirty="0"/>
              <a:t>(1937)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185" y="1583473"/>
            <a:ext cx="7125630" cy="4438186"/>
          </a:xfrm>
          <a:prstGeom prst="rect">
            <a:avLst/>
          </a:prstGeom>
        </p:spPr>
      </p:pic>
    </p:spTree>
    <p:extLst>
      <p:ext uri="{BB962C8B-B14F-4D97-AF65-F5344CB8AC3E}">
        <p14:creationId xmlns:p14="http://schemas.microsoft.com/office/powerpoint/2010/main" val="3376019329"/>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1971" y="234177"/>
            <a:ext cx="8487177" cy="1248936"/>
          </a:xfrm>
        </p:spPr>
        <p:txBody>
          <a:bodyPr/>
          <a:lstStyle/>
          <a:p>
            <a:r>
              <a:rPr lang="fr-FR" dirty="0"/>
              <a:t>Ernst House</a:t>
            </a:r>
            <a:r>
              <a:rPr lang="fr-FR" dirty="0" smtClean="0"/>
              <a:t>, Los </a:t>
            </a:r>
            <a:r>
              <a:rPr lang="fr-FR" dirty="0"/>
              <a:t>Angeles</a:t>
            </a:r>
            <a:r>
              <a:rPr lang="fr-FR" dirty="0" smtClean="0"/>
              <a:t>, CA </a:t>
            </a:r>
            <a:r>
              <a:rPr lang="fr-FR" dirty="0"/>
              <a:t>(1937)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936" y="1929161"/>
            <a:ext cx="6646127" cy="4092498"/>
          </a:xfrm>
          <a:prstGeom prst="rect">
            <a:avLst/>
          </a:prstGeom>
        </p:spPr>
      </p:pic>
    </p:spTree>
    <p:extLst>
      <p:ext uri="{BB962C8B-B14F-4D97-AF65-F5344CB8AC3E}">
        <p14:creationId xmlns:p14="http://schemas.microsoft.com/office/powerpoint/2010/main" val="82095799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3487" y="267630"/>
            <a:ext cx="8525814" cy="1282390"/>
          </a:xfrm>
        </p:spPr>
        <p:txBody>
          <a:bodyPr/>
          <a:lstStyle/>
          <a:p>
            <a:r>
              <a:rPr lang="fr-FR" dirty="0"/>
              <a:t>Ernst House</a:t>
            </a:r>
            <a:r>
              <a:rPr lang="fr-FR" dirty="0" smtClean="0"/>
              <a:t>, Los </a:t>
            </a:r>
            <a:r>
              <a:rPr lang="fr-FR" dirty="0"/>
              <a:t>Angeles</a:t>
            </a:r>
            <a:r>
              <a:rPr lang="fr-FR" dirty="0" smtClean="0"/>
              <a:t>, CA </a:t>
            </a:r>
            <a:r>
              <a:rPr lang="fr-FR" dirty="0"/>
              <a:t>(1937)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2720" y="1550020"/>
            <a:ext cx="6523463" cy="4337824"/>
          </a:xfrm>
          <a:prstGeom prst="rect">
            <a:avLst/>
          </a:prstGeom>
        </p:spPr>
      </p:pic>
      <p:pic>
        <p:nvPicPr>
          <p:cNvPr id="5" name="Média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8034809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0455" y="365127"/>
            <a:ext cx="8615967" cy="973020"/>
          </a:xfrm>
        </p:spPr>
        <p:txBody>
          <a:bodyPr/>
          <a:lstStyle/>
          <a:p>
            <a:r>
              <a:rPr lang="fr-FR" dirty="0"/>
              <a:t>Ernst House</a:t>
            </a:r>
            <a:r>
              <a:rPr lang="fr-FR" dirty="0" smtClean="0"/>
              <a:t>, Los </a:t>
            </a:r>
            <a:r>
              <a:rPr lang="fr-FR" dirty="0"/>
              <a:t>Angeles</a:t>
            </a:r>
            <a:r>
              <a:rPr lang="fr-FR" dirty="0" smtClean="0"/>
              <a:t>, CA </a:t>
            </a:r>
            <a:r>
              <a:rPr lang="fr-FR" dirty="0"/>
              <a:t>(1937)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061" y="1690689"/>
            <a:ext cx="6885878" cy="4081346"/>
          </a:xfrm>
          <a:prstGeom prst="rect">
            <a:avLst/>
          </a:prstGeom>
        </p:spPr>
      </p:pic>
    </p:spTree>
    <p:extLst>
      <p:ext uri="{BB962C8B-B14F-4D97-AF65-F5344CB8AC3E}">
        <p14:creationId xmlns:p14="http://schemas.microsoft.com/office/powerpoint/2010/main" val="312850092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1972" y="122664"/>
            <a:ext cx="8500055" cy="1405053"/>
          </a:xfrm>
        </p:spPr>
        <p:txBody>
          <a:bodyPr/>
          <a:lstStyle/>
          <a:p>
            <a:r>
              <a:rPr lang="fr-FR" dirty="0"/>
              <a:t>Ernst House</a:t>
            </a:r>
            <a:r>
              <a:rPr lang="fr-FR" dirty="0" smtClean="0"/>
              <a:t>, Los </a:t>
            </a:r>
            <a:r>
              <a:rPr lang="fr-FR" dirty="0"/>
              <a:t>Angeles</a:t>
            </a:r>
            <a:r>
              <a:rPr lang="fr-FR" dirty="0" smtClean="0"/>
              <a:t>, CA </a:t>
            </a:r>
            <a:r>
              <a:rPr lang="fr-FR" dirty="0"/>
              <a:t>(1937)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848" y="1527717"/>
            <a:ext cx="6880303" cy="4527396"/>
          </a:xfrm>
          <a:prstGeom prst="rect">
            <a:avLst/>
          </a:prstGeom>
        </p:spPr>
      </p:pic>
    </p:spTree>
    <p:extLst>
      <p:ext uri="{BB962C8B-B14F-4D97-AF65-F5344CB8AC3E}">
        <p14:creationId xmlns:p14="http://schemas.microsoft.com/office/powerpoint/2010/main" val="40128295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059" y="365126"/>
            <a:ext cx="9065941" cy="1325563"/>
          </a:xfrm>
        </p:spPr>
        <p:txBody>
          <a:bodyPr/>
          <a:lstStyle/>
          <a:p>
            <a:r>
              <a:rPr lang="fr-FR" dirty="0" smtClean="0"/>
              <a:t> Kraigher House, Brownsville, TX (1937)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025" y="1690689"/>
            <a:ext cx="6411952" cy="423060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719" y="1690689"/>
            <a:ext cx="1538642" cy="1582243"/>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9943" y="4952593"/>
            <a:ext cx="2162175" cy="91440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4865" y="3399091"/>
            <a:ext cx="1538642" cy="1308662"/>
          </a:xfrm>
          <a:prstGeom prst="rect">
            <a:avLst/>
          </a:prstGeom>
        </p:spPr>
      </p:pic>
      <p:sp>
        <p:nvSpPr>
          <p:cNvPr id="8" name="ZoneTexte 7"/>
          <p:cNvSpPr txBox="1"/>
          <p:nvPr/>
        </p:nvSpPr>
        <p:spPr>
          <a:xfrm>
            <a:off x="6877719" y="2308302"/>
            <a:ext cx="1463393" cy="646331"/>
          </a:xfrm>
          <a:prstGeom prst="rect">
            <a:avLst/>
          </a:prstGeom>
          <a:noFill/>
        </p:spPr>
        <p:txBody>
          <a:bodyPr wrap="square" rtlCol="0">
            <a:spAutoFit/>
          </a:bodyPr>
          <a:lstStyle/>
          <a:p>
            <a:r>
              <a:rPr lang="fr-FR" dirty="0" smtClean="0">
                <a:solidFill>
                  <a:schemeClr val="bg1"/>
                </a:solidFill>
              </a:rPr>
              <a:t>Richard Neutra</a:t>
            </a:r>
            <a:endParaRPr lang="fr-FR" dirty="0">
              <a:solidFill>
                <a:schemeClr val="bg1"/>
              </a:solidFill>
            </a:endParaRPr>
          </a:p>
        </p:txBody>
      </p:sp>
    </p:spTree>
    <p:extLst>
      <p:ext uri="{BB962C8B-B14F-4D97-AF65-F5344CB8AC3E}">
        <p14:creationId xmlns:p14="http://schemas.microsoft.com/office/powerpoint/2010/main" val="3964219098"/>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Kraigher </a:t>
            </a:r>
            <a:r>
              <a:rPr lang="fr-FR" dirty="0" smtClean="0"/>
              <a:t>House, </a:t>
            </a:r>
            <a:r>
              <a:rPr lang="fr-FR" dirty="0"/>
              <a:t>Brownsville, TX (1937)</a:t>
            </a:r>
          </a:p>
        </p:txBody>
      </p:sp>
      <p:sp>
        <p:nvSpPr>
          <p:cNvPr id="3" name="Espace réservé du contenu 2"/>
          <p:cNvSpPr>
            <a:spLocks noGrp="1"/>
          </p:cNvSpPr>
          <p:nvPr>
            <p:ph idx="1"/>
          </p:nvPr>
        </p:nvSpPr>
        <p:spPr/>
        <p:txBody>
          <a:bodyPr/>
          <a:lstStyle/>
          <a:p>
            <a:r>
              <a:rPr lang="en-US" dirty="0"/>
              <a:t>It is the work of the architect Richard Neutra</a:t>
            </a:r>
            <a:r>
              <a:rPr lang="en-US" dirty="0" smtClean="0"/>
              <a:t>.</a:t>
            </a:r>
          </a:p>
          <a:p>
            <a:r>
              <a:rPr lang="en-US" dirty="0" smtClean="0"/>
              <a:t>It </a:t>
            </a:r>
            <a:r>
              <a:rPr lang="en-US" dirty="0"/>
              <a:t>is a house with 2 levels with wooden structure: on the 1st floor the living spaces (living room, dining room, kitchen) and a bedroom and on the 2nd, a bedroom and a terrace on the roof with modernist features (flat roofs, strip windows, walls covered with white stucco). </a:t>
            </a:r>
            <a:endParaRPr lang="en-US" dirty="0" smtClean="0"/>
          </a:p>
          <a:p>
            <a:r>
              <a:rPr lang="en-US" dirty="0" smtClean="0"/>
              <a:t>The </a:t>
            </a:r>
            <a:r>
              <a:rPr lang="en-US" dirty="0"/>
              <a:t>City of Brownsville became the owner and has been faithfully rehabilitated through the University of Brownsville</a:t>
            </a:r>
            <a:r>
              <a:rPr lang="en-US" dirty="0" smtClean="0"/>
              <a:t>.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571931294"/>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Kraigher House, </a:t>
            </a:r>
            <a:r>
              <a:rPr lang="fr-FR" dirty="0"/>
              <a:t>Brownsville, TX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512" y="1773044"/>
            <a:ext cx="6634976" cy="4059276"/>
          </a:xfrm>
          <a:prstGeom prst="rect">
            <a:avLst/>
          </a:prstGeom>
        </p:spPr>
      </p:pic>
    </p:spTree>
    <p:extLst>
      <p:ext uri="{BB962C8B-B14F-4D97-AF65-F5344CB8AC3E}">
        <p14:creationId xmlns:p14="http://schemas.microsoft.com/office/powerpoint/2010/main" val="21925285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44966"/>
            <a:ext cx="9144000" cy="1304693"/>
          </a:xfrm>
        </p:spPr>
        <p:txBody>
          <a:bodyPr/>
          <a:lstStyle/>
          <a:p>
            <a:r>
              <a:rPr lang="fr-FR" dirty="0" smtClean="0"/>
              <a:t> Kraigher House, </a:t>
            </a:r>
            <a:r>
              <a:rPr lang="fr-FR" dirty="0"/>
              <a:t>Brownsville, TX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130" y="1605776"/>
            <a:ext cx="7511740" cy="4371161"/>
          </a:xfrm>
          <a:prstGeom prst="rect">
            <a:avLst/>
          </a:prstGeom>
        </p:spPr>
      </p:pic>
    </p:spTree>
    <p:extLst>
      <p:ext uri="{BB962C8B-B14F-4D97-AF65-F5344CB8AC3E}">
        <p14:creationId xmlns:p14="http://schemas.microsoft.com/office/powerpoint/2010/main" val="346199232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StenFrenke, </a:t>
            </a:r>
            <a:r>
              <a:rPr lang="fr-FR" dirty="0"/>
              <a:t>Santa Monica, CA (1934)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34" y="1690688"/>
            <a:ext cx="6810234" cy="4423509"/>
          </a:xfrm>
          <a:prstGeom prst="rect">
            <a:avLst/>
          </a:prstGeom>
        </p:spPr>
      </p:pic>
    </p:spTree>
    <p:extLst>
      <p:ext uri="{BB962C8B-B14F-4D97-AF65-F5344CB8AC3E}">
        <p14:creationId xmlns:p14="http://schemas.microsoft.com/office/powerpoint/2010/main" val="3930365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Kraigher House, </a:t>
            </a:r>
            <a:r>
              <a:rPr lang="fr-FR" dirty="0"/>
              <a:t>Brownsville, TX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483" y="1690689"/>
            <a:ext cx="6980664" cy="4431856"/>
          </a:xfrm>
          <a:prstGeom prst="rect">
            <a:avLst/>
          </a:prstGeom>
        </p:spPr>
      </p:pic>
    </p:spTree>
    <p:extLst>
      <p:ext uri="{BB962C8B-B14F-4D97-AF65-F5344CB8AC3E}">
        <p14:creationId xmlns:p14="http://schemas.microsoft.com/office/powerpoint/2010/main" val="207995132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 Kraigher House, </a:t>
            </a:r>
            <a:r>
              <a:rPr lang="fr-FR" dirty="0"/>
              <a:t>Brownsville, TX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483" y="1690689"/>
            <a:ext cx="6713034" cy="4257576"/>
          </a:xfrm>
          <a:prstGeom prst="rect">
            <a:avLst/>
          </a:prstGeom>
        </p:spPr>
      </p:pic>
    </p:spTree>
    <p:extLst>
      <p:ext uri="{BB962C8B-B14F-4D97-AF65-F5344CB8AC3E}">
        <p14:creationId xmlns:p14="http://schemas.microsoft.com/office/powerpoint/2010/main" val="270588297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 Kraigher </a:t>
            </a:r>
            <a:r>
              <a:rPr lang="fr-FR" dirty="0"/>
              <a:t>House, Brownsville, TX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4562" y="1690689"/>
            <a:ext cx="3410487" cy="4487086"/>
          </a:xfrm>
          <a:prstGeom prst="rect">
            <a:avLst/>
          </a:prstGeom>
        </p:spPr>
      </p:pic>
    </p:spTree>
    <p:extLst>
      <p:ext uri="{BB962C8B-B14F-4D97-AF65-F5344CB8AC3E}">
        <p14:creationId xmlns:p14="http://schemas.microsoft.com/office/powerpoint/2010/main" val="11148140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Grace Miller, Palm Springs, CA (1937)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7101" y="1690689"/>
            <a:ext cx="1538642" cy="1582243"/>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101" y="3484225"/>
            <a:ext cx="1538642" cy="130866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799" y="6215633"/>
            <a:ext cx="558139" cy="505843"/>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880" y="1690689"/>
            <a:ext cx="6757059" cy="4401353"/>
          </a:xfrm>
          <a:prstGeom prst="rect">
            <a:avLst/>
          </a:prstGeom>
        </p:spPr>
      </p:pic>
      <p:sp>
        <p:nvSpPr>
          <p:cNvPr id="8" name="ZoneTexte 7"/>
          <p:cNvSpPr txBox="1"/>
          <p:nvPr/>
        </p:nvSpPr>
        <p:spPr>
          <a:xfrm>
            <a:off x="7127101" y="2873829"/>
            <a:ext cx="1743767" cy="369332"/>
          </a:xfrm>
          <a:prstGeom prst="rect">
            <a:avLst/>
          </a:prstGeom>
          <a:noFill/>
        </p:spPr>
        <p:txBody>
          <a:bodyPr wrap="square" rtlCol="0">
            <a:spAutoFit/>
          </a:bodyPr>
          <a:lstStyle/>
          <a:p>
            <a:r>
              <a:rPr lang="fr-FR" dirty="0" smtClean="0">
                <a:solidFill>
                  <a:schemeClr val="bg1"/>
                </a:solidFill>
              </a:rPr>
              <a:t>Richard Neutra</a:t>
            </a:r>
            <a:endParaRPr lang="fr-FR" dirty="0">
              <a:solidFill>
                <a:schemeClr val="bg1"/>
              </a:solidFill>
            </a:endParaRPr>
          </a:p>
        </p:txBody>
      </p:sp>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7101" y="5004180"/>
            <a:ext cx="1783353" cy="1717296"/>
          </a:xfrm>
          <a:prstGeom prst="rect">
            <a:avLst/>
          </a:prstGeom>
        </p:spPr>
      </p:pic>
    </p:spTree>
    <p:extLst>
      <p:ext uri="{BB962C8B-B14F-4D97-AF65-F5344CB8AC3E}">
        <p14:creationId xmlns:p14="http://schemas.microsoft.com/office/powerpoint/2010/main" val="349204398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Grace Miller, </a:t>
            </a:r>
            <a:r>
              <a:rPr lang="fr-FR" dirty="0"/>
              <a:t>Palm Springs, CA (1937)</a:t>
            </a:r>
          </a:p>
        </p:txBody>
      </p:sp>
      <p:sp>
        <p:nvSpPr>
          <p:cNvPr id="3" name="Espace réservé du contenu 2"/>
          <p:cNvSpPr>
            <a:spLocks noGrp="1"/>
          </p:cNvSpPr>
          <p:nvPr>
            <p:ph idx="1"/>
          </p:nvPr>
        </p:nvSpPr>
        <p:spPr/>
        <p:txBody>
          <a:bodyPr>
            <a:normAutofit fontScale="92500"/>
          </a:bodyPr>
          <a:lstStyle/>
          <a:p>
            <a:r>
              <a:rPr lang="en-US" dirty="0"/>
              <a:t>It is the work of the architect Richard Neutra</a:t>
            </a:r>
            <a:r>
              <a:rPr lang="en-US" dirty="0" smtClean="0"/>
              <a:t>.</a:t>
            </a:r>
          </a:p>
          <a:p>
            <a:r>
              <a:rPr lang="en-US" dirty="0"/>
              <a:t>Located on a two-and-a-half acre piece of property, the 1,100-square-foot house is defined by its unusual program and sparse landscape. A minimalist box with reinforced concrete walls trimmed in aluminum and framed views of the surrounding </a:t>
            </a:r>
            <a:r>
              <a:rPr lang="en-US" dirty="0" smtClean="0"/>
              <a:t>desert.</a:t>
            </a:r>
          </a:p>
          <a:p>
            <a:r>
              <a:rPr lang="en-US" dirty="0"/>
              <a:t>A creative and functional design, the Miller House responded to the desert climate with a panel of north-facing windows for light and ventilation and wide overhangs on the south and west for much needed shade.</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08126567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Grace Miller, </a:t>
            </a:r>
            <a:r>
              <a:rPr lang="fr-FR" dirty="0"/>
              <a:t>Palm Springs, CA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402" y="1690689"/>
            <a:ext cx="7125195" cy="4484481"/>
          </a:xfrm>
          <a:prstGeom prst="rect">
            <a:avLst/>
          </a:prstGeom>
        </p:spPr>
      </p:pic>
    </p:spTree>
    <p:extLst>
      <p:ext uri="{BB962C8B-B14F-4D97-AF65-F5344CB8AC3E}">
        <p14:creationId xmlns:p14="http://schemas.microsoft.com/office/powerpoint/2010/main" val="135773604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  Grace Miller, </a:t>
            </a:r>
            <a:r>
              <a:rPr lang="fr-FR" dirty="0"/>
              <a:t>Palm Springs, CA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339" y="1690689"/>
            <a:ext cx="7113320" cy="4531982"/>
          </a:xfrm>
          <a:prstGeom prst="rect">
            <a:avLst/>
          </a:prstGeom>
        </p:spPr>
      </p:pic>
    </p:spTree>
    <p:extLst>
      <p:ext uri="{BB962C8B-B14F-4D97-AF65-F5344CB8AC3E}">
        <p14:creationId xmlns:p14="http://schemas.microsoft.com/office/powerpoint/2010/main" val="80477948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  Grace Miller, </a:t>
            </a:r>
            <a:r>
              <a:rPr lang="fr-FR" dirty="0"/>
              <a:t>Palm Springs, CA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245" y="1690689"/>
            <a:ext cx="7095508" cy="4393870"/>
          </a:xfrm>
          <a:prstGeom prst="rect">
            <a:avLst/>
          </a:prstGeom>
        </p:spPr>
      </p:pic>
    </p:spTree>
    <p:extLst>
      <p:ext uri="{BB962C8B-B14F-4D97-AF65-F5344CB8AC3E}">
        <p14:creationId xmlns:p14="http://schemas.microsoft.com/office/powerpoint/2010/main" val="110537003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Grace Miller, </a:t>
            </a:r>
            <a:r>
              <a:rPr lang="fr-FR" dirty="0"/>
              <a:t>Palm Springs, CA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026" y="1690689"/>
            <a:ext cx="7243948" cy="4330102"/>
          </a:xfrm>
          <a:prstGeom prst="rect">
            <a:avLst/>
          </a:prstGeom>
        </p:spPr>
      </p:pic>
    </p:spTree>
    <p:extLst>
      <p:ext uri="{BB962C8B-B14F-4D97-AF65-F5344CB8AC3E}">
        <p14:creationId xmlns:p14="http://schemas.microsoft.com/office/powerpoint/2010/main" val="17160374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  Grace Miller, </a:t>
            </a:r>
            <a:r>
              <a:rPr lang="fr-FR" dirty="0"/>
              <a:t>Palm Springs, CA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342" y="1690689"/>
            <a:ext cx="6923315" cy="4484481"/>
          </a:xfrm>
          <a:prstGeom prst="rect">
            <a:avLst/>
          </a:prstGeom>
        </p:spPr>
      </p:pic>
    </p:spTree>
    <p:extLst>
      <p:ext uri="{BB962C8B-B14F-4D97-AF65-F5344CB8AC3E}">
        <p14:creationId xmlns:p14="http://schemas.microsoft.com/office/powerpoint/2010/main" val="380298350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StenFrenke, </a:t>
            </a:r>
            <a:r>
              <a:rPr lang="fr-FR" dirty="0"/>
              <a:t>Santa Monica, CA (1934)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048" y="1690689"/>
            <a:ext cx="7178722" cy="4382566"/>
          </a:xfrm>
          <a:prstGeom prst="rect">
            <a:avLst/>
          </a:prstGeom>
        </p:spPr>
      </p:pic>
    </p:spTree>
    <p:extLst>
      <p:ext uri="{BB962C8B-B14F-4D97-AF65-F5344CB8AC3E}">
        <p14:creationId xmlns:p14="http://schemas.microsoft.com/office/powerpoint/2010/main" val="368945655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lstStyle/>
          <a:p>
            <a:r>
              <a:rPr lang="fr-FR" dirty="0" smtClean="0"/>
              <a:t>  Grace Miller, </a:t>
            </a:r>
            <a:r>
              <a:rPr lang="fr-FR" dirty="0"/>
              <a:t>Palm Springs, CA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847" y="1690689"/>
            <a:ext cx="6812306" cy="4413228"/>
          </a:xfrm>
          <a:prstGeom prst="rect">
            <a:avLst/>
          </a:prstGeom>
        </p:spPr>
      </p:pic>
    </p:spTree>
    <p:extLst>
      <p:ext uri="{BB962C8B-B14F-4D97-AF65-F5344CB8AC3E}">
        <p14:creationId xmlns:p14="http://schemas.microsoft.com/office/powerpoint/2010/main" val="148699793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Grace Miller, </a:t>
            </a:r>
            <a:r>
              <a:rPr lang="fr-FR" dirty="0"/>
              <a:t>Palm Springs, CA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839" y="1690689"/>
            <a:ext cx="7208322" cy="4472605"/>
          </a:xfrm>
          <a:prstGeom prst="rect">
            <a:avLst/>
          </a:prstGeom>
        </p:spPr>
      </p:pic>
    </p:spTree>
    <p:extLst>
      <p:ext uri="{BB962C8B-B14F-4D97-AF65-F5344CB8AC3E}">
        <p14:creationId xmlns:p14="http://schemas.microsoft.com/office/powerpoint/2010/main" val="156674269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Grace Miller, </a:t>
            </a:r>
            <a:r>
              <a:rPr lang="fr-FR" dirty="0"/>
              <a:t>Palm Springs, CA (</a:t>
            </a:r>
            <a:r>
              <a:rPr lang="fr-FR" dirty="0" smtClean="0"/>
              <a:t>1937)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90689"/>
            <a:ext cx="6096000" cy="4572000"/>
          </a:xfrm>
          <a:prstGeom prst="rect">
            <a:avLst/>
          </a:prstGeom>
        </p:spPr>
      </p:pic>
    </p:spTree>
    <p:extLst>
      <p:ext uri="{BB962C8B-B14F-4D97-AF65-F5344CB8AC3E}">
        <p14:creationId xmlns:p14="http://schemas.microsoft.com/office/powerpoint/2010/main" val="51958810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Grace Miller, </a:t>
            </a:r>
            <a:r>
              <a:rPr lang="fr-FR" dirty="0"/>
              <a:t>Palm Springs, CA (</a:t>
            </a:r>
            <a:r>
              <a:rPr lang="fr-FR" dirty="0" smtClean="0"/>
              <a:t>1937)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90689"/>
            <a:ext cx="6096000" cy="4572000"/>
          </a:xfrm>
          <a:prstGeom prst="rect">
            <a:avLst/>
          </a:prstGeom>
        </p:spPr>
      </p:pic>
    </p:spTree>
    <p:extLst>
      <p:ext uri="{BB962C8B-B14F-4D97-AF65-F5344CB8AC3E}">
        <p14:creationId xmlns:p14="http://schemas.microsoft.com/office/powerpoint/2010/main" val="307098790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Schweikher House, Schaumburg, IL (1937)</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8197" y="1690689"/>
            <a:ext cx="1882585" cy="250217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9750" y="6050408"/>
            <a:ext cx="932719" cy="671068"/>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235" y="1690689"/>
            <a:ext cx="6061814" cy="4264062"/>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2469" y="4288516"/>
            <a:ext cx="2095500" cy="1647825"/>
          </a:xfrm>
          <a:prstGeom prst="rect">
            <a:avLst/>
          </a:prstGeom>
        </p:spPr>
      </p:pic>
      <p:sp>
        <p:nvSpPr>
          <p:cNvPr id="8" name="ZoneTexte 7"/>
          <p:cNvSpPr txBox="1"/>
          <p:nvPr/>
        </p:nvSpPr>
        <p:spPr>
          <a:xfrm>
            <a:off x="6646126" y="3791415"/>
            <a:ext cx="1973075" cy="369332"/>
          </a:xfrm>
          <a:prstGeom prst="rect">
            <a:avLst/>
          </a:prstGeom>
          <a:noFill/>
        </p:spPr>
        <p:txBody>
          <a:bodyPr wrap="square" rtlCol="0">
            <a:spAutoFit/>
          </a:bodyPr>
          <a:lstStyle/>
          <a:p>
            <a:r>
              <a:rPr lang="fr-FR" dirty="0" smtClean="0"/>
              <a:t>Paul Schweikher</a:t>
            </a:r>
            <a:endParaRPr lang="fr-FR" dirty="0"/>
          </a:p>
        </p:txBody>
      </p:sp>
    </p:spTree>
    <p:extLst>
      <p:ext uri="{BB962C8B-B14F-4D97-AF65-F5344CB8AC3E}">
        <p14:creationId xmlns:p14="http://schemas.microsoft.com/office/powerpoint/2010/main" val="1131267711"/>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Schweikher House, </a:t>
            </a:r>
            <a:r>
              <a:rPr lang="fr-FR" sz="4000" dirty="0"/>
              <a:t>Schaumburg, IL (1937)</a:t>
            </a:r>
          </a:p>
        </p:txBody>
      </p:sp>
      <p:sp>
        <p:nvSpPr>
          <p:cNvPr id="3" name="Espace réservé du contenu 2"/>
          <p:cNvSpPr>
            <a:spLocks noGrp="1"/>
          </p:cNvSpPr>
          <p:nvPr>
            <p:ph idx="1"/>
          </p:nvPr>
        </p:nvSpPr>
        <p:spPr/>
        <p:txBody>
          <a:bodyPr>
            <a:normAutofit fontScale="92500" lnSpcReduction="10000"/>
          </a:bodyPr>
          <a:lstStyle/>
          <a:p>
            <a:r>
              <a:rPr lang="en-US" dirty="0"/>
              <a:t>The brick, wood, and glass house was designed by Paul Schweikher in 1937 and built </a:t>
            </a:r>
            <a:r>
              <a:rPr lang="en-US" dirty="0" smtClean="0"/>
              <a:t>as </a:t>
            </a:r>
            <a:r>
              <a:rPr lang="en-US" dirty="0"/>
              <a:t>his residence and studio</a:t>
            </a:r>
            <a:r>
              <a:rPr lang="en-US" dirty="0" smtClean="0"/>
              <a:t>.</a:t>
            </a:r>
          </a:p>
          <a:p>
            <a:r>
              <a:rPr lang="en-US" dirty="0"/>
              <a:t>Moving along the stem of the ‘T’ between carport and house, one is drawn to the covered void of an open east facing breezeway portal. Brick and horizontal redwood board and batten walls align the southern edge of this formal processional. The entry is pronounced by glazed double doors and a generous sidelight that offer the guest/visitor a vista to the far southern brick wall of the living room, and into the south-facing courtyard. The roof appears to hover over operable clerestory ventilation panels.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2436908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Schweikher House, </a:t>
            </a:r>
            <a:r>
              <a:rPr lang="fr-FR" sz="4000" dirty="0"/>
              <a:t>Schaumburg, IL (1937)</a:t>
            </a:r>
          </a:p>
        </p:txBody>
      </p:sp>
      <p:sp>
        <p:nvSpPr>
          <p:cNvPr id="3" name="Espace réservé du contenu 2"/>
          <p:cNvSpPr>
            <a:spLocks noGrp="1"/>
          </p:cNvSpPr>
          <p:nvPr>
            <p:ph idx="1"/>
          </p:nvPr>
        </p:nvSpPr>
        <p:spPr/>
        <p:txBody>
          <a:bodyPr>
            <a:normAutofit lnSpcReduction="10000"/>
          </a:bodyPr>
          <a:lstStyle/>
          <a:p>
            <a:r>
              <a:rPr lang="en-US" dirty="0"/>
              <a:t>Across the entry-paving bricks in the living/dining/piano room awaits a powerful ceiling of heavy re-sawn Douglas fir columns/beams expressed between panels of clear-aged redwood boards. </a:t>
            </a:r>
            <a:endParaRPr lang="en-US" dirty="0" smtClean="0"/>
          </a:p>
          <a:p>
            <a:r>
              <a:rPr lang="en-US" dirty="0" smtClean="0"/>
              <a:t>The </a:t>
            </a:r>
            <a:r>
              <a:rPr lang="en-US" dirty="0"/>
              <a:t>carefully coursed south wall brick is softened at its base by a comfortable platform couch lined with colorful pillows. A vertical slot of daylight at the joint between wall and fireplace dramatically lightens the massive stacked bond brick fireplace hood.</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999783453"/>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20674"/>
            <a:ext cx="9144000" cy="1325563"/>
          </a:xfrm>
        </p:spPr>
        <p:txBody>
          <a:bodyPr>
            <a:normAutofit/>
          </a:bodyPr>
          <a:lstStyle/>
          <a:p>
            <a:r>
              <a:rPr lang="fr-FR" sz="4000" dirty="0" smtClean="0"/>
              <a:t> Schweikher House, </a:t>
            </a:r>
            <a:r>
              <a:rPr lang="fr-FR" sz="4000" dirty="0"/>
              <a:t>Schaumburg, IL (1937)</a:t>
            </a:r>
          </a:p>
        </p:txBody>
      </p:sp>
      <p:sp>
        <p:nvSpPr>
          <p:cNvPr id="3" name="Espace réservé du contenu 2"/>
          <p:cNvSpPr>
            <a:spLocks noGrp="1"/>
          </p:cNvSpPr>
          <p:nvPr>
            <p:ph idx="1"/>
          </p:nvPr>
        </p:nvSpPr>
        <p:spPr/>
        <p:txBody>
          <a:bodyPr>
            <a:normAutofit fontScale="92500" lnSpcReduction="20000"/>
          </a:bodyPr>
          <a:lstStyle/>
          <a:p>
            <a:r>
              <a:rPr lang="en-US" dirty="0"/>
              <a:t>Conceived as both home and studio, the ‘T’ plan is completed by the northern arm of the drafting studio workshop. This area offered a place for work and client meetings close to home</a:t>
            </a:r>
            <a:r>
              <a:rPr lang="en-US" dirty="0" smtClean="0"/>
              <a:t>.</a:t>
            </a:r>
          </a:p>
          <a:p>
            <a:r>
              <a:rPr lang="en-US" dirty="0"/>
              <a:t>A balanced composition of common “Chicago sewer brick,” exotic first growth redwood (unheard of at the time), Douglas fir and newly invented plywood planes; the house is an exquisite invention in all respects</a:t>
            </a:r>
            <a:r>
              <a:rPr lang="en-US" dirty="0" smtClean="0"/>
              <a:t>.</a:t>
            </a:r>
          </a:p>
          <a:p>
            <a:r>
              <a:rPr lang="en-US" dirty="0"/>
              <a:t>The bedroom suite for Paul Jr. is inserted in the southwestern portion of the ‘T’ past the master bedroom. North of the existing studio a cantilevered conference room with the unexpected ceiling height of 6’3″ plays against the full north facing glazed aperture that overlooks Salt </a:t>
            </a:r>
            <a:r>
              <a:rPr lang="en-US" dirty="0" smtClean="0"/>
              <a:t>Creek.</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5" name="Média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14519318"/>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Schweikher House, </a:t>
            </a:r>
            <a:r>
              <a:rPr lang="fr-FR" sz="4000" dirty="0"/>
              <a:t>Schaumburg, IL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151" y="1690689"/>
            <a:ext cx="6835698" cy="4270918"/>
          </a:xfrm>
          <a:prstGeom prst="rect">
            <a:avLst/>
          </a:prstGeom>
        </p:spPr>
      </p:pic>
    </p:spTree>
    <p:extLst>
      <p:ext uri="{BB962C8B-B14F-4D97-AF65-F5344CB8AC3E}">
        <p14:creationId xmlns:p14="http://schemas.microsoft.com/office/powerpoint/2010/main" val="7275518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Schweikher House </a:t>
            </a:r>
            <a:r>
              <a:rPr lang="fr-FR" sz="4000" dirty="0"/>
              <a:t>Schaumburg, IL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117" y="1690689"/>
            <a:ext cx="6824546" cy="4286366"/>
          </a:xfrm>
          <a:prstGeom prst="rect">
            <a:avLst/>
          </a:prstGeom>
        </p:spPr>
      </p:pic>
    </p:spTree>
    <p:extLst>
      <p:ext uri="{BB962C8B-B14F-4D97-AF65-F5344CB8AC3E}">
        <p14:creationId xmlns:p14="http://schemas.microsoft.com/office/powerpoint/2010/main" val="395918065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StenFrenke, </a:t>
            </a:r>
            <a:r>
              <a:rPr lang="fr-FR" dirty="0"/>
              <a:t>Santa Monica, CA (1934)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758" y="1690689"/>
            <a:ext cx="7110483" cy="4396213"/>
          </a:xfrm>
          <a:prstGeom prst="rect">
            <a:avLst/>
          </a:prstGeom>
        </p:spPr>
      </p:pic>
    </p:spTree>
    <p:extLst>
      <p:ext uri="{BB962C8B-B14F-4D97-AF65-F5344CB8AC3E}">
        <p14:creationId xmlns:p14="http://schemas.microsoft.com/office/powerpoint/2010/main" val="410764770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Schweikher House, </a:t>
            </a:r>
            <a:r>
              <a:rPr lang="fr-FR" sz="4000" dirty="0"/>
              <a:t>Schaumburg, IL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337" y="1690689"/>
            <a:ext cx="7103326" cy="4252912"/>
          </a:xfrm>
          <a:prstGeom prst="rect">
            <a:avLst/>
          </a:prstGeom>
        </p:spPr>
      </p:pic>
    </p:spTree>
    <p:extLst>
      <p:ext uri="{BB962C8B-B14F-4D97-AF65-F5344CB8AC3E}">
        <p14:creationId xmlns:p14="http://schemas.microsoft.com/office/powerpoint/2010/main" val="33480256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Schweikher House, </a:t>
            </a:r>
            <a:r>
              <a:rPr lang="fr-FR" sz="4000" dirty="0"/>
              <a:t>Schaumburg, IL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726" y="1690688"/>
            <a:ext cx="6389649" cy="4310061"/>
          </a:xfrm>
          <a:prstGeom prst="rect">
            <a:avLst/>
          </a:prstGeom>
        </p:spPr>
      </p:pic>
    </p:spTree>
    <p:extLst>
      <p:ext uri="{BB962C8B-B14F-4D97-AF65-F5344CB8AC3E}">
        <p14:creationId xmlns:p14="http://schemas.microsoft.com/office/powerpoint/2010/main" val="119419588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Schweikher House, </a:t>
            </a:r>
            <a:r>
              <a:rPr lang="fr-FR" sz="4000" dirty="0"/>
              <a:t>Schaumburg, IL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970" y="1690689"/>
            <a:ext cx="6936059" cy="4310061"/>
          </a:xfrm>
          <a:prstGeom prst="rect">
            <a:avLst/>
          </a:prstGeom>
        </p:spPr>
      </p:pic>
    </p:spTree>
    <p:extLst>
      <p:ext uri="{BB962C8B-B14F-4D97-AF65-F5344CB8AC3E}">
        <p14:creationId xmlns:p14="http://schemas.microsoft.com/office/powerpoint/2010/main" val="221208725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Schweikher House, </a:t>
            </a:r>
            <a:r>
              <a:rPr lang="fr-FR" sz="4000" dirty="0"/>
              <a:t>Schaumburg, IL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2210" y="1690689"/>
            <a:ext cx="6679580" cy="4431331"/>
          </a:xfrm>
          <a:prstGeom prst="rect">
            <a:avLst/>
          </a:prstGeom>
        </p:spPr>
      </p:pic>
    </p:spTree>
    <p:extLst>
      <p:ext uri="{BB962C8B-B14F-4D97-AF65-F5344CB8AC3E}">
        <p14:creationId xmlns:p14="http://schemas.microsoft.com/office/powerpoint/2010/main" val="150611997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Schweikher House, </a:t>
            </a:r>
            <a:r>
              <a:rPr lang="fr-FR" sz="4000" dirty="0"/>
              <a:t>Schaumburg, IL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1058" y="1690689"/>
            <a:ext cx="6701883" cy="4553994"/>
          </a:xfrm>
          <a:prstGeom prst="rect">
            <a:avLst/>
          </a:prstGeom>
        </p:spPr>
      </p:pic>
    </p:spTree>
    <p:extLst>
      <p:ext uri="{BB962C8B-B14F-4D97-AF65-F5344CB8AC3E}">
        <p14:creationId xmlns:p14="http://schemas.microsoft.com/office/powerpoint/2010/main" val="399687905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5"/>
            <a:ext cx="9144000" cy="1325563"/>
          </a:xfrm>
        </p:spPr>
        <p:txBody>
          <a:bodyPr>
            <a:normAutofit/>
          </a:bodyPr>
          <a:lstStyle/>
          <a:p>
            <a:r>
              <a:rPr lang="fr-FR" sz="4000" dirty="0" smtClean="0"/>
              <a:t> Schweikher House, </a:t>
            </a:r>
            <a:r>
              <a:rPr lang="fr-FR" sz="4000" dirty="0"/>
              <a:t>Schaumburg, IL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356" y="1690688"/>
            <a:ext cx="6411951" cy="4310061"/>
          </a:xfrm>
          <a:prstGeom prst="rect">
            <a:avLst/>
          </a:prstGeom>
        </p:spPr>
      </p:pic>
    </p:spTree>
    <p:extLst>
      <p:ext uri="{BB962C8B-B14F-4D97-AF65-F5344CB8AC3E}">
        <p14:creationId xmlns:p14="http://schemas.microsoft.com/office/powerpoint/2010/main" val="124714567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Schweikher House, </a:t>
            </a:r>
            <a:r>
              <a:rPr lang="fr-FR" sz="4000" dirty="0"/>
              <a:t>Schaumburg, IL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820" y="1690689"/>
            <a:ext cx="6958360" cy="4498239"/>
          </a:xfrm>
          <a:prstGeom prst="rect">
            <a:avLst/>
          </a:prstGeom>
        </p:spPr>
      </p:pic>
    </p:spTree>
    <p:extLst>
      <p:ext uri="{BB962C8B-B14F-4D97-AF65-F5344CB8AC3E}">
        <p14:creationId xmlns:p14="http://schemas.microsoft.com/office/powerpoint/2010/main" val="215457787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911" y="365126"/>
            <a:ext cx="8950030" cy="1325563"/>
          </a:xfrm>
        </p:spPr>
        <p:txBody>
          <a:bodyPr>
            <a:normAutofit/>
          </a:bodyPr>
          <a:lstStyle/>
          <a:p>
            <a:r>
              <a:rPr lang="fr-FR" sz="4000" dirty="0" smtClean="0"/>
              <a:t> Schweikher House, </a:t>
            </a:r>
            <a:r>
              <a:rPr lang="fr-FR" sz="4000" dirty="0"/>
              <a:t>Schaumburg, IL (1937)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878" y="1690688"/>
            <a:ext cx="6646127" cy="4450613"/>
          </a:xfrm>
          <a:prstGeom prst="rect">
            <a:avLst/>
          </a:prstGeom>
        </p:spPr>
      </p:pic>
    </p:spTree>
    <p:extLst>
      <p:ext uri="{BB962C8B-B14F-4D97-AF65-F5344CB8AC3E}">
        <p14:creationId xmlns:p14="http://schemas.microsoft.com/office/powerpoint/2010/main" val="256208415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Cahn House, Lake Forest, IL (1937)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858" y="1819928"/>
            <a:ext cx="2001855" cy="2765720"/>
          </a:xfrm>
          <a:prstGeom prst="rect">
            <a:avLst/>
          </a:prstGeom>
        </p:spPr>
      </p:pic>
      <p:sp>
        <p:nvSpPr>
          <p:cNvPr id="5" name="ZoneTexte 4"/>
          <p:cNvSpPr txBox="1"/>
          <p:nvPr/>
        </p:nvSpPr>
        <p:spPr>
          <a:xfrm>
            <a:off x="6455391" y="4026090"/>
            <a:ext cx="1883391" cy="368489"/>
          </a:xfrm>
          <a:prstGeom prst="rect">
            <a:avLst/>
          </a:prstGeom>
          <a:noFill/>
        </p:spPr>
        <p:txBody>
          <a:bodyPr wrap="square" rtlCol="0">
            <a:spAutoFit/>
          </a:bodyPr>
          <a:lstStyle/>
          <a:p>
            <a:r>
              <a:rPr lang="fr-FR" dirty="0">
                <a:solidFill>
                  <a:schemeClr val="bg1"/>
                </a:solidFill>
              </a:rPr>
              <a:t>George </a:t>
            </a:r>
            <a:r>
              <a:rPr lang="fr-FR" dirty="0"/>
              <a:t>Fred </a:t>
            </a:r>
            <a:r>
              <a:rPr lang="fr-FR" dirty="0" smtClean="0">
                <a:solidFill>
                  <a:schemeClr val="bg1"/>
                </a:solidFill>
              </a:rPr>
              <a:t>Keck</a:t>
            </a:r>
            <a:endParaRPr lang="fr-FR"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575" y="1819928"/>
            <a:ext cx="5183010" cy="4114800"/>
          </a:xfrm>
          <a:prstGeom prst="rect">
            <a:avLst/>
          </a:prstGeom>
        </p:spPr>
      </p:pic>
    </p:spTree>
    <p:extLst>
      <p:ext uri="{BB962C8B-B14F-4D97-AF65-F5344CB8AC3E}">
        <p14:creationId xmlns:p14="http://schemas.microsoft.com/office/powerpoint/2010/main" val="368527635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Cahn House, Lake Forest, IL (1937)</a:t>
            </a:r>
          </a:p>
        </p:txBody>
      </p:sp>
      <p:sp>
        <p:nvSpPr>
          <p:cNvPr id="3" name="Espace réservé du contenu 2"/>
          <p:cNvSpPr>
            <a:spLocks noGrp="1"/>
          </p:cNvSpPr>
          <p:nvPr>
            <p:ph idx="1"/>
          </p:nvPr>
        </p:nvSpPr>
        <p:spPr/>
        <p:txBody>
          <a:bodyPr>
            <a:normAutofit fontScale="92500" lnSpcReduction="20000"/>
          </a:bodyPr>
          <a:lstStyle/>
          <a:p>
            <a:r>
              <a:rPr lang="en-US" dirty="0" smtClean="0"/>
              <a:t>It is the work of the architects George Fred &amp; William Keck.</a:t>
            </a:r>
          </a:p>
          <a:p>
            <a:r>
              <a:rPr lang="en-US" dirty="0" smtClean="0"/>
              <a:t>The </a:t>
            </a:r>
            <a:r>
              <a:rPr lang="en-US" dirty="0"/>
              <a:t>house was crescent shaped with the north-facing concave curve embracing a circular drive to create an entrance court</a:t>
            </a:r>
            <a:r>
              <a:rPr lang="en-US" dirty="0" smtClean="0"/>
              <a:t>.</a:t>
            </a:r>
          </a:p>
          <a:p>
            <a:r>
              <a:rPr lang="en-US" dirty="0"/>
              <a:t>To ensure privacy from the drive, Keck designed a hallway running the length of the interior curve to serve as a buffer between the other spaces. Glass block windows along the hallway’s exterior wall allowed for the exchange of light while maintaining privacy. The living room and bedrooms were positioned in the rear of the house, which followed the convex curve; all the walls had large clear glass glazed walls facing south.</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799127938"/>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47595</TotalTime>
  <Words>2861</Words>
  <Application>Microsoft Office PowerPoint</Application>
  <PresentationFormat>Affichage à l'écran (4:3)</PresentationFormat>
  <Paragraphs>276</Paragraphs>
  <Slides>106</Slides>
  <Notes>0</Notes>
  <HiddenSlides>0</HiddenSlides>
  <MMClips>6</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106</vt:i4>
      </vt:variant>
    </vt:vector>
  </HeadingPairs>
  <TitlesOfParts>
    <vt:vector size="110" baseType="lpstr">
      <vt:lpstr>Arial</vt:lpstr>
      <vt:lpstr>Calibri</vt:lpstr>
      <vt:lpstr>Calibri Light</vt:lpstr>
      <vt:lpstr>Thème Office</vt:lpstr>
      <vt:lpstr>US. Modernist Houses</vt:lpstr>
      <vt:lpstr>US Modernist Houses 1934 - 1937</vt:lpstr>
      <vt:lpstr>       US Modernist Houses</vt:lpstr>
      <vt:lpstr>      US Modernist Houses </vt:lpstr>
      <vt:lpstr>   StenFrenke, Santa Monica, CA (1934)</vt:lpstr>
      <vt:lpstr>   StenFrenke, Santa Monica, CA (1934)</vt:lpstr>
      <vt:lpstr>  StenFrenke, Santa Monica, CA (1934)</vt:lpstr>
      <vt:lpstr>   StenFrenke, Santa Monica, CA (1934)</vt:lpstr>
      <vt:lpstr>  StenFrenke, Santa Monica, CA (1934)</vt:lpstr>
      <vt:lpstr>  StenFrenke, Santa Monica, CA (1934)</vt:lpstr>
      <vt:lpstr>  StenFrenke, Santa Monica, CA (1934)</vt:lpstr>
      <vt:lpstr>  StenFrenke, Santa Monica, CA (1934)</vt:lpstr>
      <vt:lpstr>  StenFrenke, Santa Monica, CA (1934)</vt:lpstr>
      <vt:lpstr>  StenFrenke, Santa Monica, CA (1934)</vt:lpstr>
      <vt:lpstr>  StenFrenke, Santa Monica, CA (1934)</vt:lpstr>
      <vt:lpstr>  StenFrenke, Santa Monica, CA (1934)</vt:lpstr>
      <vt:lpstr>  StenFrenke, Santa Monica, CA (1934)</vt:lpstr>
      <vt:lpstr>  Von Sternberg, Los Angeles, CA (1935)</vt:lpstr>
      <vt:lpstr> Von Sternberg, Los Angeles, CA (1935)</vt:lpstr>
      <vt:lpstr>  Von Sternberg, Los Angeles, CA (1935)</vt:lpstr>
      <vt:lpstr>  Von Sternberg, Los Angeles, CA (1935)</vt:lpstr>
      <vt:lpstr>  Von Sternberg, Los Angeles, CA (1935)</vt:lpstr>
      <vt:lpstr> Von Sternberg, Los Angeles, CA (1935)</vt:lpstr>
      <vt:lpstr>  Von Sternberg, Los Angeles, CA (1935)</vt:lpstr>
      <vt:lpstr>  Von Sternberg, Los Angeles, CA (1935)</vt:lpstr>
      <vt:lpstr>Laing House, Pasadena, CA (1935)</vt:lpstr>
      <vt:lpstr>Laing House, Pasadena, CA (1935)</vt:lpstr>
      <vt:lpstr>Laing House, Pasadena, CA (1935)</vt:lpstr>
      <vt:lpstr>Laing House, Pasadena, CA (1935)</vt:lpstr>
      <vt:lpstr>Laing House, Pasadena, CA (1935)</vt:lpstr>
      <vt:lpstr>Laing House, Pasadena, CA (1935)</vt:lpstr>
      <vt:lpstr>Laing House, Pasadena, CA (1935)</vt:lpstr>
      <vt:lpstr>Laing House, Pasadena, CA (1935)</vt:lpstr>
      <vt:lpstr>Laing House, Pasadena, CA (1935)</vt:lpstr>
      <vt:lpstr> Fitzpatrick House, Los Angeles, CA (1936)</vt:lpstr>
      <vt:lpstr> Fitzpatrick House, Los Angeles, CA (1936)</vt:lpstr>
      <vt:lpstr> Fitzpatrick House, Los Angeles, CA (1936)</vt:lpstr>
      <vt:lpstr> Fitzpatrick House, Los Angeles, CA (1936)</vt:lpstr>
      <vt:lpstr>Fitzpatrick House, Los Angeles, CA (1936)</vt:lpstr>
      <vt:lpstr>Fitzpatrick House, Los Angeles, CA (1936)</vt:lpstr>
      <vt:lpstr>Fitzpatrick House, Los Angeles, CA (1936)</vt:lpstr>
      <vt:lpstr>Fitzpatrick House, Los Angeles, CA (1936)</vt:lpstr>
      <vt:lpstr>Fitzpatrick House, Los Angeles, CA (1936)</vt:lpstr>
      <vt:lpstr>Fitzpatrick House, Los Angeles, CA (1936)</vt:lpstr>
      <vt:lpstr> Fitzpatrick House, Los Angeles, CA (1936)</vt:lpstr>
      <vt:lpstr>Fitzpatrick House, Los Angeles, CA (1936)</vt:lpstr>
      <vt:lpstr>  Cedar Street, Brookline, MA (1936)</vt:lpstr>
      <vt:lpstr>  Cedar Street, Brookline, MA (1936)</vt:lpstr>
      <vt:lpstr>   Cedar Street, Brookline, MA (1936)</vt:lpstr>
      <vt:lpstr>  Cedar Street, Brookline, MA (1936)</vt:lpstr>
      <vt:lpstr>  Cedar Street, Brookline, MA (1936)</vt:lpstr>
      <vt:lpstr>  Cedar Street, Brookline, MA (1936)</vt:lpstr>
      <vt:lpstr>  Cedar Street, Brookline, MA (1936)</vt:lpstr>
      <vt:lpstr>  Cedar Street, Brookline, MA (1936)</vt:lpstr>
      <vt:lpstr>  Cedar Street, Brookline, MA (2016)</vt:lpstr>
      <vt:lpstr>Ernst House, Los Angeles, CA (1937)</vt:lpstr>
      <vt:lpstr>Ernst House, Los Angeles, CA (1937)</vt:lpstr>
      <vt:lpstr>Ernst House, Los Angeles, CA (1937)</vt:lpstr>
      <vt:lpstr> Ernst House, Los Angeles, CA (1937)</vt:lpstr>
      <vt:lpstr> Ernst House, Los Angeles, CA (1937)</vt:lpstr>
      <vt:lpstr>Ernst House, Los Angeles, CA (1937)</vt:lpstr>
      <vt:lpstr>Ernst House, Los Angeles, CA (1937)</vt:lpstr>
      <vt:lpstr>Ernst House, Los Angeles, CA (1937)</vt:lpstr>
      <vt:lpstr>Ernst House, Los Angeles, CA (1937)</vt:lpstr>
      <vt:lpstr>Ernst House, Los Angeles, CA (1937)</vt:lpstr>
      <vt:lpstr> Kraigher House, Brownsville, TX (1937)</vt:lpstr>
      <vt:lpstr>Kraigher House, Brownsville, TX (1937)</vt:lpstr>
      <vt:lpstr> Kraigher House, Brownsville, TX (1937)</vt:lpstr>
      <vt:lpstr> Kraigher House, Brownsville, TX (1937)</vt:lpstr>
      <vt:lpstr> Kraigher House, Brownsville, TX (1937)</vt:lpstr>
      <vt:lpstr> Kraigher House, Brownsville, TX (1937)</vt:lpstr>
      <vt:lpstr> Kraigher House, Brownsville, TX (1937)</vt:lpstr>
      <vt:lpstr>  Grace Miller, Palm Springs, CA (1937)</vt:lpstr>
      <vt:lpstr>  Grace Miller, Palm Springs, CA (1937)</vt:lpstr>
      <vt:lpstr>  Grace Miller, Palm Springs, CA (1937)</vt:lpstr>
      <vt:lpstr>  Grace Miller, Palm Springs, CA (1937)</vt:lpstr>
      <vt:lpstr>  Grace Miller, Palm Springs, CA (1937)</vt:lpstr>
      <vt:lpstr>  Grace Miller, Palm Springs, CA (1937)</vt:lpstr>
      <vt:lpstr>  Grace Miller, Palm Springs, CA (1937)</vt:lpstr>
      <vt:lpstr>  Grace Miller, Palm Springs, CA (1937)</vt:lpstr>
      <vt:lpstr>  Grace Miller, Palm Springs, CA (1937)</vt:lpstr>
      <vt:lpstr>  Grace Miller, Palm Springs, CA (1937)</vt:lpstr>
      <vt:lpstr>  Grace Miller, Palm Springs, CA (1937)</vt:lpstr>
      <vt:lpstr> Schweikher House, Schaumburg, IL (1937)</vt:lpstr>
      <vt:lpstr> Schweikher House, Schaumburg, IL (1937)</vt:lpstr>
      <vt:lpstr> Schweikher House, Schaumburg, IL (1937)</vt:lpstr>
      <vt:lpstr> Schweikher House, Schaumburg, IL (1937)</vt:lpstr>
      <vt:lpstr> Schweikher House, Schaumburg, IL (1937)</vt:lpstr>
      <vt:lpstr> Schweikher House Schaumburg, IL (1937)</vt:lpstr>
      <vt:lpstr> Schweikher House, Schaumburg, IL (1937)</vt:lpstr>
      <vt:lpstr> Schweikher House, Schaumburg, IL (1937)</vt:lpstr>
      <vt:lpstr> Schweikher House, Schaumburg, IL (1937)</vt:lpstr>
      <vt:lpstr> Schweikher House, Schaumburg, IL (1937)</vt:lpstr>
      <vt:lpstr> Schweikher House, Schaumburg, IL (1937)</vt:lpstr>
      <vt:lpstr> Schweikher House, Schaumburg, IL (1937)</vt:lpstr>
      <vt:lpstr> Schweikher House, Schaumburg, IL (1937)</vt:lpstr>
      <vt:lpstr> Schweikher House, Schaumburg, IL (1937)</vt:lpstr>
      <vt:lpstr>Cahn House, Lake Forest, IL (1937)</vt:lpstr>
      <vt:lpstr>Cahn House, Lake Forest, IL (1937)</vt:lpstr>
      <vt:lpstr>Cahn House, Lake Forest, IL (1937)</vt:lpstr>
      <vt:lpstr>Cahn House, Lake Forest, IL (1937)</vt:lpstr>
      <vt:lpstr>Cahn House, Lake Forest, IL (1937)</vt:lpstr>
      <vt:lpstr>Cahn House, Lake Forest, IL (1937)</vt:lpstr>
      <vt:lpstr>Cahn House, Lake Forest, IL (1937)</vt:lpstr>
      <vt:lpstr>Cahn House, Lake Forest, IL (1937)</vt:lpstr>
      <vt:lpstr>Cahn House, Lake Forest, IL (1937)</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Modernist Houses</dc:title>
  <dc:creator>Bonfils</dc:creator>
  <cp:lastModifiedBy>Compte Microsoft</cp:lastModifiedBy>
  <cp:revision>678</cp:revision>
  <dcterms:created xsi:type="dcterms:W3CDTF">2017-12-25T13:11:09Z</dcterms:created>
  <dcterms:modified xsi:type="dcterms:W3CDTF">2022-03-17T07:58:05Z</dcterms:modified>
</cp:coreProperties>
</file>