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8"/>
  </p:notesMasterIdLst>
  <p:sldIdLst>
    <p:sldId id="1582" r:id="rId2"/>
    <p:sldId id="797" r:id="rId3"/>
    <p:sldId id="1901" r:id="rId4"/>
    <p:sldId id="1306" r:id="rId5"/>
    <p:sldId id="1889" r:id="rId6"/>
    <p:sldId id="1789" r:id="rId7"/>
    <p:sldId id="1785" r:id="rId8"/>
    <p:sldId id="1786" r:id="rId9"/>
    <p:sldId id="1795" r:id="rId10"/>
    <p:sldId id="1787" r:id="rId11"/>
    <p:sldId id="1794" r:id="rId12"/>
    <p:sldId id="1784" r:id="rId13"/>
    <p:sldId id="1792" r:id="rId14"/>
    <p:sldId id="1793" r:id="rId15"/>
    <p:sldId id="1796" r:id="rId16"/>
    <p:sldId id="1790" r:id="rId17"/>
    <p:sldId id="1791" r:id="rId18"/>
    <p:sldId id="1798" r:id="rId19"/>
    <p:sldId id="1788" r:id="rId20"/>
    <p:sldId id="1797" r:id="rId21"/>
    <p:sldId id="1727" r:id="rId22"/>
    <p:sldId id="1728" r:id="rId23"/>
    <p:sldId id="1729" r:id="rId24"/>
    <p:sldId id="1732" r:id="rId25"/>
    <p:sldId id="1733" r:id="rId26"/>
    <p:sldId id="1734" r:id="rId27"/>
    <p:sldId id="1737" r:id="rId28"/>
    <p:sldId id="1735" r:id="rId29"/>
    <p:sldId id="1730" r:id="rId30"/>
    <p:sldId id="1736" r:id="rId31"/>
    <p:sldId id="608" r:id="rId32"/>
    <p:sldId id="860" r:id="rId33"/>
    <p:sldId id="610" r:id="rId34"/>
    <p:sldId id="611" r:id="rId35"/>
    <p:sldId id="612" r:id="rId36"/>
    <p:sldId id="613" r:id="rId37"/>
    <p:sldId id="1262" r:id="rId38"/>
    <p:sldId id="1263" r:id="rId39"/>
    <p:sldId id="1273" r:id="rId40"/>
    <p:sldId id="1264" r:id="rId41"/>
    <p:sldId id="1271" r:id="rId42"/>
    <p:sldId id="1268" r:id="rId43"/>
    <p:sldId id="1270" r:id="rId44"/>
    <p:sldId id="1269" r:id="rId45"/>
    <p:sldId id="1272" r:id="rId46"/>
    <p:sldId id="1266" r:id="rId47"/>
    <p:sldId id="1267" r:id="rId48"/>
    <p:sldId id="1744" r:id="rId49"/>
    <p:sldId id="1745" r:id="rId50"/>
    <p:sldId id="1752" r:id="rId51"/>
    <p:sldId id="1746" r:id="rId52"/>
    <p:sldId id="1747" r:id="rId53"/>
    <p:sldId id="1748" r:id="rId54"/>
    <p:sldId id="1750" r:id="rId55"/>
    <p:sldId id="1751" r:id="rId56"/>
    <p:sldId id="1027" r:id="rId57"/>
    <p:sldId id="1028" r:id="rId58"/>
    <p:sldId id="1029" r:id="rId59"/>
    <p:sldId id="1030" r:id="rId60"/>
    <p:sldId id="1031" r:id="rId61"/>
    <p:sldId id="1032" r:id="rId62"/>
    <p:sldId id="1033" r:id="rId63"/>
    <p:sldId id="614" r:id="rId64"/>
    <p:sldId id="861" r:id="rId65"/>
    <p:sldId id="1884" r:id="rId66"/>
    <p:sldId id="1882" r:id="rId67"/>
    <p:sldId id="617" r:id="rId68"/>
    <p:sldId id="1883" r:id="rId69"/>
    <p:sldId id="619" r:id="rId70"/>
    <p:sldId id="1885" r:id="rId71"/>
    <p:sldId id="620" r:id="rId72"/>
    <p:sldId id="618" r:id="rId73"/>
    <p:sldId id="621" r:id="rId74"/>
    <p:sldId id="862" r:id="rId75"/>
    <p:sldId id="623" r:id="rId76"/>
    <p:sldId id="624" r:id="rId77"/>
    <p:sldId id="625" r:id="rId78"/>
    <p:sldId id="1886" r:id="rId79"/>
    <p:sldId id="1887" r:id="rId80"/>
    <p:sldId id="1888" r:id="rId81"/>
    <p:sldId id="1536" r:id="rId82"/>
    <p:sldId id="1537" r:id="rId83"/>
    <p:sldId id="1553" r:id="rId84"/>
    <p:sldId id="1541" r:id="rId85"/>
    <p:sldId id="1540" r:id="rId86"/>
    <p:sldId id="1542" r:id="rId87"/>
    <p:sldId id="1538" r:id="rId88"/>
    <p:sldId id="1539" r:id="rId89"/>
    <p:sldId id="1543" r:id="rId90"/>
    <p:sldId id="1544" r:id="rId91"/>
    <p:sldId id="1545" r:id="rId92"/>
    <p:sldId id="1552" r:id="rId93"/>
    <p:sldId id="1547" r:id="rId94"/>
    <p:sldId id="1549" r:id="rId95"/>
    <p:sldId id="1546" r:id="rId96"/>
    <p:sldId id="1550" r:id="rId97"/>
    <p:sldId id="1671" r:id="rId98"/>
    <p:sldId id="1672" r:id="rId99"/>
    <p:sldId id="1681" r:id="rId100"/>
    <p:sldId id="1682" r:id="rId101"/>
    <p:sldId id="1673" r:id="rId102"/>
    <p:sldId id="1674" r:id="rId103"/>
    <p:sldId id="1675" r:id="rId104"/>
    <p:sldId id="1684" r:id="rId105"/>
    <p:sldId id="1679" r:id="rId106"/>
    <p:sldId id="1685" r:id="rId107"/>
    <p:sldId id="1686" r:id="rId108"/>
    <p:sldId id="1676" r:id="rId109"/>
    <p:sldId id="1678" r:id="rId110"/>
    <p:sldId id="1680" r:id="rId111"/>
    <p:sldId id="1677" r:id="rId112"/>
    <p:sldId id="1775" r:id="rId113"/>
    <p:sldId id="1776" r:id="rId114"/>
    <p:sldId id="1783" r:id="rId115"/>
    <p:sldId id="1777" r:id="rId116"/>
    <p:sldId id="1782" r:id="rId117"/>
    <p:sldId id="1779" r:id="rId118"/>
    <p:sldId id="1778" r:id="rId119"/>
    <p:sldId id="1780" r:id="rId120"/>
    <p:sldId id="1781" r:id="rId121"/>
    <p:sldId id="1831" r:id="rId122"/>
    <p:sldId id="1832" r:id="rId123"/>
    <p:sldId id="1833" r:id="rId124"/>
    <p:sldId id="1834" r:id="rId125"/>
    <p:sldId id="1836" r:id="rId126"/>
    <p:sldId id="1843" r:id="rId127"/>
    <p:sldId id="1841" r:id="rId128"/>
    <p:sldId id="1845" r:id="rId129"/>
    <p:sldId id="1844" r:id="rId130"/>
    <p:sldId id="1839" r:id="rId131"/>
    <p:sldId id="1842" r:id="rId132"/>
    <p:sldId id="1848" r:id="rId133"/>
    <p:sldId id="1849" r:id="rId134"/>
    <p:sldId id="1850" r:id="rId135"/>
    <p:sldId id="1852" r:id="rId136"/>
    <p:sldId id="1851" r:id="rId137"/>
    <p:sldId id="1853" r:id="rId138"/>
    <p:sldId id="1862" r:id="rId139"/>
    <p:sldId id="1861" r:id="rId140"/>
    <p:sldId id="1854" r:id="rId141"/>
    <p:sldId id="1855" r:id="rId142"/>
    <p:sldId id="1856" r:id="rId143"/>
    <p:sldId id="1857" r:id="rId144"/>
    <p:sldId id="1859" r:id="rId145"/>
    <p:sldId id="1860" r:id="rId146"/>
    <p:sldId id="1858" r:id="rId147"/>
    <p:sldId id="1873" r:id="rId148"/>
    <p:sldId id="1874" r:id="rId149"/>
    <p:sldId id="1875" r:id="rId150"/>
    <p:sldId id="1876" r:id="rId151"/>
    <p:sldId id="1877" r:id="rId152"/>
    <p:sldId id="1878" r:id="rId153"/>
    <p:sldId id="1879" r:id="rId154"/>
    <p:sldId id="1880" r:id="rId155"/>
    <p:sldId id="1890" r:id="rId156"/>
    <p:sldId id="1891" r:id="rId157"/>
    <p:sldId id="1898" r:id="rId158"/>
    <p:sldId id="1892" r:id="rId159"/>
    <p:sldId id="1893" r:id="rId160"/>
    <p:sldId id="1897" r:id="rId161"/>
    <p:sldId id="1896" r:id="rId162"/>
    <p:sldId id="1894" r:id="rId163"/>
    <p:sldId id="1899" r:id="rId164"/>
    <p:sldId id="1895" r:id="rId165"/>
    <p:sldId id="1900" r:id="rId166"/>
    <p:sldId id="1881" r:id="rId16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035BC91-92A9-4BDE-93B0-D90596FF9FB7}">
          <p14:sldIdLst>
            <p14:sldId id="1582"/>
            <p14:sldId id="797"/>
            <p14:sldId id="1901"/>
            <p14:sldId id="1306"/>
            <p14:sldId id="1889"/>
            <p14:sldId id="1789"/>
            <p14:sldId id="1785"/>
            <p14:sldId id="1786"/>
            <p14:sldId id="1795"/>
            <p14:sldId id="1787"/>
            <p14:sldId id="1794"/>
            <p14:sldId id="1784"/>
            <p14:sldId id="1792"/>
            <p14:sldId id="1793"/>
            <p14:sldId id="1796"/>
            <p14:sldId id="1790"/>
            <p14:sldId id="1791"/>
            <p14:sldId id="1798"/>
            <p14:sldId id="1788"/>
            <p14:sldId id="1797"/>
            <p14:sldId id="1727"/>
            <p14:sldId id="1728"/>
            <p14:sldId id="1729"/>
            <p14:sldId id="1732"/>
            <p14:sldId id="1733"/>
            <p14:sldId id="1734"/>
            <p14:sldId id="1737"/>
            <p14:sldId id="1735"/>
            <p14:sldId id="1730"/>
            <p14:sldId id="1736"/>
            <p14:sldId id="608"/>
            <p14:sldId id="860"/>
            <p14:sldId id="610"/>
            <p14:sldId id="611"/>
            <p14:sldId id="612"/>
            <p14:sldId id="613"/>
            <p14:sldId id="1262"/>
            <p14:sldId id="1263"/>
            <p14:sldId id="1273"/>
            <p14:sldId id="1264"/>
            <p14:sldId id="1271"/>
            <p14:sldId id="1268"/>
            <p14:sldId id="1270"/>
            <p14:sldId id="1269"/>
            <p14:sldId id="1272"/>
            <p14:sldId id="1266"/>
            <p14:sldId id="1267"/>
            <p14:sldId id="1744"/>
            <p14:sldId id="1745"/>
            <p14:sldId id="1752"/>
            <p14:sldId id="1746"/>
            <p14:sldId id="1747"/>
            <p14:sldId id="1748"/>
            <p14:sldId id="1750"/>
            <p14:sldId id="1751"/>
            <p14:sldId id="1027"/>
            <p14:sldId id="1028"/>
            <p14:sldId id="1029"/>
            <p14:sldId id="1030"/>
            <p14:sldId id="1031"/>
            <p14:sldId id="1032"/>
            <p14:sldId id="1033"/>
            <p14:sldId id="614"/>
            <p14:sldId id="861"/>
            <p14:sldId id="1884"/>
            <p14:sldId id="1882"/>
            <p14:sldId id="617"/>
            <p14:sldId id="1883"/>
            <p14:sldId id="619"/>
            <p14:sldId id="1885"/>
            <p14:sldId id="620"/>
            <p14:sldId id="618"/>
            <p14:sldId id="621"/>
            <p14:sldId id="862"/>
            <p14:sldId id="623"/>
            <p14:sldId id="624"/>
            <p14:sldId id="625"/>
            <p14:sldId id="1886"/>
            <p14:sldId id="1887"/>
            <p14:sldId id="1888"/>
            <p14:sldId id="1536"/>
            <p14:sldId id="1537"/>
            <p14:sldId id="1553"/>
            <p14:sldId id="1541"/>
            <p14:sldId id="1540"/>
            <p14:sldId id="1542"/>
            <p14:sldId id="1538"/>
            <p14:sldId id="1539"/>
            <p14:sldId id="1543"/>
            <p14:sldId id="1544"/>
            <p14:sldId id="1545"/>
            <p14:sldId id="1552"/>
            <p14:sldId id="1547"/>
            <p14:sldId id="1549"/>
            <p14:sldId id="1546"/>
            <p14:sldId id="1550"/>
            <p14:sldId id="1671"/>
            <p14:sldId id="1672"/>
            <p14:sldId id="1681"/>
            <p14:sldId id="1682"/>
            <p14:sldId id="1673"/>
            <p14:sldId id="1674"/>
            <p14:sldId id="1675"/>
            <p14:sldId id="1684"/>
            <p14:sldId id="1679"/>
            <p14:sldId id="1685"/>
            <p14:sldId id="1686"/>
            <p14:sldId id="1676"/>
            <p14:sldId id="1678"/>
            <p14:sldId id="1680"/>
            <p14:sldId id="1677"/>
            <p14:sldId id="1775"/>
            <p14:sldId id="1776"/>
            <p14:sldId id="1783"/>
            <p14:sldId id="1777"/>
            <p14:sldId id="1782"/>
            <p14:sldId id="1779"/>
            <p14:sldId id="1778"/>
            <p14:sldId id="1780"/>
            <p14:sldId id="1781"/>
            <p14:sldId id="1831"/>
            <p14:sldId id="1832"/>
            <p14:sldId id="1833"/>
            <p14:sldId id="1834"/>
            <p14:sldId id="1836"/>
            <p14:sldId id="1843"/>
            <p14:sldId id="1841"/>
            <p14:sldId id="1845"/>
            <p14:sldId id="1844"/>
            <p14:sldId id="1839"/>
            <p14:sldId id="1842"/>
            <p14:sldId id="1848"/>
            <p14:sldId id="1849"/>
            <p14:sldId id="1850"/>
            <p14:sldId id="1852"/>
            <p14:sldId id="1851"/>
            <p14:sldId id="1853"/>
            <p14:sldId id="1862"/>
            <p14:sldId id="1861"/>
            <p14:sldId id="1854"/>
            <p14:sldId id="1855"/>
            <p14:sldId id="1856"/>
            <p14:sldId id="1857"/>
            <p14:sldId id="1859"/>
            <p14:sldId id="1860"/>
            <p14:sldId id="1858"/>
            <p14:sldId id="1873"/>
            <p14:sldId id="1874"/>
            <p14:sldId id="1875"/>
            <p14:sldId id="1876"/>
            <p14:sldId id="1877"/>
            <p14:sldId id="1878"/>
            <p14:sldId id="1879"/>
            <p14:sldId id="1880"/>
            <p14:sldId id="1890"/>
            <p14:sldId id="1891"/>
            <p14:sldId id="1898"/>
            <p14:sldId id="1892"/>
            <p14:sldId id="1893"/>
            <p14:sldId id="1897"/>
            <p14:sldId id="1896"/>
            <p14:sldId id="1894"/>
            <p14:sldId id="1899"/>
            <p14:sldId id="1895"/>
            <p14:sldId id="1900"/>
            <p14:sldId id="18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94434" autoAdjust="0"/>
  </p:normalViewPr>
  <p:slideViewPr>
    <p:cSldViewPr snapToGrid="0">
      <p:cViewPr varScale="1">
        <p:scale>
          <a:sx n="84" d="100"/>
          <a:sy n="84" d="100"/>
        </p:scale>
        <p:origin x="1339" y="53"/>
      </p:cViewPr>
      <p:guideLst/>
    </p:cSldViewPr>
  </p:slideViewPr>
  <p:outlineViewPr>
    <p:cViewPr>
      <p:scale>
        <a:sx n="33" d="100"/>
        <a:sy n="33" d="100"/>
      </p:scale>
      <p:origin x="0" y="-6139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17/03/2022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17/03/2022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17/03/2022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17/03/2022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17/03/2022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122.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eg"/><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126.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g"/><Relationship Id="rId1" Type="http://schemas.openxmlformats.org/officeDocument/2006/relationships/slideLayout" Target="../slideLayouts/slideLayout6.xml"/><Relationship Id="rId4" Type="http://schemas.openxmlformats.org/officeDocument/2006/relationships/image" Target="../media/image150.jpeg"/></Relationships>
</file>

<file path=ppt/slides/_rels/slide13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g"/><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159.jpeg"/></Relationships>
</file>

<file path=ppt/slides/_rels/slide13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14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gif"/><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44.jpeg"/><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6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71.jpg"/><Relationship Id="rId1" Type="http://schemas.openxmlformats.org/officeDocument/2006/relationships/slideLayout" Target="../slideLayouts/slideLayout6.xml"/><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6.xml"/><Relationship Id="rId4" Type="http://schemas.openxmlformats.org/officeDocument/2006/relationships/image" Target="../media/image80.jpg"/></Relationships>
</file>

<file path=ppt/slides/_rels/slide7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6.xml"/><Relationship Id="rId4" Type="http://schemas.openxmlformats.org/officeDocument/2006/relationships/image" Target="../media/image85.jp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6.xml"/><Relationship Id="rId4" Type="http://schemas.openxmlformats.org/officeDocument/2006/relationships/image" Target="../media/image9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g"/><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sp>
        <p:nvSpPr>
          <p:cNvPr id="6" name="ZoneTexte 5"/>
          <p:cNvSpPr txBox="1"/>
          <p:nvPr/>
        </p:nvSpPr>
        <p:spPr>
          <a:xfrm>
            <a:off x="1351129" y="2702257"/>
            <a:ext cx="7137778" cy="1015663"/>
          </a:xfrm>
          <a:prstGeom prst="rect">
            <a:avLst/>
          </a:prstGeom>
          <a:noFill/>
        </p:spPr>
        <p:txBody>
          <a:bodyPr wrap="square" rtlCol="0">
            <a:spAutoFit/>
          </a:bodyPr>
          <a:lstStyle/>
          <a:p>
            <a:r>
              <a:rPr lang="fr-FR" sz="6000" dirty="0">
                <a:solidFill>
                  <a:schemeClr val="bg1"/>
                </a:solidFill>
              </a:rPr>
              <a:t>US. Modernist Houses</a:t>
            </a:r>
            <a:endParaRPr lang="fr-FR" sz="6000" dirty="0"/>
          </a:p>
        </p:txBody>
      </p:sp>
      <p:sp>
        <p:nvSpPr>
          <p:cNvPr id="7" name="ZoneTexte 6"/>
          <p:cNvSpPr txBox="1"/>
          <p:nvPr/>
        </p:nvSpPr>
        <p:spPr>
          <a:xfrm>
            <a:off x="3411940" y="3717920"/>
            <a:ext cx="2703110" cy="461665"/>
          </a:xfrm>
          <a:prstGeom prst="rect">
            <a:avLst/>
          </a:prstGeom>
          <a:noFill/>
        </p:spPr>
        <p:txBody>
          <a:bodyPr wrap="square" rtlCol="0">
            <a:spAutoFit/>
          </a:bodyPr>
          <a:lstStyle/>
          <a:p>
            <a:r>
              <a:rPr lang="fr-FR" sz="2400" dirty="0" smtClean="0">
                <a:solidFill>
                  <a:schemeClr val="bg1"/>
                </a:solidFill>
              </a:rPr>
              <a:t>    1955-1960</a:t>
            </a:r>
            <a:endParaRPr lang="fr-FR" sz="2400" dirty="0">
              <a:solidFill>
                <a:schemeClr val="bg1"/>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047" y="871824"/>
            <a:ext cx="7328849" cy="5024009"/>
          </a:xfrm>
          <a:prstGeom prst="rect">
            <a:avLst/>
          </a:prstGeom>
        </p:spPr>
      </p:pic>
      <p:sp>
        <p:nvSpPr>
          <p:cNvPr id="9" name="ZoneTexte 8"/>
          <p:cNvSpPr txBox="1"/>
          <p:nvPr/>
        </p:nvSpPr>
        <p:spPr>
          <a:xfrm>
            <a:off x="928048" y="1023582"/>
            <a:ext cx="7328848" cy="1015663"/>
          </a:xfrm>
          <a:prstGeom prst="rect">
            <a:avLst/>
          </a:prstGeom>
          <a:noFill/>
        </p:spPr>
        <p:txBody>
          <a:bodyPr wrap="square" rtlCol="0">
            <a:spAutoFit/>
          </a:bodyPr>
          <a:lstStyle/>
          <a:p>
            <a:r>
              <a:rPr lang="fr-FR" sz="6000" dirty="0" smtClean="0">
                <a:solidFill>
                  <a:schemeClr val="bg1"/>
                </a:solidFill>
              </a:rPr>
              <a:t> US. Modernist Houses </a:t>
            </a:r>
            <a:endParaRPr lang="fr-FR" sz="6000" dirty="0">
              <a:solidFill>
                <a:schemeClr val="bg1"/>
              </a:solidFill>
            </a:endParaRPr>
          </a:p>
        </p:txBody>
      </p:sp>
      <p:sp>
        <p:nvSpPr>
          <p:cNvPr id="10" name="ZoneTexte 9"/>
          <p:cNvSpPr txBox="1"/>
          <p:nvPr/>
        </p:nvSpPr>
        <p:spPr>
          <a:xfrm>
            <a:off x="4244454" y="1897039"/>
            <a:ext cx="1870596" cy="523220"/>
          </a:xfrm>
          <a:prstGeom prst="rect">
            <a:avLst/>
          </a:prstGeom>
          <a:noFill/>
        </p:spPr>
        <p:txBody>
          <a:bodyPr wrap="square" rtlCol="0">
            <a:spAutoFit/>
          </a:bodyPr>
          <a:lstStyle/>
          <a:p>
            <a:r>
              <a:rPr lang="fr-FR" sz="2400" dirty="0" smtClean="0">
                <a:solidFill>
                  <a:schemeClr val="bg1"/>
                </a:solidFill>
              </a:rPr>
              <a:t>           </a:t>
            </a:r>
            <a:r>
              <a:rPr lang="fr-FR" sz="2800" dirty="0" smtClean="0">
                <a:solidFill>
                  <a:schemeClr val="bg1"/>
                </a:solidFill>
              </a:rPr>
              <a:t>1957</a:t>
            </a:r>
            <a:endParaRPr lang="fr-FR" sz="2800" dirty="0">
              <a:solidFill>
                <a:schemeClr val="bg1"/>
              </a:solidFill>
            </a:endParaRPr>
          </a:p>
        </p:txBody>
      </p:sp>
      <p:pic>
        <p:nvPicPr>
          <p:cNvPr id="4" name="brandenburg-consert-2-in-f-2nd-movement-andante-by-j-s-bach-classicals-as-jazz-remix-83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27750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5917"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8" y="1690689"/>
            <a:ext cx="6968816" cy="4450804"/>
          </a:xfrm>
          <a:prstGeom prst="rect">
            <a:avLst/>
          </a:prstGeom>
        </p:spPr>
      </p:pic>
    </p:spTree>
    <p:extLst>
      <p:ext uri="{BB962C8B-B14F-4D97-AF65-F5344CB8AC3E}">
        <p14:creationId xmlns:p14="http://schemas.microsoft.com/office/powerpoint/2010/main" val="35225279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contenu 2"/>
          <p:cNvSpPr>
            <a:spLocks noGrp="1"/>
          </p:cNvSpPr>
          <p:nvPr>
            <p:ph idx="1"/>
          </p:nvPr>
        </p:nvSpPr>
        <p:spPr/>
        <p:txBody>
          <a:bodyPr>
            <a:normAutofit lnSpcReduction="10000"/>
          </a:bodyPr>
          <a:lstStyle/>
          <a:p>
            <a:r>
              <a:rPr lang="en-US" dirty="0" smtClean="0"/>
              <a:t>The </a:t>
            </a:r>
            <a:r>
              <a:rPr lang="en-US" dirty="0"/>
              <a:t>interior of the house retains an east-west-oriented, H-shaped floor plan. The north leg of the </a:t>
            </a:r>
            <a:r>
              <a:rPr lang="en-US" dirty="0" smtClean="0"/>
              <a:t>H </a:t>
            </a:r>
            <a:r>
              <a:rPr lang="en-US" dirty="0"/>
              <a:t>contains </a:t>
            </a:r>
            <a:r>
              <a:rPr lang="en-US" dirty="0" smtClean="0"/>
              <a:t>2 </a:t>
            </a:r>
            <a:r>
              <a:rPr lang="en-US" dirty="0"/>
              <a:t>bedrooms of approximately the same square footage. The south leg has an open kitchen at the west end, which overlooks a living room to the east. A central entrance hallway provides access to the bedrooms and the kitchen and living room. To the west of the hallway are two small bathrooms, and to the east is the larger of the two internal patios. This patio is enclosed by fixed floor-to-ceiling windows and fully glazed sliding aluminum </a:t>
            </a:r>
            <a:r>
              <a:rPr lang="en-US" dirty="0" smtClean="0"/>
              <a:t>doors.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5577602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5" y="2045531"/>
            <a:ext cx="4339988" cy="320885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057" y="2045531"/>
            <a:ext cx="4449170" cy="3208858"/>
          </a:xfrm>
          <a:prstGeom prst="rect">
            <a:avLst/>
          </a:prstGeom>
        </p:spPr>
      </p:pic>
    </p:spTree>
    <p:extLst>
      <p:ext uri="{BB962C8B-B14F-4D97-AF65-F5344CB8AC3E}">
        <p14:creationId xmlns:p14="http://schemas.microsoft.com/office/powerpoint/2010/main" val="18469140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719" y="1690689"/>
            <a:ext cx="6332562" cy="4546339"/>
          </a:xfrm>
          <a:prstGeom prst="rect">
            <a:avLst/>
          </a:prstGeom>
        </p:spPr>
      </p:pic>
    </p:spTree>
    <p:extLst>
      <p:ext uri="{BB962C8B-B14F-4D97-AF65-F5344CB8AC3E}">
        <p14:creationId xmlns:p14="http://schemas.microsoft.com/office/powerpoint/2010/main" val="27846191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34" y="1690686"/>
            <a:ext cx="4912341" cy="419149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610" y="1690687"/>
            <a:ext cx="3868355" cy="4191497"/>
          </a:xfrm>
          <a:prstGeom prst="rect">
            <a:avLst/>
          </a:prstGeom>
        </p:spPr>
      </p:pic>
    </p:spTree>
    <p:extLst>
      <p:ext uri="{BB962C8B-B14F-4D97-AF65-F5344CB8AC3E}">
        <p14:creationId xmlns:p14="http://schemas.microsoft.com/office/powerpoint/2010/main" val="17353700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242" y="1690689"/>
            <a:ext cx="6605516" cy="4450804"/>
          </a:xfrm>
          <a:prstGeom prst="rect">
            <a:avLst/>
          </a:prstGeom>
        </p:spPr>
      </p:pic>
    </p:spTree>
    <p:extLst>
      <p:ext uri="{BB962C8B-B14F-4D97-AF65-F5344CB8AC3E}">
        <p14:creationId xmlns:p14="http://schemas.microsoft.com/office/powerpoint/2010/main" val="38377816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98" y="1690690"/>
            <a:ext cx="3399145" cy="45053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506" y="1690689"/>
            <a:ext cx="3411087" cy="4505397"/>
          </a:xfrm>
          <a:prstGeom prst="rect">
            <a:avLst/>
          </a:prstGeom>
        </p:spPr>
      </p:pic>
    </p:spTree>
    <p:extLst>
      <p:ext uri="{BB962C8B-B14F-4D97-AF65-F5344CB8AC3E}">
        <p14:creationId xmlns:p14="http://schemas.microsoft.com/office/powerpoint/2010/main" val="7752902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328311" y="1690689"/>
            <a:ext cx="6266772" cy="4177848"/>
          </a:xfrm>
          <a:prstGeom prst="rect">
            <a:avLst/>
          </a:prstGeom>
        </p:spPr>
      </p:pic>
    </p:spTree>
    <p:extLst>
      <p:ext uri="{BB962C8B-B14F-4D97-AF65-F5344CB8AC3E}">
        <p14:creationId xmlns:p14="http://schemas.microsoft.com/office/powerpoint/2010/main" val="36330918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46424" y="1690689"/>
            <a:ext cx="6535711" cy="4368917"/>
          </a:xfrm>
          <a:prstGeom prst="rect">
            <a:avLst/>
          </a:prstGeom>
        </p:spPr>
      </p:pic>
    </p:spTree>
    <p:extLst>
      <p:ext uri="{BB962C8B-B14F-4D97-AF65-F5344CB8AC3E}">
        <p14:creationId xmlns:p14="http://schemas.microsoft.com/office/powerpoint/2010/main" val="23837755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943" y="1690689"/>
            <a:ext cx="6240439" cy="4478100"/>
          </a:xfrm>
          <a:prstGeom prst="rect">
            <a:avLst/>
          </a:prstGeom>
        </p:spPr>
      </p:pic>
    </p:spTree>
    <p:extLst>
      <p:ext uri="{BB962C8B-B14F-4D97-AF65-F5344CB8AC3E}">
        <p14:creationId xmlns:p14="http://schemas.microsoft.com/office/powerpoint/2010/main" val="12691407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827" y="1690689"/>
            <a:ext cx="6728346" cy="4464452"/>
          </a:xfrm>
          <a:prstGeom prst="rect">
            <a:avLst/>
          </a:prstGeom>
        </p:spPr>
      </p:pic>
      <p:pic>
        <p:nvPicPr>
          <p:cNvPr id="4" name="autumn-breeze-41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242568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3338"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7520"/>
            <a:ext cx="6096000" cy="4572000"/>
          </a:xfrm>
          <a:prstGeom prst="rect">
            <a:avLst/>
          </a:prstGeom>
        </p:spPr>
      </p:pic>
    </p:spTree>
    <p:extLst>
      <p:ext uri="{BB962C8B-B14F-4D97-AF65-F5344CB8AC3E}">
        <p14:creationId xmlns:p14="http://schemas.microsoft.com/office/powerpoint/2010/main" val="24853027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355" y="1690689"/>
            <a:ext cx="3480179" cy="438256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954" y="1690688"/>
            <a:ext cx="3156045" cy="4287031"/>
          </a:xfrm>
          <a:prstGeom prst="rect">
            <a:avLst/>
          </a:prstGeom>
        </p:spPr>
      </p:pic>
    </p:spTree>
    <p:extLst>
      <p:ext uri="{BB962C8B-B14F-4D97-AF65-F5344CB8AC3E}">
        <p14:creationId xmlns:p14="http://schemas.microsoft.com/office/powerpoint/2010/main" val="17778903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418" y="1690689"/>
            <a:ext cx="6619164" cy="4491747"/>
          </a:xfrm>
          <a:prstGeom prst="rect">
            <a:avLst/>
          </a:prstGeom>
        </p:spPr>
      </p:pic>
    </p:spTree>
    <p:extLst>
      <p:ext uri="{BB962C8B-B14F-4D97-AF65-F5344CB8AC3E}">
        <p14:creationId xmlns:p14="http://schemas.microsoft.com/office/powerpoint/2010/main" val="4407632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046" y="324182"/>
            <a:ext cx="8569941" cy="1325563"/>
          </a:xfrm>
        </p:spPr>
        <p:txBody>
          <a:bodyPr/>
          <a:lstStyle/>
          <a:p>
            <a:r>
              <a:rPr lang="fr-FR" dirty="0" smtClean="0"/>
              <a:t>Weese House, Barrington, IL (1957)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1595154"/>
            <a:ext cx="4800600" cy="453607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53" y="1619061"/>
            <a:ext cx="3386826" cy="4512172"/>
          </a:xfrm>
          <a:prstGeom prst="rect">
            <a:avLst/>
          </a:prstGeom>
        </p:spPr>
      </p:pic>
      <p:sp>
        <p:nvSpPr>
          <p:cNvPr id="6" name="ZoneTexte 5"/>
          <p:cNvSpPr txBox="1"/>
          <p:nvPr/>
        </p:nvSpPr>
        <p:spPr>
          <a:xfrm>
            <a:off x="6387152" y="5513696"/>
            <a:ext cx="2115403" cy="369332"/>
          </a:xfrm>
          <a:prstGeom prst="rect">
            <a:avLst/>
          </a:prstGeom>
          <a:noFill/>
        </p:spPr>
        <p:txBody>
          <a:bodyPr wrap="square" rtlCol="0">
            <a:spAutoFit/>
          </a:bodyPr>
          <a:lstStyle/>
          <a:p>
            <a:r>
              <a:rPr lang="fr-FR" dirty="0" smtClean="0">
                <a:solidFill>
                  <a:schemeClr val="bg1"/>
                </a:solidFill>
              </a:rPr>
              <a:t>Harry Weese</a:t>
            </a:r>
            <a:endParaRPr lang="fr-FR" dirty="0">
              <a:solidFill>
                <a:schemeClr val="bg1"/>
              </a:solidFill>
            </a:endParaRPr>
          </a:p>
        </p:txBody>
      </p:sp>
    </p:spTree>
    <p:extLst>
      <p:ext uri="{BB962C8B-B14F-4D97-AF65-F5344CB8AC3E}">
        <p14:creationId xmlns:p14="http://schemas.microsoft.com/office/powerpoint/2010/main" val="161336164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65225" cy="1325563"/>
          </a:xfrm>
        </p:spPr>
        <p:txBody>
          <a:bodyPr/>
          <a:lstStyle/>
          <a:p>
            <a:r>
              <a:rPr lang="fr-FR" dirty="0"/>
              <a:t>Weese House, Barrington, IL (1957) </a:t>
            </a:r>
          </a:p>
        </p:txBody>
      </p:sp>
      <p:sp>
        <p:nvSpPr>
          <p:cNvPr id="3" name="Espace réservé du contenu 2"/>
          <p:cNvSpPr>
            <a:spLocks noGrp="1"/>
          </p:cNvSpPr>
          <p:nvPr>
            <p:ph idx="1"/>
          </p:nvPr>
        </p:nvSpPr>
        <p:spPr/>
        <p:txBody>
          <a:bodyPr/>
          <a:lstStyle/>
          <a:p>
            <a:r>
              <a:rPr lang="fr-FR" dirty="0" smtClean="0"/>
              <a:t>It is the own house of the architect Harry Weese.</a:t>
            </a:r>
          </a:p>
          <a:p>
            <a:r>
              <a:rPr lang="fr-FR" dirty="0" smtClean="0"/>
              <a:t>The basic structure is composed of prefabricated panels of 4-in cedar planking. The exterior roof is cedar-shingled. The planking is left exposed as interior finish for both the roof and walls. The structure is basically a twin gabled one with the pitched ceiling of the main living room suspended between, not framed into them in the conventional way. It is a big, with a pitched ceiling which rises the full story at its peak.</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2322828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60508" cy="1325563"/>
          </a:xfrm>
        </p:spPr>
        <p:txBody>
          <a:bodyPr/>
          <a:lstStyle/>
          <a:p>
            <a:r>
              <a:rPr lang="fr-FR" dirty="0"/>
              <a:t>Weese House, Barrington, IL (1957) </a:t>
            </a:r>
          </a:p>
        </p:txBody>
      </p:sp>
      <p:sp>
        <p:nvSpPr>
          <p:cNvPr id="3" name="Espace réservé du contenu 2"/>
          <p:cNvSpPr>
            <a:spLocks noGrp="1"/>
          </p:cNvSpPr>
          <p:nvPr>
            <p:ph idx="1"/>
          </p:nvPr>
        </p:nvSpPr>
        <p:spPr/>
        <p:txBody>
          <a:bodyPr/>
          <a:lstStyle/>
          <a:p>
            <a:r>
              <a:rPr lang="fr-FR" dirty="0" smtClean="0"/>
              <a:t>The wings house secondary living rooms and service areas on the main level, bedrooms above. It is divided visually into living and dining areas by a double fireplace. The 2 story gabled wings are connected by a dramatic bridge suspended by cables across the room. A catwalk gives access to one child’s bedroom. Each bedroom has balcony reached from outside by a ladder. Materials are informal : slate floor and birch planking on all sides and overhead.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0738725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28747" cy="1325563"/>
          </a:xfrm>
        </p:spPr>
        <p:txBody>
          <a:bodyPr/>
          <a:lstStyle/>
          <a:p>
            <a:r>
              <a:rPr lang="fr-FR" dirty="0"/>
              <a:t>Weese House, Barrington, IL (1957)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12" y="1690689"/>
            <a:ext cx="6851176" cy="4491747"/>
          </a:xfrm>
          <a:prstGeom prst="rect">
            <a:avLst/>
          </a:prstGeom>
        </p:spPr>
      </p:pic>
    </p:spTree>
    <p:extLst>
      <p:ext uri="{BB962C8B-B14F-4D97-AF65-F5344CB8AC3E}">
        <p14:creationId xmlns:p14="http://schemas.microsoft.com/office/powerpoint/2010/main" val="16481996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60508" cy="1325563"/>
          </a:xfrm>
        </p:spPr>
        <p:txBody>
          <a:bodyPr/>
          <a:lstStyle/>
          <a:p>
            <a:r>
              <a:rPr lang="fr-FR" dirty="0"/>
              <a:t>Weese House, Barrington, IL (1957)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1" y="1690689"/>
            <a:ext cx="7096837" cy="4464451"/>
          </a:xfrm>
          <a:prstGeom prst="rect">
            <a:avLst/>
          </a:prstGeom>
        </p:spPr>
      </p:pic>
    </p:spTree>
    <p:extLst>
      <p:ext uri="{BB962C8B-B14F-4D97-AF65-F5344CB8AC3E}">
        <p14:creationId xmlns:p14="http://schemas.microsoft.com/office/powerpoint/2010/main" val="24071855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Weese House, Barrington, IL (1957)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77" y="1690689"/>
            <a:ext cx="7091646" cy="4505395"/>
          </a:xfrm>
          <a:prstGeom prst="rect">
            <a:avLst/>
          </a:prstGeom>
        </p:spPr>
      </p:pic>
    </p:spTree>
    <p:extLst>
      <p:ext uri="{BB962C8B-B14F-4D97-AF65-F5344CB8AC3E}">
        <p14:creationId xmlns:p14="http://schemas.microsoft.com/office/powerpoint/2010/main" val="27058313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Weese House, Barrington, IL (1957)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78" y="1690689"/>
            <a:ext cx="6687404" cy="4437156"/>
          </a:xfrm>
          <a:prstGeom prst="rect">
            <a:avLst/>
          </a:prstGeom>
        </p:spPr>
      </p:pic>
    </p:spTree>
    <p:extLst>
      <p:ext uri="{BB962C8B-B14F-4D97-AF65-F5344CB8AC3E}">
        <p14:creationId xmlns:p14="http://schemas.microsoft.com/office/powerpoint/2010/main" val="34004038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28747" cy="1325563"/>
          </a:xfrm>
        </p:spPr>
        <p:txBody>
          <a:bodyPr/>
          <a:lstStyle/>
          <a:p>
            <a:r>
              <a:rPr lang="fr-FR" dirty="0"/>
              <a:t>Weese House, Barrington, IL (1957)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610" y="1690689"/>
            <a:ext cx="6864824" cy="4491747"/>
          </a:xfrm>
          <a:prstGeom prst="rect">
            <a:avLst/>
          </a:prstGeom>
        </p:spPr>
      </p:pic>
    </p:spTree>
    <p:extLst>
      <p:ext uri="{BB962C8B-B14F-4D97-AF65-F5344CB8AC3E}">
        <p14:creationId xmlns:p14="http://schemas.microsoft.com/office/powerpoint/2010/main" val="11592991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28347" cy="4491747"/>
          </a:xfrm>
          <a:prstGeom prst="rect">
            <a:avLst/>
          </a:prstGeom>
        </p:spPr>
      </p:pic>
    </p:spTree>
    <p:extLst>
      <p:ext uri="{BB962C8B-B14F-4D97-AF65-F5344CB8AC3E}">
        <p14:creationId xmlns:p14="http://schemas.microsoft.com/office/powerpoint/2010/main" val="15671429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4156" cy="1325563"/>
          </a:xfrm>
        </p:spPr>
        <p:txBody>
          <a:bodyPr/>
          <a:lstStyle/>
          <a:p>
            <a:r>
              <a:rPr lang="fr-FR" dirty="0"/>
              <a:t>Weese House, Barrington, IL (1957)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788" y="1690689"/>
            <a:ext cx="2975212" cy="455998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728" y="1690689"/>
            <a:ext cx="2838356" cy="4559987"/>
          </a:xfrm>
          <a:prstGeom prst="rect">
            <a:avLst/>
          </a:prstGeom>
        </p:spPr>
      </p:pic>
    </p:spTree>
    <p:extLst>
      <p:ext uri="{BB962C8B-B14F-4D97-AF65-F5344CB8AC3E}">
        <p14:creationId xmlns:p14="http://schemas.microsoft.com/office/powerpoint/2010/main" val="41310063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Alcoa House, Grand Rapids, MI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686" y="1690689"/>
            <a:ext cx="2833234" cy="4129087"/>
          </a:xfrm>
          <a:prstGeom prst="rect">
            <a:avLst/>
          </a:prstGeom>
        </p:spPr>
      </p:pic>
      <p:sp>
        <p:nvSpPr>
          <p:cNvPr id="6" name="ZoneTexte 5"/>
          <p:cNvSpPr txBox="1"/>
          <p:nvPr/>
        </p:nvSpPr>
        <p:spPr>
          <a:xfrm>
            <a:off x="6284686" y="5341257"/>
            <a:ext cx="2162628" cy="369332"/>
          </a:xfrm>
          <a:prstGeom prst="rect">
            <a:avLst/>
          </a:prstGeom>
          <a:noFill/>
        </p:spPr>
        <p:txBody>
          <a:bodyPr wrap="square" rtlCol="0">
            <a:spAutoFit/>
          </a:bodyPr>
          <a:lstStyle/>
          <a:p>
            <a:r>
              <a:rPr lang="en-US" dirty="0">
                <a:solidFill>
                  <a:schemeClr val="bg1"/>
                </a:solidFill>
              </a:rPr>
              <a:t>Charles M. Goodman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86" y="1690689"/>
            <a:ext cx="5977164" cy="4129087"/>
          </a:xfrm>
          <a:prstGeom prst="rect">
            <a:avLst/>
          </a:prstGeom>
        </p:spPr>
      </p:pic>
    </p:spTree>
    <p:extLst>
      <p:ext uri="{BB962C8B-B14F-4D97-AF65-F5344CB8AC3E}">
        <p14:creationId xmlns:p14="http://schemas.microsoft.com/office/powerpoint/2010/main" val="240629048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Alcoa </a:t>
            </a:r>
            <a:r>
              <a:rPr lang="fr-FR" dirty="0"/>
              <a:t>House, Grand Rapids, MI (1957)</a:t>
            </a:r>
          </a:p>
        </p:txBody>
      </p:sp>
      <p:sp>
        <p:nvSpPr>
          <p:cNvPr id="3" name="Espace réservé du contenu 2"/>
          <p:cNvSpPr>
            <a:spLocks noGrp="1"/>
          </p:cNvSpPr>
          <p:nvPr>
            <p:ph idx="1"/>
          </p:nvPr>
        </p:nvSpPr>
        <p:spPr/>
        <p:txBody>
          <a:bodyPr>
            <a:normAutofit fontScale="92500" lnSpcReduction="20000"/>
          </a:bodyPr>
          <a:lstStyle/>
          <a:p>
            <a:r>
              <a:rPr lang="en-US" dirty="0"/>
              <a:t>The house was designed by Charles M. Goodman and constructed to demonstrate the wonders of aluminum. It was built with post and beam construction and combines decorative and structural aluminum with oak, redwood and cypress. With 7,500 pounds of aluminum used in walls, roof, window framing, and hardware (even nails), </a:t>
            </a:r>
            <a:r>
              <a:rPr lang="en-US" dirty="0" smtClean="0"/>
              <a:t>Alcoa </a:t>
            </a:r>
            <a:r>
              <a:rPr lang="en-US" dirty="0"/>
              <a:t>home was designed to require minimum maintenance for home owners. With a symmetrical layout, the </a:t>
            </a:r>
            <a:r>
              <a:rPr lang="en-US" dirty="0" smtClean="0"/>
              <a:t>house </a:t>
            </a:r>
            <a:r>
              <a:rPr lang="en-US" dirty="0"/>
              <a:t>is a classic mid-century modern ranch, with large expanses of floor-to-ceiling glass capping off either end of its peaked structure. A soaring, vaulted roof clad in cypress creates a sense of vastness for the 1,900 </a:t>
            </a:r>
            <a:r>
              <a:rPr lang="en-US" dirty="0" smtClean="0"/>
              <a:t>sqf </a:t>
            </a:r>
            <a:r>
              <a:rPr lang="en-US" dirty="0"/>
              <a:t>main floor, where walls of tongue-in-groove teak add a sense of warmth and enclosure to the space.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015062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Alcoa </a:t>
            </a:r>
            <a:r>
              <a:rPr lang="fr-FR" dirty="0"/>
              <a:t>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226" y="1690689"/>
            <a:ext cx="5638145" cy="453594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25" y="1690689"/>
            <a:ext cx="3127176" cy="4535940"/>
          </a:xfrm>
          <a:prstGeom prst="rect">
            <a:avLst/>
          </a:prstGeom>
        </p:spPr>
      </p:pic>
    </p:spTree>
    <p:extLst>
      <p:ext uri="{BB962C8B-B14F-4D97-AF65-F5344CB8AC3E}">
        <p14:creationId xmlns:p14="http://schemas.microsoft.com/office/powerpoint/2010/main" val="1235731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Alcoa </a:t>
            </a:r>
            <a:r>
              <a:rPr lang="fr-FR" dirty="0"/>
              <a:t>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29" y="1690689"/>
            <a:ext cx="2847522" cy="449239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380" y="1690689"/>
            <a:ext cx="5773963" cy="4492397"/>
          </a:xfrm>
          <a:prstGeom prst="rect">
            <a:avLst/>
          </a:prstGeom>
        </p:spPr>
      </p:pic>
    </p:spTree>
    <p:extLst>
      <p:ext uri="{BB962C8B-B14F-4D97-AF65-F5344CB8AC3E}">
        <p14:creationId xmlns:p14="http://schemas.microsoft.com/office/powerpoint/2010/main" val="27355428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Alcoa </a:t>
            </a:r>
            <a:r>
              <a:rPr lang="fr-FR" dirty="0"/>
              <a:t>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750" y="1690689"/>
            <a:ext cx="2882900" cy="452142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1" y="1690689"/>
            <a:ext cx="2825750" cy="452142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428" y="1690690"/>
            <a:ext cx="2745921" cy="4521426"/>
          </a:xfrm>
          <a:prstGeom prst="rect">
            <a:avLst/>
          </a:prstGeom>
        </p:spPr>
      </p:pic>
    </p:spTree>
    <p:extLst>
      <p:ext uri="{BB962C8B-B14F-4D97-AF65-F5344CB8AC3E}">
        <p14:creationId xmlns:p14="http://schemas.microsoft.com/office/powerpoint/2010/main" val="3608317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113" y="365126"/>
            <a:ext cx="8868229" cy="1325563"/>
          </a:xfrm>
        </p:spPr>
        <p:txBody>
          <a:bodyPr/>
          <a:lstStyle/>
          <a:p>
            <a:r>
              <a:rPr lang="fr-FR" dirty="0"/>
              <a:t>Alcoa 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459" y="1690689"/>
            <a:ext cx="6717081" cy="4423508"/>
          </a:xfrm>
          <a:prstGeom prst="rect">
            <a:avLst/>
          </a:prstGeom>
        </p:spPr>
      </p:pic>
    </p:spTree>
    <p:extLst>
      <p:ext uri="{BB962C8B-B14F-4D97-AF65-F5344CB8AC3E}">
        <p14:creationId xmlns:p14="http://schemas.microsoft.com/office/powerpoint/2010/main" val="10416802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685" y="365126"/>
            <a:ext cx="8708571" cy="1325563"/>
          </a:xfrm>
        </p:spPr>
        <p:txBody>
          <a:bodyPr/>
          <a:lstStyle/>
          <a:p>
            <a:r>
              <a:rPr lang="fr-FR" dirty="0"/>
              <a:t>Alcoa 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43" y="1690689"/>
            <a:ext cx="6908800" cy="4665662"/>
          </a:xfrm>
          <a:prstGeom prst="rect">
            <a:avLst/>
          </a:prstGeom>
        </p:spPr>
      </p:pic>
    </p:spTree>
    <p:extLst>
      <p:ext uri="{BB962C8B-B14F-4D97-AF65-F5344CB8AC3E}">
        <p14:creationId xmlns:p14="http://schemas.microsoft.com/office/powerpoint/2010/main" val="2646846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257" y="365126"/>
            <a:ext cx="8679543" cy="1325563"/>
          </a:xfrm>
        </p:spPr>
        <p:txBody>
          <a:bodyPr/>
          <a:lstStyle/>
          <a:p>
            <a:r>
              <a:rPr lang="fr-FR" dirty="0"/>
              <a:t>Alcoa 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28" y="1690689"/>
            <a:ext cx="6749143" cy="4448854"/>
          </a:xfrm>
          <a:prstGeom prst="rect">
            <a:avLst/>
          </a:prstGeom>
        </p:spPr>
      </p:pic>
    </p:spTree>
    <p:extLst>
      <p:ext uri="{BB962C8B-B14F-4D97-AF65-F5344CB8AC3E}">
        <p14:creationId xmlns:p14="http://schemas.microsoft.com/office/powerpoint/2010/main" val="16881504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200" y="365126"/>
            <a:ext cx="8752114" cy="1325563"/>
          </a:xfrm>
        </p:spPr>
        <p:txBody>
          <a:bodyPr/>
          <a:lstStyle/>
          <a:p>
            <a:r>
              <a:rPr lang="fr-FR" dirty="0"/>
              <a:t>Alcoa 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71" y="1690689"/>
            <a:ext cx="7271658" cy="4477882"/>
          </a:xfrm>
          <a:prstGeom prst="rect">
            <a:avLst/>
          </a:prstGeom>
        </p:spPr>
      </p:pic>
    </p:spTree>
    <p:extLst>
      <p:ext uri="{BB962C8B-B14F-4D97-AF65-F5344CB8AC3E}">
        <p14:creationId xmlns:p14="http://schemas.microsoft.com/office/powerpoint/2010/main" val="7857213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5917"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7520"/>
            <a:ext cx="6096000" cy="4572000"/>
          </a:xfrm>
          <a:prstGeom prst="rect">
            <a:avLst/>
          </a:prstGeom>
        </p:spPr>
      </p:pic>
    </p:spTree>
    <p:extLst>
      <p:ext uri="{BB962C8B-B14F-4D97-AF65-F5344CB8AC3E}">
        <p14:creationId xmlns:p14="http://schemas.microsoft.com/office/powerpoint/2010/main" val="19498790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646" y="365126"/>
            <a:ext cx="8959394" cy="1325563"/>
          </a:xfrm>
        </p:spPr>
        <p:txBody>
          <a:bodyPr/>
          <a:lstStyle/>
          <a:p>
            <a:r>
              <a:rPr lang="fr-FR" dirty="0"/>
              <a:t>Alcoa 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88" y="1690687"/>
            <a:ext cx="2820762" cy="452142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1" y="1690688"/>
            <a:ext cx="2864302" cy="4521425"/>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508" y="1658937"/>
            <a:ext cx="2809422" cy="4535941"/>
          </a:xfrm>
          <a:prstGeom prst="rect">
            <a:avLst/>
          </a:prstGeom>
        </p:spPr>
      </p:pic>
    </p:spTree>
    <p:extLst>
      <p:ext uri="{BB962C8B-B14F-4D97-AF65-F5344CB8AC3E}">
        <p14:creationId xmlns:p14="http://schemas.microsoft.com/office/powerpoint/2010/main" val="25136337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43" y="365126"/>
            <a:ext cx="8752114" cy="1325563"/>
          </a:xfrm>
        </p:spPr>
        <p:txBody>
          <a:bodyPr/>
          <a:lstStyle/>
          <a:p>
            <a:r>
              <a:rPr lang="fr-FR" dirty="0"/>
              <a:t>Alcoa 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49" y="1690689"/>
            <a:ext cx="5998935" cy="45214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 y="1690689"/>
            <a:ext cx="2840269" cy="4521425"/>
          </a:xfrm>
          <a:prstGeom prst="rect">
            <a:avLst/>
          </a:prstGeom>
        </p:spPr>
      </p:pic>
    </p:spTree>
    <p:extLst>
      <p:ext uri="{BB962C8B-B14F-4D97-AF65-F5344CB8AC3E}">
        <p14:creationId xmlns:p14="http://schemas.microsoft.com/office/powerpoint/2010/main" val="39441795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199" y="365126"/>
            <a:ext cx="8708571" cy="1325563"/>
          </a:xfrm>
        </p:spPr>
        <p:txBody>
          <a:bodyPr/>
          <a:lstStyle/>
          <a:p>
            <a:r>
              <a:rPr lang="fr-FR" dirty="0"/>
              <a:t>Alcoa House, Grand Rapids, MI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592" y="1658936"/>
            <a:ext cx="5882820" cy="453594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57" y="1658937"/>
            <a:ext cx="2907393" cy="4535941"/>
          </a:xfrm>
          <a:prstGeom prst="rect">
            <a:avLst/>
          </a:prstGeom>
        </p:spPr>
      </p:pic>
    </p:spTree>
    <p:extLst>
      <p:ext uri="{BB962C8B-B14F-4D97-AF65-F5344CB8AC3E}">
        <p14:creationId xmlns:p14="http://schemas.microsoft.com/office/powerpoint/2010/main" val="11093555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4000" dirty="0" smtClean="0"/>
              <a:t>  Cove Way House, Los Angeles, CA (1957)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484" y="1690689"/>
            <a:ext cx="3048000" cy="4064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46" y="1690689"/>
            <a:ext cx="5082062" cy="4064000"/>
          </a:xfrm>
          <a:prstGeom prst="rect">
            <a:avLst/>
          </a:prstGeom>
        </p:spPr>
      </p:pic>
      <p:sp>
        <p:nvSpPr>
          <p:cNvPr id="6" name="ZoneTexte 5"/>
          <p:cNvSpPr txBox="1"/>
          <p:nvPr/>
        </p:nvSpPr>
        <p:spPr>
          <a:xfrm>
            <a:off x="5586484" y="5076967"/>
            <a:ext cx="1892489" cy="382137"/>
          </a:xfrm>
          <a:prstGeom prst="rect">
            <a:avLst/>
          </a:prstGeom>
          <a:noFill/>
        </p:spPr>
        <p:txBody>
          <a:bodyPr wrap="square" rtlCol="0">
            <a:spAutoFit/>
          </a:bodyPr>
          <a:lstStyle/>
          <a:p>
            <a:r>
              <a:rPr lang="fr-FR" dirty="0" smtClean="0">
                <a:solidFill>
                  <a:schemeClr val="bg1"/>
                </a:solidFill>
              </a:rPr>
              <a:t>Alfred T. Wilkes</a:t>
            </a:r>
            <a:endParaRPr lang="fr-FR" dirty="0">
              <a:solidFill>
                <a:schemeClr val="bg1"/>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755" y="5882091"/>
            <a:ext cx="1351128" cy="948519"/>
          </a:xfrm>
          <a:prstGeom prst="rect">
            <a:avLst/>
          </a:prstGeom>
        </p:spPr>
      </p:pic>
    </p:spTree>
    <p:extLst>
      <p:ext uri="{BB962C8B-B14F-4D97-AF65-F5344CB8AC3E}">
        <p14:creationId xmlns:p14="http://schemas.microsoft.com/office/powerpoint/2010/main" val="373321886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t>
            </a:r>
            <a:r>
              <a:rPr lang="fr-FR" dirty="0"/>
              <a:t>architect Alfred T </a:t>
            </a:r>
            <a:r>
              <a:rPr lang="fr-FR" dirty="0" smtClean="0"/>
              <a:t>Wilkes.</a:t>
            </a:r>
          </a:p>
          <a:p>
            <a:r>
              <a:rPr lang="fr-FR" dirty="0" smtClean="0"/>
              <a:t>It is a </a:t>
            </a:r>
            <a:r>
              <a:rPr lang="en-US" dirty="0" smtClean="0"/>
              <a:t>low-slung </a:t>
            </a:r>
            <a:r>
              <a:rPr lang="en-US" dirty="0"/>
              <a:t>villa </a:t>
            </a:r>
            <a:r>
              <a:rPr lang="en-US" dirty="0" smtClean="0"/>
              <a:t>laid </a:t>
            </a:r>
            <a:r>
              <a:rPr lang="en-US" dirty="0"/>
              <a:t>out on a single floor, and contains </a:t>
            </a:r>
            <a:r>
              <a:rPr lang="en-US" dirty="0" smtClean="0"/>
              <a:t>4 </a:t>
            </a:r>
            <a:r>
              <a:rPr lang="en-US" dirty="0"/>
              <a:t>bedrooms. It features several design elements that were novel at the time, such as floor-to-ceiling glazing in the living spaces, a flat roof, and an open concept for the kitchen, living, and dining rooms. The home's four bedrooms are laid out along a corridor in a separate wing. </a:t>
            </a:r>
            <a:r>
              <a:rPr lang="en-US" dirty="0" smtClean="0"/>
              <a:t>It is a true </a:t>
            </a:r>
            <a:r>
              <a:rPr lang="en-US" dirty="0"/>
              <a:t>example of mid-century </a:t>
            </a:r>
            <a:r>
              <a:rPr lang="en-US" dirty="0" smtClean="0"/>
              <a:t>post </a:t>
            </a:r>
            <a:r>
              <a:rPr lang="en-US" dirty="0"/>
              <a:t>and </a:t>
            </a:r>
            <a:r>
              <a:rPr lang="en-US" dirty="0" smtClean="0"/>
              <a:t>beam </a:t>
            </a:r>
            <a:r>
              <a:rPr lang="en-US" dirty="0"/>
              <a:t>construction, allowing for the wide-open flow of space from room to room, and the feature of a curved glass exterior wall. </a:t>
            </a:r>
            <a:r>
              <a:rPr lang="en-US" dirty="0" smtClean="0"/>
              <a:t>The </a:t>
            </a:r>
            <a:r>
              <a:rPr lang="en-US" dirty="0"/>
              <a:t>house has been totally renovated by the architectural firm </a:t>
            </a:r>
            <a:r>
              <a:rPr lang="en-US" dirty="0" smtClean="0"/>
              <a:t>Enclosures Architects.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8631660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82137"/>
            <a:ext cx="9144000" cy="1308552"/>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612" y="1690689"/>
            <a:ext cx="6168787" cy="4327974"/>
          </a:xfrm>
          <a:prstGeom prst="rect">
            <a:avLst/>
          </a:prstGeom>
        </p:spPr>
      </p:pic>
    </p:spTree>
    <p:extLst>
      <p:ext uri="{BB962C8B-B14F-4D97-AF65-F5344CB8AC3E}">
        <p14:creationId xmlns:p14="http://schemas.microsoft.com/office/powerpoint/2010/main" val="7246965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4870" y="1690689"/>
            <a:ext cx="6504383" cy="4437156"/>
          </a:xfrm>
          <a:prstGeom prst="rect">
            <a:avLst/>
          </a:prstGeom>
        </p:spPr>
      </p:pic>
      <p:pic>
        <p:nvPicPr>
          <p:cNvPr id="5" name="autumn-groom-background-music-73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573826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663" y="1690689"/>
            <a:ext cx="6400800" cy="4218792"/>
          </a:xfrm>
          <a:prstGeom prst="rect">
            <a:avLst/>
          </a:prstGeom>
        </p:spPr>
      </p:pic>
    </p:spTree>
    <p:extLst>
      <p:ext uri="{BB962C8B-B14F-4D97-AF65-F5344CB8AC3E}">
        <p14:creationId xmlns:p14="http://schemas.microsoft.com/office/powerpoint/2010/main" val="27669137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358" y="1690689"/>
            <a:ext cx="6653283" cy="4341621"/>
          </a:xfrm>
          <a:prstGeom prst="rect">
            <a:avLst/>
          </a:prstGeom>
        </p:spPr>
      </p:pic>
    </p:spTree>
    <p:extLst>
      <p:ext uri="{BB962C8B-B14F-4D97-AF65-F5344CB8AC3E}">
        <p14:creationId xmlns:p14="http://schemas.microsoft.com/office/powerpoint/2010/main" val="22285863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068" y="1690689"/>
            <a:ext cx="6690816" cy="4382566"/>
          </a:xfrm>
          <a:prstGeom prst="rect">
            <a:avLst/>
          </a:prstGeom>
        </p:spPr>
      </p:pic>
    </p:spTree>
    <p:extLst>
      <p:ext uri="{BB962C8B-B14F-4D97-AF65-F5344CB8AC3E}">
        <p14:creationId xmlns:p14="http://schemas.microsoft.com/office/powerpoint/2010/main" val="31256695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7520"/>
            <a:ext cx="6096000" cy="4572000"/>
          </a:xfrm>
          <a:prstGeom prst="rect">
            <a:avLst/>
          </a:prstGeom>
        </p:spPr>
      </p:pic>
    </p:spTree>
    <p:extLst>
      <p:ext uri="{BB962C8B-B14F-4D97-AF65-F5344CB8AC3E}">
        <p14:creationId xmlns:p14="http://schemas.microsoft.com/office/powerpoint/2010/main" val="16981721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4384" y="1690689"/>
            <a:ext cx="6246302" cy="4341621"/>
          </a:xfrm>
          <a:prstGeom prst="rect">
            <a:avLst/>
          </a:prstGeom>
        </p:spPr>
      </p:pic>
    </p:spTree>
    <p:extLst>
      <p:ext uri="{BB962C8B-B14F-4D97-AF65-F5344CB8AC3E}">
        <p14:creationId xmlns:p14="http://schemas.microsoft.com/office/powerpoint/2010/main" val="28001135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718" y="1690689"/>
            <a:ext cx="6518725" cy="4423508"/>
          </a:xfrm>
          <a:prstGeom prst="rect">
            <a:avLst/>
          </a:prstGeom>
        </p:spPr>
      </p:pic>
    </p:spTree>
    <p:extLst>
      <p:ext uri="{BB962C8B-B14F-4D97-AF65-F5344CB8AC3E}">
        <p14:creationId xmlns:p14="http://schemas.microsoft.com/office/powerpoint/2010/main" val="15816979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486" y="1690689"/>
            <a:ext cx="6677027" cy="4451351"/>
          </a:xfrm>
          <a:prstGeom prst="rect">
            <a:avLst/>
          </a:prstGeom>
        </p:spPr>
      </p:pic>
    </p:spTree>
    <p:extLst>
      <p:ext uri="{BB962C8B-B14F-4D97-AF65-F5344CB8AC3E}">
        <p14:creationId xmlns:p14="http://schemas.microsoft.com/office/powerpoint/2010/main" val="14098190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113" y="1690689"/>
            <a:ext cx="6476715" cy="4341621"/>
          </a:xfrm>
          <a:prstGeom prst="rect">
            <a:avLst/>
          </a:prstGeom>
        </p:spPr>
      </p:pic>
    </p:spTree>
    <p:extLst>
      <p:ext uri="{BB962C8B-B14F-4D97-AF65-F5344CB8AC3E}">
        <p14:creationId xmlns:p14="http://schemas.microsoft.com/office/powerpoint/2010/main" val="2630476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245" y="1690689"/>
            <a:ext cx="6489510" cy="4259735"/>
          </a:xfrm>
          <a:prstGeom prst="rect">
            <a:avLst/>
          </a:prstGeom>
        </p:spPr>
      </p:pic>
    </p:spTree>
    <p:extLst>
      <p:ext uri="{BB962C8B-B14F-4D97-AF65-F5344CB8AC3E}">
        <p14:creationId xmlns:p14="http://schemas.microsoft.com/office/powerpoint/2010/main" val="9358100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576" y="1690689"/>
            <a:ext cx="2841749" cy="445080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9"/>
            <a:ext cx="2826463" cy="4450804"/>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87" y="1690689"/>
            <a:ext cx="2911364" cy="4450804"/>
          </a:xfrm>
          <a:prstGeom prst="rect">
            <a:avLst/>
          </a:prstGeom>
        </p:spPr>
      </p:pic>
    </p:spTree>
    <p:extLst>
      <p:ext uri="{BB962C8B-B14F-4D97-AF65-F5344CB8AC3E}">
        <p14:creationId xmlns:p14="http://schemas.microsoft.com/office/powerpoint/2010/main" val="7851773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Cove </a:t>
            </a:r>
            <a:r>
              <a:rPr lang="fr-FR" sz="4000" dirty="0"/>
              <a:t>Way </a:t>
            </a:r>
            <a:r>
              <a:rPr lang="fr-FR" sz="4000" dirty="0" smtClean="0"/>
              <a:t>House, </a:t>
            </a:r>
            <a:r>
              <a:rPr lang="fr-FR" sz="4000" dirty="0"/>
              <a:t>Los Angeles,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364" y="1690689"/>
            <a:ext cx="6148339" cy="4464451"/>
          </a:xfrm>
          <a:prstGeom prst="rect">
            <a:avLst/>
          </a:prstGeom>
        </p:spPr>
      </p:pic>
    </p:spTree>
    <p:extLst>
      <p:ext uri="{BB962C8B-B14F-4D97-AF65-F5344CB8AC3E}">
        <p14:creationId xmlns:p14="http://schemas.microsoft.com/office/powerpoint/2010/main" val="34717399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6105" cy="1325563"/>
          </a:xfrm>
        </p:spPr>
        <p:txBody>
          <a:bodyPr/>
          <a:lstStyle/>
          <a:p>
            <a:r>
              <a:rPr lang="fr-FR" dirty="0" smtClean="0"/>
              <a:t>Blair House, Long Island, NY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792" y="1690689"/>
            <a:ext cx="2010431" cy="2589191"/>
          </a:xfrm>
          <a:prstGeom prst="rect">
            <a:avLst/>
          </a:prstGeom>
        </p:spPr>
      </p:pic>
      <p:pic>
        <p:nvPicPr>
          <p:cNvPr id="5" name="Image 4"/>
          <p:cNvPicPr>
            <a:picLocks noChangeAspect="1"/>
          </p:cNvPicPr>
          <p:nvPr/>
        </p:nvPicPr>
        <p:blipFill>
          <a:blip r:embed="rId3"/>
          <a:stretch>
            <a:fillRect/>
          </a:stretch>
        </p:blipFill>
        <p:spPr>
          <a:xfrm>
            <a:off x="283335" y="1690688"/>
            <a:ext cx="6016044" cy="4465413"/>
          </a:xfrm>
          <a:prstGeom prst="rect">
            <a:avLst/>
          </a:prstGeom>
        </p:spPr>
      </p:pic>
      <p:sp>
        <p:nvSpPr>
          <p:cNvPr id="6" name="ZoneTexte 5"/>
          <p:cNvSpPr txBox="1"/>
          <p:nvPr/>
        </p:nvSpPr>
        <p:spPr>
          <a:xfrm>
            <a:off x="6438792" y="3786389"/>
            <a:ext cx="1880960" cy="369332"/>
          </a:xfrm>
          <a:prstGeom prst="rect">
            <a:avLst/>
          </a:prstGeom>
          <a:noFill/>
        </p:spPr>
        <p:txBody>
          <a:bodyPr wrap="square" rtlCol="0">
            <a:spAutoFit/>
          </a:bodyPr>
          <a:lstStyle/>
          <a:p>
            <a:r>
              <a:rPr lang="fr-FR" dirty="0" smtClean="0">
                <a:solidFill>
                  <a:schemeClr val="bg1"/>
                </a:solidFill>
              </a:rPr>
              <a:t>George </a:t>
            </a:r>
            <a:r>
              <a:rPr lang="fr-FR" dirty="0" smtClean="0"/>
              <a:t>Nemeny</a:t>
            </a:r>
            <a:endParaRPr lang="fr-FR" dirty="0"/>
          </a:p>
        </p:txBody>
      </p:sp>
    </p:spTree>
    <p:extLst>
      <p:ext uri="{BB962C8B-B14F-4D97-AF65-F5344CB8AC3E}">
        <p14:creationId xmlns:p14="http://schemas.microsoft.com/office/powerpoint/2010/main" val="9054204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6105" cy="1325563"/>
          </a:xfrm>
        </p:spPr>
        <p:txBody>
          <a:bodyPr/>
          <a:lstStyle/>
          <a:p>
            <a:r>
              <a:rPr lang="fr-FR" dirty="0"/>
              <a:t>Blair House, Long Island, NY (1957)</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George Nemeny.</a:t>
            </a:r>
          </a:p>
          <a:p>
            <a:r>
              <a:rPr lang="en-US" dirty="0"/>
              <a:t>A secluded studio for work or quiet repose away from the bustle of normal family </a:t>
            </a:r>
            <a:r>
              <a:rPr lang="en-US" dirty="0" smtClean="0"/>
              <a:t>activity. </a:t>
            </a:r>
            <a:r>
              <a:rPr lang="en-US" dirty="0"/>
              <a:t>The </a:t>
            </a:r>
            <a:r>
              <a:rPr lang="en-US" dirty="0" smtClean="0"/>
              <a:t>master </a:t>
            </a:r>
            <a:r>
              <a:rPr lang="en-US" dirty="0"/>
              <a:t>bedroom and studio wing, paneled with crisp, off-white cypress boards, is raised </a:t>
            </a:r>
            <a:r>
              <a:rPr lang="en-US" dirty="0" smtClean="0"/>
              <a:t>on stilts </a:t>
            </a:r>
            <a:r>
              <a:rPr lang="en-US" dirty="0"/>
              <a:t>to separate it from the main ground floor living quarters. Connection is by way of a </a:t>
            </a:r>
            <a:r>
              <a:rPr lang="en-US" dirty="0" smtClean="0"/>
              <a:t>glass entrance </a:t>
            </a:r>
            <a:r>
              <a:rPr lang="en-US" dirty="0"/>
              <a:t>hall and U-shaped stone stairwell. The </a:t>
            </a:r>
            <a:r>
              <a:rPr lang="en-US" dirty="0" smtClean="0"/>
              <a:t>raised </a:t>
            </a:r>
            <a:r>
              <a:rPr lang="en-US" dirty="0"/>
              <a:t>wing is composed of one large, open space with </a:t>
            </a:r>
            <a:r>
              <a:rPr lang="en-US" dirty="0" smtClean="0"/>
              <a:t>bedroom </a:t>
            </a:r>
            <a:r>
              <a:rPr lang="en-US" dirty="0"/>
              <a:t>located nearest the </a:t>
            </a:r>
            <a:r>
              <a:rPr lang="en-US" dirty="0" smtClean="0"/>
              <a:t>stairway</a:t>
            </a:r>
            <a:r>
              <a:rPr lang="en-US" dirty="0"/>
              <a:t>, and studio at far end. L-shaped massing of the Blair house creates a private garden to the south. Living room </a:t>
            </a:r>
            <a:r>
              <a:rPr lang="en-US" dirty="0" smtClean="0"/>
              <a:t>wing </a:t>
            </a:r>
            <a:r>
              <a:rPr lang="en-US" dirty="0"/>
              <a:t>of the house is divided into three main elements : living, kitchen-dining, and children's </a:t>
            </a:r>
            <a:r>
              <a:rPr lang="en-US" dirty="0" smtClean="0"/>
              <a:t>quarters</a:t>
            </a:r>
            <a:r>
              <a:rPr lang="en-US" dirty="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7595313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90347" cy="1325563"/>
          </a:xfrm>
        </p:spPr>
        <p:txBody>
          <a:bodyPr/>
          <a:lstStyle/>
          <a:p>
            <a:r>
              <a:rPr lang="fr-FR" dirty="0"/>
              <a:t>Blair House, Long Island, NY (1957)</a:t>
            </a:r>
          </a:p>
        </p:txBody>
      </p:sp>
      <p:sp>
        <p:nvSpPr>
          <p:cNvPr id="3" name="Espace réservé du contenu 2"/>
          <p:cNvSpPr>
            <a:spLocks noGrp="1"/>
          </p:cNvSpPr>
          <p:nvPr>
            <p:ph idx="1"/>
          </p:nvPr>
        </p:nvSpPr>
        <p:spPr/>
        <p:txBody>
          <a:bodyPr/>
          <a:lstStyle/>
          <a:p>
            <a:r>
              <a:rPr lang="en-US" dirty="0"/>
              <a:t>All three elements have a view of the garden, for the entire wall along the south </a:t>
            </a:r>
            <a:r>
              <a:rPr lang="en-US" dirty="0" smtClean="0"/>
              <a:t>side </a:t>
            </a:r>
            <a:r>
              <a:rPr lang="en-US" dirty="0"/>
              <a:t>of the wing is glass. Exterior siding is cypress board stained dark brown to contrast </a:t>
            </a:r>
            <a:r>
              <a:rPr lang="en-US" dirty="0" smtClean="0"/>
              <a:t>with </a:t>
            </a:r>
            <a:r>
              <a:rPr lang="en-US" dirty="0"/>
              <a:t>the natural white siding of the raised wing.</a:t>
            </a:r>
            <a:r>
              <a:rPr lang="en-US" dirty="0" smtClean="0"/>
              <a:t> </a:t>
            </a:r>
            <a:r>
              <a:rPr lang="en-US" dirty="0"/>
              <a:t>Kitchen-dining area, with skylight, is located in the center of the wing and is open to </a:t>
            </a:r>
            <a:br>
              <a:rPr lang="en-US" dirty="0"/>
            </a:br>
            <a:r>
              <a:rPr lang="en-US" dirty="0"/>
              <a:t>both the living </a:t>
            </a:r>
            <a:r>
              <a:rPr lang="en-US" dirty="0" smtClean="0"/>
              <a:t>area </a:t>
            </a:r>
            <a:r>
              <a:rPr lang="en-US" dirty="0"/>
              <a:t>and the children's play area. Structural frame </a:t>
            </a:r>
            <a:r>
              <a:rPr lang="en-US" dirty="0" smtClean="0"/>
              <a:t>of </a:t>
            </a:r>
            <a:r>
              <a:rPr lang="en-US" dirty="0"/>
              <a:t>the house is steel and wood. Stilts that raise the studio-bedroom wing are 4 in. round </a:t>
            </a:r>
            <a:r>
              <a:rPr lang="en-US" dirty="0" smtClean="0"/>
              <a:t>columns</a:t>
            </a:r>
            <a:r>
              <a:rPr lang="en-US" dirty="0"/>
              <a:t>. Beneath the wing is shaded sitting area. </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0887732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64974"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7520"/>
            <a:ext cx="6096000" cy="4572000"/>
          </a:xfrm>
          <a:prstGeom prst="rect">
            <a:avLst/>
          </a:prstGeom>
        </p:spPr>
      </p:pic>
    </p:spTree>
    <p:extLst>
      <p:ext uri="{BB962C8B-B14F-4D97-AF65-F5344CB8AC3E}">
        <p14:creationId xmlns:p14="http://schemas.microsoft.com/office/powerpoint/2010/main" val="27237830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0499" cy="1325563"/>
          </a:xfrm>
        </p:spPr>
        <p:txBody>
          <a:bodyPr/>
          <a:lstStyle/>
          <a:p>
            <a:r>
              <a:rPr lang="fr-FR" dirty="0"/>
              <a:t>Blair House, Long Island, NY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04875" y="1690689"/>
            <a:ext cx="7334250" cy="3943350"/>
          </a:xfrm>
          <a:prstGeom prst="rect">
            <a:avLst/>
          </a:prstGeom>
        </p:spPr>
      </p:pic>
    </p:spTree>
    <p:extLst>
      <p:ext uri="{BB962C8B-B14F-4D97-AF65-F5344CB8AC3E}">
        <p14:creationId xmlns:p14="http://schemas.microsoft.com/office/powerpoint/2010/main" val="196524612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38832" cy="1325563"/>
          </a:xfrm>
        </p:spPr>
        <p:txBody>
          <a:bodyPr/>
          <a:lstStyle/>
          <a:p>
            <a:r>
              <a:rPr lang="fr-FR" dirty="0"/>
              <a:t>Blair House, Long Island, NY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725" y="1690689"/>
            <a:ext cx="6838682" cy="4349503"/>
          </a:xfrm>
          <a:prstGeom prst="rect">
            <a:avLst/>
          </a:prstGeom>
        </p:spPr>
      </p:pic>
    </p:spTree>
    <p:extLst>
      <p:ext uri="{BB962C8B-B14F-4D97-AF65-F5344CB8AC3E}">
        <p14:creationId xmlns:p14="http://schemas.microsoft.com/office/powerpoint/2010/main" val="40647457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500056" cy="1325563"/>
          </a:xfrm>
        </p:spPr>
        <p:txBody>
          <a:bodyPr/>
          <a:lstStyle/>
          <a:p>
            <a:r>
              <a:rPr lang="fr-FR" dirty="0" smtClean="0"/>
              <a:t> Blair </a:t>
            </a:r>
            <a:r>
              <a:rPr lang="fr-FR" dirty="0"/>
              <a:t>House, Long Island, NY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417" y="1690689"/>
            <a:ext cx="6787166" cy="4413897"/>
          </a:xfrm>
          <a:prstGeom prst="rect">
            <a:avLst/>
          </a:prstGeom>
        </p:spPr>
      </p:pic>
    </p:spTree>
    <p:extLst>
      <p:ext uri="{BB962C8B-B14F-4D97-AF65-F5344CB8AC3E}">
        <p14:creationId xmlns:p14="http://schemas.microsoft.com/office/powerpoint/2010/main" val="36790794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6105" cy="1325563"/>
          </a:xfrm>
        </p:spPr>
        <p:txBody>
          <a:bodyPr/>
          <a:lstStyle/>
          <a:p>
            <a:r>
              <a:rPr lang="fr-FR" dirty="0"/>
              <a:t>Blair House, Long Island, NY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963" y="1690689"/>
            <a:ext cx="6478073" cy="4478292"/>
          </a:xfrm>
          <a:prstGeom prst="rect">
            <a:avLst/>
          </a:prstGeom>
        </p:spPr>
      </p:pic>
    </p:spTree>
    <p:extLst>
      <p:ext uri="{BB962C8B-B14F-4D97-AF65-F5344CB8AC3E}">
        <p14:creationId xmlns:p14="http://schemas.microsoft.com/office/powerpoint/2010/main" val="1172427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13074" cy="1325563"/>
          </a:xfrm>
        </p:spPr>
        <p:txBody>
          <a:bodyPr/>
          <a:lstStyle/>
          <a:p>
            <a:r>
              <a:rPr lang="fr-FR" dirty="0"/>
              <a:t>Blair House, Long Island, NY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995825" y="1690689"/>
            <a:ext cx="3143250" cy="4053288"/>
          </a:xfrm>
          <a:prstGeom prst="rect">
            <a:avLst/>
          </a:prstGeom>
        </p:spPr>
      </p:pic>
      <p:pic>
        <p:nvPicPr>
          <p:cNvPr id="5" name="Image 4"/>
          <p:cNvPicPr>
            <a:picLocks noChangeAspect="1"/>
          </p:cNvPicPr>
          <p:nvPr/>
        </p:nvPicPr>
        <p:blipFill>
          <a:blip r:embed="rId3"/>
          <a:stretch>
            <a:fillRect/>
          </a:stretch>
        </p:blipFill>
        <p:spPr>
          <a:xfrm>
            <a:off x="5352714" y="1690689"/>
            <a:ext cx="2276475" cy="4053288"/>
          </a:xfrm>
          <a:prstGeom prst="rect">
            <a:avLst/>
          </a:prstGeom>
        </p:spPr>
      </p:pic>
    </p:spTree>
    <p:extLst>
      <p:ext uri="{BB962C8B-B14F-4D97-AF65-F5344CB8AC3E}">
        <p14:creationId xmlns:p14="http://schemas.microsoft.com/office/powerpoint/2010/main" val="19383700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Sherrill House, Hickory, NC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799" y="1690689"/>
            <a:ext cx="1971432" cy="227472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690689"/>
            <a:ext cx="5238750" cy="3486150"/>
          </a:xfrm>
          <a:prstGeom prst="rect">
            <a:avLst/>
          </a:prstGeom>
        </p:spPr>
      </p:pic>
      <p:sp>
        <p:nvSpPr>
          <p:cNvPr id="6" name="ZoneTexte 5"/>
          <p:cNvSpPr txBox="1"/>
          <p:nvPr/>
        </p:nvSpPr>
        <p:spPr>
          <a:xfrm>
            <a:off x="6246891" y="3539905"/>
            <a:ext cx="1901228" cy="369332"/>
          </a:xfrm>
          <a:prstGeom prst="rect">
            <a:avLst/>
          </a:prstGeom>
          <a:noFill/>
        </p:spPr>
        <p:txBody>
          <a:bodyPr wrap="square" rtlCol="0">
            <a:spAutoFit/>
          </a:bodyPr>
          <a:lstStyle/>
          <a:p>
            <a:r>
              <a:rPr lang="fr-FR" dirty="0" smtClean="0"/>
              <a:t>  </a:t>
            </a:r>
            <a:r>
              <a:rPr lang="fr-FR" dirty="0" smtClean="0">
                <a:solidFill>
                  <a:schemeClr val="bg1"/>
                </a:solidFill>
              </a:rPr>
              <a:t>James Sherrill</a:t>
            </a:r>
            <a:endParaRPr lang="fr-FR" dirty="0">
              <a:solidFill>
                <a:schemeClr val="bg1"/>
              </a:solidFill>
            </a:endParaRPr>
          </a:p>
        </p:txBody>
      </p:sp>
    </p:spTree>
    <p:extLst>
      <p:ext uri="{BB962C8B-B14F-4D97-AF65-F5344CB8AC3E}">
        <p14:creationId xmlns:p14="http://schemas.microsoft.com/office/powerpoint/2010/main" val="123395112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contenu 2"/>
          <p:cNvSpPr>
            <a:spLocks noGrp="1"/>
          </p:cNvSpPr>
          <p:nvPr>
            <p:ph idx="1"/>
          </p:nvPr>
        </p:nvSpPr>
        <p:spPr/>
        <p:txBody>
          <a:bodyPr/>
          <a:lstStyle/>
          <a:p>
            <a:r>
              <a:rPr lang="fr-FR" dirty="0" smtClean="0"/>
              <a:t>It is the own house of the architect James Sherrill.</a:t>
            </a:r>
          </a:p>
          <a:p>
            <a:r>
              <a:rPr lang="en-US" dirty="0"/>
              <a:t>This cantilevered structure appears to "float" over its basement walls and offers one-level living with partial unfinished basement. Inside, the open-concept design was decades ahead of its time, and offers a two-sided fireplace facing both a living room and den with adjoining dining area and kitchen. A central hallway leads to three bedrooms and two bathrooms, one with elevated tub for ease of "bathing babies."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2797656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744" y="1690689"/>
            <a:ext cx="6690511" cy="4429454"/>
          </a:xfrm>
          <a:prstGeom prst="rect">
            <a:avLst/>
          </a:prstGeom>
        </p:spPr>
      </p:pic>
    </p:spTree>
    <p:extLst>
      <p:ext uri="{BB962C8B-B14F-4D97-AF65-F5344CB8AC3E}">
        <p14:creationId xmlns:p14="http://schemas.microsoft.com/office/powerpoint/2010/main" val="4554936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736" y="1690689"/>
            <a:ext cx="6862527" cy="4357027"/>
          </a:xfrm>
          <a:prstGeom prst="rect">
            <a:avLst/>
          </a:prstGeom>
        </p:spPr>
      </p:pic>
    </p:spTree>
    <p:extLst>
      <p:ext uri="{BB962C8B-B14F-4D97-AF65-F5344CB8AC3E}">
        <p14:creationId xmlns:p14="http://schemas.microsoft.com/office/powerpoint/2010/main" val="41941102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950" y="1690689"/>
            <a:ext cx="6790099" cy="4429455"/>
          </a:xfrm>
          <a:prstGeom prst="rect">
            <a:avLst/>
          </a:prstGeom>
        </p:spPr>
      </p:pic>
    </p:spTree>
    <p:extLst>
      <p:ext uri="{BB962C8B-B14F-4D97-AF65-F5344CB8AC3E}">
        <p14:creationId xmlns:p14="http://schemas.microsoft.com/office/powerpoint/2010/main" val="26815202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84351"/>
            <a:ext cx="6096000" cy="4572000"/>
          </a:xfrm>
          <a:prstGeom prst="rect">
            <a:avLst/>
          </a:prstGeom>
        </p:spPr>
      </p:pic>
    </p:spTree>
    <p:extLst>
      <p:ext uri="{BB962C8B-B14F-4D97-AF65-F5344CB8AC3E}">
        <p14:creationId xmlns:p14="http://schemas.microsoft.com/office/powerpoint/2010/main" val="634400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629" y="1690689"/>
            <a:ext cx="6898741" cy="4402293"/>
          </a:xfrm>
          <a:prstGeom prst="rect">
            <a:avLst/>
          </a:prstGeom>
        </p:spPr>
      </p:pic>
    </p:spTree>
    <p:extLst>
      <p:ext uri="{BB962C8B-B14F-4D97-AF65-F5344CB8AC3E}">
        <p14:creationId xmlns:p14="http://schemas.microsoft.com/office/powerpoint/2010/main" val="35006978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432" y="1690689"/>
            <a:ext cx="6627136" cy="4519988"/>
          </a:xfrm>
          <a:prstGeom prst="rect">
            <a:avLst/>
          </a:prstGeom>
        </p:spPr>
      </p:pic>
    </p:spTree>
    <p:extLst>
      <p:ext uri="{BB962C8B-B14F-4D97-AF65-F5344CB8AC3E}">
        <p14:creationId xmlns:p14="http://schemas.microsoft.com/office/powerpoint/2010/main" val="53394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958" y="1690689"/>
            <a:ext cx="6618083" cy="4429455"/>
          </a:xfrm>
          <a:prstGeom prst="rect">
            <a:avLst/>
          </a:prstGeom>
        </p:spPr>
      </p:pic>
    </p:spTree>
    <p:extLst>
      <p:ext uri="{BB962C8B-B14F-4D97-AF65-F5344CB8AC3E}">
        <p14:creationId xmlns:p14="http://schemas.microsoft.com/office/powerpoint/2010/main" val="26568059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12" y="1690689"/>
            <a:ext cx="6599976" cy="4465668"/>
          </a:xfrm>
          <a:prstGeom prst="rect">
            <a:avLst/>
          </a:prstGeom>
        </p:spPr>
      </p:pic>
    </p:spTree>
    <p:extLst>
      <p:ext uri="{BB962C8B-B14F-4D97-AF65-F5344CB8AC3E}">
        <p14:creationId xmlns:p14="http://schemas.microsoft.com/office/powerpoint/2010/main" val="21879083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56" y="1627314"/>
            <a:ext cx="6889687" cy="4347972"/>
          </a:xfrm>
          <a:prstGeom prst="rect">
            <a:avLst/>
          </a:prstGeom>
        </p:spPr>
      </p:pic>
    </p:spTree>
    <p:extLst>
      <p:ext uri="{BB962C8B-B14F-4D97-AF65-F5344CB8AC3E}">
        <p14:creationId xmlns:p14="http://schemas.microsoft.com/office/powerpoint/2010/main" val="11586815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Sherrill House, Hickory, NC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6" y="1690689"/>
            <a:ext cx="7034542" cy="4456614"/>
          </a:xfrm>
          <a:prstGeom prst="rect">
            <a:avLst/>
          </a:prstGeom>
        </p:spPr>
      </p:pic>
    </p:spTree>
    <p:extLst>
      <p:ext uri="{BB962C8B-B14F-4D97-AF65-F5344CB8AC3E}">
        <p14:creationId xmlns:p14="http://schemas.microsoft.com/office/powerpoint/2010/main" val="9939681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418" y="1690689"/>
            <a:ext cx="6619164" cy="4491747"/>
          </a:xfrm>
          <a:prstGeom prst="rect">
            <a:avLst/>
          </a:prstGeom>
        </p:spPr>
      </p:pic>
      <p:sp>
        <p:nvSpPr>
          <p:cNvPr id="5" name="ZoneTexte 4"/>
          <p:cNvSpPr txBox="1"/>
          <p:nvPr/>
        </p:nvSpPr>
        <p:spPr>
          <a:xfrm>
            <a:off x="3220872" y="5227093"/>
            <a:ext cx="2743200" cy="769441"/>
          </a:xfrm>
          <a:prstGeom prst="rect">
            <a:avLst/>
          </a:prstGeom>
          <a:noFill/>
        </p:spPr>
        <p:txBody>
          <a:bodyPr wrap="square" rtlCol="0">
            <a:spAutoFit/>
          </a:bodyPr>
          <a:lstStyle/>
          <a:p>
            <a:r>
              <a:rPr lang="fr-FR" sz="4400" dirty="0" smtClean="0"/>
              <a:t>  THE END</a:t>
            </a:r>
            <a:endParaRPr lang="fr-FR" sz="4400" dirty="0"/>
          </a:p>
        </p:txBody>
      </p:sp>
    </p:spTree>
    <p:extLst>
      <p:ext uri="{BB962C8B-B14F-4D97-AF65-F5344CB8AC3E}">
        <p14:creationId xmlns:p14="http://schemas.microsoft.com/office/powerpoint/2010/main" val="33800700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7520"/>
            <a:ext cx="6096000" cy="4572000"/>
          </a:xfrm>
          <a:prstGeom prst="rect">
            <a:avLst/>
          </a:prstGeom>
        </p:spPr>
      </p:pic>
    </p:spTree>
    <p:extLst>
      <p:ext uri="{BB962C8B-B14F-4D97-AF65-F5344CB8AC3E}">
        <p14:creationId xmlns:p14="http://schemas.microsoft.com/office/powerpoint/2010/main" val="13488304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572000"/>
          </a:xfrm>
          <a:prstGeom prst="rect">
            <a:avLst/>
          </a:prstGeom>
        </p:spPr>
      </p:pic>
    </p:spTree>
    <p:extLst>
      <p:ext uri="{BB962C8B-B14F-4D97-AF65-F5344CB8AC3E}">
        <p14:creationId xmlns:p14="http://schemas.microsoft.com/office/powerpoint/2010/main" val="651121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3" cy="4464451"/>
          </a:xfrm>
          <a:prstGeom prst="rect">
            <a:avLst/>
          </a:prstGeom>
        </p:spPr>
      </p:pic>
    </p:spTree>
    <p:extLst>
      <p:ext uri="{BB962C8B-B14F-4D97-AF65-F5344CB8AC3E}">
        <p14:creationId xmlns:p14="http://schemas.microsoft.com/office/powerpoint/2010/main" val="14411944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r>
              <a:rPr lang="fr-FR" dirty="0" smtClean="0"/>
              <a:t>1957</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a:t>
            </a:r>
            <a:r>
              <a:rPr lang="en-US" dirty="0" smtClean="0"/>
              <a:t>. </a:t>
            </a:r>
          </a:p>
          <a:p>
            <a:r>
              <a:rPr lang="en-US" dirty="0" smtClean="0"/>
              <a:t>Some </a:t>
            </a:r>
            <a:r>
              <a:rPr lang="en-US" dirty="0"/>
              <a:t>of them have become icons of contemporary architecture (members of the iconic.org network) and are recognized and protected as such</a:t>
            </a:r>
            <a:r>
              <a:rPr lang="en-US" dirty="0" smtClean="0"/>
              <a:t>. </a:t>
            </a:r>
          </a:p>
          <a:p>
            <a:r>
              <a:rPr lang="en-US" dirty="0" smtClean="0"/>
              <a:t>They </a:t>
            </a:r>
            <a:r>
              <a:rPr lang="en-US" dirty="0"/>
              <a:t>remain unique either by their constructive principle, or by their location, or by their theoretical importance, or by their perfect integration into the landscape.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572000"/>
          </a:xfrm>
          <a:prstGeom prst="rect">
            <a:avLst/>
          </a:prstGeom>
        </p:spPr>
      </p:pic>
    </p:spTree>
    <p:extLst>
      <p:ext uri="{BB962C8B-B14F-4D97-AF65-F5344CB8AC3E}">
        <p14:creationId xmlns:p14="http://schemas.microsoft.com/office/powerpoint/2010/main" val="20750461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7013"/>
            <a:ext cx="9144000" cy="1325563"/>
          </a:xfrm>
        </p:spPr>
        <p:txBody>
          <a:bodyPr/>
          <a:lstStyle/>
          <a:p>
            <a:r>
              <a:rPr lang="fr-FR" dirty="0" smtClean="0"/>
              <a:t>  Sam Herron House, Venice, FL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775" y="1772576"/>
            <a:ext cx="3167914" cy="316791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 y="1772576"/>
            <a:ext cx="4653886" cy="4355269"/>
          </a:xfrm>
          <a:prstGeom prst="rect">
            <a:avLst/>
          </a:prstGeom>
        </p:spPr>
      </p:pic>
      <p:sp>
        <p:nvSpPr>
          <p:cNvPr id="6" name="ZoneTexte 5"/>
          <p:cNvSpPr txBox="1"/>
          <p:nvPr/>
        </p:nvSpPr>
        <p:spPr>
          <a:xfrm>
            <a:off x="5718412" y="4435522"/>
            <a:ext cx="2265528" cy="382138"/>
          </a:xfrm>
          <a:prstGeom prst="rect">
            <a:avLst/>
          </a:prstGeom>
          <a:noFill/>
        </p:spPr>
        <p:txBody>
          <a:bodyPr wrap="square" rtlCol="0">
            <a:spAutoFit/>
          </a:bodyPr>
          <a:lstStyle/>
          <a:p>
            <a:r>
              <a:rPr lang="fr-FR" dirty="0" smtClean="0">
                <a:solidFill>
                  <a:schemeClr val="bg1"/>
                </a:solidFill>
              </a:rPr>
              <a:t>Victor Lundy</a:t>
            </a:r>
            <a:endParaRPr lang="fr-FR" dirty="0">
              <a:solidFill>
                <a:schemeClr val="bg1"/>
              </a:solidFill>
            </a:endParaRPr>
          </a:p>
        </p:txBody>
      </p:sp>
    </p:spTree>
    <p:extLst>
      <p:ext uri="{BB962C8B-B14F-4D97-AF65-F5344CB8AC3E}">
        <p14:creationId xmlns:p14="http://schemas.microsoft.com/office/powerpoint/2010/main" val="254322351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966579" cy="1325563"/>
          </a:xfrm>
        </p:spPr>
        <p:txBody>
          <a:bodyPr/>
          <a:lstStyle/>
          <a:p>
            <a:r>
              <a:rPr lang="fr-FR" dirty="0" smtClean="0"/>
              <a:t> Sam </a:t>
            </a:r>
            <a:r>
              <a:rPr lang="fr-FR" dirty="0"/>
              <a:t>Herron House, Venice, FL (</a:t>
            </a:r>
            <a:r>
              <a:rPr lang="fr-FR" dirty="0" smtClean="0"/>
              <a:t>1957)</a:t>
            </a:r>
            <a:endParaRPr lang="fr-FR" dirty="0"/>
          </a:p>
        </p:txBody>
      </p:sp>
      <p:sp>
        <p:nvSpPr>
          <p:cNvPr id="3" name="Espace réservé du contenu 2"/>
          <p:cNvSpPr>
            <a:spLocks noGrp="1"/>
          </p:cNvSpPr>
          <p:nvPr>
            <p:ph idx="1"/>
          </p:nvPr>
        </p:nvSpPr>
        <p:spPr/>
        <p:txBody>
          <a:bodyPr/>
          <a:lstStyle/>
          <a:p>
            <a:r>
              <a:rPr lang="fr-FR" dirty="0" smtClean="0"/>
              <a:t>It is the work of the architect Victor Lundy.</a:t>
            </a:r>
          </a:p>
          <a:p>
            <a:r>
              <a:rPr lang="fr-FR" dirty="0" smtClean="0"/>
              <a:t>The Herron house is all curves and circles. The house is known for its defining feature : wavy posts and beams that in one fluid motion shade the patios  on the east and west side of the central pavilion and enclose the core of the structure. The cruciform interior include bedrooms and bathrooms at each corner, a great room and a kitchen in 3.200 sqf.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4500849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02806" cy="1325563"/>
          </a:xfrm>
        </p:spPr>
        <p:txBody>
          <a:bodyPr/>
          <a:lstStyle/>
          <a:p>
            <a:r>
              <a:rPr lang="fr-FR" dirty="0"/>
              <a:t>Sam Herron House, Venice, FL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12" y="1690689"/>
            <a:ext cx="6837528" cy="4491747"/>
          </a:xfrm>
          <a:prstGeom prst="rect">
            <a:avLst/>
          </a:prstGeom>
        </p:spPr>
      </p:pic>
    </p:spTree>
    <p:extLst>
      <p:ext uri="{BB962C8B-B14F-4D97-AF65-F5344CB8AC3E}">
        <p14:creationId xmlns:p14="http://schemas.microsoft.com/office/powerpoint/2010/main" val="13775455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734568" cy="1325563"/>
          </a:xfrm>
        </p:spPr>
        <p:txBody>
          <a:bodyPr/>
          <a:lstStyle/>
          <a:p>
            <a:r>
              <a:rPr lang="fr-FR" dirty="0"/>
              <a:t>Sam Herron House, Venice, FL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588" y="1690689"/>
            <a:ext cx="6864824" cy="4464452"/>
          </a:xfrm>
          <a:prstGeom prst="rect">
            <a:avLst/>
          </a:prstGeom>
        </p:spPr>
      </p:pic>
    </p:spTree>
    <p:extLst>
      <p:ext uri="{BB962C8B-B14F-4D97-AF65-F5344CB8AC3E}">
        <p14:creationId xmlns:p14="http://schemas.microsoft.com/office/powerpoint/2010/main" val="18454507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07272" cy="1325563"/>
          </a:xfrm>
        </p:spPr>
        <p:txBody>
          <a:bodyPr/>
          <a:lstStyle/>
          <a:p>
            <a:r>
              <a:rPr lang="fr-FR" dirty="0"/>
              <a:t>Sam Herron House, Venice, FL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457" y="1690689"/>
            <a:ext cx="6395086" cy="4267836"/>
          </a:xfrm>
          <a:prstGeom prst="rect">
            <a:avLst/>
          </a:prstGeom>
        </p:spPr>
      </p:pic>
    </p:spTree>
    <p:extLst>
      <p:ext uri="{BB962C8B-B14F-4D97-AF65-F5344CB8AC3E}">
        <p14:creationId xmlns:p14="http://schemas.microsoft.com/office/powerpoint/2010/main" val="22497237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679976" cy="1325563"/>
          </a:xfrm>
        </p:spPr>
        <p:txBody>
          <a:bodyPr/>
          <a:lstStyle/>
          <a:p>
            <a:r>
              <a:rPr lang="fr-FR" dirty="0"/>
              <a:t>Sam Herron House, Venice, FL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6" y="1690689"/>
            <a:ext cx="6810233" cy="4409860"/>
          </a:xfrm>
          <a:prstGeom prst="rect">
            <a:avLst/>
          </a:prstGeom>
        </p:spPr>
      </p:pic>
    </p:spTree>
    <p:extLst>
      <p:ext uri="{BB962C8B-B14F-4D97-AF65-F5344CB8AC3E}">
        <p14:creationId xmlns:p14="http://schemas.microsoft.com/office/powerpoint/2010/main" val="17855951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16454" cy="1325563"/>
          </a:xfrm>
        </p:spPr>
        <p:txBody>
          <a:bodyPr/>
          <a:lstStyle/>
          <a:p>
            <a:r>
              <a:rPr lang="fr-FR" dirty="0" smtClean="0"/>
              <a:t> Sam </a:t>
            </a:r>
            <a:r>
              <a:rPr lang="fr-FR" dirty="0"/>
              <a:t>Herron House, Venice, FL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63773" y="1690689"/>
            <a:ext cx="4408227" cy="4210048"/>
          </a:xfrm>
          <a:prstGeom prst="rect">
            <a:avLst/>
          </a:prstGeom>
        </p:spPr>
      </p:pic>
      <p:pic>
        <p:nvPicPr>
          <p:cNvPr id="5" name="Image 4"/>
          <p:cNvPicPr>
            <a:picLocks noChangeAspect="1"/>
          </p:cNvPicPr>
          <p:nvPr/>
        </p:nvPicPr>
        <p:blipFill>
          <a:blip r:embed="rId3"/>
          <a:stretch>
            <a:fillRect/>
          </a:stretch>
        </p:blipFill>
        <p:spPr>
          <a:xfrm>
            <a:off x="4681182" y="1690689"/>
            <a:ext cx="4299045" cy="4191496"/>
          </a:xfrm>
          <a:prstGeom prst="rect">
            <a:avLst/>
          </a:prstGeom>
        </p:spPr>
      </p:pic>
    </p:spTree>
    <p:extLst>
      <p:ext uri="{BB962C8B-B14F-4D97-AF65-F5344CB8AC3E}">
        <p14:creationId xmlns:p14="http://schemas.microsoft.com/office/powerpoint/2010/main" val="5508108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52679" cy="1325563"/>
          </a:xfrm>
        </p:spPr>
        <p:txBody>
          <a:bodyPr/>
          <a:lstStyle/>
          <a:p>
            <a:r>
              <a:rPr lang="fr-FR" dirty="0"/>
              <a:t>Sam Herron House, Venice, FL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585" y="1690685"/>
            <a:ext cx="2648520" cy="45463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0" y="1690685"/>
            <a:ext cx="2975210" cy="454633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184" y="1690685"/>
            <a:ext cx="3152632" cy="4546339"/>
          </a:xfrm>
          <a:prstGeom prst="rect">
            <a:avLst/>
          </a:prstGeom>
        </p:spPr>
      </p:pic>
    </p:spTree>
    <p:extLst>
      <p:ext uri="{BB962C8B-B14F-4D97-AF65-F5344CB8AC3E}">
        <p14:creationId xmlns:p14="http://schemas.microsoft.com/office/powerpoint/2010/main" val="11629337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557145" cy="1325563"/>
          </a:xfrm>
        </p:spPr>
        <p:txBody>
          <a:bodyPr/>
          <a:lstStyle/>
          <a:p>
            <a:r>
              <a:rPr lang="fr-FR" dirty="0"/>
              <a:t>Sam Herron House, Venice, FL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59" y="1690689"/>
            <a:ext cx="6823881" cy="4314326"/>
          </a:xfrm>
          <a:prstGeom prst="rect">
            <a:avLst/>
          </a:prstGeom>
        </p:spPr>
      </p:pic>
    </p:spTree>
    <p:extLst>
      <p:ext uri="{BB962C8B-B14F-4D97-AF65-F5344CB8AC3E}">
        <p14:creationId xmlns:p14="http://schemas.microsoft.com/office/powerpoint/2010/main" val="13975732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4137907110"/>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66328" cy="1325563"/>
          </a:xfrm>
        </p:spPr>
        <p:txBody>
          <a:bodyPr/>
          <a:lstStyle/>
          <a:p>
            <a:r>
              <a:rPr lang="fr-FR" dirty="0"/>
              <a:t>Sam Herron House, Venice, FL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940" y="1690689"/>
            <a:ext cx="7042245" cy="4437157"/>
          </a:xfrm>
          <a:prstGeom prst="rect">
            <a:avLst/>
          </a:prstGeom>
        </p:spPr>
      </p:pic>
    </p:spTree>
    <p:extLst>
      <p:ext uri="{BB962C8B-B14F-4D97-AF65-F5344CB8AC3E}">
        <p14:creationId xmlns:p14="http://schemas.microsoft.com/office/powerpoint/2010/main" val="38721124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Cecil </a:t>
            </a:r>
            <a:r>
              <a:rPr lang="fr-FR" sz="4000" dirty="0"/>
              <a:t>Alexander </a:t>
            </a:r>
            <a:r>
              <a:rPr lang="fr-FR" sz="4000" dirty="0" smtClean="0"/>
              <a:t>House, Atlanta, GA </a:t>
            </a:r>
            <a:r>
              <a:rPr lang="fr-FR" sz="4000" dirty="0"/>
              <a:t>(1957)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2" y="1690689"/>
            <a:ext cx="5040560" cy="398679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690689"/>
            <a:ext cx="2095500" cy="16478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496262"/>
            <a:ext cx="1809750" cy="2181225"/>
          </a:xfrm>
          <a:prstGeom prst="rect">
            <a:avLst/>
          </a:prstGeom>
        </p:spPr>
      </p:pic>
      <p:sp>
        <p:nvSpPr>
          <p:cNvPr id="7" name="ZoneTexte 6"/>
          <p:cNvSpPr txBox="1"/>
          <p:nvPr/>
        </p:nvSpPr>
        <p:spPr>
          <a:xfrm>
            <a:off x="6400800" y="5307980"/>
            <a:ext cx="1683834" cy="369332"/>
          </a:xfrm>
          <a:prstGeom prst="rect">
            <a:avLst/>
          </a:prstGeom>
          <a:noFill/>
        </p:spPr>
        <p:txBody>
          <a:bodyPr wrap="square" rtlCol="0">
            <a:spAutoFit/>
          </a:bodyPr>
          <a:lstStyle/>
          <a:p>
            <a:r>
              <a:rPr lang="fr-FR" dirty="0" smtClean="0">
                <a:solidFill>
                  <a:schemeClr val="bg1"/>
                </a:solidFill>
              </a:rPr>
              <a:t>Cecil Alexander</a:t>
            </a:r>
            <a:endParaRPr lang="fr-FR" dirty="0">
              <a:solidFill>
                <a:schemeClr val="bg1"/>
              </a:solidFill>
            </a:endParaRPr>
          </a:p>
        </p:txBody>
      </p:sp>
    </p:spTree>
    <p:extLst>
      <p:ext uri="{BB962C8B-B14F-4D97-AF65-F5344CB8AC3E}">
        <p14:creationId xmlns:p14="http://schemas.microsoft.com/office/powerpoint/2010/main" val="20849942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Cecil </a:t>
            </a:r>
            <a:r>
              <a:rPr lang="fr-FR" sz="4000" dirty="0"/>
              <a:t>Alexander </a:t>
            </a:r>
            <a:r>
              <a:rPr lang="fr-FR" sz="4000" dirty="0" smtClean="0"/>
              <a:t>House, Atlanta, GA </a:t>
            </a:r>
            <a:r>
              <a:rPr lang="fr-FR" sz="4000" dirty="0"/>
              <a:t>(1957)</a:t>
            </a:r>
          </a:p>
        </p:txBody>
      </p:sp>
      <p:sp>
        <p:nvSpPr>
          <p:cNvPr id="3" name="Espace réservé du contenu 2"/>
          <p:cNvSpPr>
            <a:spLocks noGrp="1"/>
          </p:cNvSpPr>
          <p:nvPr>
            <p:ph idx="1"/>
          </p:nvPr>
        </p:nvSpPr>
        <p:spPr/>
        <p:txBody>
          <a:bodyPr>
            <a:normAutofit/>
          </a:bodyPr>
          <a:lstStyle/>
          <a:p>
            <a:r>
              <a:rPr lang="en-US" dirty="0"/>
              <a:t>It is the architect Cecil Alexander's own </a:t>
            </a:r>
            <a:r>
              <a:rPr lang="en-US" dirty="0" smtClean="0"/>
              <a:t>residence</a:t>
            </a:r>
          </a:p>
          <a:p>
            <a:r>
              <a:rPr lang="en-US" dirty="0" smtClean="0"/>
              <a:t>It </a:t>
            </a:r>
            <a:r>
              <a:rPr lang="en-US" dirty="0"/>
              <a:t>has a circular plan with an inner courtyard. This central space is covered by a pleated plate roof punctuated by dormers that flood the interior space with light</a:t>
            </a:r>
            <a:r>
              <a:rPr lang="en-US" dirty="0" smtClean="0"/>
              <a:t>. Meanwhile</a:t>
            </a:r>
            <a:r>
              <a:rPr lang="en-US" dirty="0"/>
              <a:t>, the wedge-shaped rooms radiate outwards from the </a:t>
            </a:r>
            <a:r>
              <a:rPr lang="en-US" dirty="0" smtClean="0"/>
              <a:t>inner </a:t>
            </a:r>
            <a:r>
              <a:rPr lang="en-US" dirty="0"/>
              <a:t>courtyard. The rooms in the north and east parts of the house have curved bay windows from floor to ceiling, while panoramic windows in 3 parts punctuate the west wall of the house.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7480707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Cecil </a:t>
            </a:r>
            <a:r>
              <a:rPr lang="fr-FR" sz="4000" dirty="0"/>
              <a:t>Alexander </a:t>
            </a:r>
            <a:r>
              <a:rPr lang="fr-FR" sz="4000" dirty="0" smtClean="0"/>
              <a:t>House, Atlanta, GA </a:t>
            </a:r>
            <a:r>
              <a:rPr lang="fr-FR" sz="4000" dirty="0"/>
              <a:t>(1957)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276872"/>
            <a:ext cx="4267200" cy="28479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76871"/>
            <a:ext cx="4392488" cy="2847975"/>
          </a:xfrm>
          <a:prstGeom prst="rect">
            <a:avLst/>
          </a:prstGeom>
        </p:spPr>
      </p:pic>
    </p:spTree>
    <p:extLst>
      <p:ext uri="{BB962C8B-B14F-4D97-AF65-F5344CB8AC3E}">
        <p14:creationId xmlns:p14="http://schemas.microsoft.com/office/powerpoint/2010/main" val="9735591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Cecil </a:t>
            </a:r>
            <a:r>
              <a:rPr lang="fr-FR" sz="4000" dirty="0"/>
              <a:t>Alexander </a:t>
            </a:r>
            <a:r>
              <a:rPr lang="fr-FR" sz="4000" dirty="0" smtClean="0"/>
              <a:t>House, Atlanta, GA </a:t>
            </a:r>
            <a:r>
              <a:rPr lang="fr-FR" sz="4000" dirty="0"/>
              <a:t>(1957)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620" y="1690689"/>
            <a:ext cx="6840760" cy="4258591"/>
          </a:xfrm>
          <a:prstGeom prst="rect">
            <a:avLst/>
          </a:prstGeom>
        </p:spPr>
      </p:pic>
    </p:spTree>
    <p:extLst>
      <p:ext uri="{BB962C8B-B14F-4D97-AF65-F5344CB8AC3E}">
        <p14:creationId xmlns:p14="http://schemas.microsoft.com/office/powerpoint/2010/main" val="12020541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4765"/>
            <a:ext cx="9144000" cy="1325563"/>
          </a:xfrm>
        </p:spPr>
        <p:txBody>
          <a:bodyPr>
            <a:normAutofit/>
          </a:bodyPr>
          <a:lstStyle/>
          <a:p>
            <a:r>
              <a:rPr lang="fr-FR" sz="4000" dirty="0" smtClean="0"/>
              <a:t> Cecil </a:t>
            </a:r>
            <a:r>
              <a:rPr lang="fr-FR" sz="4000" dirty="0"/>
              <a:t>Alexander </a:t>
            </a:r>
            <a:r>
              <a:rPr lang="fr-FR" sz="4000" dirty="0" smtClean="0"/>
              <a:t>House, Atlanta, GA </a:t>
            </a:r>
            <a:r>
              <a:rPr lang="fr-FR" sz="4000" dirty="0"/>
              <a:t>(1957)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155" y="1690689"/>
            <a:ext cx="6247689" cy="4186583"/>
          </a:xfrm>
          <a:prstGeom prst="rect">
            <a:avLst/>
          </a:prstGeom>
        </p:spPr>
      </p:pic>
    </p:spTree>
    <p:extLst>
      <p:ext uri="{BB962C8B-B14F-4D97-AF65-F5344CB8AC3E}">
        <p14:creationId xmlns:p14="http://schemas.microsoft.com/office/powerpoint/2010/main" val="35986135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Cecil </a:t>
            </a:r>
            <a:r>
              <a:rPr lang="fr-FR" sz="4000" dirty="0"/>
              <a:t>Alexander </a:t>
            </a:r>
            <a:r>
              <a:rPr lang="fr-FR" sz="4000" dirty="0" smtClean="0"/>
              <a:t>House, Atlanta, GA </a:t>
            </a:r>
            <a:r>
              <a:rPr lang="fr-FR" sz="4000" dirty="0"/>
              <a:t>(1957)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821" y="1590328"/>
            <a:ext cx="5966358" cy="4342122"/>
          </a:xfrm>
          <a:prstGeom prst="rect">
            <a:avLst/>
          </a:prstGeom>
        </p:spPr>
      </p:pic>
      <p:pic>
        <p:nvPicPr>
          <p:cNvPr id="5" name="bop-things-background-music-with-sax-flute-and-harmonica-73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203927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Frank House, Pasadena, CA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575" y="1690689"/>
            <a:ext cx="1856950" cy="226745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3176" y="1690689"/>
            <a:ext cx="1788812" cy="226745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6574" y="4065944"/>
            <a:ext cx="1856951" cy="2022886"/>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16" y="1690689"/>
            <a:ext cx="4902207" cy="4398142"/>
          </a:xfrm>
          <a:prstGeom prst="rect">
            <a:avLst/>
          </a:prstGeom>
        </p:spPr>
      </p:pic>
      <p:sp>
        <p:nvSpPr>
          <p:cNvPr id="10" name="ZoneTexte 9"/>
          <p:cNvSpPr txBox="1"/>
          <p:nvPr/>
        </p:nvSpPr>
        <p:spPr>
          <a:xfrm>
            <a:off x="5106923" y="3439236"/>
            <a:ext cx="1771549" cy="369332"/>
          </a:xfrm>
          <a:prstGeom prst="rect">
            <a:avLst/>
          </a:prstGeom>
          <a:noFill/>
        </p:spPr>
        <p:txBody>
          <a:bodyPr wrap="square" rtlCol="0">
            <a:spAutoFit/>
          </a:bodyPr>
          <a:lstStyle/>
          <a:p>
            <a:r>
              <a:rPr lang="fr-FR" dirty="0" smtClean="0">
                <a:solidFill>
                  <a:schemeClr val="bg1"/>
                </a:solidFill>
              </a:rPr>
              <a:t>Conrad </a:t>
            </a:r>
            <a:r>
              <a:rPr lang="fr-FR" dirty="0" smtClean="0"/>
              <a:t>Buff</a:t>
            </a:r>
            <a:endParaRPr lang="fr-FR" dirty="0"/>
          </a:p>
        </p:txBody>
      </p:sp>
      <p:sp>
        <p:nvSpPr>
          <p:cNvPr id="11" name="ZoneTexte 10"/>
          <p:cNvSpPr txBox="1"/>
          <p:nvPr/>
        </p:nvSpPr>
        <p:spPr>
          <a:xfrm>
            <a:off x="5186575" y="5650173"/>
            <a:ext cx="1856950" cy="369332"/>
          </a:xfrm>
          <a:prstGeom prst="rect">
            <a:avLst/>
          </a:prstGeom>
          <a:noFill/>
        </p:spPr>
        <p:txBody>
          <a:bodyPr wrap="square" rtlCol="0">
            <a:spAutoFit/>
          </a:bodyPr>
          <a:lstStyle/>
          <a:p>
            <a:r>
              <a:rPr lang="fr-FR" dirty="0" smtClean="0">
                <a:solidFill>
                  <a:schemeClr val="bg1"/>
                </a:solidFill>
              </a:rPr>
              <a:t>Calvin Straub</a:t>
            </a:r>
            <a:endParaRPr lang="fr-FR" dirty="0">
              <a:solidFill>
                <a:schemeClr val="bg1"/>
              </a:solidFill>
            </a:endParaRPr>
          </a:p>
        </p:txBody>
      </p:sp>
      <p:sp>
        <p:nvSpPr>
          <p:cNvPr id="12" name="ZoneTexte 11"/>
          <p:cNvSpPr txBox="1"/>
          <p:nvPr/>
        </p:nvSpPr>
        <p:spPr>
          <a:xfrm>
            <a:off x="7123176" y="3439236"/>
            <a:ext cx="1868463" cy="369332"/>
          </a:xfrm>
          <a:prstGeom prst="rect">
            <a:avLst/>
          </a:prstGeom>
          <a:noFill/>
        </p:spPr>
        <p:txBody>
          <a:bodyPr wrap="square" rtlCol="0">
            <a:spAutoFit/>
          </a:bodyPr>
          <a:lstStyle/>
          <a:p>
            <a:r>
              <a:rPr lang="fr-FR" dirty="0" smtClean="0">
                <a:solidFill>
                  <a:schemeClr val="bg1"/>
                </a:solidFill>
              </a:rPr>
              <a:t>Donald Hensman</a:t>
            </a:r>
            <a:endParaRPr lang="fr-FR" dirty="0">
              <a:solidFill>
                <a:schemeClr val="bg1"/>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666" y="4187014"/>
            <a:ext cx="1692322" cy="1647825"/>
          </a:xfrm>
          <a:prstGeom prst="rect">
            <a:avLst/>
          </a:prstGeom>
        </p:spPr>
      </p:pic>
    </p:spTree>
    <p:extLst>
      <p:ext uri="{BB962C8B-B14F-4D97-AF65-F5344CB8AC3E}">
        <p14:creationId xmlns:p14="http://schemas.microsoft.com/office/powerpoint/2010/main" val="382391231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(1957)</a:t>
            </a:r>
          </a:p>
        </p:txBody>
      </p:sp>
      <p:sp>
        <p:nvSpPr>
          <p:cNvPr id="3" name="Espace réservé du contenu 2"/>
          <p:cNvSpPr>
            <a:spLocks noGrp="1"/>
          </p:cNvSpPr>
          <p:nvPr>
            <p:ph idx="1"/>
          </p:nvPr>
        </p:nvSpPr>
        <p:spPr>
          <a:xfrm>
            <a:off x="628650" y="1825625"/>
            <a:ext cx="8078622" cy="4351338"/>
          </a:xfrm>
        </p:spPr>
        <p:txBody>
          <a:bodyPr>
            <a:normAutofit lnSpcReduction="10000"/>
          </a:bodyPr>
          <a:lstStyle/>
          <a:p>
            <a:r>
              <a:rPr lang="fr-FR" dirty="0" smtClean="0"/>
              <a:t>It is the work of Buff/Straub/Hensman firm.</a:t>
            </a:r>
          </a:p>
          <a:p>
            <a:r>
              <a:rPr lang="en-US" dirty="0"/>
              <a:t>The home's design features gently sloped roofs with tongue-and-groove overhangs, an exterior with wide glass panels interspersed with thin wood and stucco sections, and exposed wooden </a:t>
            </a:r>
            <a:r>
              <a:rPr lang="en-US" dirty="0" smtClean="0"/>
              <a:t>framing. </a:t>
            </a:r>
            <a:r>
              <a:rPr lang="fr-FR" dirty="0" smtClean="0"/>
              <a:t>It is a T shape building : the stem of the T is the tall living room, whose prominent ridge beam extends  well past the wood tongue-and-groove overhang protecting  the full lenght porch. A secondary vertical volume has a roof identical to that of the living room with shallow angle and protruding outrigger ridge beam.</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4542493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(1957)</a:t>
            </a:r>
          </a:p>
        </p:txBody>
      </p:sp>
      <p:sp>
        <p:nvSpPr>
          <p:cNvPr id="3" name="Espace réservé du contenu 2"/>
          <p:cNvSpPr>
            <a:spLocks noGrp="1"/>
          </p:cNvSpPr>
          <p:nvPr>
            <p:ph idx="1"/>
          </p:nvPr>
        </p:nvSpPr>
        <p:spPr/>
        <p:txBody>
          <a:bodyPr>
            <a:normAutofit/>
          </a:bodyPr>
          <a:lstStyle/>
          <a:p>
            <a:r>
              <a:rPr lang="fr-FR" dirty="0"/>
              <a:t>Outdoor desks extend all major volumes into the landscape. In contrast with the forceful east facade, the public entrance is discreet</a:t>
            </a:r>
            <a:r>
              <a:rPr lang="fr-FR" dirty="0" smtClean="0"/>
              <a:t>. On the interior, as on the exterior, the wood framing members are stained dark. </a:t>
            </a:r>
            <a:r>
              <a:rPr lang="en-US" dirty="0" smtClean="0"/>
              <a:t>Common </a:t>
            </a:r>
            <a:r>
              <a:rPr lang="en-US" dirty="0"/>
              <a:t>brick is used for the fireplace; steps leading from the living room down to the pool and </a:t>
            </a:r>
            <a:r>
              <a:rPr lang="en-US" dirty="0" smtClean="0"/>
              <a:t>play /work /</a:t>
            </a:r>
            <a:r>
              <a:rPr lang="en-US" dirty="0"/>
              <a:t>servant rooms, and as the coping for stucco-clad low walls that appear as transitional elements between the living room and pool </a:t>
            </a:r>
            <a:r>
              <a:rPr lang="en-US" dirty="0" smtClean="0"/>
              <a:t>elevations.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6947881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92500" lnSpcReduction="20000"/>
          </a:bodyPr>
          <a:lstStyle/>
          <a:p>
            <a:r>
              <a:rPr lang="fr-FR" dirty="0" smtClean="0"/>
              <a:t>Towers </a:t>
            </a:r>
            <a:r>
              <a:rPr lang="fr-FR" dirty="0"/>
              <a:t>Residence, </a:t>
            </a:r>
            <a:r>
              <a:rPr lang="fr-FR" dirty="0" smtClean="0"/>
              <a:t>Ulrich Franzen, CT.</a:t>
            </a:r>
          </a:p>
          <a:p>
            <a:r>
              <a:rPr lang="fr-FR" dirty="0"/>
              <a:t>Sam Herron House, </a:t>
            </a:r>
            <a:r>
              <a:rPr lang="fr-FR" dirty="0" smtClean="0"/>
              <a:t>Victor Lundy, FL.</a:t>
            </a:r>
          </a:p>
          <a:p>
            <a:r>
              <a:rPr lang="fr-FR" dirty="0"/>
              <a:t>Cecil Alexander House, </a:t>
            </a:r>
            <a:r>
              <a:rPr lang="fr-FR" dirty="0" smtClean="0"/>
              <a:t>Cecil Alexander, GA.</a:t>
            </a:r>
          </a:p>
          <a:p>
            <a:r>
              <a:rPr lang="fr-FR" dirty="0"/>
              <a:t>Frank House, Buff/Straub/Hensman</a:t>
            </a:r>
            <a:r>
              <a:rPr lang="fr-FR" dirty="0" smtClean="0"/>
              <a:t>, CA.</a:t>
            </a:r>
          </a:p>
          <a:p>
            <a:r>
              <a:rPr lang="fr-FR" dirty="0"/>
              <a:t>Gavello House, Robert Anshen &amp; Stephen Allen</a:t>
            </a:r>
            <a:r>
              <a:rPr lang="fr-FR" dirty="0" smtClean="0"/>
              <a:t>, CA.</a:t>
            </a:r>
          </a:p>
          <a:p>
            <a:r>
              <a:rPr lang="fr-FR" dirty="0"/>
              <a:t>Alexander House, </a:t>
            </a:r>
            <a:r>
              <a:rPr lang="en-US" dirty="0"/>
              <a:t>William Krisel</a:t>
            </a:r>
            <a:r>
              <a:rPr lang="fr-FR" dirty="0" smtClean="0"/>
              <a:t>, CA.</a:t>
            </a:r>
          </a:p>
          <a:p>
            <a:r>
              <a:rPr lang="fr-FR" dirty="0" smtClean="0"/>
              <a:t>Miller </a:t>
            </a:r>
            <a:r>
              <a:rPr lang="fr-FR" dirty="0"/>
              <a:t>House, Eero Saarinen, IN</a:t>
            </a:r>
            <a:r>
              <a:rPr lang="fr-FR" dirty="0" smtClean="0"/>
              <a:t>.</a:t>
            </a:r>
          </a:p>
          <a:p>
            <a:r>
              <a:rPr lang="fr-FR" dirty="0" smtClean="0"/>
              <a:t>Shepherd </a:t>
            </a:r>
            <a:r>
              <a:rPr lang="fr-FR" dirty="0"/>
              <a:t>House, Ralph Rapson, MN</a:t>
            </a:r>
            <a:r>
              <a:rPr lang="fr-FR" dirty="0" smtClean="0"/>
              <a:t>.</a:t>
            </a:r>
          </a:p>
          <a:p>
            <a:r>
              <a:rPr lang="fr-FR" dirty="0" smtClean="0"/>
              <a:t>Wild </a:t>
            </a:r>
            <a:r>
              <a:rPr lang="fr-FR" dirty="0"/>
              <a:t>Bird, N. Owings &amp; M. Mills, CA</a:t>
            </a:r>
            <a:r>
              <a:rPr lang="fr-FR" dirty="0" smtClean="0"/>
              <a:t>.</a:t>
            </a:r>
          </a:p>
          <a:p>
            <a:r>
              <a:rPr lang="fr-FR" dirty="0" smtClean="0"/>
              <a:t>Hunt </a:t>
            </a:r>
            <a:r>
              <a:rPr lang="fr-FR" dirty="0"/>
              <a:t>House, Craig Ellwood, CA.</a:t>
            </a:r>
          </a:p>
          <a:p>
            <a:endParaRPr lang="fr-FR" dirty="0" smtClean="0"/>
          </a:p>
          <a:p>
            <a:endParaRPr lang="fr-FR" dirty="0" smtClean="0"/>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4750553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421" y="1690689"/>
            <a:ext cx="6503158" cy="4205144"/>
          </a:xfrm>
          <a:prstGeom prst="rect">
            <a:avLst/>
          </a:prstGeom>
        </p:spPr>
      </p:pic>
    </p:spTree>
    <p:extLst>
      <p:ext uri="{BB962C8B-B14F-4D97-AF65-F5344CB8AC3E}">
        <p14:creationId xmlns:p14="http://schemas.microsoft.com/office/powerpoint/2010/main" val="24488809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350" y="1690689"/>
            <a:ext cx="6337300" cy="4229100"/>
          </a:xfrm>
          <a:prstGeom prst="rect">
            <a:avLst/>
          </a:prstGeom>
        </p:spPr>
      </p:pic>
    </p:spTree>
    <p:extLst>
      <p:ext uri="{BB962C8B-B14F-4D97-AF65-F5344CB8AC3E}">
        <p14:creationId xmlns:p14="http://schemas.microsoft.com/office/powerpoint/2010/main" val="23558089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480" y="1690689"/>
            <a:ext cx="6469039" cy="4409860"/>
          </a:xfrm>
          <a:prstGeom prst="rect">
            <a:avLst/>
          </a:prstGeom>
        </p:spPr>
      </p:pic>
    </p:spTree>
    <p:extLst>
      <p:ext uri="{BB962C8B-B14F-4D97-AF65-F5344CB8AC3E}">
        <p14:creationId xmlns:p14="http://schemas.microsoft.com/office/powerpoint/2010/main" val="11231689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480" y="1690689"/>
            <a:ext cx="6469039" cy="4409861"/>
          </a:xfrm>
          <a:prstGeom prst="rect">
            <a:avLst/>
          </a:prstGeom>
        </p:spPr>
      </p:pic>
    </p:spTree>
    <p:extLst>
      <p:ext uri="{BB962C8B-B14F-4D97-AF65-F5344CB8AC3E}">
        <p14:creationId xmlns:p14="http://schemas.microsoft.com/office/powerpoint/2010/main" val="34378551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13" y="1690689"/>
            <a:ext cx="6564574" cy="4423508"/>
          </a:xfrm>
          <a:prstGeom prst="rect">
            <a:avLst/>
          </a:prstGeom>
        </p:spPr>
      </p:pic>
    </p:spTree>
    <p:extLst>
      <p:ext uri="{BB962C8B-B14F-4D97-AF65-F5344CB8AC3E}">
        <p14:creationId xmlns:p14="http://schemas.microsoft.com/office/powerpoint/2010/main" val="17510010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a:t>
            </a:r>
            <a:r>
              <a:rPr lang="fr-FR" dirty="0" smtClean="0"/>
              <a:t>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033" y="1690689"/>
            <a:ext cx="6485933" cy="4327974"/>
          </a:xfrm>
          <a:prstGeom prst="rect">
            <a:avLst/>
          </a:prstGeom>
        </p:spPr>
      </p:pic>
    </p:spTree>
    <p:extLst>
      <p:ext uri="{BB962C8B-B14F-4D97-AF65-F5344CB8AC3E}">
        <p14:creationId xmlns:p14="http://schemas.microsoft.com/office/powerpoint/2010/main" val="36225310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660107" cy="4409860"/>
          </a:xfrm>
          <a:prstGeom prst="rect">
            <a:avLst/>
          </a:prstGeom>
        </p:spPr>
      </p:pic>
    </p:spTree>
    <p:extLst>
      <p:ext uri="{BB962C8B-B14F-4D97-AF65-F5344CB8AC3E}">
        <p14:creationId xmlns:p14="http://schemas.microsoft.com/office/powerpoint/2010/main" val="6108244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Pasadena,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13" y="1690689"/>
            <a:ext cx="6564573" cy="4408227"/>
          </a:xfrm>
          <a:prstGeom prst="rect">
            <a:avLst/>
          </a:prstGeom>
        </p:spPr>
      </p:pic>
    </p:spTree>
    <p:extLst>
      <p:ext uri="{BB962C8B-B14F-4D97-AF65-F5344CB8AC3E}">
        <p14:creationId xmlns:p14="http://schemas.microsoft.com/office/powerpoint/2010/main" val="37694780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133213" cy="1325563"/>
          </a:xfrm>
        </p:spPr>
        <p:txBody>
          <a:bodyPr/>
          <a:lstStyle/>
          <a:p>
            <a:r>
              <a:rPr lang="fr-FR" dirty="0" smtClean="0"/>
              <a:t>Gavello House, Atherton, CA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946" y="1690690"/>
            <a:ext cx="2877140" cy="44508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01" y="1690688"/>
            <a:ext cx="5431809" cy="4450806"/>
          </a:xfrm>
          <a:prstGeom prst="rect">
            <a:avLst/>
          </a:prstGeom>
        </p:spPr>
      </p:pic>
      <p:sp>
        <p:nvSpPr>
          <p:cNvPr id="6" name="ZoneTexte 5"/>
          <p:cNvSpPr txBox="1"/>
          <p:nvPr/>
        </p:nvSpPr>
        <p:spPr>
          <a:xfrm>
            <a:off x="5882185" y="5581934"/>
            <a:ext cx="2743200" cy="369332"/>
          </a:xfrm>
          <a:prstGeom prst="rect">
            <a:avLst/>
          </a:prstGeom>
          <a:noFill/>
        </p:spPr>
        <p:txBody>
          <a:bodyPr wrap="square" rtlCol="0">
            <a:spAutoFit/>
          </a:bodyPr>
          <a:lstStyle/>
          <a:p>
            <a:r>
              <a:rPr lang="fr-FR" dirty="0" smtClean="0">
                <a:solidFill>
                  <a:schemeClr val="bg1"/>
                </a:solidFill>
              </a:rPr>
              <a:t>R. Anshen (L) &amp; S. Allen (R)</a:t>
            </a:r>
            <a:endParaRPr lang="fr-FR" dirty="0">
              <a:solidFill>
                <a:schemeClr val="bg1"/>
              </a:solidFill>
            </a:endParaRPr>
          </a:p>
        </p:txBody>
      </p:sp>
    </p:spTree>
    <p:extLst>
      <p:ext uri="{BB962C8B-B14F-4D97-AF65-F5344CB8AC3E}">
        <p14:creationId xmlns:p14="http://schemas.microsoft.com/office/powerpoint/2010/main" val="355317345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Gavello House, Atherton, CA (1957)</a:t>
            </a:r>
          </a:p>
        </p:txBody>
      </p:sp>
      <p:sp>
        <p:nvSpPr>
          <p:cNvPr id="3" name="Espace réservé du contenu 2"/>
          <p:cNvSpPr>
            <a:spLocks noGrp="1"/>
          </p:cNvSpPr>
          <p:nvPr>
            <p:ph idx="1"/>
          </p:nvPr>
        </p:nvSpPr>
        <p:spPr/>
        <p:txBody>
          <a:bodyPr/>
          <a:lstStyle/>
          <a:p>
            <a:r>
              <a:rPr lang="fr-FR" dirty="0" smtClean="0"/>
              <a:t>It is the work of the architects Robert Anshen &amp; Stephen Allen.</a:t>
            </a:r>
          </a:p>
          <a:p>
            <a:r>
              <a:rPr lang="fr-FR" dirty="0" smtClean="0"/>
              <a:t>The main feature is </a:t>
            </a:r>
            <a:r>
              <a:rPr lang="en-US" dirty="0"/>
              <a:t>a broad, floating cross-gable roof on steel points at four concrete bastions</a:t>
            </a:r>
            <a:r>
              <a:rPr lang="en-US" dirty="0" smtClean="0"/>
              <a:t>. </a:t>
            </a:r>
            <a:r>
              <a:rPr lang="en-US" dirty="0"/>
              <a:t>The steel roof was coated with an alloy called </a:t>
            </a:r>
            <a:r>
              <a:rPr lang="en-US" dirty="0" smtClean="0"/>
              <a:t>terne </a:t>
            </a:r>
            <a:r>
              <a:rPr lang="en-US" dirty="0"/>
              <a:t>to prevent rust. Inside, the house had walls that made it only halfway up towards the 16-foot ceiling. The living room </a:t>
            </a:r>
            <a:r>
              <a:rPr lang="en-US" dirty="0" smtClean="0"/>
              <a:t>is centered </a:t>
            </a:r>
            <a:r>
              <a:rPr lang="en-US" dirty="0"/>
              <a:t>on a hexagonal </a:t>
            </a:r>
            <a:r>
              <a:rPr lang="en-US" dirty="0" smtClean="0"/>
              <a:t>multi-colored </a:t>
            </a:r>
            <a:r>
              <a:rPr lang="en-US" dirty="0"/>
              <a:t>tile enlivened </a:t>
            </a:r>
            <a:r>
              <a:rPr lang="en-US" dirty="0" smtClean="0"/>
              <a:t>fireplace. This house was torn down in 2015.</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9209098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a:t>
            </a:r>
            <a:r>
              <a:rPr lang="fr-FR" dirty="0" smtClean="0"/>
              <a:t>Houses 2</a:t>
            </a:r>
            <a:endParaRPr lang="fr-FR" dirty="0"/>
          </a:p>
        </p:txBody>
      </p:sp>
      <p:sp>
        <p:nvSpPr>
          <p:cNvPr id="3" name="Espace réservé du contenu 2"/>
          <p:cNvSpPr>
            <a:spLocks noGrp="1"/>
          </p:cNvSpPr>
          <p:nvPr>
            <p:ph idx="1"/>
          </p:nvPr>
        </p:nvSpPr>
        <p:spPr/>
        <p:txBody>
          <a:bodyPr/>
          <a:lstStyle/>
          <a:p>
            <a:r>
              <a:rPr lang="fr-FR" dirty="0"/>
              <a:t>Weese House, Harry Weese, IL.</a:t>
            </a:r>
          </a:p>
          <a:p>
            <a:r>
              <a:rPr lang="fr-FR" dirty="0"/>
              <a:t>Alcoa House, Charles Goodman, MI</a:t>
            </a:r>
            <a:r>
              <a:rPr lang="fr-FR" dirty="0" smtClean="0"/>
              <a:t>.</a:t>
            </a:r>
          </a:p>
          <a:p>
            <a:r>
              <a:rPr lang="fr-FR" dirty="0" smtClean="0"/>
              <a:t>Cove </a:t>
            </a:r>
            <a:r>
              <a:rPr lang="fr-FR" dirty="0"/>
              <a:t>Way House, Alfred T. Wilkes, CA.</a:t>
            </a:r>
          </a:p>
          <a:p>
            <a:r>
              <a:rPr lang="fr-FR" dirty="0"/>
              <a:t>Blair House, George Nemeny, NY</a:t>
            </a:r>
            <a:r>
              <a:rPr lang="fr-FR" dirty="0" smtClean="0"/>
              <a:t>.</a:t>
            </a:r>
          </a:p>
          <a:p>
            <a:r>
              <a:rPr lang="fr-FR" dirty="0"/>
              <a:t>Sherrill House, </a:t>
            </a:r>
            <a:r>
              <a:rPr lang="fr-FR" dirty="0" smtClean="0"/>
              <a:t>James Sherrill, NC.</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4338326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15099" cy="1325563"/>
          </a:xfrm>
        </p:spPr>
        <p:txBody>
          <a:bodyPr/>
          <a:lstStyle/>
          <a:p>
            <a:r>
              <a:rPr lang="fr-FR" dirty="0"/>
              <a:t>Gavello House, Atherton,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6" y="1690689"/>
            <a:ext cx="7151428" cy="4437156"/>
          </a:xfrm>
          <a:prstGeom prst="rect">
            <a:avLst/>
          </a:prstGeom>
        </p:spPr>
      </p:pic>
    </p:spTree>
    <p:extLst>
      <p:ext uri="{BB962C8B-B14F-4D97-AF65-F5344CB8AC3E}">
        <p14:creationId xmlns:p14="http://schemas.microsoft.com/office/powerpoint/2010/main" val="32843424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15099" cy="1325563"/>
          </a:xfrm>
        </p:spPr>
        <p:txBody>
          <a:bodyPr/>
          <a:lstStyle/>
          <a:p>
            <a:r>
              <a:rPr lang="fr-FR" dirty="0"/>
              <a:t>Gavello House, Atherton,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371" y="1690689"/>
            <a:ext cx="6987653" cy="4409860"/>
          </a:xfrm>
          <a:prstGeom prst="rect">
            <a:avLst/>
          </a:prstGeom>
        </p:spPr>
      </p:pic>
    </p:spTree>
    <p:extLst>
      <p:ext uri="{BB962C8B-B14F-4D97-AF65-F5344CB8AC3E}">
        <p14:creationId xmlns:p14="http://schemas.microsoft.com/office/powerpoint/2010/main" val="4407929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60508" cy="1325563"/>
          </a:xfrm>
        </p:spPr>
        <p:txBody>
          <a:bodyPr/>
          <a:lstStyle/>
          <a:p>
            <a:r>
              <a:rPr lang="fr-FR" dirty="0"/>
              <a:t>Gavello House, Atherton,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014" y="1690689"/>
            <a:ext cx="6925813" cy="4423508"/>
          </a:xfrm>
          <a:prstGeom prst="rect">
            <a:avLst/>
          </a:prstGeom>
        </p:spPr>
      </p:pic>
    </p:spTree>
    <p:extLst>
      <p:ext uri="{BB962C8B-B14F-4D97-AF65-F5344CB8AC3E}">
        <p14:creationId xmlns:p14="http://schemas.microsoft.com/office/powerpoint/2010/main" val="33227881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7804" cy="1325563"/>
          </a:xfrm>
        </p:spPr>
        <p:txBody>
          <a:bodyPr/>
          <a:lstStyle/>
          <a:p>
            <a:r>
              <a:rPr lang="fr-FR" dirty="0"/>
              <a:t>Gavello House, Atherton,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298" y="1690689"/>
            <a:ext cx="5787504" cy="421879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22" y="1690689"/>
            <a:ext cx="2851528" cy="4218792"/>
          </a:xfrm>
          <a:prstGeom prst="rect">
            <a:avLst/>
          </a:prstGeom>
        </p:spPr>
      </p:pic>
    </p:spTree>
    <p:extLst>
      <p:ext uri="{BB962C8B-B14F-4D97-AF65-F5344CB8AC3E}">
        <p14:creationId xmlns:p14="http://schemas.microsoft.com/office/powerpoint/2010/main" val="27547788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Gavello House, Atherton,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9" y="1690689"/>
            <a:ext cx="6933062" cy="4478099"/>
          </a:xfrm>
          <a:prstGeom prst="rect">
            <a:avLst/>
          </a:prstGeom>
        </p:spPr>
      </p:pic>
    </p:spTree>
    <p:extLst>
      <p:ext uri="{BB962C8B-B14F-4D97-AF65-F5344CB8AC3E}">
        <p14:creationId xmlns:p14="http://schemas.microsoft.com/office/powerpoint/2010/main" val="25859788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4156" cy="1325563"/>
          </a:xfrm>
        </p:spPr>
        <p:txBody>
          <a:bodyPr/>
          <a:lstStyle/>
          <a:p>
            <a:r>
              <a:rPr lang="fr-FR" dirty="0"/>
              <a:t>Gavello House, Atherton,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179" y="1690689"/>
            <a:ext cx="6755642" cy="4437156"/>
          </a:xfrm>
          <a:prstGeom prst="rect">
            <a:avLst/>
          </a:prstGeom>
        </p:spPr>
      </p:pic>
    </p:spTree>
    <p:extLst>
      <p:ext uri="{BB962C8B-B14F-4D97-AF65-F5344CB8AC3E}">
        <p14:creationId xmlns:p14="http://schemas.microsoft.com/office/powerpoint/2010/main" val="34888226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4000" dirty="0" smtClean="0"/>
              <a:t> Alexander House, Palm Springs, CA (1957)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90" y="1690689"/>
            <a:ext cx="6233532" cy="432667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514" y="3791415"/>
            <a:ext cx="2023711" cy="2225948"/>
          </a:xfrm>
          <a:prstGeom prst="rect">
            <a:avLst/>
          </a:prstGeom>
        </p:spPr>
      </p:pic>
      <p:sp>
        <p:nvSpPr>
          <p:cNvPr id="6" name="ZoneTexte 5"/>
          <p:cNvSpPr txBox="1"/>
          <p:nvPr/>
        </p:nvSpPr>
        <p:spPr>
          <a:xfrm>
            <a:off x="6813395" y="5631366"/>
            <a:ext cx="1817649" cy="369332"/>
          </a:xfrm>
          <a:prstGeom prst="rect">
            <a:avLst/>
          </a:prstGeom>
          <a:noFill/>
        </p:spPr>
        <p:txBody>
          <a:bodyPr wrap="square" rtlCol="0">
            <a:spAutoFit/>
          </a:bodyPr>
          <a:lstStyle/>
          <a:p>
            <a:r>
              <a:rPr lang="fr-FR" dirty="0" smtClean="0">
                <a:solidFill>
                  <a:schemeClr val="bg1"/>
                </a:solidFill>
              </a:rPr>
              <a:t>William Krisel </a:t>
            </a:r>
            <a:endParaRPr lang="fr-FR" dirty="0">
              <a:solidFill>
                <a:schemeClr val="bg1"/>
              </a:solidFill>
            </a:endParaRPr>
          </a:p>
        </p:txBody>
      </p:sp>
    </p:spTree>
    <p:extLst>
      <p:ext uri="{BB962C8B-B14F-4D97-AF65-F5344CB8AC3E}">
        <p14:creationId xmlns:p14="http://schemas.microsoft.com/office/powerpoint/2010/main" val="143096211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Alexander House, </a:t>
            </a:r>
            <a:r>
              <a:rPr lang="fr-FR" sz="4000" dirty="0"/>
              <a:t>Palm Springs, CA (1957)</a:t>
            </a:r>
          </a:p>
        </p:txBody>
      </p:sp>
      <p:sp>
        <p:nvSpPr>
          <p:cNvPr id="3" name="Espace réservé du contenu 2"/>
          <p:cNvSpPr>
            <a:spLocks noGrp="1"/>
          </p:cNvSpPr>
          <p:nvPr>
            <p:ph idx="1"/>
          </p:nvPr>
        </p:nvSpPr>
        <p:spPr/>
        <p:txBody>
          <a:bodyPr>
            <a:normAutofit lnSpcReduction="10000"/>
          </a:bodyPr>
          <a:lstStyle/>
          <a:p>
            <a:r>
              <a:rPr lang="en-US" dirty="0" smtClean="0"/>
              <a:t>William Krisel </a:t>
            </a:r>
            <a:r>
              <a:rPr lang="en-US" dirty="0"/>
              <a:t>is best known for Modernist developments created for the Alexander Company, one of the first Modernist builders in the US : </a:t>
            </a:r>
            <a:r>
              <a:rPr lang="en-US" dirty="0" smtClean="0"/>
              <a:t>this Company </a:t>
            </a:r>
            <a:r>
              <a:rPr lang="en-US" dirty="0"/>
              <a:t>built more than 2500 </a:t>
            </a:r>
            <a:r>
              <a:rPr lang="en-US" dirty="0" smtClean="0"/>
              <a:t>homes.</a:t>
            </a:r>
          </a:p>
          <a:p>
            <a:r>
              <a:rPr lang="en-US" dirty="0" smtClean="0"/>
              <a:t>It was </a:t>
            </a:r>
            <a:r>
              <a:rPr lang="en-US" dirty="0"/>
              <a:t>a post-and-beam </a:t>
            </a:r>
            <a:r>
              <a:rPr lang="en-US" dirty="0" smtClean="0"/>
              <a:t>house with a </a:t>
            </a:r>
            <a:r>
              <a:rPr lang="fr-FR" dirty="0" smtClean="0"/>
              <a:t>butterfly-roof : </a:t>
            </a:r>
            <a:r>
              <a:rPr lang="en-US" dirty="0"/>
              <a:t>each one in Twin Palms, although they appear custom-built, has the same basic floor plan</a:t>
            </a:r>
            <a:r>
              <a:rPr lang="en-US" dirty="0" smtClean="0"/>
              <a:t>. Simple </a:t>
            </a:r>
            <a:r>
              <a:rPr lang="en-US" dirty="0"/>
              <a:t>features contribute to the timeless appeal of these houses. </a:t>
            </a:r>
            <a:r>
              <a:rPr lang="en-US" dirty="0" smtClean="0"/>
              <a:t>The </a:t>
            </a:r>
            <a:r>
              <a:rPr lang="en-US" dirty="0"/>
              <a:t>clerestory windows give </a:t>
            </a:r>
            <a:r>
              <a:rPr lang="en-US" dirty="0" smtClean="0"/>
              <a:t>a </a:t>
            </a:r>
            <a:r>
              <a:rPr lang="en-US" dirty="0"/>
              <a:t>hint of the outdoors, </a:t>
            </a:r>
            <a:r>
              <a:rPr lang="en-US" dirty="0" smtClean="0"/>
              <a:t>the </a:t>
            </a:r>
            <a:r>
              <a:rPr lang="en-US" dirty="0"/>
              <a:t>light, the weather, and the surrounding mountains and palm </a:t>
            </a:r>
            <a:r>
              <a:rPr lang="en-US" dirty="0" smtClean="0"/>
              <a:t>trees. </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0632457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Alexander House, </a:t>
            </a:r>
            <a:r>
              <a:rPr lang="fr-FR" sz="4000" dirty="0"/>
              <a:t>Palm Springs,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758" y="1690689"/>
            <a:ext cx="6930483" cy="4266287"/>
          </a:xfrm>
          <a:prstGeom prst="rect">
            <a:avLst/>
          </a:prstGeom>
        </p:spPr>
      </p:pic>
    </p:spTree>
    <p:extLst>
      <p:ext uri="{BB962C8B-B14F-4D97-AF65-F5344CB8AC3E}">
        <p14:creationId xmlns:p14="http://schemas.microsoft.com/office/powerpoint/2010/main" val="9312114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264687"/>
            <a:ext cx="8987883" cy="1325563"/>
          </a:xfrm>
        </p:spPr>
        <p:txBody>
          <a:bodyPr>
            <a:normAutofit/>
          </a:bodyPr>
          <a:lstStyle/>
          <a:p>
            <a:r>
              <a:rPr lang="fr-FR" sz="4000" dirty="0"/>
              <a:t>Alexander </a:t>
            </a:r>
            <a:r>
              <a:rPr lang="fr-FR" sz="4000" dirty="0" smtClean="0"/>
              <a:t>House, </a:t>
            </a:r>
            <a:r>
              <a:rPr lang="fr-FR" sz="4000" dirty="0"/>
              <a:t>Palm Springs,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151" y="1690689"/>
            <a:ext cx="6835698" cy="4464785"/>
          </a:xfrm>
          <a:prstGeom prst="rect">
            <a:avLst/>
          </a:prstGeom>
        </p:spPr>
      </p:pic>
      <p:pic>
        <p:nvPicPr>
          <p:cNvPr id="5" name="bossa-brazil-bossa-nova-29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309485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603" y="365126"/>
            <a:ext cx="8693623" cy="1325563"/>
          </a:xfrm>
        </p:spPr>
        <p:txBody>
          <a:bodyPr/>
          <a:lstStyle/>
          <a:p>
            <a:r>
              <a:rPr lang="fr-FR" dirty="0" smtClean="0"/>
              <a:t> Towers Residence, Essex, CT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610" y="1758834"/>
            <a:ext cx="2745617" cy="2264686"/>
          </a:xfrm>
          <a:prstGeom prst="rect">
            <a:avLst/>
          </a:prstGeom>
        </p:spPr>
      </p:pic>
      <p:sp>
        <p:nvSpPr>
          <p:cNvPr id="6" name="ZoneTexte 5"/>
          <p:cNvSpPr txBox="1"/>
          <p:nvPr/>
        </p:nvSpPr>
        <p:spPr>
          <a:xfrm>
            <a:off x="6496333" y="3534770"/>
            <a:ext cx="2483893" cy="369332"/>
          </a:xfrm>
          <a:prstGeom prst="rect">
            <a:avLst/>
          </a:prstGeom>
          <a:noFill/>
        </p:spPr>
        <p:txBody>
          <a:bodyPr wrap="square" rtlCol="0">
            <a:spAutoFit/>
          </a:bodyPr>
          <a:lstStyle/>
          <a:p>
            <a:r>
              <a:rPr lang="fr-FR" dirty="0" smtClean="0"/>
              <a:t>                </a:t>
            </a:r>
            <a:r>
              <a:rPr lang="fr-FR" dirty="0" smtClean="0">
                <a:solidFill>
                  <a:schemeClr val="bg1"/>
                </a:solidFill>
              </a:rPr>
              <a:t>Ulrich</a:t>
            </a:r>
            <a:r>
              <a:rPr lang="fr-FR" dirty="0" smtClean="0"/>
              <a:t> </a:t>
            </a:r>
            <a:r>
              <a:rPr lang="fr-FR" dirty="0" smtClean="0">
                <a:solidFill>
                  <a:schemeClr val="bg1"/>
                </a:solidFill>
              </a:rPr>
              <a:t>Franzen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5" y="1433436"/>
            <a:ext cx="5795749" cy="4572000"/>
          </a:xfrm>
          <a:prstGeom prst="rect">
            <a:avLst/>
          </a:prstGeom>
        </p:spPr>
      </p:pic>
    </p:spTree>
    <p:extLst>
      <p:ext uri="{BB962C8B-B14F-4D97-AF65-F5344CB8AC3E}">
        <p14:creationId xmlns:p14="http://schemas.microsoft.com/office/powerpoint/2010/main" val="220017543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Alexander House, </a:t>
            </a:r>
            <a:r>
              <a:rPr lang="fr-FR" sz="4000" dirty="0"/>
              <a:t>Palm Springs,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92" y="1837880"/>
            <a:ext cx="3010828" cy="437127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634" y="1837880"/>
            <a:ext cx="5274527" cy="4371280"/>
          </a:xfrm>
          <a:prstGeom prst="rect">
            <a:avLst/>
          </a:prstGeom>
        </p:spPr>
      </p:pic>
    </p:spTree>
    <p:extLst>
      <p:ext uri="{BB962C8B-B14F-4D97-AF65-F5344CB8AC3E}">
        <p14:creationId xmlns:p14="http://schemas.microsoft.com/office/powerpoint/2010/main" val="9568543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Alexander House, </a:t>
            </a:r>
            <a:r>
              <a:rPr lang="fr-FR" sz="4000" dirty="0"/>
              <a:t>Palm Springs,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69" y="1897064"/>
            <a:ext cx="4226311" cy="385696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790" y="1911042"/>
            <a:ext cx="4460488" cy="3842987"/>
          </a:xfrm>
          <a:prstGeom prst="rect">
            <a:avLst/>
          </a:prstGeom>
        </p:spPr>
      </p:pic>
    </p:spTree>
    <p:extLst>
      <p:ext uri="{BB962C8B-B14F-4D97-AF65-F5344CB8AC3E}">
        <p14:creationId xmlns:p14="http://schemas.microsoft.com/office/powerpoint/2010/main" val="38592703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Alexander House, </a:t>
            </a:r>
            <a:r>
              <a:rPr lang="fr-FR" sz="4000" dirty="0"/>
              <a:t>Palm Springs,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785517" cy="4047893"/>
          </a:xfrm>
          <a:prstGeom prst="rect">
            <a:avLst/>
          </a:prstGeom>
        </p:spPr>
      </p:pic>
    </p:spTree>
    <p:extLst>
      <p:ext uri="{BB962C8B-B14F-4D97-AF65-F5344CB8AC3E}">
        <p14:creationId xmlns:p14="http://schemas.microsoft.com/office/powerpoint/2010/main" val="18064216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445" y="365126"/>
            <a:ext cx="8642194" cy="1325563"/>
          </a:xfrm>
        </p:spPr>
        <p:txBody>
          <a:bodyPr/>
          <a:lstStyle/>
          <a:p>
            <a:r>
              <a:rPr lang="fr-FR" dirty="0"/>
              <a:t>Miller 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23" y="1690689"/>
            <a:ext cx="5943600" cy="423060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168" y="1690689"/>
            <a:ext cx="1807816" cy="14216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168" y="3463848"/>
            <a:ext cx="1872208" cy="2457450"/>
          </a:xfrm>
          <a:prstGeom prst="rect">
            <a:avLst/>
          </a:prstGeom>
        </p:spPr>
      </p:pic>
      <p:sp>
        <p:nvSpPr>
          <p:cNvPr id="7" name="ZoneTexte 6"/>
          <p:cNvSpPr txBox="1"/>
          <p:nvPr/>
        </p:nvSpPr>
        <p:spPr>
          <a:xfrm>
            <a:off x="6634168" y="5508702"/>
            <a:ext cx="1718095" cy="369332"/>
          </a:xfrm>
          <a:prstGeom prst="rect">
            <a:avLst/>
          </a:prstGeom>
          <a:noFill/>
        </p:spPr>
        <p:txBody>
          <a:bodyPr wrap="square" rtlCol="0">
            <a:spAutoFit/>
          </a:bodyPr>
          <a:lstStyle/>
          <a:p>
            <a:r>
              <a:rPr lang="fr-FR" dirty="0" smtClean="0"/>
              <a:t>Eeero Saarinen </a:t>
            </a:r>
            <a:endParaRPr lang="fr-FR" dirty="0"/>
          </a:p>
        </p:txBody>
      </p:sp>
    </p:spTree>
    <p:extLst>
      <p:ext uri="{BB962C8B-B14F-4D97-AF65-F5344CB8AC3E}">
        <p14:creationId xmlns:p14="http://schemas.microsoft.com/office/powerpoint/2010/main" val="126958894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5418" cy="1325563"/>
          </a:xfrm>
        </p:spPr>
        <p:txBody>
          <a:bodyPr/>
          <a:lstStyle/>
          <a:p>
            <a:r>
              <a:rPr lang="fr-FR" dirty="0"/>
              <a:t>Miller House, Columbus, IN (1957)</a:t>
            </a:r>
          </a:p>
        </p:txBody>
      </p:sp>
      <p:sp>
        <p:nvSpPr>
          <p:cNvPr id="3" name="Espace réservé du contenu 2"/>
          <p:cNvSpPr>
            <a:spLocks noGrp="1"/>
          </p:cNvSpPr>
          <p:nvPr>
            <p:ph idx="1"/>
          </p:nvPr>
        </p:nvSpPr>
        <p:spPr/>
        <p:txBody>
          <a:bodyPr>
            <a:normAutofit fontScale="85000" lnSpcReduction="20000"/>
          </a:bodyPr>
          <a:lstStyle/>
          <a:p>
            <a:r>
              <a:rPr lang="en-US" dirty="0"/>
              <a:t>It is the work of the architect Eero Saarinen</a:t>
            </a:r>
            <a:r>
              <a:rPr lang="en-US" dirty="0" smtClean="0"/>
              <a:t>.</a:t>
            </a:r>
          </a:p>
          <a:p>
            <a:r>
              <a:rPr lang="en-US" dirty="0" smtClean="0"/>
              <a:t>This </a:t>
            </a:r>
            <a:r>
              <a:rPr lang="en-US" dirty="0"/>
              <a:t>house encompasses some of the most fundamental aspects of the international Modernist aesthetic, including an open and flowing layout, flat roof and vast stone and glass walls. Totaling around 6,800 </a:t>
            </a:r>
            <a:r>
              <a:rPr lang="en-US" dirty="0" smtClean="0"/>
              <a:t>sqf, </a:t>
            </a:r>
            <a:r>
              <a:rPr lang="en-US" dirty="0"/>
              <a:t>the one-story house comprised of glass and gray-blue-slate panels is supported by steel cruciform columns and illuminated by a grid of skylights</a:t>
            </a:r>
            <a:r>
              <a:rPr lang="en-US" dirty="0" smtClean="0"/>
              <a:t>. </a:t>
            </a:r>
            <a:r>
              <a:rPr lang="en-US" dirty="0"/>
              <a:t>The exposed edges eliminate a sense of separation between interior and nature through use of huge panes of glass</a:t>
            </a:r>
            <a:r>
              <a:rPr lang="en-US" dirty="0" smtClean="0"/>
              <a:t>. Inside </a:t>
            </a:r>
            <a:r>
              <a:rPr lang="en-US" dirty="0"/>
              <a:t>the house, 4 non-public areas separate from a central space, which includes a conversation pit. </a:t>
            </a:r>
            <a:r>
              <a:rPr lang="en-US" dirty="0" smtClean="0"/>
              <a:t>These </a:t>
            </a:r>
            <a:r>
              <a:rPr lang="en-US" dirty="0"/>
              <a:t>4 branches include rooms for parents, children, guests and servants, as well as utility areas (kitchen and laundry): the geometry of the plan of the house is similar to Andrea Palladio's 16th century Villa Rotunda in its organization of rooms around a central space.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6794750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Miller 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491" y="1690689"/>
            <a:ext cx="6823880" cy="4478100"/>
          </a:xfrm>
          <a:prstGeom prst="rect">
            <a:avLst/>
          </a:prstGeom>
        </p:spPr>
      </p:pic>
    </p:spTree>
    <p:extLst>
      <p:ext uri="{BB962C8B-B14F-4D97-AF65-F5344CB8AC3E}">
        <p14:creationId xmlns:p14="http://schemas.microsoft.com/office/powerpoint/2010/main" val="19280979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Miller 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907" y="1690689"/>
            <a:ext cx="6728346" cy="4478100"/>
          </a:xfrm>
          <a:prstGeom prst="rect">
            <a:avLst/>
          </a:prstGeom>
        </p:spPr>
      </p:pic>
    </p:spTree>
    <p:extLst>
      <p:ext uri="{BB962C8B-B14F-4D97-AF65-F5344CB8AC3E}">
        <p14:creationId xmlns:p14="http://schemas.microsoft.com/office/powerpoint/2010/main" val="11702693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365126"/>
            <a:ext cx="8408019" cy="1325563"/>
          </a:xfrm>
        </p:spPr>
        <p:txBody>
          <a:bodyPr/>
          <a:lstStyle/>
          <a:p>
            <a:r>
              <a:rPr lang="fr-FR" dirty="0" smtClean="0"/>
              <a:t> Miller </a:t>
            </a:r>
            <a:r>
              <a:rPr lang="fr-FR" dirty="0"/>
              <a:t>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967" y="1690689"/>
            <a:ext cx="6086066" cy="4353273"/>
          </a:xfrm>
          <a:prstGeom prst="rect">
            <a:avLst/>
          </a:prstGeom>
        </p:spPr>
      </p:pic>
    </p:spTree>
    <p:extLst>
      <p:ext uri="{BB962C8B-B14F-4D97-AF65-F5344CB8AC3E}">
        <p14:creationId xmlns:p14="http://schemas.microsoft.com/office/powerpoint/2010/main" val="42841774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64974" cy="1325563"/>
          </a:xfrm>
        </p:spPr>
        <p:txBody>
          <a:bodyPr/>
          <a:lstStyle/>
          <a:p>
            <a:r>
              <a:rPr lang="fr-FR" dirty="0"/>
              <a:t>Miller 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503" y="1690689"/>
            <a:ext cx="5404993" cy="4327974"/>
          </a:xfrm>
          <a:prstGeom prst="rect">
            <a:avLst/>
          </a:prstGeom>
        </p:spPr>
      </p:pic>
    </p:spTree>
    <p:extLst>
      <p:ext uri="{BB962C8B-B14F-4D97-AF65-F5344CB8AC3E}">
        <p14:creationId xmlns:p14="http://schemas.microsoft.com/office/powerpoint/2010/main" val="18901547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414989" cy="1325563"/>
          </a:xfrm>
        </p:spPr>
        <p:txBody>
          <a:bodyPr/>
          <a:lstStyle/>
          <a:p>
            <a:r>
              <a:rPr lang="fr-FR" dirty="0"/>
              <a:t>Miller 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1499" y="1690689"/>
            <a:ext cx="6689288" cy="4330600"/>
          </a:xfrm>
          <a:prstGeom prst="rect">
            <a:avLst/>
          </a:prstGeom>
        </p:spPr>
      </p:pic>
    </p:spTree>
    <p:extLst>
      <p:ext uri="{BB962C8B-B14F-4D97-AF65-F5344CB8AC3E}">
        <p14:creationId xmlns:p14="http://schemas.microsoft.com/office/powerpoint/2010/main" val="41686389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15099" cy="1325563"/>
          </a:xfrm>
        </p:spPr>
        <p:txBody>
          <a:bodyPr/>
          <a:lstStyle/>
          <a:p>
            <a:r>
              <a:rPr lang="fr-FR" dirty="0"/>
              <a:t>Towers Residence, Essex, CT (1957)</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Ulrich Franzen.</a:t>
            </a:r>
          </a:p>
          <a:p>
            <a:r>
              <a:rPr lang="fr-FR" dirty="0" smtClean="0"/>
              <a:t>The house was developed with a lower level set into the hillside, retained by walls of granite found on the site. This level contains sleeping and service rooms. The active areas , living room, dining room and kitchen are place in the open glass pavillion set above the stone podium. The roof structure is entirely free standing and self bracing. It is composed of 9 inverted steel-frame umbrellas, which are linked together as 3 hinged arches. The steel frame is clad in wood, and the ceiling is of treated natural cypress. </a:t>
            </a:r>
            <a:r>
              <a:rPr lang="fr-FR" dirty="0"/>
              <a:t>The floors of the pavillion are oak blocks, and on the lower level, the floors is a concrete slab. </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7513469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270" y="365126"/>
            <a:ext cx="8396080" cy="1325563"/>
          </a:xfrm>
        </p:spPr>
        <p:txBody>
          <a:bodyPr/>
          <a:lstStyle/>
          <a:p>
            <a:r>
              <a:rPr lang="fr-FR" dirty="0" smtClean="0"/>
              <a:t>  Miller </a:t>
            </a:r>
            <a:r>
              <a:rPr lang="fr-FR" dirty="0"/>
              <a:t>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7" y="1690688"/>
            <a:ext cx="2915943" cy="425953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377" y="1690689"/>
            <a:ext cx="2982204" cy="425953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953" y="1690688"/>
            <a:ext cx="2843420" cy="4259537"/>
          </a:xfrm>
          <a:prstGeom prst="rect">
            <a:avLst/>
          </a:prstGeom>
        </p:spPr>
      </p:pic>
    </p:spTree>
    <p:extLst>
      <p:ext uri="{BB962C8B-B14F-4D97-AF65-F5344CB8AC3E}">
        <p14:creationId xmlns:p14="http://schemas.microsoft.com/office/powerpoint/2010/main" val="24052907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426140" cy="1325563"/>
          </a:xfrm>
        </p:spPr>
        <p:txBody>
          <a:bodyPr/>
          <a:lstStyle/>
          <a:p>
            <a:r>
              <a:rPr lang="fr-FR" dirty="0"/>
              <a:t>Miller 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644" y="1690689"/>
            <a:ext cx="6408712" cy="4186583"/>
          </a:xfrm>
          <a:prstGeom prst="rect">
            <a:avLst/>
          </a:prstGeom>
        </p:spPr>
      </p:pic>
    </p:spTree>
    <p:extLst>
      <p:ext uri="{BB962C8B-B14F-4D97-AF65-F5344CB8AC3E}">
        <p14:creationId xmlns:p14="http://schemas.microsoft.com/office/powerpoint/2010/main" val="12239623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961" y="365126"/>
            <a:ext cx="8486078" cy="1325563"/>
          </a:xfrm>
        </p:spPr>
        <p:txBody>
          <a:bodyPr/>
          <a:lstStyle/>
          <a:p>
            <a:r>
              <a:rPr lang="fr-FR" dirty="0" smtClean="0"/>
              <a:t> Miller </a:t>
            </a:r>
            <a:r>
              <a:rPr lang="fr-FR" dirty="0"/>
              <a:t>House, Columbus, IN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988" y="1690689"/>
            <a:ext cx="6558024" cy="4085644"/>
          </a:xfrm>
          <a:prstGeom prst="rect">
            <a:avLst/>
          </a:prstGeom>
        </p:spPr>
      </p:pic>
    </p:spTree>
    <p:extLst>
      <p:ext uri="{BB962C8B-B14F-4D97-AF65-F5344CB8AC3E}">
        <p14:creationId xmlns:p14="http://schemas.microsoft.com/office/powerpoint/2010/main" val="16481838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0545" y="326839"/>
            <a:ext cx="8589555" cy="1325563"/>
          </a:xfrm>
        </p:spPr>
        <p:txBody>
          <a:bodyPr/>
          <a:lstStyle/>
          <a:p>
            <a:r>
              <a:rPr lang="fr-FR" dirty="0" smtClean="0"/>
              <a:t>Shepherd </a:t>
            </a:r>
            <a:r>
              <a:rPr lang="fr-FR" dirty="0"/>
              <a:t>House, St Paul, MN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90689"/>
            <a:ext cx="5400600" cy="37745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938" y="1761429"/>
            <a:ext cx="2111144" cy="82142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066" y="2800905"/>
            <a:ext cx="2088232" cy="2664296"/>
          </a:xfrm>
          <a:prstGeom prst="rect">
            <a:avLst/>
          </a:prstGeom>
        </p:spPr>
      </p:pic>
      <p:sp>
        <p:nvSpPr>
          <p:cNvPr id="7" name="ZoneTexte 6"/>
          <p:cNvSpPr txBox="1"/>
          <p:nvPr/>
        </p:nvSpPr>
        <p:spPr>
          <a:xfrm>
            <a:off x="6285713" y="4627756"/>
            <a:ext cx="1765467" cy="369332"/>
          </a:xfrm>
          <a:prstGeom prst="rect">
            <a:avLst/>
          </a:prstGeom>
          <a:noFill/>
        </p:spPr>
        <p:txBody>
          <a:bodyPr wrap="square" rtlCol="0">
            <a:spAutoFit/>
          </a:bodyPr>
          <a:lstStyle/>
          <a:p>
            <a:r>
              <a:rPr lang="fr-FR" dirty="0" smtClean="0">
                <a:solidFill>
                  <a:schemeClr val="bg1"/>
                </a:solidFill>
              </a:rPr>
              <a:t>Ralph Rapson</a:t>
            </a:r>
            <a:endParaRPr lang="fr-FR" dirty="0">
              <a:solidFill>
                <a:schemeClr val="bg1"/>
              </a:solidFill>
            </a:endParaRPr>
          </a:p>
        </p:txBody>
      </p:sp>
    </p:spTree>
    <p:extLst>
      <p:ext uri="{BB962C8B-B14F-4D97-AF65-F5344CB8AC3E}">
        <p14:creationId xmlns:p14="http://schemas.microsoft.com/office/powerpoint/2010/main" val="78572096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595" y="365126"/>
            <a:ext cx="8608742" cy="1325563"/>
          </a:xfrm>
        </p:spPr>
        <p:txBody>
          <a:bodyPr/>
          <a:lstStyle/>
          <a:p>
            <a:r>
              <a:rPr lang="fr-FR" dirty="0" smtClean="0"/>
              <a:t>Shepherd </a:t>
            </a:r>
            <a:r>
              <a:rPr lang="fr-FR" dirty="0"/>
              <a:t>House, St Paul, MN  (1957)</a:t>
            </a:r>
          </a:p>
        </p:txBody>
      </p:sp>
      <p:sp>
        <p:nvSpPr>
          <p:cNvPr id="3" name="Espace réservé du contenu 2"/>
          <p:cNvSpPr>
            <a:spLocks noGrp="1"/>
          </p:cNvSpPr>
          <p:nvPr>
            <p:ph idx="1"/>
          </p:nvPr>
        </p:nvSpPr>
        <p:spPr/>
        <p:txBody>
          <a:bodyPr>
            <a:normAutofit fontScale="92500" lnSpcReduction="10000"/>
          </a:bodyPr>
          <a:lstStyle/>
          <a:p>
            <a:r>
              <a:rPr lang="en-US" dirty="0"/>
              <a:t>It's the work of architect Ralph Rapson.</a:t>
            </a:r>
          </a:p>
          <a:p>
            <a:r>
              <a:rPr lang="en-US" dirty="0"/>
              <a:t>This house, located in the University Grove district is included in an enclave of 103 houses made by architects at the request of the University for professors</a:t>
            </a:r>
            <a:r>
              <a:rPr lang="en-US" dirty="0" smtClean="0"/>
              <a:t>. The slope </a:t>
            </a:r>
            <a:r>
              <a:rPr lang="en-US" dirty="0"/>
              <a:t>was utilized to provide second-level </a:t>
            </a:r>
            <a:r>
              <a:rPr lang="en-US" dirty="0" smtClean="0"/>
              <a:t>living facilities</a:t>
            </a:r>
            <a:r>
              <a:rPr lang="en-US" dirty="0"/>
              <a:t>, with direct access to the street, </a:t>
            </a:r>
            <a:r>
              <a:rPr lang="en-US" dirty="0" smtClean="0"/>
              <a:t>and take </a:t>
            </a:r>
            <a:r>
              <a:rPr lang="en-US" dirty="0"/>
              <a:t>advantage of the view. Bedrooms and play-</a:t>
            </a:r>
            <a:br>
              <a:rPr lang="en-US" dirty="0"/>
            </a:br>
            <a:r>
              <a:rPr lang="en-US" dirty="0"/>
              <a:t>oms are </a:t>
            </a:r>
            <a:r>
              <a:rPr lang="en-US" dirty="0" smtClean="0"/>
              <a:t>below. </a:t>
            </a:r>
            <a:r>
              <a:rPr lang="en-US" dirty="0"/>
              <a:t>The foundations and lower level are </a:t>
            </a:r>
            <a:r>
              <a:rPr lang="en-US" dirty="0" smtClean="0"/>
              <a:t>concrete block </a:t>
            </a:r>
            <a:r>
              <a:rPr lang="en-US" dirty="0"/>
              <a:t>with wood studs</a:t>
            </a:r>
            <a:r>
              <a:rPr lang="en-US" dirty="0" smtClean="0"/>
              <a:t> </a:t>
            </a:r>
            <a:r>
              <a:rPr lang="en-US" dirty="0"/>
              <a:t>the level above.</a:t>
            </a:r>
            <a:r>
              <a:rPr lang="en-US" dirty="0" smtClean="0"/>
              <a:t> While </a:t>
            </a:r>
            <a:r>
              <a:rPr lang="en-US" dirty="0"/>
              <a:t>the exterior is characterized by glass walls and </a:t>
            </a:r>
            <a:r>
              <a:rPr lang="en-US" dirty="0" smtClean="0"/>
              <a:t>colored </a:t>
            </a:r>
            <a:r>
              <a:rPr lang="en-US" dirty="0"/>
              <a:t>laminated panels, the interior is characterized by open spaces that are easy to live in and by the omnipresent light in all the rooms of the house.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bossa-nova-piano-instrumental-brasil-57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7364560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526522" cy="1325563"/>
          </a:xfrm>
        </p:spPr>
        <p:txBody>
          <a:bodyPr/>
          <a:lstStyle/>
          <a:p>
            <a:r>
              <a:rPr lang="fr-FR" dirty="0" smtClean="0"/>
              <a:t>Shepherd </a:t>
            </a:r>
            <a:r>
              <a:rPr lang="fr-FR" dirty="0"/>
              <a:t>House, St Paul, MN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37" y="1690689"/>
            <a:ext cx="6570125" cy="4330599"/>
          </a:xfrm>
          <a:prstGeom prst="rect">
            <a:avLst/>
          </a:prstGeom>
        </p:spPr>
      </p:pic>
    </p:spTree>
    <p:extLst>
      <p:ext uri="{BB962C8B-B14F-4D97-AF65-F5344CB8AC3E}">
        <p14:creationId xmlns:p14="http://schemas.microsoft.com/office/powerpoint/2010/main" val="23540893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537674" cy="1325563"/>
          </a:xfrm>
        </p:spPr>
        <p:txBody>
          <a:bodyPr/>
          <a:lstStyle/>
          <a:p>
            <a:r>
              <a:rPr lang="fr-FR" dirty="0" smtClean="0"/>
              <a:t>Shepherd </a:t>
            </a:r>
            <a:r>
              <a:rPr lang="fr-FR" dirty="0"/>
              <a:t>House, St Paul, MN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30" y="1690689"/>
            <a:ext cx="6905767" cy="4491747"/>
          </a:xfrm>
          <a:prstGeom prst="rect">
            <a:avLst/>
          </a:prstGeom>
        </p:spPr>
      </p:pic>
    </p:spTree>
    <p:extLst>
      <p:ext uri="{BB962C8B-B14F-4D97-AF65-F5344CB8AC3E}">
        <p14:creationId xmlns:p14="http://schemas.microsoft.com/office/powerpoint/2010/main" val="217800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1" y="365126"/>
            <a:ext cx="8474426" cy="1325563"/>
          </a:xfrm>
        </p:spPr>
        <p:txBody>
          <a:bodyPr/>
          <a:lstStyle/>
          <a:p>
            <a:r>
              <a:rPr lang="fr-FR" dirty="0" smtClean="0"/>
              <a:t>Shepherd </a:t>
            </a:r>
            <a:r>
              <a:rPr lang="fr-FR" dirty="0"/>
              <a:t>House, St Paul, MN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1" cy="4396212"/>
          </a:xfrm>
          <a:prstGeom prst="rect">
            <a:avLst/>
          </a:prstGeom>
        </p:spPr>
      </p:pic>
    </p:spTree>
    <p:extLst>
      <p:ext uri="{BB962C8B-B14F-4D97-AF65-F5344CB8AC3E}">
        <p14:creationId xmlns:p14="http://schemas.microsoft.com/office/powerpoint/2010/main" val="26717276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570794" cy="1325563"/>
          </a:xfrm>
        </p:spPr>
        <p:txBody>
          <a:bodyPr/>
          <a:lstStyle/>
          <a:p>
            <a:r>
              <a:rPr lang="fr-FR" dirty="0"/>
              <a:t>Shepherd House, St Paul, MN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8" y="1690689"/>
            <a:ext cx="6687403" cy="4218792"/>
          </a:xfrm>
          <a:prstGeom prst="rect">
            <a:avLst/>
          </a:prstGeom>
        </p:spPr>
      </p:pic>
    </p:spTree>
    <p:extLst>
      <p:ext uri="{BB962C8B-B14F-4D97-AF65-F5344CB8AC3E}">
        <p14:creationId xmlns:p14="http://schemas.microsoft.com/office/powerpoint/2010/main" val="30631046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1" y="365126"/>
            <a:ext cx="8611737" cy="1325563"/>
          </a:xfrm>
        </p:spPr>
        <p:txBody>
          <a:bodyPr/>
          <a:lstStyle/>
          <a:p>
            <a:r>
              <a:rPr lang="fr-FR" dirty="0"/>
              <a:t>Shepherd House, St Paul, MN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10" y="1690689"/>
            <a:ext cx="7028597" cy="4327974"/>
          </a:xfrm>
          <a:prstGeom prst="rect">
            <a:avLst/>
          </a:prstGeom>
        </p:spPr>
      </p:pic>
    </p:spTree>
    <p:extLst>
      <p:ext uri="{BB962C8B-B14F-4D97-AF65-F5344CB8AC3E}">
        <p14:creationId xmlns:p14="http://schemas.microsoft.com/office/powerpoint/2010/main" val="22270388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92269"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194" y="1690689"/>
            <a:ext cx="6851177" cy="4437156"/>
          </a:xfrm>
          <a:prstGeom prst="rect">
            <a:avLst/>
          </a:prstGeom>
        </p:spPr>
      </p:pic>
    </p:spTree>
    <p:extLst>
      <p:ext uri="{BB962C8B-B14F-4D97-AF65-F5344CB8AC3E}">
        <p14:creationId xmlns:p14="http://schemas.microsoft.com/office/powerpoint/2010/main" val="3065816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66328" cy="1325563"/>
          </a:xfrm>
        </p:spPr>
        <p:txBody>
          <a:bodyPr/>
          <a:lstStyle/>
          <a:p>
            <a:r>
              <a:rPr lang="fr-FR" dirty="0"/>
              <a:t>Shepherd House, St Paul, MN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644" y="1690689"/>
            <a:ext cx="6946711" cy="4355269"/>
          </a:xfrm>
          <a:prstGeom prst="rect">
            <a:avLst/>
          </a:prstGeom>
        </p:spPr>
      </p:pic>
    </p:spTree>
    <p:extLst>
      <p:ext uri="{BB962C8B-B14F-4D97-AF65-F5344CB8AC3E}">
        <p14:creationId xmlns:p14="http://schemas.microsoft.com/office/powerpoint/2010/main" val="12073308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Bird, Big Sur, CA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82" y="1674019"/>
            <a:ext cx="3258793" cy="2600325"/>
          </a:xfrm>
          <a:prstGeom prst="rect">
            <a:avLst/>
          </a:prstGeom>
        </p:spPr>
      </p:pic>
      <p:sp>
        <p:nvSpPr>
          <p:cNvPr id="5" name="ZoneTexte 4"/>
          <p:cNvSpPr txBox="1"/>
          <p:nvPr/>
        </p:nvSpPr>
        <p:spPr>
          <a:xfrm>
            <a:off x="3352800" y="3657600"/>
            <a:ext cx="2544417" cy="369332"/>
          </a:xfrm>
          <a:prstGeom prst="rect">
            <a:avLst/>
          </a:prstGeom>
          <a:noFill/>
        </p:spPr>
        <p:txBody>
          <a:bodyPr wrap="square" rtlCol="0">
            <a:spAutoFit/>
          </a:bodyPr>
          <a:lstStyle/>
          <a:p>
            <a:r>
              <a:rPr lang="fr-FR" dirty="0" smtClean="0">
                <a:solidFill>
                  <a:schemeClr val="bg1"/>
                </a:solidFill>
              </a:rPr>
              <a:t>    Nathaniel A. Owings</a:t>
            </a:r>
            <a:endParaRPr lang="fr-FR"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143" y="1674019"/>
            <a:ext cx="2437968" cy="3358389"/>
          </a:xfrm>
          <a:prstGeom prst="rect">
            <a:avLst/>
          </a:prstGeom>
        </p:spPr>
      </p:pic>
      <p:sp>
        <p:nvSpPr>
          <p:cNvPr id="7" name="ZoneTexte 6"/>
          <p:cNvSpPr txBox="1"/>
          <p:nvPr/>
        </p:nvSpPr>
        <p:spPr>
          <a:xfrm>
            <a:off x="7222435" y="4532243"/>
            <a:ext cx="1497495" cy="371061"/>
          </a:xfrm>
          <a:prstGeom prst="rect">
            <a:avLst/>
          </a:prstGeom>
          <a:noFill/>
        </p:spPr>
        <p:txBody>
          <a:bodyPr wrap="square" rtlCol="0">
            <a:spAutoFit/>
          </a:bodyPr>
          <a:lstStyle/>
          <a:p>
            <a:r>
              <a:rPr lang="fr-FR" dirty="0" smtClean="0">
                <a:solidFill>
                  <a:schemeClr val="bg1"/>
                </a:solidFill>
              </a:rPr>
              <a:t>Mark Mills</a:t>
            </a:r>
            <a:endParaRPr lang="fr-FR" dirty="0">
              <a:solidFill>
                <a:schemeClr val="bg1"/>
              </a:solidFill>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6" y="1674019"/>
            <a:ext cx="3144751" cy="4524581"/>
          </a:xfrm>
          <a:prstGeom prst="rect">
            <a:avLst/>
          </a:prstGeom>
        </p:spPr>
      </p:pic>
    </p:spTree>
    <p:extLst>
      <p:ext uri="{BB962C8B-B14F-4D97-AF65-F5344CB8AC3E}">
        <p14:creationId xmlns:p14="http://schemas.microsoft.com/office/powerpoint/2010/main" val="324800595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architects Nathaniel Owings &amp; Mark Mills.</a:t>
            </a:r>
          </a:p>
          <a:p>
            <a:r>
              <a:rPr lang="en-US" dirty="0" smtClean="0"/>
              <a:t>Proudly </a:t>
            </a:r>
            <a:r>
              <a:rPr lang="en-US" dirty="0"/>
              <a:t>sitting 600 feet high above the Pacific Ocean with red-tailed hawks sweeping gracefully below, this stunning property was suitably named Wild Bird, as it gives a wonderful sensation of flying. </a:t>
            </a:r>
            <a:r>
              <a:rPr lang="en-US" dirty="0" smtClean="0"/>
              <a:t>The </a:t>
            </a:r>
            <a:r>
              <a:rPr lang="en-US" dirty="0"/>
              <a:t>concrete A-frame house has an almost sacrificial quality, with nearly all of its edges laid in glass and open to the whim of its </a:t>
            </a:r>
            <a:r>
              <a:rPr lang="en-US" dirty="0" smtClean="0"/>
              <a:t>surroundings. Wild </a:t>
            </a:r>
            <a:r>
              <a:rPr lang="en-US" dirty="0"/>
              <a:t>Bird contains three main components:  the main house, the separate guest house and a self-contained apartment, with a total of 4 bedrooms which can accommodate up to 8 guests.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2076473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contenu 2"/>
          <p:cNvSpPr>
            <a:spLocks noGrp="1"/>
          </p:cNvSpPr>
          <p:nvPr>
            <p:ph idx="1"/>
          </p:nvPr>
        </p:nvSpPr>
        <p:spPr/>
        <p:txBody>
          <a:bodyPr>
            <a:normAutofit fontScale="92500" lnSpcReduction="20000"/>
          </a:bodyPr>
          <a:lstStyle/>
          <a:p>
            <a:r>
              <a:rPr lang="en-US" dirty="0"/>
              <a:t>The main house consists of three levels. The ground/entry level is made up of a great room, study, kitchen and dining area, with passage to a magnificent outside patio that has a 180 degree view of the Pacific Ocean, together with a spa hot tub, and a luxurious outdoor south facing barbecue deck and dining area. The upper level consists of the master bedroom suite with a fireplace and private deck and copper spa hot tub. The lower level provides a </a:t>
            </a:r>
            <a:r>
              <a:rPr lang="en-US" dirty="0" smtClean="0"/>
              <a:t>fitness area </a:t>
            </a:r>
            <a:r>
              <a:rPr lang="en-US" dirty="0"/>
              <a:t>and a bedroom suite with a southern coastal view</a:t>
            </a:r>
            <a:r>
              <a:rPr lang="en-US" dirty="0" smtClean="0"/>
              <a:t>. The </a:t>
            </a:r>
            <a:r>
              <a:rPr lang="en-US" dirty="0"/>
              <a:t>guest house is separate from the main house, sitting below the main house patio on the cliff edge, with one double bedroom and a round bathroom. The apartment and garage are nestled within a small hill on the property and has a southern exposure.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0176604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17" y="1690689"/>
            <a:ext cx="6798365" cy="4511329"/>
          </a:xfrm>
          <a:prstGeom prst="rect">
            <a:avLst/>
          </a:prstGeom>
        </p:spPr>
      </p:pic>
    </p:spTree>
    <p:extLst>
      <p:ext uri="{BB962C8B-B14F-4D97-AF65-F5344CB8AC3E}">
        <p14:creationId xmlns:p14="http://schemas.microsoft.com/office/powerpoint/2010/main" val="4470809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069" y="1690689"/>
            <a:ext cx="6771861" cy="4511328"/>
          </a:xfrm>
          <a:prstGeom prst="rect">
            <a:avLst/>
          </a:prstGeom>
        </p:spPr>
      </p:pic>
    </p:spTree>
    <p:extLst>
      <p:ext uri="{BB962C8B-B14F-4D97-AF65-F5344CB8AC3E}">
        <p14:creationId xmlns:p14="http://schemas.microsoft.com/office/powerpoint/2010/main" val="41983905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965" y="1690689"/>
            <a:ext cx="6520069" cy="4445068"/>
          </a:xfrm>
          <a:prstGeom prst="rect">
            <a:avLst/>
          </a:prstGeom>
        </p:spPr>
      </p:pic>
    </p:spTree>
    <p:extLst>
      <p:ext uri="{BB962C8B-B14F-4D97-AF65-F5344CB8AC3E}">
        <p14:creationId xmlns:p14="http://schemas.microsoft.com/office/powerpoint/2010/main" val="29741680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273" y="1690689"/>
            <a:ext cx="2879102" cy="444506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214" y="1690689"/>
            <a:ext cx="4104100" cy="4445069"/>
          </a:xfrm>
          <a:prstGeom prst="rect">
            <a:avLst/>
          </a:prstGeom>
        </p:spPr>
      </p:pic>
    </p:spTree>
    <p:extLst>
      <p:ext uri="{BB962C8B-B14F-4D97-AF65-F5344CB8AC3E}">
        <p14:creationId xmlns:p14="http://schemas.microsoft.com/office/powerpoint/2010/main" val="14004273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078" y="1690689"/>
            <a:ext cx="6665843" cy="4325798"/>
          </a:xfrm>
          <a:prstGeom prst="rect">
            <a:avLst/>
          </a:prstGeom>
        </p:spPr>
      </p:pic>
    </p:spTree>
    <p:extLst>
      <p:ext uri="{BB962C8B-B14F-4D97-AF65-F5344CB8AC3E}">
        <p14:creationId xmlns:p14="http://schemas.microsoft.com/office/powerpoint/2010/main" val="20445131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974" y="1690689"/>
            <a:ext cx="6414052" cy="4484825"/>
          </a:xfrm>
          <a:prstGeom prst="rect">
            <a:avLst/>
          </a:prstGeom>
        </p:spPr>
      </p:pic>
    </p:spTree>
    <p:extLst>
      <p:ext uri="{BB962C8B-B14F-4D97-AF65-F5344CB8AC3E}">
        <p14:creationId xmlns:p14="http://schemas.microsoft.com/office/powerpoint/2010/main" val="14020161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5917" cy="1325563"/>
          </a:xfrm>
        </p:spPr>
        <p:txBody>
          <a:bodyPr/>
          <a:lstStyle/>
          <a:p>
            <a:r>
              <a:rPr lang="fr-FR" dirty="0"/>
              <a:t>Towers Residence, Essex, CT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7520"/>
            <a:ext cx="6096000" cy="4572000"/>
          </a:xfrm>
          <a:prstGeom prst="rect">
            <a:avLst/>
          </a:prstGeom>
        </p:spPr>
      </p:pic>
    </p:spTree>
    <p:extLst>
      <p:ext uri="{BB962C8B-B14F-4D97-AF65-F5344CB8AC3E}">
        <p14:creationId xmlns:p14="http://schemas.microsoft.com/office/powerpoint/2010/main" val="30417232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8" y="1690689"/>
            <a:ext cx="6652591" cy="4378807"/>
          </a:xfrm>
          <a:prstGeom prst="rect">
            <a:avLst/>
          </a:prstGeom>
        </p:spPr>
      </p:pic>
    </p:spTree>
    <p:extLst>
      <p:ext uri="{BB962C8B-B14F-4D97-AF65-F5344CB8AC3E}">
        <p14:creationId xmlns:p14="http://schemas.microsoft.com/office/powerpoint/2010/main" val="28935403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70" y="1690689"/>
            <a:ext cx="7036904" cy="4405311"/>
          </a:xfrm>
          <a:prstGeom prst="rect">
            <a:avLst/>
          </a:prstGeom>
        </p:spPr>
      </p:pic>
    </p:spTree>
    <p:extLst>
      <p:ext uri="{BB962C8B-B14F-4D97-AF65-F5344CB8AC3E}">
        <p14:creationId xmlns:p14="http://schemas.microsoft.com/office/powerpoint/2010/main" val="19160612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96" y="1690688"/>
            <a:ext cx="6771861" cy="4290429"/>
          </a:xfrm>
          <a:prstGeom prst="rect">
            <a:avLst/>
          </a:prstGeom>
        </p:spPr>
      </p:pic>
    </p:spTree>
    <p:extLst>
      <p:ext uri="{BB962C8B-B14F-4D97-AF65-F5344CB8AC3E}">
        <p14:creationId xmlns:p14="http://schemas.microsoft.com/office/powerpoint/2010/main" val="29071349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442" y="1690689"/>
            <a:ext cx="6440557" cy="4233034"/>
          </a:xfrm>
          <a:prstGeom prst="rect">
            <a:avLst/>
          </a:prstGeom>
        </p:spPr>
      </p:pic>
    </p:spTree>
    <p:extLst>
      <p:ext uri="{BB962C8B-B14F-4D97-AF65-F5344CB8AC3E}">
        <p14:creationId xmlns:p14="http://schemas.microsoft.com/office/powerpoint/2010/main" val="42779233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04" y="1666941"/>
            <a:ext cx="6612835" cy="4309790"/>
          </a:xfrm>
          <a:prstGeom prst="rect">
            <a:avLst/>
          </a:prstGeom>
        </p:spPr>
      </p:pic>
    </p:spTree>
    <p:extLst>
      <p:ext uri="{BB962C8B-B14F-4D97-AF65-F5344CB8AC3E}">
        <p14:creationId xmlns:p14="http://schemas.microsoft.com/office/powerpoint/2010/main" val="16371200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17" y="1690689"/>
            <a:ext cx="6493565" cy="4378807"/>
          </a:xfrm>
          <a:prstGeom prst="rect">
            <a:avLst/>
          </a:prstGeom>
        </p:spPr>
      </p:pic>
    </p:spTree>
    <p:extLst>
      <p:ext uri="{BB962C8B-B14F-4D97-AF65-F5344CB8AC3E}">
        <p14:creationId xmlns:p14="http://schemas.microsoft.com/office/powerpoint/2010/main" val="8817088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Wild </a:t>
            </a:r>
            <a:r>
              <a:rPr lang="fr-FR" dirty="0"/>
              <a:t>Bird, Big Sur, CA (1957)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435" y="1690689"/>
            <a:ext cx="6692348" cy="4339050"/>
          </a:xfrm>
          <a:prstGeom prst="rect">
            <a:avLst/>
          </a:prstGeom>
        </p:spPr>
      </p:pic>
    </p:spTree>
    <p:extLst>
      <p:ext uri="{BB962C8B-B14F-4D97-AF65-F5344CB8AC3E}">
        <p14:creationId xmlns:p14="http://schemas.microsoft.com/office/powerpoint/2010/main" val="7363343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House, Malibu, CA (1957)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4189863" cy="4478099"/>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690689"/>
            <a:ext cx="2571750" cy="3891245"/>
          </a:xfrm>
          <a:prstGeom prst="rect">
            <a:avLst/>
          </a:prstGeom>
        </p:spPr>
      </p:pic>
      <p:sp>
        <p:nvSpPr>
          <p:cNvPr id="7" name="ZoneTexte 6"/>
          <p:cNvSpPr txBox="1"/>
          <p:nvPr/>
        </p:nvSpPr>
        <p:spPr>
          <a:xfrm>
            <a:off x="5650173" y="5076967"/>
            <a:ext cx="2101755" cy="369332"/>
          </a:xfrm>
          <a:prstGeom prst="rect">
            <a:avLst/>
          </a:prstGeom>
          <a:noFill/>
        </p:spPr>
        <p:txBody>
          <a:bodyPr wrap="square" rtlCol="0">
            <a:spAutoFit/>
          </a:bodyPr>
          <a:lstStyle/>
          <a:p>
            <a:r>
              <a:rPr lang="fr-FR" dirty="0" smtClean="0">
                <a:solidFill>
                  <a:schemeClr val="bg1"/>
                </a:solidFill>
              </a:rPr>
              <a:t>      Craig Ellwood</a:t>
            </a:r>
            <a:endParaRPr lang="fr-FR" dirty="0">
              <a:solidFill>
                <a:schemeClr val="bg1"/>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192" y="5663821"/>
            <a:ext cx="1473958" cy="965437"/>
          </a:xfrm>
          <a:prstGeom prst="rect">
            <a:avLst/>
          </a:prstGeom>
        </p:spPr>
      </p:pic>
    </p:spTree>
    <p:extLst>
      <p:ext uri="{BB962C8B-B14F-4D97-AF65-F5344CB8AC3E}">
        <p14:creationId xmlns:p14="http://schemas.microsoft.com/office/powerpoint/2010/main" val="93461950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contenu 2"/>
          <p:cNvSpPr>
            <a:spLocks noGrp="1"/>
          </p:cNvSpPr>
          <p:nvPr>
            <p:ph idx="1"/>
          </p:nvPr>
        </p:nvSpPr>
        <p:spPr/>
        <p:txBody>
          <a:bodyPr>
            <a:normAutofit/>
          </a:bodyPr>
          <a:lstStyle/>
          <a:p>
            <a:r>
              <a:rPr lang="fr-FR" dirty="0" smtClean="0"/>
              <a:t>It is the work of the architect Craig Ellwood.</a:t>
            </a:r>
          </a:p>
          <a:p>
            <a:r>
              <a:rPr lang="en-US" dirty="0"/>
              <a:t>The Hunt House appears as a solid rectangular volume with unornamented plaster walls framed by a heavy roofline and slender vertical posts. Two small, enclosed patios extend inward from the east and west sides of the building, resulting in a roughly H-shaped interior floor plan. The building is elevated and supported by 12-inch wood piles and 3-inch-by-8- inch wood bracing/whalers.</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0755431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Hunt </a:t>
            </a:r>
            <a:r>
              <a:rPr lang="fr-FR" dirty="0"/>
              <a:t>House, Malibu, CA (1957)</a:t>
            </a:r>
          </a:p>
        </p:txBody>
      </p:sp>
      <p:sp>
        <p:nvSpPr>
          <p:cNvPr id="3" name="Espace réservé du contenu 2"/>
          <p:cNvSpPr>
            <a:spLocks noGrp="1"/>
          </p:cNvSpPr>
          <p:nvPr>
            <p:ph idx="1"/>
          </p:nvPr>
        </p:nvSpPr>
        <p:spPr/>
        <p:txBody>
          <a:bodyPr>
            <a:normAutofit lnSpcReduction="10000"/>
          </a:bodyPr>
          <a:lstStyle/>
          <a:p>
            <a:r>
              <a:rPr lang="en-US" dirty="0" smtClean="0"/>
              <a:t>It </a:t>
            </a:r>
            <a:r>
              <a:rPr lang="en-US" dirty="0"/>
              <a:t>is capped by a flat roof covered in built-up asphalt roofing. The roof eave at the south façade forms a wide canopy and partially shelters a full-width balcony with a wood railing and deck that overlooks the ocean. Eaves are flush at the north, east, and west façades</a:t>
            </a:r>
            <a:r>
              <a:rPr lang="en-US" dirty="0" smtClean="0"/>
              <a:t>.</a:t>
            </a:r>
          </a:p>
          <a:p>
            <a:r>
              <a:rPr lang="en-US" dirty="0"/>
              <a:t>The south façade consists entirely of glazing. Fixed panes of glass and fully glazed aluminum sliding doors are separated by thick painted wood mullions. A horizontal wood beam extending the length of the façade separates the fixed glazing and doors from a clerestory of fixed windows.</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2865851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49986</TotalTime>
  <Words>4569</Words>
  <Application>Microsoft Office PowerPoint</Application>
  <PresentationFormat>Affichage à l'écran (4:3)</PresentationFormat>
  <Paragraphs>411</Paragraphs>
  <Slides>166</Slides>
  <Notes>0</Notes>
  <HiddenSlides>0</HiddenSlides>
  <MMClips>6</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166</vt:i4>
      </vt:variant>
    </vt:vector>
  </HeadingPairs>
  <TitlesOfParts>
    <vt:vector size="170" baseType="lpstr">
      <vt:lpstr>Arial</vt:lpstr>
      <vt:lpstr>Calibri</vt:lpstr>
      <vt:lpstr>Calibri Light</vt:lpstr>
      <vt:lpstr>Thème Office</vt:lpstr>
      <vt:lpstr>Présentation PowerPoint</vt:lpstr>
      <vt:lpstr>   US Modernist Houses 1957</vt:lpstr>
      <vt:lpstr>       US Modernist Houses</vt:lpstr>
      <vt:lpstr>       US Modernist Houses </vt:lpstr>
      <vt:lpstr>    US Modernist Houses 2</vt:lpstr>
      <vt:lpstr> 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Towers Residence, Essex, CT (1957)</vt:lpstr>
      <vt:lpstr>  Sam Herron House, Venice, FL (1957)</vt:lpstr>
      <vt:lpstr> Sam Herron House, Venice, FL (1957)</vt:lpstr>
      <vt:lpstr>Sam Herron House, Venice, FL (1957)</vt:lpstr>
      <vt:lpstr>Sam Herron House, Venice, FL (1957)</vt:lpstr>
      <vt:lpstr>Sam Herron House, Venice, FL (1957)</vt:lpstr>
      <vt:lpstr>Sam Herron House, Venice, FL (1957)</vt:lpstr>
      <vt:lpstr> Sam Herron House, Venice, FL (1957)</vt:lpstr>
      <vt:lpstr>Sam Herron House, Venice, FL (1957)</vt:lpstr>
      <vt:lpstr>Sam Herron House, Venice, FL (1957)</vt:lpstr>
      <vt:lpstr>Sam Herron House, Venice, FL (1957)</vt:lpstr>
      <vt:lpstr>  Cecil Alexander House, Atlanta, GA (1957)</vt:lpstr>
      <vt:lpstr> Cecil Alexander House, Atlanta, GA (1957)</vt:lpstr>
      <vt:lpstr> Cecil Alexander House, Atlanta, GA (1957)</vt:lpstr>
      <vt:lpstr> Cecil Alexander House, Atlanta, GA (1957)</vt:lpstr>
      <vt:lpstr> Cecil Alexander House, Atlanta, GA (1957)</vt:lpstr>
      <vt:lpstr> Cecil Alexander House, Atlanta, GA (1957)</vt:lpstr>
      <vt:lpstr>Frank House, Pasadena, CA (1957)</vt:lpstr>
      <vt:lpstr>Frank House, Pasadena, CA (1957)</vt:lpstr>
      <vt:lpstr>Frank House, Pasadena, CA (1957)</vt:lpstr>
      <vt:lpstr>Frank House, Pasadena, CA (1957)</vt:lpstr>
      <vt:lpstr>Frank House, Pasadena, CA (1957)</vt:lpstr>
      <vt:lpstr>Frank House, Pasadena, CA (1957)</vt:lpstr>
      <vt:lpstr>Frank House, Pasadena, CA (1957)</vt:lpstr>
      <vt:lpstr>Frank House, Pasadena, CA (1957)</vt:lpstr>
      <vt:lpstr>Frank House, Pasadena, CA (1957)</vt:lpstr>
      <vt:lpstr>Frank House, Pasadena, CA (1957)</vt:lpstr>
      <vt:lpstr>Frank House, Pasadena, CA (1957)</vt:lpstr>
      <vt:lpstr>Gavello House, Atherton, CA (1957)</vt:lpstr>
      <vt:lpstr>Gavello House, Atherton, CA (1957)</vt:lpstr>
      <vt:lpstr>Gavello House, Atherton, CA (1957)</vt:lpstr>
      <vt:lpstr>Gavello House, Atherton, CA (1957)</vt:lpstr>
      <vt:lpstr>Gavello House, Atherton, CA (1957)</vt:lpstr>
      <vt:lpstr>Gavello House, Atherton, CA (1957)</vt:lpstr>
      <vt:lpstr>Gavello House, Atherton, CA (1957)</vt:lpstr>
      <vt:lpstr>Gavello House, Atherton, CA (1957)</vt:lpstr>
      <vt:lpstr> Alexander House, Palm Springs, CA (1957)</vt:lpstr>
      <vt:lpstr> Alexander House, Palm Springs, CA (1957)</vt:lpstr>
      <vt:lpstr> Alexander House, Palm Springs, CA (1957)</vt:lpstr>
      <vt:lpstr>Alexander House, Palm Springs, CA (1957)</vt:lpstr>
      <vt:lpstr> Alexander House, Palm Springs, CA (1957)</vt:lpstr>
      <vt:lpstr> Alexander House, Palm Springs, CA (1957)</vt:lpstr>
      <vt:lpstr> Alexander House, Palm Springs, CA (1957)</vt:lpstr>
      <vt:lpstr>Miller House, Columbus, IN (1957)</vt:lpstr>
      <vt:lpstr>Miller House, Columbus, IN (1957)</vt:lpstr>
      <vt:lpstr>Miller House, Columbus, IN (1957)</vt:lpstr>
      <vt:lpstr>Miller House, Columbus, IN (1957)</vt:lpstr>
      <vt:lpstr> Miller House, Columbus, IN (1957)</vt:lpstr>
      <vt:lpstr>Miller House, Columbus, IN (1957)</vt:lpstr>
      <vt:lpstr>Miller House, Columbus, IN (1957)</vt:lpstr>
      <vt:lpstr>  Miller House, Columbus, IN (1957)</vt:lpstr>
      <vt:lpstr>Miller House, Columbus, IN (1957)</vt:lpstr>
      <vt:lpstr> Miller House, Columbus, IN (1957)</vt:lpstr>
      <vt:lpstr>Shepherd House, St Paul, MN  (1957)</vt:lpstr>
      <vt:lpstr>Shepherd House, St Paul, MN  (1957)</vt:lpstr>
      <vt:lpstr>Shepherd House, St Paul, MN  (1957)</vt:lpstr>
      <vt:lpstr>Shepherd House, St Paul, MN  (1957)</vt:lpstr>
      <vt:lpstr>Shepherd House, St Paul, MN  (1957)</vt:lpstr>
      <vt:lpstr>Shepherd House, St Paul, MN  (1957)</vt:lpstr>
      <vt:lpstr>Shepherd House, St Paul, MN  (1957)</vt:lpstr>
      <vt:lpstr>Shepherd House, St Paul, MN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Wild Bird, Big Sur,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  Hunt House, Malibu, CA (1957)</vt:lpstr>
      <vt:lpstr>Weese House, Barrington, IL (1957) </vt:lpstr>
      <vt:lpstr>Weese House, Barrington, IL (1957) </vt:lpstr>
      <vt:lpstr>Weese House, Barrington, IL (1957) </vt:lpstr>
      <vt:lpstr>Weese House, Barrington, IL (1957) </vt:lpstr>
      <vt:lpstr>Weese House, Barrington, IL (1957) </vt:lpstr>
      <vt:lpstr>Weese House, Barrington, IL (1957) </vt:lpstr>
      <vt:lpstr>Weese House, Barrington, IL (1957) </vt:lpstr>
      <vt:lpstr>Weese House, Barrington, IL (1957) </vt:lpstr>
      <vt:lpstr>Weese House, Barrington, IL (1957) </vt:lpstr>
      <vt:lpstr> Alcoa House, Grand Rapids, MI (1957)</vt:lpstr>
      <vt:lpstr> Alcoa House, Grand Rapids, MI (1957)</vt:lpstr>
      <vt:lpstr> Alcoa House, Grand Rapids, MI (1957)</vt:lpstr>
      <vt:lpstr> Alcoa House, Grand Rapids, MI (1957)</vt:lpstr>
      <vt:lpstr> Alcoa House, Grand Rapids, MI (1957)</vt:lpstr>
      <vt:lpstr>Alcoa House, Grand Rapids, MI (1957)</vt:lpstr>
      <vt:lpstr>Alcoa House, Grand Rapids, MI (1957)</vt:lpstr>
      <vt:lpstr>Alcoa House, Grand Rapids, MI (1957)</vt:lpstr>
      <vt:lpstr>Alcoa House, Grand Rapids, MI (1957)</vt:lpstr>
      <vt:lpstr>Alcoa House, Grand Rapids, MI (1957)</vt:lpstr>
      <vt:lpstr>Alcoa House, Grand Rapids, MI (1957)</vt:lpstr>
      <vt:lpstr>Alcoa House, Grand Rapids, MI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  Cove Way House, Los Angeles, CA (1957)</vt:lpstr>
      <vt:lpstr>Blair House, Long Island, NY (1957)</vt:lpstr>
      <vt:lpstr>Blair House, Long Island, NY (1957)</vt:lpstr>
      <vt:lpstr>Blair House, Long Island, NY (1957)</vt:lpstr>
      <vt:lpstr>Blair House, Long Island, NY (1957)</vt:lpstr>
      <vt:lpstr>Blair House, Long Island, NY (1957)</vt:lpstr>
      <vt:lpstr> Blair House, Long Island, NY (1957)</vt:lpstr>
      <vt:lpstr>Blair House, Long Island, NY (1957)</vt:lpstr>
      <vt:lpstr>Blair House, Long Island, NY (1957)</vt:lpstr>
      <vt:lpstr>Sherrill House, Hickory, NC (1957)</vt:lpstr>
      <vt:lpstr>Sherrill House, Hickory, NC (1957)</vt:lpstr>
      <vt:lpstr>Sherrill House, Hickory, NC (1957)</vt:lpstr>
      <vt:lpstr>Sherrill House, Hickory, NC (1957)</vt:lpstr>
      <vt:lpstr>Sherrill House, Hickory, NC (1957)</vt:lpstr>
      <vt:lpstr>Sherrill House, Hickory, NC (1957)</vt:lpstr>
      <vt:lpstr>Sherrill House, Hickory, NC (1957)</vt:lpstr>
      <vt:lpstr>Sherrill House, Hickory, NC (1957)</vt:lpstr>
      <vt:lpstr>Sherrill House, Hickory, NC (1957)</vt:lpstr>
      <vt:lpstr>Sherrill House, Hickory, NC (1957)</vt:lpstr>
      <vt:lpstr>Sherrill House, Hickory, NC (1957)</vt:lpstr>
      <vt:lpstr>  Hunt House, Malibu, CA (1957)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759</cp:revision>
  <dcterms:created xsi:type="dcterms:W3CDTF">2017-12-25T13:11:09Z</dcterms:created>
  <dcterms:modified xsi:type="dcterms:W3CDTF">2022-03-17T08:04:13Z</dcterms:modified>
</cp:coreProperties>
</file>