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1582" r:id="rId2"/>
    <p:sldId id="797" r:id="rId3"/>
    <p:sldId id="1903" r:id="rId4"/>
    <p:sldId id="1151" r:id="rId5"/>
    <p:sldId id="672" r:id="rId6"/>
    <p:sldId id="855" r:id="rId7"/>
    <p:sldId id="856" r:id="rId8"/>
    <p:sldId id="679" r:id="rId9"/>
    <p:sldId id="677" r:id="rId10"/>
    <p:sldId id="673" r:id="rId11"/>
    <p:sldId id="674" r:id="rId12"/>
    <p:sldId id="675" r:id="rId13"/>
    <p:sldId id="676" r:id="rId14"/>
    <p:sldId id="786" r:id="rId15"/>
    <p:sldId id="857" r:id="rId16"/>
    <p:sldId id="787" r:id="rId17"/>
    <p:sldId id="788" r:id="rId18"/>
    <p:sldId id="789" r:id="rId19"/>
    <p:sldId id="790" r:id="rId20"/>
    <p:sldId id="791" r:id="rId21"/>
    <p:sldId id="792" r:id="rId22"/>
    <p:sldId id="793" r:id="rId23"/>
    <p:sldId id="794" r:id="rId24"/>
    <p:sldId id="1863" r:id="rId25"/>
    <p:sldId id="1864" r:id="rId26"/>
    <p:sldId id="1870" r:id="rId27"/>
    <p:sldId id="1865" r:id="rId28"/>
    <p:sldId id="1871" r:id="rId29"/>
    <p:sldId id="1868" r:id="rId30"/>
    <p:sldId id="1866" r:id="rId31"/>
    <p:sldId id="1867" r:id="rId32"/>
    <p:sldId id="1872" r:id="rId33"/>
    <p:sldId id="1869" r:id="rId34"/>
    <p:sldId id="601" r:id="rId35"/>
    <p:sldId id="858" r:id="rId36"/>
    <p:sldId id="603" r:id="rId37"/>
    <p:sldId id="604" r:id="rId38"/>
    <p:sldId id="605" r:id="rId39"/>
    <p:sldId id="606" r:id="rId40"/>
    <p:sldId id="607" r:id="rId41"/>
    <p:sldId id="1598" r:id="rId42"/>
    <p:sldId id="1594" r:id="rId43"/>
    <p:sldId id="1595" r:id="rId44"/>
    <p:sldId id="1600" r:id="rId45"/>
    <p:sldId id="1596" r:id="rId46"/>
    <p:sldId id="1597" r:id="rId47"/>
    <p:sldId id="1593" r:id="rId48"/>
    <p:sldId id="1599" r:id="rId49"/>
    <p:sldId id="1284" r:id="rId50"/>
    <p:sldId id="1285" r:id="rId51"/>
    <p:sldId id="1286" r:id="rId52"/>
    <p:sldId id="1287" r:id="rId53"/>
    <p:sldId id="1288" r:id="rId54"/>
    <p:sldId id="1289" r:id="rId55"/>
    <p:sldId id="1290" r:id="rId56"/>
    <p:sldId id="1291" r:id="rId57"/>
    <p:sldId id="1292" r:id="rId58"/>
    <p:sldId id="1293" r:id="rId59"/>
    <p:sldId id="1294" r:id="rId60"/>
    <p:sldId id="779" r:id="rId61"/>
    <p:sldId id="859" r:id="rId62"/>
    <p:sldId id="780" r:id="rId63"/>
    <p:sldId id="781" r:id="rId64"/>
    <p:sldId id="782" r:id="rId65"/>
    <p:sldId id="783" r:id="rId66"/>
    <p:sldId id="785" r:id="rId67"/>
    <p:sldId id="1367" r:id="rId68"/>
    <p:sldId id="1376" r:id="rId69"/>
    <p:sldId id="1375" r:id="rId70"/>
    <p:sldId id="1369" r:id="rId71"/>
    <p:sldId id="1370" r:id="rId72"/>
    <p:sldId id="1371" r:id="rId73"/>
    <p:sldId id="1372" r:id="rId74"/>
    <p:sldId id="1373" r:id="rId75"/>
    <p:sldId id="1374" r:id="rId76"/>
    <p:sldId id="1715" r:id="rId77"/>
    <p:sldId id="1716" r:id="rId78"/>
    <p:sldId id="1725" r:id="rId79"/>
    <p:sldId id="1722" r:id="rId80"/>
    <p:sldId id="1718" r:id="rId81"/>
    <p:sldId id="1726" r:id="rId82"/>
    <p:sldId id="1720" r:id="rId83"/>
    <p:sldId id="1721" r:id="rId84"/>
    <p:sldId id="1717" r:id="rId85"/>
    <p:sldId id="1724" r:id="rId86"/>
    <p:sldId id="1719" r:id="rId87"/>
    <p:sldId id="1723" r:id="rId88"/>
    <p:sldId id="1882" r:id="rId89"/>
    <p:sldId id="1883" r:id="rId90"/>
    <p:sldId id="1884" r:id="rId91"/>
    <p:sldId id="1885" r:id="rId92"/>
    <p:sldId id="1886" r:id="rId93"/>
    <p:sldId id="1887" r:id="rId94"/>
    <p:sldId id="1889" r:id="rId95"/>
    <p:sldId id="1890" r:id="rId96"/>
    <p:sldId id="1891" r:id="rId97"/>
    <p:sldId id="1892" r:id="rId98"/>
    <p:sldId id="1893" r:id="rId99"/>
    <p:sldId id="1894" r:id="rId100"/>
    <p:sldId id="1901" r:id="rId101"/>
    <p:sldId id="1900" r:id="rId102"/>
    <p:sldId id="1895" r:id="rId103"/>
    <p:sldId id="1896" r:id="rId104"/>
    <p:sldId id="1897" r:id="rId105"/>
    <p:sldId id="1898" r:id="rId106"/>
    <p:sldId id="1902" r:id="rId107"/>
    <p:sldId id="1888" r:id="rId10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035BC91-92A9-4BDE-93B0-D90596FF9FB7}">
          <p14:sldIdLst>
            <p14:sldId id="1582"/>
            <p14:sldId id="797"/>
            <p14:sldId id="1903"/>
            <p14:sldId id="1151"/>
            <p14:sldId id="672"/>
            <p14:sldId id="855"/>
            <p14:sldId id="856"/>
            <p14:sldId id="679"/>
            <p14:sldId id="677"/>
            <p14:sldId id="673"/>
            <p14:sldId id="674"/>
            <p14:sldId id="675"/>
            <p14:sldId id="676"/>
            <p14:sldId id="786"/>
            <p14:sldId id="857"/>
            <p14:sldId id="787"/>
            <p14:sldId id="788"/>
            <p14:sldId id="789"/>
            <p14:sldId id="790"/>
            <p14:sldId id="791"/>
            <p14:sldId id="792"/>
            <p14:sldId id="793"/>
            <p14:sldId id="794"/>
            <p14:sldId id="1863"/>
            <p14:sldId id="1864"/>
            <p14:sldId id="1870"/>
            <p14:sldId id="1865"/>
            <p14:sldId id="1871"/>
            <p14:sldId id="1868"/>
            <p14:sldId id="1866"/>
            <p14:sldId id="1867"/>
            <p14:sldId id="1872"/>
            <p14:sldId id="1869"/>
            <p14:sldId id="601"/>
            <p14:sldId id="858"/>
            <p14:sldId id="603"/>
            <p14:sldId id="604"/>
            <p14:sldId id="605"/>
            <p14:sldId id="606"/>
            <p14:sldId id="607"/>
            <p14:sldId id="1598"/>
            <p14:sldId id="1594"/>
            <p14:sldId id="1595"/>
            <p14:sldId id="1600"/>
            <p14:sldId id="1596"/>
            <p14:sldId id="1597"/>
            <p14:sldId id="1593"/>
            <p14:sldId id="1599"/>
            <p14:sldId id="1284"/>
            <p14:sldId id="1285"/>
            <p14:sldId id="1286"/>
            <p14:sldId id="1287"/>
            <p14:sldId id="1288"/>
            <p14:sldId id="1289"/>
            <p14:sldId id="1290"/>
            <p14:sldId id="1291"/>
            <p14:sldId id="1292"/>
            <p14:sldId id="1293"/>
            <p14:sldId id="1294"/>
            <p14:sldId id="779"/>
            <p14:sldId id="859"/>
            <p14:sldId id="780"/>
            <p14:sldId id="781"/>
            <p14:sldId id="782"/>
            <p14:sldId id="783"/>
            <p14:sldId id="785"/>
            <p14:sldId id="1367"/>
            <p14:sldId id="1376"/>
            <p14:sldId id="1375"/>
            <p14:sldId id="1369"/>
            <p14:sldId id="1370"/>
            <p14:sldId id="1371"/>
            <p14:sldId id="1372"/>
            <p14:sldId id="1373"/>
            <p14:sldId id="1374"/>
            <p14:sldId id="1715"/>
            <p14:sldId id="1716"/>
            <p14:sldId id="1725"/>
            <p14:sldId id="1722"/>
            <p14:sldId id="1718"/>
            <p14:sldId id="1726"/>
            <p14:sldId id="1720"/>
            <p14:sldId id="1721"/>
            <p14:sldId id="1717"/>
            <p14:sldId id="1724"/>
            <p14:sldId id="1719"/>
            <p14:sldId id="1723"/>
            <p14:sldId id="1882"/>
            <p14:sldId id="1883"/>
            <p14:sldId id="1884"/>
            <p14:sldId id="1885"/>
            <p14:sldId id="1886"/>
            <p14:sldId id="1887"/>
            <p14:sldId id="1889"/>
            <p14:sldId id="1890"/>
            <p14:sldId id="1891"/>
            <p14:sldId id="1892"/>
            <p14:sldId id="1893"/>
            <p14:sldId id="1894"/>
            <p14:sldId id="1901"/>
            <p14:sldId id="1900"/>
            <p14:sldId id="1895"/>
            <p14:sldId id="1896"/>
            <p14:sldId id="1897"/>
            <p14:sldId id="1898"/>
            <p14:sldId id="1902"/>
            <p14:sldId id="18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434" autoAdjust="0"/>
  </p:normalViewPr>
  <p:slideViewPr>
    <p:cSldViewPr snapToGrid="0">
      <p:cViewPr varScale="1">
        <p:scale>
          <a:sx n="84" d="100"/>
          <a:sy n="84" d="100"/>
        </p:scale>
        <p:origin x="1339" y="53"/>
      </p:cViewPr>
      <p:guideLst/>
    </p:cSldViewPr>
  </p:slideViewPr>
  <p:outlineViewPr>
    <p:cViewPr>
      <p:scale>
        <a:sx n="33" d="100"/>
        <a:sy n="33" d="100"/>
      </p:scale>
      <p:origin x="0" y="-6139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xml"/><Relationship Id="rId4" Type="http://schemas.openxmlformats.org/officeDocument/2006/relationships/image" Target="../media/image121.jpg"/></Relationships>
</file>

<file path=ppt/slides/_rels/slide10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jpg"/></Relationships>
</file>

<file path=ppt/slides/_rels/slide6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gif"/><Relationship Id="rId1" Type="http://schemas.openxmlformats.org/officeDocument/2006/relationships/slideLayout" Target="../slideLayouts/slideLayout6.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68.xml.rels><?xml version="1.0" encoding="UTF-8" standalone="yes"?>
<Relationships xmlns="http://schemas.openxmlformats.org/package/2006/relationships"><Relationship Id="rId2" Type="http://schemas.openxmlformats.org/officeDocument/2006/relationships/hyperlink" Target="https://en.wikipedia.org/wiki/H_bea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gi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9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sp>
        <p:nvSpPr>
          <p:cNvPr id="6" name="ZoneTexte 5"/>
          <p:cNvSpPr txBox="1"/>
          <p:nvPr/>
        </p:nvSpPr>
        <p:spPr>
          <a:xfrm>
            <a:off x="1351129" y="2702257"/>
            <a:ext cx="7137778" cy="1015663"/>
          </a:xfrm>
          <a:prstGeom prst="rect">
            <a:avLst/>
          </a:prstGeom>
          <a:noFill/>
        </p:spPr>
        <p:txBody>
          <a:bodyPr wrap="square" rtlCol="0">
            <a:spAutoFit/>
          </a:bodyPr>
          <a:lstStyle/>
          <a:p>
            <a:r>
              <a:rPr lang="fr-FR" sz="6000" dirty="0">
                <a:solidFill>
                  <a:schemeClr val="bg1"/>
                </a:solidFill>
              </a:rPr>
              <a:t>US. Modernist Houses</a:t>
            </a:r>
            <a:endParaRPr lang="fr-FR" sz="6000" dirty="0"/>
          </a:p>
        </p:txBody>
      </p:sp>
      <p:sp>
        <p:nvSpPr>
          <p:cNvPr id="7" name="ZoneTexte 6"/>
          <p:cNvSpPr txBox="1"/>
          <p:nvPr/>
        </p:nvSpPr>
        <p:spPr>
          <a:xfrm>
            <a:off x="3411940" y="3717920"/>
            <a:ext cx="2703110" cy="461665"/>
          </a:xfrm>
          <a:prstGeom prst="rect">
            <a:avLst/>
          </a:prstGeom>
          <a:noFill/>
        </p:spPr>
        <p:txBody>
          <a:bodyPr wrap="square" rtlCol="0">
            <a:spAutoFit/>
          </a:bodyPr>
          <a:lstStyle/>
          <a:p>
            <a:r>
              <a:rPr lang="fr-FR" sz="2400" dirty="0" smtClean="0">
                <a:solidFill>
                  <a:schemeClr val="bg1"/>
                </a:solidFill>
              </a:rPr>
              <a:t>    1955-1960</a:t>
            </a:r>
            <a:endParaRPr lang="fr-FR" sz="2400" dirty="0">
              <a:solidFill>
                <a:schemeClr val="bg1"/>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46" y="803585"/>
            <a:ext cx="7776707" cy="5024009"/>
          </a:xfrm>
          <a:prstGeom prst="rect">
            <a:avLst/>
          </a:prstGeom>
        </p:spPr>
      </p:pic>
      <p:sp>
        <p:nvSpPr>
          <p:cNvPr id="9" name="ZoneTexte 8"/>
          <p:cNvSpPr txBox="1"/>
          <p:nvPr/>
        </p:nvSpPr>
        <p:spPr>
          <a:xfrm>
            <a:off x="928048" y="1023582"/>
            <a:ext cx="7328848" cy="1015663"/>
          </a:xfrm>
          <a:prstGeom prst="rect">
            <a:avLst/>
          </a:prstGeom>
          <a:noFill/>
        </p:spPr>
        <p:txBody>
          <a:bodyPr wrap="square" rtlCol="0">
            <a:spAutoFit/>
          </a:bodyPr>
          <a:lstStyle/>
          <a:p>
            <a:r>
              <a:rPr lang="fr-FR" sz="6000" smtClean="0">
                <a:solidFill>
                  <a:schemeClr val="bg1"/>
                </a:solidFill>
              </a:rPr>
              <a:t>US. </a:t>
            </a:r>
            <a:r>
              <a:rPr lang="fr-FR" sz="6000" dirty="0" smtClean="0">
                <a:solidFill>
                  <a:schemeClr val="bg1"/>
                </a:solidFill>
              </a:rPr>
              <a:t>Modernist Houses </a:t>
            </a:r>
            <a:endParaRPr lang="fr-FR" sz="6000" dirty="0">
              <a:solidFill>
                <a:schemeClr val="bg1"/>
              </a:solidFill>
            </a:endParaRPr>
          </a:p>
        </p:txBody>
      </p:sp>
      <p:sp>
        <p:nvSpPr>
          <p:cNvPr id="10" name="ZoneTexte 9"/>
          <p:cNvSpPr txBox="1"/>
          <p:nvPr/>
        </p:nvSpPr>
        <p:spPr>
          <a:xfrm>
            <a:off x="3028950" y="2210937"/>
            <a:ext cx="3086100" cy="523220"/>
          </a:xfrm>
          <a:prstGeom prst="rect">
            <a:avLst/>
          </a:prstGeom>
          <a:noFill/>
        </p:spPr>
        <p:txBody>
          <a:bodyPr wrap="square" rtlCol="0">
            <a:spAutoFit/>
          </a:bodyPr>
          <a:lstStyle/>
          <a:p>
            <a:r>
              <a:rPr lang="fr-FR" sz="2400" dirty="0" smtClean="0">
                <a:solidFill>
                  <a:schemeClr val="bg1"/>
                </a:solidFill>
              </a:rPr>
              <a:t>           </a:t>
            </a:r>
            <a:r>
              <a:rPr lang="fr-FR" sz="2800" dirty="0" smtClean="0">
                <a:solidFill>
                  <a:schemeClr val="bg1"/>
                </a:solidFill>
              </a:rPr>
              <a:t>1956</a:t>
            </a:r>
            <a:endParaRPr lang="fr-FR" sz="2800" dirty="0">
              <a:solidFill>
                <a:schemeClr val="bg1"/>
              </a:solidFill>
            </a:endParaRPr>
          </a:p>
        </p:txBody>
      </p:sp>
      <p:pic>
        <p:nvPicPr>
          <p:cNvPr id="4" name="back-to-guitars-relaxing-background-music-66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27750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196045"/>
          </a:xfrm>
        </p:spPr>
        <p:txBody>
          <a:bodyPr>
            <a:normAutofit fontScale="90000"/>
          </a:bodyPr>
          <a:lstStyle/>
          <a:p>
            <a:r>
              <a:rPr lang="fr-FR" dirty="0"/>
              <a:t>Glass Wood </a:t>
            </a:r>
            <a:r>
              <a:rPr lang="fr-FR" dirty="0" smtClean="0"/>
              <a:t>House, New </a:t>
            </a:r>
            <a:r>
              <a:rPr lang="fr-FR" dirty="0"/>
              <a:t>Canaan</a:t>
            </a:r>
            <a:r>
              <a:rPr lang="fr-FR" dirty="0" smtClean="0"/>
              <a:t>, CT </a:t>
            </a:r>
            <a:r>
              <a:rPr lang="fr-FR"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5" y="1741216"/>
            <a:ext cx="6191250" cy="4133850"/>
          </a:xfrm>
          <a:prstGeom prst="rect">
            <a:avLst/>
          </a:prstGeom>
        </p:spPr>
      </p:pic>
    </p:spTree>
    <p:extLst>
      <p:ext uri="{BB962C8B-B14F-4D97-AF65-F5344CB8AC3E}">
        <p14:creationId xmlns:p14="http://schemas.microsoft.com/office/powerpoint/2010/main" val="42064379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Swiss </a:t>
            </a:r>
            <a:r>
              <a:rPr lang="fr-FR" sz="4000" dirty="0"/>
              <a:t>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172" y="1690689"/>
            <a:ext cx="6933063" cy="4505395"/>
          </a:xfrm>
          <a:prstGeom prst="rect">
            <a:avLst/>
          </a:prstGeom>
        </p:spPr>
      </p:pic>
    </p:spTree>
    <p:extLst>
      <p:ext uri="{BB962C8B-B14F-4D97-AF65-F5344CB8AC3E}">
        <p14:creationId xmlns:p14="http://schemas.microsoft.com/office/powerpoint/2010/main" val="12759049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Swiss </a:t>
            </a:r>
            <a:r>
              <a:rPr lang="fr-FR" sz="4000" dirty="0"/>
              <a:t>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1" y="1690689"/>
            <a:ext cx="6837528" cy="4448173"/>
          </a:xfrm>
          <a:prstGeom prst="rect">
            <a:avLst/>
          </a:prstGeom>
        </p:spPr>
      </p:pic>
    </p:spTree>
    <p:extLst>
      <p:ext uri="{BB962C8B-B14F-4D97-AF65-F5344CB8AC3E}">
        <p14:creationId xmlns:p14="http://schemas.microsoft.com/office/powerpoint/2010/main" val="3529552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57397" cy="1325563"/>
          </a:xfrm>
        </p:spPr>
        <p:txBody>
          <a:bodyPr>
            <a:normAutofit/>
          </a:bodyPr>
          <a:lstStyle/>
          <a:p>
            <a:r>
              <a:rPr lang="fr-FR" sz="4000" dirty="0"/>
              <a:t>Swiss 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68" y="1690689"/>
            <a:ext cx="6733464" cy="4553162"/>
          </a:xfrm>
          <a:prstGeom prst="rect">
            <a:avLst/>
          </a:prstGeom>
        </p:spPr>
      </p:pic>
    </p:spTree>
    <p:extLst>
      <p:ext uri="{BB962C8B-B14F-4D97-AF65-F5344CB8AC3E}">
        <p14:creationId xmlns:p14="http://schemas.microsoft.com/office/powerpoint/2010/main" val="28576513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4" y="365126"/>
            <a:ext cx="8871044" cy="1325563"/>
          </a:xfrm>
        </p:spPr>
        <p:txBody>
          <a:bodyPr>
            <a:normAutofit/>
          </a:bodyPr>
          <a:lstStyle/>
          <a:p>
            <a:r>
              <a:rPr lang="fr-FR" sz="4000" dirty="0"/>
              <a:t>Swiss 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4" y="1690689"/>
            <a:ext cx="2797364" cy="450539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9"/>
            <a:ext cx="2919768" cy="453269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50" y="1690689"/>
            <a:ext cx="2976065" cy="4505396"/>
          </a:xfrm>
          <a:prstGeom prst="rect">
            <a:avLst/>
          </a:prstGeom>
        </p:spPr>
      </p:pic>
    </p:spTree>
    <p:extLst>
      <p:ext uri="{BB962C8B-B14F-4D97-AF65-F5344CB8AC3E}">
        <p14:creationId xmlns:p14="http://schemas.microsoft.com/office/powerpoint/2010/main" val="35085129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Swiss </a:t>
            </a:r>
            <a:r>
              <a:rPr lang="fr-FR" sz="4000" dirty="0"/>
              <a:t>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8" y="1690689"/>
            <a:ext cx="6864824" cy="4437156"/>
          </a:xfrm>
          <a:prstGeom prst="rect">
            <a:avLst/>
          </a:prstGeom>
        </p:spPr>
      </p:pic>
    </p:spTree>
    <p:extLst>
      <p:ext uri="{BB962C8B-B14F-4D97-AF65-F5344CB8AC3E}">
        <p14:creationId xmlns:p14="http://schemas.microsoft.com/office/powerpoint/2010/main" val="14245209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33365"/>
            <a:ext cx="9144000" cy="1325563"/>
          </a:xfrm>
        </p:spPr>
        <p:txBody>
          <a:bodyPr>
            <a:normAutofit/>
          </a:bodyPr>
          <a:lstStyle/>
          <a:p>
            <a:r>
              <a:rPr lang="fr-FR" sz="4000" dirty="0" smtClean="0"/>
              <a:t> Swiss </a:t>
            </a:r>
            <a:r>
              <a:rPr lang="fr-FR" sz="4000" dirty="0"/>
              <a:t>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65" y="1858086"/>
            <a:ext cx="4103428" cy="385030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71" y="1858086"/>
            <a:ext cx="4599294" cy="3850301"/>
          </a:xfrm>
          <a:prstGeom prst="rect">
            <a:avLst/>
          </a:prstGeom>
        </p:spPr>
      </p:pic>
    </p:spTree>
    <p:extLst>
      <p:ext uri="{BB962C8B-B14F-4D97-AF65-F5344CB8AC3E}">
        <p14:creationId xmlns:p14="http://schemas.microsoft.com/office/powerpoint/2010/main" val="19404490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830102" cy="1325563"/>
          </a:xfrm>
        </p:spPr>
        <p:txBody>
          <a:bodyPr>
            <a:normAutofit/>
          </a:bodyPr>
          <a:lstStyle/>
          <a:p>
            <a:r>
              <a:rPr lang="fr-FR" sz="4000" dirty="0"/>
              <a:t>Swiss Miss House, 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8" y="1690689"/>
            <a:ext cx="6864824" cy="4437156"/>
          </a:xfrm>
          <a:prstGeom prst="rect">
            <a:avLst/>
          </a:prstGeom>
        </p:spPr>
      </p:pic>
    </p:spTree>
    <p:extLst>
      <p:ext uri="{BB962C8B-B14F-4D97-AF65-F5344CB8AC3E}">
        <p14:creationId xmlns:p14="http://schemas.microsoft.com/office/powerpoint/2010/main" val="4659853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92120" cy="4464452"/>
          </a:xfrm>
          <a:prstGeom prst="rect">
            <a:avLst/>
          </a:prstGeom>
        </p:spPr>
      </p:pic>
      <p:sp>
        <p:nvSpPr>
          <p:cNvPr id="5" name="ZoneTexte 4"/>
          <p:cNvSpPr txBox="1"/>
          <p:nvPr/>
        </p:nvSpPr>
        <p:spPr>
          <a:xfrm>
            <a:off x="2456597" y="5431809"/>
            <a:ext cx="2988860" cy="707886"/>
          </a:xfrm>
          <a:prstGeom prst="rect">
            <a:avLst/>
          </a:prstGeom>
          <a:noFill/>
        </p:spPr>
        <p:txBody>
          <a:bodyPr wrap="square" rtlCol="0">
            <a:spAutoFit/>
          </a:bodyPr>
          <a:lstStyle/>
          <a:p>
            <a:r>
              <a:rPr lang="fr-FR" sz="4000" dirty="0" smtClean="0">
                <a:solidFill>
                  <a:schemeClr val="bg1"/>
                </a:solidFill>
              </a:rPr>
              <a:t>THE END</a:t>
            </a:r>
            <a:endParaRPr lang="fr-FR" sz="4000" dirty="0">
              <a:solidFill>
                <a:schemeClr val="bg1"/>
              </a:solidFill>
            </a:endParaRPr>
          </a:p>
        </p:txBody>
      </p:sp>
    </p:spTree>
    <p:extLst>
      <p:ext uri="{BB962C8B-B14F-4D97-AF65-F5344CB8AC3E}">
        <p14:creationId xmlns:p14="http://schemas.microsoft.com/office/powerpoint/2010/main" val="32145893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Glass Wood </a:t>
            </a:r>
            <a:r>
              <a:rPr lang="fr-FR" sz="4000" dirty="0" smtClean="0"/>
              <a:t>House, New </a:t>
            </a:r>
            <a:r>
              <a:rPr lang="fr-FR" sz="4000" dirty="0"/>
              <a:t>Canaan</a:t>
            </a:r>
            <a:r>
              <a:rPr lang="fr-FR" sz="4000" dirty="0" smtClean="0"/>
              <a:t>, CT (2010)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43" y="1914293"/>
            <a:ext cx="6191250" cy="3810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779" y="1822178"/>
            <a:ext cx="2143125" cy="2143125"/>
          </a:xfrm>
          <a:prstGeom prst="rect">
            <a:avLst/>
          </a:prstGeom>
        </p:spPr>
      </p:pic>
    </p:spTree>
    <p:extLst>
      <p:ext uri="{BB962C8B-B14F-4D97-AF65-F5344CB8AC3E}">
        <p14:creationId xmlns:p14="http://schemas.microsoft.com/office/powerpoint/2010/main" val="3361019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776009" cy="1325563"/>
          </a:xfrm>
        </p:spPr>
        <p:txBody>
          <a:bodyPr/>
          <a:lstStyle/>
          <a:p>
            <a:r>
              <a:rPr lang="fr-FR" dirty="0"/>
              <a:t>Glass Wood H.,New Canaan,CT (2010)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46" y="1934621"/>
            <a:ext cx="6191250" cy="35909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325" y="1934621"/>
            <a:ext cx="2143125" cy="2143125"/>
          </a:xfrm>
          <a:prstGeom prst="rect">
            <a:avLst/>
          </a:prstGeom>
        </p:spPr>
      </p:pic>
    </p:spTree>
    <p:extLst>
      <p:ext uri="{BB962C8B-B14F-4D97-AF65-F5344CB8AC3E}">
        <p14:creationId xmlns:p14="http://schemas.microsoft.com/office/powerpoint/2010/main" val="41027683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Glass </a:t>
            </a:r>
            <a:r>
              <a:rPr lang="fr-FR" sz="4000" dirty="0"/>
              <a:t>Wood </a:t>
            </a:r>
            <a:r>
              <a:rPr lang="fr-FR" sz="4000" dirty="0" smtClean="0"/>
              <a:t>House, New </a:t>
            </a:r>
            <a:r>
              <a:rPr lang="fr-FR" sz="4000" dirty="0"/>
              <a:t>Canaan</a:t>
            </a:r>
            <a:r>
              <a:rPr lang="fr-FR" sz="4000" dirty="0" smtClean="0"/>
              <a:t>, CT </a:t>
            </a:r>
            <a:r>
              <a:rPr lang="fr-FR" sz="4000" dirty="0"/>
              <a:t>(2010)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3" y="1690689"/>
            <a:ext cx="6191250" cy="41529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639" y="1690689"/>
            <a:ext cx="2143125" cy="2143125"/>
          </a:xfrm>
          <a:prstGeom prst="rect">
            <a:avLst/>
          </a:prstGeom>
        </p:spPr>
      </p:pic>
    </p:spTree>
    <p:extLst>
      <p:ext uri="{BB962C8B-B14F-4D97-AF65-F5344CB8AC3E}">
        <p14:creationId xmlns:p14="http://schemas.microsoft.com/office/powerpoint/2010/main" val="34861320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8" y="1843819"/>
            <a:ext cx="6192688" cy="374441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226" y="2563899"/>
            <a:ext cx="2462808" cy="3024336"/>
          </a:xfrm>
          <a:prstGeom prst="rect">
            <a:avLst/>
          </a:prstGeom>
        </p:spPr>
      </p:pic>
      <p:sp>
        <p:nvSpPr>
          <p:cNvPr id="6" name="ZoneTexte 5"/>
          <p:cNvSpPr txBox="1"/>
          <p:nvPr/>
        </p:nvSpPr>
        <p:spPr>
          <a:xfrm>
            <a:off x="6701883" y="5018049"/>
            <a:ext cx="1906858" cy="369332"/>
          </a:xfrm>
          <a:prstGeom prst="rect">
            <a:avLst/>
          </a:prstGeom>
          <a:noFill/>
        </p:spPr>
        <p:txBody>
          <a:bodyPr wrap="square" rtlCol="0">
            <a:spAutoFit/>
          </a:bodyPr>
          <a:lstStyle/>
          <a:p>
            <a:r>
              <a:rPr lang="fr-FR" dirty="0" smtClean="0">
                <a:solidFill>
                  <a:schemeClr val="bg1"/>
                </a:solidFill>
              </a:rPr>
              <a:t>Eliot Noyes</a:t>
            </a:r>
            <a:endParaRPr lang="fr-FR" dirty="0">
              <a:solidFill>
                <a:schemeClr val="bg1"/>
              </a:solidFill>
            </a:endParaRPr>
          </a:p>
        </p:txBody>
      </p:sp>
    </p:spTree>
    <p:extLst>
      <p:ext uri="{BB962C8B-B14F-4D97-AF65-F5344CB8AC3E}">
        <p14:creationId xmlns:p14="http://schemas.microsoft.com/office/powerpoint/2010/main" val="127910493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0674"/>
            <a:ext cx="9144000" cy="1325563"/>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contenu 2"/>
          <p:cNvSpPr>
            <a:spLocks noGrp="1"/>
          </p:cNvSpPr>
          <p:nvPr>
            <p:ph idx="1"/>
          </p:nvPr>
        </p:nvSpPr>
        <p:spPr/>
        <p:txBody>
          <a:bodyPr/>
          <a:lstStyle/>
          <a:p>
            <a:r>
              <a:rPr lang="en-US" dirty="0"/>
              <a:t>It is the work of the architect Eliot Noyes.</a:t>
            </a:r>
          </a:p>
          <a:p>
            <a:r>
              <a:rPr lang="en-US" dirty="0"/>
              <a:t>Thanks to its glazed walls, this house is </a:t>
            </a:r>
            <a:r>
              <a:rPr lang="en-US" dirty="0" smtClean="0"/>
              <a:t>characterized </a:t>
            </a:r>
            <a:r>
              <a:rPr lang="en-US" dirty="0"/>
              <a:t>by its absence of obstacles between inside and outside: the green environment, sunlight and moonlight truly invite themselves inside.</a:t>
            </a:r>
          </a:p>
          <a:p>
            <a:r>
              <a:rPr lang="en-US" dirty="0"/>
              <a:t>With a spectacular sense of timelessness and elegance, this house is designed to live and with its guest house to receive.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4157371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017625"/>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5" y="1521393"/>
            <a:ext cx="7632848" cy="4425713"/>
          </a:xfrm>
          <a:prstGeom prst="rect">
            <a:avLst/>
          </a:prstGeom>
        </p:spPr>
      </p:pic>
    </p:spTree>
    <p:extLst>
      <p:ext uri="{BB962C8B-B14F-4D97-AF65-F5344CB8AC3E}">
        <p14:creationId xmlns:p14="http://schemas.microsoft.com/office/powerpoint/2010/main" val="42745600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7"/>
            <a:ext cx="9144000" cy="1095684"/>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133" y="1539590"/>
            <a:ext cx="7344816" cy="4536504"/>
          </a:xfrm>
          <a:prstGeom prst="rect">
            <a:avLst/>
          </a:prstGeom>
        </p:spPr>
      </p:pic>
    </p:spTree>
    <p:extLst>
      <p:ext uri="{BB962C8B-B14F-4D97-AF65-F5344CB8AC3E}">
        <p14:creationId xmlns:p14="http://schemas.microsoft.com/office/powerpoint/2010/main" val="11706562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7"/>
            <a:ext cx="9144000" cy="1062230"/>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12776"/>
            <a:ext cx="7560840" cy="4752528"/>
          </a:xfrm>
          <a:prstGeom prst="rect">
            <a:avLst/>
          </a:prstGeom>
        </p:spPr>
      </p:pic>
    </p:spTree>
    <p:extLst>
      <p:ext uri="{BB962C8B-B14F-4D97-AF65-F5344CB8AC3E}">
        <p14:creationId xmlns:p14="http://schemas.microsoft.com/office/powerpoint/2010/main" val="21906742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7"/>
            <a:ext cx="9144000" cy="973020"/>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696" y="1338147"/>
            <a:ext cx="7272808" cy="4752528"/>
          </a:xfrm>
          <a:prstGeom prst="rect">
            <a:avLst/>
          </a:prstGeom>
        </p:spPr>
      </p:pic>
    </p:spTree>
    <p:extLst>
      <p:ext uri="{BB962C8B-B14F-4D97-AF65-F5344CB8AC3E}">
        <p14:creationId xmlns:p14="http://schemas.microsoft.com/office/powerpoint/2010/main" val="11577586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1956</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a:t>
            </a:r>
            <a:r>
              <a:rPr lang="en-US" dirty="0" smtClean="0"/>
              <a:t>. </a:t>
            </a:r>
          </a:p>
          <a:p>
            <a:r>
              <a:rPr lang="en-US" dirty="0" smtClean="0"/>
              <a:t>Some </a:t>
            </a:r>
            <a:r>
              <a:rPr lang="en-US" dirty="0"/>
              <a:t>of them have become icons of contemporary architecture (members of the iconic.org network) and are recognized and protected as such</a:t>
            </a:r>
            <a:r>
              <a:rPr lang="en-US" dirty="0" smtClean="0"/>
              <a:t>. </a:t>
            </a:r>
          </a:p>
          <a:p>
            <a:r>
              <a:rPr lang="en-US" dirty="0" smtClean="0"/>
              <a:t>They </a:t>
            </a:r>
            <a:r>
              <a:rPr lang="en-US" dirty="0"/>
              <a:t>remain unique either by their constructive principle, or by their location, or by their theoretical importance, or by their perfect integration into the landscape.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7"/>
            <a:ext cx="9144000" cy="1095684"/>
          </a:xfrm>
        </p:spPr>
        <p:txBody>
          <a:bodyPr>
            <a:normAutofit/>
          </a:bodyPr>
          <a:lstStyle/>
          <a:p>
            <a:r>
              <a:rPr lang="fr-FR" sz="3600" dirty="0" smtClean="0"/>
              <a:t>  Lambert Road House, New </a:t>
            </a:r>
            <a:r>
              <a:rPr lang="fr-FR" sz="3600" dirty="0"/>
              <a:t>Canaan,CT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60811"/>
            <a:ext cx="6912768" cy="4627756"/>
          </a:xfrm>
          <a:prstGeom prst="rect">
            <a:avLst/>
          </a:prstGeom>
        </p:spPr>
      </p:pic>
    </p:spTree>
    <p:extLst>
      <p:ext uri="{BB962C8B-B14F-4D97-AF65-F5344CB8AC3E}">
        <p14:creationId xmlns:p14="http://schemas.microsoft.com/office/powerpoint/2010/main" val="17541820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7"/>
            <a:ext cx="9143999" cy="1062230"/>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3" y="1427357"/>
            <a:ext cx="7488832" cy="4536504"/>
          </a:xfrm>
          <a:prstGeom prst="rect">
            <a:avLst/>
          </a:prstGeom>
        </p:spPr>
      </p:pic>
    </p:spTree>
    <p:extLst>
      <p:ext uri="{BB962C8B-B14F-4D97-AF65-F5344CB8AC3E}">
        <p14:creationId xmlns:p14="http://schemas.microsoft.com/office/powerpoint/2010/main" val="38331569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7"/>
            <a:ext cx="9144000" cy="1173742"/>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302" y="1538869"/>
            <a:ext cx="7128792" cy="4482419"/>
          </a:xfrm>
          <a:prstGeom prst="rect">
            <a:avLst/>
          </a:prstGeom>
        </p:spPr>
      </p:pic>
    </p:spTree>
    <p:extLst>
      <p:ext uri="{BB962C8B-B14F-4D97-AF65-F5344CB8AC3E}">
        <p14:creationId xmlns:p14="http://schemas.microsoft.com/office/powerpoint/2010/main" val="15441626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017625"/>
          </a:xfrm>
        </p:spPr>
        <p:txBody>
          <a:bodyPr>
            <a:normAutofit/>
          </a:bodyPr>
          <a:lstStyle/>
          <a:p>
            <a:r>
              <a:rPr lang="fr-FR" sz="3600" dirty="0" smtClean="0"/>
              <a:t>  Lambert Road House, New </a:t>
            </a:r>
            <a:r>
              <a:rPr lang="fr-FR" sz="3600" dirty="0"/>
              <a:t>Canaan</a:t>
            </a:r>
            <a:r>
              <a:rPr lang="fr-FR" sz="3600" dirty="0" smtClean="0"/>
              <a:t>, CT </a:t>
            </a:r>
            <a:r>
              <a:rPr lang="fr-FR" sz="36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1" y="1382751"/>
            <a:ext cx="6984776" cy="4536504"/>
          </a:xfrm>
          <a:prstGeom prst="rect">
            <a:avLst/>
          </a:prstGeom>
        </p:spPr>
      </p:pic>
    </p:spTree>
    <p:extLst>
      <p:ext uri="{BB962C8B-B14F-4D97-AF65-F5344CB8AC3E}">
        <p14:creationId xmlns:p14="http://schemas.microsoft.com/office/powerpoint/2010/main" val="9513768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48215" cy="1325563"/>
          </a:xfrm>
        </p:spPr>
        <p:txBody>
          <a:bodyPr/>
          <a:lstStyle/>
          <a:p>
            <a:r>
              <a:rPr lang="fr-FR" dirty="0" smtClean="0"/>
              <a:t>Leedy House, Winter Haven, FL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6333414" y="1690689"/>
            <a:ext cx="2495763" cy="371382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14" y="1904604"/>
            <a:ext cx="5635478" cy="3285993"/>
          </a:xfrm>
          <a:prstGeom prst="rect">
            <a:avLst/>
          </a:prstGeom>
        </p:spPr>
      </p:pic>
    </p:spTree>
    <p:extLst>
      <p:ext uri="{BB962C8B-B14F-4D97-AF65-F5344CB8AC3E}">
        <p14:creationId xmlns:p14="http://schemas.microsoft.com/office/powerpoint/2010/main" val="19056542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3" y="365126"/>
            <a:ext cx="8775510" cy="1325563"/>
          </a:xfrm>
        </p:spPr>
        <p:txBody>
          <a:bodyPr/>
          <a:lstStyle/>
          <a:p>
            <a:r>
              <a:rPr lang="fr-FR" dirty="0"/>
              <a:t>Leedy House, Winter Haven, FL (1956)</a:t>
            </a:r>
          </a:p>
        </p:txBody>
      </p:sp>
      <p:sp>
        <p:nvSpPr>
          <p:cNvPr id="3" name="Espace réservé du contenu 2"/>
          <p:cNvSpPr>
            <a:spLocks noGrp="1"/>
          </p:cNvSpPr>
          <p:nvPr>
            <p:ph idx="1"/>
          </p:nvPr>
        </p:nvSpPr>
        <p:spPr/>
        <p:txBody>
          <a:bodyPr/>
          <a:lstStyle/>
          <a:p>
            <a:r>
              <a:rPr lang="fr-FR" dirty="0" smtClean="0"/>
              <a:t>It is the own house of the architect Gene Leedy.</a:t>
            </a:r>
          </a:p>
          <a:p>
            <a:r>
              <a:rPr lang="en-US" dirty="0" smtClean="0"/>
              <a:t>This </a:t>
            </a:r>
            <a:r>
              <a:rPr lang="fr-FR" dirty="0"/>
              <a:t>prototypical house is modular in </a:t>
            </a:r>
            <a:r>
              <a:rPr lang="fr-FR" dirty="0" smtClean="0"/>
              <a:t>design. </a:t>
            </a:r>
            <a:r>
              <a:rPr lang="en-US" dirty="0" smtClean="0"/>
              <a:t>Leedy's </a:t>
            </a:r>
            <a:r>
              <a:rPr lang="en-US" dirty="0"/>
              <a:t>design used all wood post and beam construction, and the structural system of 4-inch wood decking was very avant-garde for the time. So was the first use of sliding glass doors in central Florida, which allowed Gene to create his famous glass walls in these small homes. Subdued and snug under the large oaks, you see that the exteriors are unpainted </a:t>
            </a:r>
            <a:r>
              <a:rPr lang="en-US" dirty="0" smtClean="0"/>
              <a:t>concrete-block.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2971248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939284" cy="1325563"/>
          </a:xfrm>
        </p:spPr>
        <p:txBody>
          <a:bodyPr/>
          <a:lstStyle/>
          <a:p>
            <a:r>
              <a:rPr lang="fr-FR" dirty="0"/>
              <a:t>Leedy House, Winter Haven, FL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420663" y="2012261"/>
            <a:ext cx="4219575" cy="3209925"/>
          </a:xfrm>
          <a:prstGeom prst="rect">
            <a:avLst/>
          </a:prstGeom>
        </p:spPr>
      </p:pic>
      <p:pic>
        <p:nvPicPr>
          <p:cNvPr id="5" name="Image 4"/>
          <p:cNvPicPr>
            <a:picLocks noChangeAspect="1"/>
          </p:cNvPicPr>
          <p:nvPr/>
        </p:nvPicPr>
        <p:blipFill>
          <a:blip r:embed="rId3"/>
          <a:stretch>
            <a:fillRect/>
          </a:stretch>
        </p:blipFill>
        <p:spPr>
          <a:xfrm>
            <a:off x="4708478" y="2012261"/>
            <a:ext cx="4152900" cy="3171825"/>
          </a:xfrm>
          <a:prstGeom prst="rect">
            <a:avLst/>
          </a:prstGeom>
        </p:spPr>
      </p:pic>
    </p:spTree>
    <p:extLst>
      <p:ext uri="{BB962C8B-B14F-4D97-AF65-F5344CB8AC3E}">
        <p14:creationId xmlns:p14="http://schemas.microsoft.com/office/powerpoint/2010/main" val="37642657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75509" cy="1325563"/>
          </a:xfrm>
        </p:spPr>
        <p:txBody>
          <a:bodyPr/>
          <a:lstStyle/>
          <a:p>
            <a:r>
              <a:rPr lang="fr-FR" dirty="0"/>
              <a:t>Leedy House, Winter Haven, FL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429" y="1690689"/>
            <a:ext cx="6155141" cy="4355269"/>
          </a:xfrm>
          <a:prstGeom prst="rect">
            <a:avLst/>
          </a:prstGeom>
        </p:spPr>
      </p:pic>
    </p:spTree>
    <p:extLst>
      <p:ext uri="{BB962C8B-B14F-4D97-AF65-F5344CB8AC3E}">
        <p14:creationId xmlns:p14="http://schemas.microsoft.com/office/powerpoint/2010/main" val="30147452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1" y="365126"/>
            <a:ext cx="8911988" cy="1325563"/>
          </a:xfrm>
        </p:spPr>
        <p:txBody>
          <a:bodyPr/>
          <a:lstStyle/>
          <a:p>
            <a:r>
              <a:rPr lang="fr-FR" dirty="0"/>
              <a:t>Leedy House, Winter Haven, FL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52425" y="1690689"/>
            <a:ext cx="4219575" cy="3190875"/>
          </a:xfrm>
          <a:prstGeom prst="rect">
            <a:avLst/>
          </a:prstGeom>
        </p:spPr>
      </p:pic>
      <p:pic>
        <p:nvPicPr>
          <p:cNvPr id="5" name="Image 4"/>
          <p:cNvPicPr>
            <a:picLocks noChangeAspect="1"/>
          </p:cNvPicPr>
          <p:nvPr/>
        </p:nvPicPr>
        <p:blipFill>
          <a:blip r:embed="rId3"/>
          <a:stretch>
            <a:fillRect/>
          </a:stretch>
        </p:blipFill>
        <p:spPr>
          <a:xfrm>
            <a:off x="4707340" y="1690688"/>
            <a:ext cx="4191000" cy="3190875"/>
          </a:xfrm>
          <a:prstGeom prst="rect">
            <a:avLst/>
          </a:prstGeom>
        </p:spPr>
      </p:pic>
    </p:spTree>
    <p:extLst>
      <p:ext uri="{BB962C8B-B14F-4D97-AF65-F5344CB8AC3E}">
        <p14:creationId xmlns:p14="http://schemas.microsoft.com/office/powerpoint/2010/main" val="41416959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75510" cy="1325563"/>
          </a:xfrm>
        </p:spPr>
        <p:txBody>
          <a:bodyPr/>
          <a:lstStyle/>
          <a:p>
            <a:r>
              <a:rPr lang="fr-FR" dirty="0"/>
              <a:t>Leedy House, Winter Haven, FL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406" y="1690689"/>
            <a:ext cx="6223806" cy="4164201"/>
          </a:xfrm>
          <a:prstGeom prst="rect">
            <a:avLst/>
          </a:prstGeom>
        </p:spPr>
      </p:pic>
    </p:spTree>
    <p:extLst>
      <p:ext uri="{BB962C8B-B14F-4D97-AF65-F5344CB8AC3E}">
        <p14:creationId xmlns:p14="http://schemas.microsoft.com/office/powerpoint/2010/main" val="39131672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4117274348"/>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775510" cy="1325563"/>
          </a:xfrm>
        </p:spPr>
        <p:txBody>
          <a:bodyPr/>
          <a:lstStyle/>
          <a:p>
            <a:r>
              <a:rPr lang="fr-FR" dirty="0"/>
              <a:t>Leedy House, Winter Haven, FL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29" y="1690689"/>
            <a:ext cx="2796938" cy="42862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950" y="1690689"/>
            <a:ext cx="3086100" cy="4286250"/>
          </a:xfrm>
          <a:prstGeom prst="rect">
            <a:avLst/>
          </a:prstGeom>
        </p:spPr>
      </p:pic>
      <p:pic>
        <p:nvPicPr>
          <p:cNvPr id="6" name="Image 5"/>
          <p:cNvPicPr>
            <a:picLocks noChangeAspect="1"/>
          </p:cNvPicPr>
          <p:nvPr/>
        </p:nvPicPr>
        <p:blipFill>
          <a:blip r:embed="rId6"/>
          <a:stretch>
            <a:fillRect/>
          </a:stretch>
        </p:blipFill>
        <p:spPr>
          <a:xfrm>
            <a:off x="6224233" y="1690689"/>
            <a:ext cx="2783289" cy="4286250"/>
          </a:xfrm>
          <a:prstGeom prst="rect">
            <a:avLst/>
          </a:prstGeom>
        </p:spPr>
      </p:pic>
      <p:pic>
        <p:nvPicPr>
          <p:cNvPr id="7" name="chillout-cafe-417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011443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789158" cy="1325563"/>
          </a:xfrm>
        </p:spPr>
        <p:txBody>
          <a:bodyPr/>
          <a:lstStyle/>
          <a:p>
            <a:r>
              <a:rPr lang="fr-FR" dirty="0"/>
              <a:t>Leedy House, Winter Haven, FL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215" y="1690689"/>
            <a:ext cx="5718412" cy="4136905"/>
          </a:xfrm>
          <a:prstGeom prst="rect">
            <a:avLst/>
          </a:prstGeom>
        </p:spPr>
      </p:pic>
    </p:spTree>
    <p:extLst>
      <p:ext uri="{BB962C8B-B14F-4D97-AF65-F5344CB8AC3E}">
        <p14:creationId xmlns:p14="http://schemas.microsoft.com/office/powerpoint/2010/main" val="4137423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30101" cy="1325563"/>
          </a:xfrm>
        </p:spPr>
        <p:txBody>
          <a:bodyPr/>
          <a:lstStyle/>
          <a:p>
            <a:r>
              <a:rPr lang="fr-FR" dirty="0"/>
              <a:t>Leedy House, Winter Haven, FL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41194" y="1875145"/>
            <a:ext cx="4105275" cy="3179359"/>
          </a:xfrm>
          <a:prstGeom prst="rect">
            <a:avLst/>
          </a:prstGeom>
        </p:spPr>
      </p:pic>
      <p:pic>
        <p:nvPicPr>
          <p:cNvPr id="5" name="Image 4"/>
          <p:cNvPicPr>
            <a:picLocks noChangeAspect="1"/>
          </p:cNvPicPr>
          <p:nvPr/>
        </p:nvPicPr>
        <p:blipFill>
          <a:blip r:embed="rId3"/>
          <a:stretch>
            <a:fillRect/>
          </a:stretch>
        </p:blipFill>
        <p:spPr>
          <a:xfrm>
            <a:off x="4572000" y="1875145"/>
            <a:ext cx="4200525" cy="3143250"/>
          </a:xfrm>
          <a:prstGeom prst="rect">
            <a:avLst/>
          </a:prstGeom>
        </p:spPr>
      </p:pic>
    </p:spTree>
    <p:extLst>
      <p:ext uri="{BB962C8B-B14F-4D97-AF65-F5344CB8AC3E}">
        <p14:creationId xmlns:p14="http://schemas.microsoft.com/office/powerpoint/2010/main" val="16997061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71045" cy="1325563"/>
          </a:xfrm>
        </p:spPr>
        <p:txBody>
          <a:bodyPr/>
          <a:lstStyle/>
          <a:p>
            <a:r>
              <a:rPr lang="fr-FR" dirty="0"/>
              <a:t>Leedy House, Winter Haven, FL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284613" y="2094221"/>
            <a:ext cx="4152900" cy="2705100"/>
          </a:xfrm>
          <a:prstGeom prst="rect">
            <a:avLst/>
          </a:prstGeom>
        </p:spPr>
      </p:pic>
      <p:pic>
        <p:nvPicPr>
          <p:cNvPr id="5" name="Image 4"/>
          <p:cNvPicPr>
            <a:picLocks noChangeAspect="1"/>
          </p:cNvPicPr>
          <p:nvPr/>
        </p:nvPicPr>
        <p:blipFill>
          <a:blip r:embed="rId3"/>
          <a:stretch>
            <a:fillRect/>
          </a:stretch>
        </p:blipFill>
        <p:spPr>
          <a:xfrm>
            <a:off x="4572000" y="2094221"/>
            <a:ext cx="4162425" cy="2714625"/>
          </a:xfrm>
          <a:prstGeom prst="rect">
            <a:avLst/>
          </a:prstGeom>
        </p:spPr>
      </p:pic>
    </p:spTree>
    <p:extLst>
      <p:ext uri="{BB962C8B-B14F-4D97-AF65-F5344CB8AC3E}">
        <p14:creationId xmlns:p14="http://schemas.microsoft.com/office/powerpoint/2010/main" val="23402879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Holden House, </a:t>
            </a:r>
            <a:r>
              <a:rPr lang="fr-FR" dirty="0"/>
              <a:t>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83" y="1690688"/>
            <a:ext cx="6193885" cy="433059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232" y="4063604"/>
            <a:ext cx="2033056" cy="2657872"/>
          </a:xfrm>
          <a:prstGeom prst="rect">
            <a:avLst/>
          </a:prstGeom>
        </p:spPr>
      </p:pic>
      <p:sp>
        <p:nvSpPr>
          <p:cNvPr id="6" name="ZoneTexte 5"/>
          <p:cNvSpPr txBox="1"/>
          <p:nvPr/>
        </p:nvSpPr>
        <p:spPr>
          <a:xfrm>
            <a:off x="6810232" y="6336574"/>
            <a:ext cx="1876567" cy="369332"/>
          </a:xfrm>
          <a:prstGeom prst="rect">
            <a:avLst/>
          </a:prstGeom>
          <a:noFill/>
        </p:spPr>
        <p:txBody>
          <a:bodyPr wrap="square" rtlCol="0">
            <a:spAutoFit/>
          </a:bodyPr>
          <a:lstStyle/>
          <a:p>
            <a:r>
              <a:rPr lang="fr-FR" dirty="0" smtClean="0">
                <a:solidFill>
                  <a:schemeClr val="bg1"/>
                </a:solidFill>
              </a:rPr>
              <a:t>John Porter Clark</a:t>
            </a:r>
            <a:endParaRPr lang="fr-FR" dirty="0">
              <a:solidFill>
                <a:schemeClr val="bg1"/>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819" y="1690687"/>
            <a:ext cx="2036469" cy="2272972"/>
          </a:xfrm>
          <a:prstGeom prst="rect">
            <a:avLst/>
          </a:prstGeom>
        </p:spPr>
      </p:pic>
      <p:sp>
        <p:nvSpPr>
          <p:cNvPr id="8" name="ZoneTexte 7"/>
          <p:cNvSpPr txBox="1"/>
          <p:nvPr/>
        </p:nvSpPr>
        <p:spPr>
          <a:xfrm>
            <a:off x="6806820" y="3534770"/>
            <a:ext cx="2036468" cy="369332"/>
          </a:xfrm>
          <a:prstGeom prst="rect">
            <a:avLst/>
          </a:prstGeom>
          <a:noFill/>
        </p:spPr>
        <p:txBody>
          <a:bodyPr wrap="square" rtlCol="0">
            <a:spAutoFit/>
          </a:bodyPr>
          <a:lstStyle/>
          <a:p>
            <a:r>
              <a:rPr lang="fr-FR" dirty="0" smtClean="0">
                <a:solidFill>
                  <a:schemeClr val="bg1"/>
                </a:solidFill>
              </a:rPr>
              <a:t>William Holden</a:t>
            </a:r>
            <a:endParaRPr lang="fr-FR" dirty="0">
              <a:solidFill>
                <a:schemeClr val="bg1"/>
              </a:solidFill>
            </a:endParaRPr>
          </a:p>
        </p:txBody>
      </p:sp>
    </p:spTree>
    <p:extLst>
      <p:ext uri="{BB962C8B-B14F-4D97-AF65-F5344CB8AC3E}">
        <p14:creationId xmlns:p14="http://schemas.microsoft.com/office/powerpoint/2010/main" val="342061479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Holden House, </a:t>
            </a:r>
            <a:r>
              <a:rPr lang="fr-FR" dirty="0"/>
              <a:t>Palm Springs, CA (1956)</a:t>
            </a:r>
          </a:p>
        </p:txBody>
      </p:sp>
      <p:sp>
        <p:nvSpPr>
          <p:cNvPr id="3" name="Espace réservé du contenu 2"/>
          <p:cNvSpPr>
            <a:spLocks noGrp="1"/>
          </p:cNvSpPr>
          <p:nvPr>
            <p:ph idx="1"/>
          </p:nvPr>
        </p:nvSpPr>
        <p:spPr/>
        <p:txBody>
          <a:bodyPr/>
          <a:lstStyle/>
          <a:p>
            <a:r>
              <a:rPr lang="en-US" dirty="0"/>
              <a:t>It's the work of architect John Porter Clark.</a:t>
            </a:r>
          </a:p>
          <a:p>
            <a:r>
              <a:rPr lang="en-US" dirty="0"/>
              <a:t>This emblematic house </a:t>
            </a:r>
            <a:r>
              <a:rPr lang="en-US" dirty="0" smtClean="0"/>
              <a:t>for the </a:t>
            </a:r>
            <a:r>
              <a:rPr lang="en-US" dirty="0"/>
              <a:t>actor William Holden is the perfect combination of clean lines and modern comfort</a:t>
            </a:r>
            <a:r>
              <a:rPr lang="en-US" dirty="0" smtClean="0"/>
              <a:t>. Built </a:t>
            </a:r>
            <a:r>
              <a:rPr lang="en-US" dirty="0"/>
              <a:t>following the post and beam system, it is also remarkable for its pivoting glass walls that allow living rooms and 5 bedrooms to access the lawn and pool. </a:t>
            </a:r>
            <a:r>
              <a:rPr lang="en-US" dirty="0" smtClean="0"/>
              <a:t>Entirely </a:t>
            </a:r>
            <a:r>
              <a:rPr lang="en-US" dirty="0"/>
              <a:t>renovated, white is on the agenda of the beams in the foyer of the living room.</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535095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Holden House, </a:t>
            </a:r>
            <a:r>
              <a:rPr lang="fr-FR" dirty="0"/>
              <a:t>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022" y="1690689"/>
            <a:ext cx="6469764" cy="4513707"/>
          </a:xfrm>
          <a:prstGeom prst="rect">
            <a:avLst/>
          </a:prstGeom>
        </p:spPr>
      </p:pic>
    </p:spTree>
    <p:extLst>
      <p:ext uri="{BB962C8B-B14F-4D97-AF65-F5344CB8AC3E}">
        <p14:creationId xmlns:p14="http://schemas.microsoft.com/office/powerpoint/2010/main" val="32827837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Holden House, </a:t>
            </a:r>
            <a:r>
              <a:rPr lang="fr-FR" dirty="0"/>
              <a:t>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534" y="1690689"/>
            <a:ext cx="6624931" cy="4402607"/>
          </a:xfrm>
          <a:prstGeom prst="rect">
            <a:avLst/>
          </a:prstGeom>
        </p:spPr>
      </p:pic>
    </p:spTree>
    <p:extLst>
      <p:ext uri="{BB962C8B-B14F-4D97-AF65-F5344CB8AC3E}">
        <p14:creationId xmlns:p14="http://schemas.microsoft.com/office/powerpoint/2010/main" val="35065334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Holden House, </a:t>
            </a:r>
            <a:r>
              <a:rPr lang="fr-FR" dirty="0"/>
              <a:t>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100" y="1690689"/>
            <a:ext cx="6793800" cy="4386727"/>
          </a:xfrm>
          <a:prstGeom prst="rect">
            <a:avLst/>
          </a:prstGeom>
        </p:spPr>
      </p:pic>
    </p:spTree>
    <p:extLst>
      <p:ext uri="{BB962C8B-B14F-4D97-AF65-F5344CB8AC3E}">
        <p14:creationId xmlns:p14="http://schemas.microsoft.com/office/powerpoint/2010/main" val="14708895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Holden House, </a:t>
            </a:r>
            <a:r>
              <a:rPr lang="fr-FR" dirty="0"/>
              <a:t>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150" y="1690689"/>
            <a:ext cx="6473264" cy="4330599"/>
          </a:xfrm>
          <a:prstGeom prst="rect">
            <a:avLst/>
          </a:prstGeom>
        </p:spPr>
      </p:pic>
    </p:spTree>
    <p:extLst>
      <p:ext uri="{BB962C8B-B14F-4D97-AF65-F5344CB8AC3E}">
        <p14:creationId xmlns:p14="http://schemas.microsoft.com/office/powerpoint/2010/main" val="22308511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85000" lnSpcReduction="20000"/>
          </a:bodyPr>
          <a:lstStyle/>
          <a:p>
            <a:r>
              <a:rPr lang="fr-FR" dirty="0" smtClean="0"/>
              <a:t>Glass </a:t>
            </a:r>
            <a:r>
              <a:rPr lang="fr-FR" dirty="0"/>
              <a:t>Wood House, John Black Lee, CT</a:t>
            </a:r>
            <a:r>
              <a:rPr lang="fr-FR" dirty="0" smtClean="0"/>
              <a:t>.</a:t>
            </a:r>
          </a:p>
          <a:p>
            <a:r>
              <a:rPr lang="fr-FR" dirty="0" smtClean="0"/>
              <a:t>Lambert </a:t>
            </a:r>
            <a:r>
              <a:rPr lang="fr-FR" dirty="0"/>
              <a:t>Road House, Eliot Noyes, CT</a:t>
            </a:r>
            <a:r>
              <a:rPr lang="fr-FR" dirty="0" smtClean="0"/>
              <a:t>.</a:t>
            </a:r>
          </a:p>
          <a:p>
            <a:r>
              <a:rPr lang="fr-FR" dirty="0" smtClean="0"/>
              <a:t>Leedy House, Gene Leedy, FL.</a:t>
            </a:r>
          </a:p>
          <a:p>
            <a:r>
              <a:rPr lang="fr-FR" dirty="0" smtClean="0"/>
              <a:t>Holden </a:t>
            </a:r>
            <a:r>
              <a:rPr lang="fr-FR" dirty="0"/>
              <a:t>House, John Peter Clark, CA</a:t>
            </a:r>
            <a:r>
              <a:rPr lang="fr-FR" dirty="0" smtClean="0"/>
              <a:t>.</a:t>
            </a:r>
          </a:p>
          <a:p>
            <a:r>
              <a:rPr lang="fr-FR" dirty="0"/>
              <a:t>Straub House, </a:t>
            </a:r>
            <a:r>
              <a:rPr lang="fr-FR" dirty="0" smtClean="0"/>
              <a:t>Calvin Straub, CA.</a:t>
            </a:r>
          </a:p>
          <a:p>
            <a:r>
              <a:rPr lang="fr-FR" dirty="0" smtClean="0"/>
              <a:t>Bridge </a:t>
            </a:r>
            <a:r>
              <a:rPr lang="fr-FR" dirty="0"/>
              <a:t>House, John Johansen, CT. </a:t>
            </a:r>
            <a:endParaRPr lang="fr-FR" dirty="0" smtClean="0"/>
          </a:p>
          <a:p>
            <a:r>
              <a:rPr lang="fr-FR" dirty="0"/>
              <a:t>Boissonnas House, Philip Johnson, CT.</a:t>
            </a:r>
          </a:p>
          <a:p>
            <a:r>
              <a:rPr lang="fr-FR" dirty="0"/>
              <a:t>X-100 House, Quincy Jones &amp; Emmons, CA.</a:t>
            </a:r>
          </a:p>
          <a:p>
            <a:r>
              <a:rPr lang="fr-FR" dirty="0"/>
              <a:t>Franzen House, Ulrich Franzen, NY.</a:t>
            </a:r>
          </a:p>
          <a:p>
            <a:r>
              <a:rPr lang="fr-FR" dirty="0"/>
              <a:t>RaveOn House, Fehr &amp; Granger, TX. </a:t>
            </a:r>
            <a:endParaRPr lang="fr-FR" dirty="0" smtClean="0"/>
          </a:p>
          <a:p>
            <a:r>
              <a:rPr lang="fr-FR" dirty="0"/>
              <a:t>Swiss Miss House, </a:t>
            </a:r>
            <a:r>
              <a:rPr lang="fr-FR" dirty="0" smtClean="0"/>
              <a:t>Charles </a:t>
            </a:r>
            <a:r>
              <a:rPr lang="fr-FR" dirty="0" err="1" smtClean="0"/>
              <a:t>DuBois</a:t>
            </a:r>
            <a:r>
              <a:rPr lang="fr-FR" dirty="0" smtClean="0"/>
              <a:t>, CA.</a:t>
            </a:r>
          </a:p>
          <a:p>
            <a:endParaRPr lang="fr-FR" dirty="0" smtClean="0"/>
          </a:p>
          <a:p>
            <a:endParaRPr lang="fr-FR" dirty="0"/>
          </a:p>
          <a:p>
            <a:endParaRPr lang="fr-FR" dirty="0" smtClean="0"/>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1014277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Holden House, </a:t>
            </a:r>
            <a:r>
              <a:rPr lang="fr-FR" dirty="0"/>
              <a:t>Palm Springs,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570" y="1690689"/>
            <a:ext cx="6534121" cy="4163702"/>
          </a:xfrm>
          <a:prstGeom prst="rect">
            <a:avLst/>
          </a:prstGeom>
        </p:spPr>
      </p:pic>
    </p:spTree>
    <p:extLst>
      <p:ext uri="{BB962C8B-B14F-4D97-AF65-F5344CB8AC3E}">
        <p14:creationId xmlns:p14="http://schemas.microsoft.com/office/powerpoint/2010/main" val="29984986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6512" y="365126"/>
            <a:ext cx="8337929" cy="1325563"/>
          </a:xfrm>
        </p:spPr>
        <p:txBody>
          <a:bodyPr/>
          <a:lstStyle/>
          <a:p>
            <a:r>
              <a:rPr lang="fr-FR" dirty="0" smtClean="0"/>
              <a:t>Straub House, Pasadena, CA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937" y="1700917"/>
            <a:ext cx="3395293" cy="446445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2835" y="1700917"/>
            <a:ext cx="1824210" cy="2379764"/>
          </a:xfrm>
          <a:prstGeom prst="rect">
            <a:avLst/>
          </a:prstGeom>
        </p:spPr>
      </p:pic>
      <p:sp>
        <p:nvSpPr>
          <p:cNvPr id="6" name="ZoneTexte 5"/>
          <p:cNvSpPr txBox="1"/>
          <p:nvPr/>
        </p:nvSpPr>
        <p:spPr>
          <a:xfrm>
            <a:off x="5240739" y="3657600"/>
            <a:ext cx="1746305" cy="369332"/>
          </a:xfrm>
          <a:prstGeom prst="rect">
            <a:avLst/>
          </a:prstGeom>
          <a:noFill/>
        </p:spPr>
        <p:txBody>
          <a:bodyPr wrap="square" rtlCol="0">
            <a:spAutoFit/>
          </a:bodyPr>
          <a:lstStyle/>
          <a:p>
            <a:r>
              <a:rPr lang="fr-FR" dirty="0" smtClean="0">
                <a:solidFill>
                  <a:schemeClr val="bg1"/>
                </a:solidFill>
              </a:rPr>
              <a:t>    Calvin Straub</a:t>
            </a:r>
            <a:endParaRPr lang="fr-FR" dirty="0">
              <a:solidFill>
                <a:schemeClr val="bg1"/>
              </a:solidFill>
            </a:endParaRPr>
          </a:p>
        </p:txBody>
      </p:sp>
    </p:spTree>
    <p:extLst>
      <p:ext uri="{BB962C8B-B14F-4D97-AF65-F5344CB8AC3E}">
        <p14:creationId xmlns:p14="http://schemas.microsoft.com/office/powerpoint/2010/main" val="400760711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024" y="365126"/>
            <a:ext cx="8475260" cy="1325563"/>
          </a:xfrm>
        </p:spPr>
        <p:txBody>
          <a:bodyPr/>
          <a:lstStyle/>
          <a:p>
            <a:r>
              <a:rPr lang="fr-FR" dirty="0"/>
              <a:t>Straub House, Pasadena, CA (1956)</a:t>
            </a:r>
          </a:p>
        </p:txBody>
      </p:sp>
      <p:sp>
        <p:nvSpPr>
          <p:cNvPr id="3" name="Espace réservé du contenu 2"/>
          <p:cNvSpPr>
            <a:spLocks noGrp="1"/>
          </p:cNvSpPr>
          <p:nvPr>
            <p:ph idx="1"/>
          </p:nvPr>
        </p:nvSpPr>
        <p:spPr/>
        <p:txBody>
          <a:bodyPr>
            <a:normAutofit fontScale="92500" lnSpcReduction="10000"/>
          </a:bodyPr>
          <a:lstStyle/>
          <a:p>
            <a:r>
              <a:rPr lang="fr-FR" dirty="0" smtClean="0"/>
              <a:t>It is the own house of the architect Calvin Straub.</a:t>
            </a:r>
          </a:p>
          <a:p>
            <a:r>
              <a:rPr lang="en-US" dirty="0"/>
              <a:t>The U-shaped home sits on a neatly landscaped quarter-acre lot, with a long driveway in the front and an enclosed yard and patio space in the back. Inside are </a:t>
            </a:r>
            <a:r>
              <a:rPr lang="en-US" dirty="0" smtClean="0"/>
              <a:t>3 </a:t>
            </a:r>
            <a:r>
              <a:rPr lang="en-US" dirty="0"/>
              <a:t>bedrooms and </a:t>
            </a:r>
            <a:r>
              <a:rPr lang="en-US" dirty="0" smtClean="0"/>
              <a:t>2 </a:t>
            </a:r>
            <a:r>
              <a:rPr lang="en-US" dirty="0"/>
              <a:t>bathrooms, spread across 2,090 </a:t>
            </a:r>
            <a:r>
              <a:rPr lang="en-US" dirty="0" smtClean="0"/>
              <a:t>sqf </a:t>
            </a:r>
            <a:r>
              <a:rPr lang="en-US" dirty="0"/>
              <a:t>of floor space</a:t>
            </a:r>
            <a:r>
              <a:rPr lang="en-US" dirty="0" smtClean="0"/>
              <a:t>.</a:t>
            </a:r>
          </a:p>
          <a:p>
            <a:r>
              <a:rPr lang="en-US" dirty="0"/>
              <a:t>Interior features include cork floors, beamed ceilings, walls of glass, and a large brick fireplace in the living room. The open kitchen has stone countertops and freshly installed appliances. The master bedroom opens directly to the back patio and includes an </a:t>
            </a:r>
            <a:r>
              <a:rPr lang="en-US" dirty="0" err="1"/>
              <a:t>ensuite</a:t>
            </a:r>
            <a:r>
              <a:rPr lang="en-US" dirty="0"/>
              <a:t> bathroom and a walk-in closet.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9460858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6043" cy="1325563"/>
          </a:xfrm>
        </p:spPr>
        <p:txBody>
          <a:bodyPr/>
          <a:lstStyle/>
          <a:p>
            <a:r>
              <a:rPr lang="fr-FR" dirty="0"/>
              <a:t>Straub House, Pasadena,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52512" y="1690689"/>
            <a:ext cx="7038975" cy="4429125"/>
          </a:xfrm>
          <a:prstGeom prst="rect">
            <a:avLst/>
          </a:prstGeom>
        </p:spPr>
      </p:pic>
    </p:spTree>
    <p:extLst>
      <p:ext uri="{BB962C8B-B14F-4D97-AF65-F5344CB8AC3E}">
        <p14:creationId xmlns:p14="http://schemas.microsoft.com/office/powerpoint/2010/main" val="8573451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Straub House, Pasadena,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52512" y="1690689"/>
            <a:ext cx="7038975" cy="4410075"/>
          </a:xfrm>
          <a:prstGeom prst="rect">
            <a:avLst/>
          </a:prstGeom>
        </p:spPr>
      </p:pic>
    </p:spTree>
    <p:extLst>
      <p:ext uri="{BB962C8B-B14F-4D97-AF65-F5344CB8AC3E}">
        <p14:creationId xmlns:p14="http://schemas.microsoft.com/office/powerpoint/2010/main" val="31064013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0508" cy="1325563"/>
          </a:xfrm>
        </p:spPr>
        <p:txBody>
          <a:bodyPr/>
          <a:lstStyle/>
          <a:p>
            <a:r>
              <a:rPr lang="fr-FR" dirty="0"/>
              <a:t>Straub House, Pasadena,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56411" y="1690689"/>
            <a:ext cx="6631178" cy="4465885"/>
          </a:xfrm>
          <a:prstGeom prst="rect">
            <a:avLst/>
          </a:prstGeom>
        </p:spPr>
      </p:pic>
    </p:spTree>
    <p:extLst>
      <p:ext uri="{BB962C8B-B14F-4D97-AF65-F5344CB8AC3E}">
        <p14:creationId xmlns:p14="http://schemas.microsoft.com/office/powerpoint/2010/main" val="7101325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4156" cy="1325563"/>
          </a:xfrm>
        </p:spPr>
        <p:txBody>
          <a:bodyPr/>
          <a:lstStyle/>
          <a:p>
            <a:r>
              <a:rPr lang="fr-FR" dirty="0"/>
              <a:t>Straub House, Pasadena,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52512" y="1713708"/>
            <a:ext cx="7038975" cy="4386842"/>
          </a:xfrm>
          <a:prstGeom prst="rect">
            <a:avLst/>
          </a:prstGeom>
        </p:spPr>
      </p:pic>
    </p:spTree>
    <p:extLst>
      <p:ext uri="{BB962C8B-B14F-4D97-AF65-F5344CB8AC3E}">
        <p14:creationId xmlns:p14="http://schemas.microsoft.com/office/powerpoint/2010/main" val="39177120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Straub House, Pasadena,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74" y="1690689"/>
            <a:ext cx="3349213" cy="451904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113" y="1690689"/>
            <a:ext cx="3370998" cy="4519043"/>
          </a:xfrm>
          <a:prstGeom prst="rect">
            <a:avLst/>
          </a:prstGeom>
        </p:spPr>
      </p:pic>
    </p:spTree>
    <p:extLst>
      <p:ext uri="{BB962C8B-B14F-4D97-AF65-F5344CB8AC3E}">
        <p14:creationId xmlns:p14="http://schemas.microsoft.com/office/powerpoint/2010/main" val="19627411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Straub House, Pasadena,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52512" y="1690689"/>
            <a:ext cx="7038975" cy="4257675"/>
          </a:xfrm>
          <a:prstGeom prst="rect">
            <a:avLst/>
          </a:prstGeom>
        </p:spPr>
      </p:pic>
    </p:spTree>
    <p:extLst>
      <p:ext uri="{BB962C8B-B14F-4D97-AF65-F5344CB8AC3E}">
        <p14:creationId xmlns:p14="http://schemas.microsoft.com/office/powerpoint/2010/main" val="35419066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New Canaan, CT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732" y="1690687"/>
            <a:ext cx="2542014" cy="30450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54" y="1690687"/>
            <a:ext cx="6005978" cy="3509110"/>
          </a:xfrm>
          <a:prstGeom prst="rect">
            <a:avLst/>
          </a:prstGeom>
        </p:spPr>
      </p:pic>
      <p:pic>
        <p:nvPicPr>
          <p:cNvPr id="6" name="Image 5"/>
          <p:cNvPicPr>
            <a:picLocks noChangeAspect="1"/>
          </p:cNvPicPr>
          <p:nvPr/>
        </p:nvPicPr>
        <p:blipFill>
          <a:blip r:embed="rId4"/>
          <a:stretch>
            <a:fillRect/>
          </a:stretch>
        </p:blipFill>
        <p:spPr>
          <a:xfrm>
            <a:off x="2748246" y="5573286"/>
            <a:ext cx="3838575" cy="409575"/>
          </a:xfrm>
          <a:prstGeom prst="rect">
            <a:avLst/>
          </a:prstGeom>
        </p:spPr>
      </p:pic>
      <p:sp>
        <p:nvSpPr>
          <p:cNvPr id="7" name="ZoneTexte 6"/>
          <p:cNvSpPr txBox="1"/>
          <p:nvPr/>
        </p:nvSpPr>
        <p:spPr>
          <a:xfrm>
            <a:off x="6428096" y="4135272"/>
            <a:ext cx="2333767" cy="369332"/>
          </a:xfrm>
          <a:prstGeom prst="rect">
            <a:avLst/>
          </a:prstGeom>
          <a:noFill/>
        </p:spPr>
        <p:txBody>
          <a:bodyPr wrap="square" rtlCol="0">
            <a:spAutoFit/>
          </a:bodyPr>
          <a:lstStyle/>
          <a:p>
            <a:r>
              <a:rPr lang="fr-FR" dirty="0" smtClean="0">
                <a:solidFill>
                  <a:schemeClr val="bg1"/>
                </a:solidFill>
              </a:rPr>
              <a:t>John Johansen</a:t>
            </a:r>
            <a:endParaRPr lang="fr-FR" dirty="0">
              <a:solidFill>
                <a:schemeClr val="bg1"/>
              </a:solidFill>
            </a:endParaRPr>
          </a:p>
        </p:txBody>
      </p:sp>
    </p:spTree>
    <p:extLst>
      <p:ext uri="{BB962C8B-B14F-4D97-AF65-F5344CB8AC3E}">
        <p14:creationId xmlns:p14="http://schemas.microsoft.com/office/powerpoint/2010/main" val="292040514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995323"/>
          </a:xfrm>
        </p:spPr>
        <p:txBody>
          <a:bodyPr>
            <a:normAutofit fontScale="90000"/>
          </a:bodyPr>
          <a:lstStyle/>
          <a:p>
            <a:r>
              <a:rPr lang="fr-FR" dirty="0" smtClean="0"/>
              <a:t>Glass Wood House, New Canaan, CT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78" y="1471961"/>
            <a:ext cx="6191250" cy="4587447"/>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219" y="1471961"/>
            <a:ext cx="1672683" cy="2387703"/>
          </a:xfrm>
          <a:prstGeom prst="rect">
            <a:avLst/>
          </a:prstGeom>
        </p:spPr>
      </p:pic>
      <p:sp>
        <p:nvSpPr>
          <p:cNvPr id="8" name="ZoneTexte 7"/>
          <p:cNvSpPr txBox="1"/>
          <p:nvPr/>
        </p:nvSpPr>
        <p:spPr>
          <a:xfrm>
            <a:off x="6579220" y="3490332"/>
            <a:ext cx="1800199" cy="369332"/>
          </a:xfrm>
          <a:prstGeom prst="rect">
            <a:avLst/>
          </a:prstGeom>
          <a:noFill/>
        </p:spPr>
        <p:txBody>
          <a:bodyPr wrap="square" rtlCol="0">
            <a:spAutoFit/>
          </a:bodyPr>
          <a:lstStyle/>
          <a:p>
            <a:r>
              <a:rPr lang="fr-FR" dirty="0" smtClean="0"/>
              <a:t>  </a:t>
            </a:r>
            <a:r>
              <a:rPr lang="fr-FR" dirty="0" smtClean="0">
                <a:solidFill>
                  <a:schemeClr val="bg1"/>
                </a:solidFill>
              </a:rPr>
              <a:t>John Black Lee</a:t>
            </a:r>
            <a:endParaRPr lang="fr-FR" dirty="0">
              <a:solidFill>
                <a:schemeClr val="bg1"/>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219" y="3971176"/>
            <a:ext cx="1672683" cy="2088232"/>
          </a:xfrm>
          <a:prstGeom prst="rect">
            <a:avLst/>
          </a:prstGeom>
        </p:spPr>
      </p:pic>
      <p:sp>
        <p:nvSpPr>
          <p:cNvPr id="10" name="ZoneTexte 9"/>
          <p:cNvSpPr txBox="1"/>
          <p:nvPr/>
        </p:nvSpPr>
        <p:spPr>
          <a:xfrm>
            <a:off x="6668429" y="5709424"/>
            <a:ext cx="1427356" cy="369332"/>
          </a:xfrm>
          <a:prstGeom prst="rect">
            <a:avLst/>
          </a:prstGeom>
          <a:noFill/>
        </p:spPr>
        <p:txBody>
          <a:bodyPr wrap="square" rtlCol="0">
            <a:spAutoFit/>
          </a:bodyPr>
          <a:lstStyle/>
          <a:p>
            <a:r>
              <a:rPr lang="fr-FR" dirty="0" smtClean="0">
                <a:solidFill>
                  <a:schemeClr val="bg1"/>
                </a:solidFill>
              </a:rPr>
              <a:t>Kengo Kuma</a:t>
            </a:r>
            <a:endParaRPr lang="fr-FR" dirty="0">
              <a:solidFill>
                <a:schemeClr val="bg1"/>
              </a:solidFill>
            </a:endParaRPr>
          </a:p>
        </p:txBody>
      </p:sp>
    </p:spTree>
    <p:extLst>
      <p:ext uri="{BB962C8B-B14F-4D97-AF65-F5344CB8AC3E}">
        <p14:creationId xmlns:p14="http://schemas.microsoft.com/office/powerpoint/2010/main" val="80191356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a:t>
            </a:r>
            <a:r>
              <a:rPr lang="fr-FR" dirty="0" smtClean="0"/>
              <a:t>1956)</a:t>
            </a:r>
            <a:endParaRPr lang="fr-FR" dirty="0"/>
          </a:p>
        </p:txBody>
      </p:sp>
      <p:sp>
        <p:nvSpPr>
          <p:cNvPr id="3" name="Espace réservé du contenu 2"/>
          <p:cNvSpPr>
            <a:spLocks noGrp="1"/>
          </p:cNvSpPr>
          <p:nvPr>
            <p:ph idx="1"/>
          </p:nvPr>
        </p:nvSpPr>
        <p:spPr/>
        <p:txBody>
          <a:bodyPr/>
          <a:lstStyle/>
          <a:p>
            <a:r>
              <a:rPr lang="fr-FR" dirty="0" smtClean="0"/>
              <a:t>It is the work of the architect John Johansen.</a:t>
            </a:r>
          </a:p>
          <a:p>
            <a:r>
              <a:rPr lang="en-US" dirty="0"/>
              <a:t>Sited so that the Rippowam River bisects the lofty living room in a way that perfectly aligns with a vault in barrel-vaulted </a:t>
            </a:r>
            <a:r>
              <a:rPr lang="en-US" dirty="0" smtClean="0"/>
              <a:t>ceiling. On </a:t>
            </a:r>
            <a:r>
              <a:rPr lang="en-US" dirty="0"/>
              <a:t>five landscaped acres, the </a:t>
            </a:r>
            <a:r>
              <a:rPr lang="en-US" dirty="0" smtClean="0"/>
              <a:t>4,500-sqf </a:t>
            </a:r>
            <a:r>
              <a:rPr lang="en-US" dirty="0"/>
              <a:t>Bridge House has </a:t>
            </a:r>
            <a:r>
              <a:rPr lang="en-US" dirty="0" smtClean="0"/>
              <a:t>6 </a:t>
            </a:r>
            <a:r>
              <a:rPr lang="en-US" dirty="0"/>
              <a:t>bedrooms, four full bathrooms and a gorgeous stone pool and terrace</a:t>
            </a:r>
            <a:r>
              <a:rPr lang="en-US" dirty="0" smtClean="0"/>
              <a:t>. The </a:t>
            </a:r>
            <a:r>
              <a:rPr lang="en-US" dirty="0"/>
              <a:t>bridge is the transitional area between the different domestic zones of the house - kitchen, master </a:t>
            </a:r>
            <a:r>
              <a:rPr lang="en-US" dirty="0" smtClean="0"/>
              <a:t>bedroom.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6568557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909" y="1690689"/>
            <a:ext cx="6170181" cy="4218792"/>
          </a:xfrm>
          <a:prstGeom prst="rect">
            <a:avLst/>
          </a:prstGeom>
        </p:spPr>
      </p:pic>
    </p:spTree>
    <p:extLst>
      <p:ext uri="{BB962C8B-B14F-4D97-AF65-F5344CB8AC3E}">
        <p14:creationId xmlns:p14="http://schemas.microsoft.com/office/powerpoint/2010/main" val="178645287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070" y="1690689"/>
            <a:ext cx="6451860" cy="4205144"/>
          </a:xfrm>
          <a:prstGeom prst="rect">
            <a:avLst/>
          </a:prstGeom>
        </p:spPr>
      </p:pic>
    </p:spTree>
    <p:extLst>
      <p:ext uri="{BB962C8B-B14F-4D97-AF65-F5344CB8AC3E}">
        <p14:creationId xmlns:p14="http://schemas.microsoft.com/office/powerpoint/2010/main" val="28621482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a:t>
            </a:r>
            <a:r>
              <a:rPr lang="fr-FR" dirty="0" smtClean="0"/>
              <a:t>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933" y="1690689"/>
            <a:ext cx="6046134" cy="4000427"/>
          </a:xfrm>
          <a:prstGeom prst="rect">
            <a:avLst/>
          </a:prstGeom>
        </p:spPr>
      </p:pic>
    </p:spTree>
    <p:extLst>
      <p:ext uri="{BB962C8B-B14F-4D97-AF65-F5344CB8AC3E}">
        <p14:creationId xmlns:p14="http://schemas.microsoft.com/office/powerpoint/2010/main" val="5920183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1690689"/>
            <a:ext cx="6223000" cy="4314326"/>
          </a:xfrm>
          <a:prstGeom prst="rect">
            <a:avLst/>
          </a:prstGeom>
        </p:spPr>
      </p:pic>
    </p:spTree>
    <p:extLst>
      <p:ext uri="{BB962C8B-B14F-4D97-AF65-F5344CB8AC3E}">
        <p14:creationId xmlns:p14="http://schemas.microsoft.com/office/powerpoint/2010/main" val="41515464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972" y="1690689"/>
            <a:ext cx="5802056" cy="4164201"/>
          </a:xfrm>
          <a:prstGeom prst="rect">
            <a:avLst/>
          </a:prstGeom>
        </p:spPr>
      </p:pic>
    </p:spTree>
    <p:extLst>
      <p:ext uri="{BB962C8B-B14F-4D97-AF65-F5344CB8AC3E}">
        <p14:creationId xmlns:p14="http://schemas.microsoft.com/office/powerpoint/2010/main" val="9783025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680" y="1690689"/>
            <a:ext cx="6209266" cy="4232439"/>
          </a:xfrm>
          <a:prstGeom prst="rect">
            <a:avLst/>
          </a:prstGeom>
        </p:spPr>
      </p:pic>
    </p:spTree>
    <p:extLst>
      <p:ext uri="{BB962C8B-B14F-4D97-AF65-F5344CB8AC3E}">
        <p14:creationId xmlns:p14="http://schemas.microsoft.com/office/powerpoint/2010/main" val="26282337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21" y="1690689"/>
            <a:ext cx="6045958" cy="4041371"/>
          </a:xfrm>
          <a:prstGeom prst="rect">
            <a:avLst/>
          </a:prstGeom>
        </p:spPr>
      </p:pic>
    </p:spTree>
    <p:extLst>
      <p:ext uri="{BB962C8B-B14F-4D97-AF65-F5344CB8AC3E}">
        <p14:creationId xmlns:p14="http://schemas.microsoft.com/office/powerpoint/2010/main" val="33509781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489" y="1690689"/>
            <a:ext cx="5989022" cy="4082314"/>
          </a:xfrm>
          <a:prstGeom prst="rect">
            <a:avLst/>
          </a:prstGeom>
        </p:spPr>
      </p:pic>
    </p:spTree>
    <p:extLst>
      <p:ext uri="{BB962C8B-B14F-4D97-AF65-F5344CB8AC3E}">
        <p14:creationId xmlns:p14="http://schemas.microsoft.com/office/powerpoint/2010/main" val="29217855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Bridge House, </a:t>
            </a:r>
            <a:r>
              <a:rPr lang="fr-FR" dirty="0"/>
              <a:t>New Canaan, CT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583" y="1690689"/>
            <a:ext cx="6118834" cy="4191496"/>
          </a:xfrm>
          <a:prstGeom prst="rect">
            <a:avLst/>
          </a:prstGeom>
        </p:spPr>
      </p:pic>
    </p:spTree>
    <p:extLst>
      <p:ext uri="{BB962C8B-B14F-4D97-AF65-F5344CB8AC3E}">
        <p14:creationId xmlns:p14="http://schemas.microsoft.com/office/powerpoint/2010/main" val="216756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Glass Wood </a:t>
            </a:r>
            <a:r>
              <a:rPr lang="fr-FR" sz="4000" dirty="0" smtClean="0"/>
              <a:t>House, New </a:t>
            </a:r>
            <a:r>
              <a:rPr lang="fr-FR" sz="4000" dirty="0"/>
              <a:t>Canaan</a:t>
            </a:r>
            <a:r>
              <a:rPr lang="fr-FR" sz="4000" dirty="0" smtClean="0"/>
              <a:t>, CT </a:t>
            </a:r>
            <a:r>
              <a:rPr lang="fr-FR" sz="4000" dirty="0"/>
              <a:t>(1956)</a:t>
            </a:r>
          </a:p>
        </p:txBody>
      </p:sp>
      <p:sp>
        <p:nvSpPr>
          <p:cNvPr id="3" name="Espace réservé du contenu 2"/>
          <p:cNvSpPr>
            <a:spLocks noGrp="1"/>
          </p:cNvSpPr>
          <p:nvPr>
            <p:ph idx="1"/>
          </p:nvPr>
        </p:nvSpPr>
        <p:spPr/>
        <p:txBody>
          <a:bodyPr>
            <a:normAutofit lnSpcReduction="10000"/>
          </a:bodyPr>
          <a:lstStyle/>
          <a:p>
            <a:r>
              <a:rPr lang="en-US" dirty="0"/>
              <a:t>It is the work of the architects John Black Lee for the 1st pavilion and Kengo Kuma for the 2nd.</a:t>
            </a:r>
          </a:p>
          <a:p>
            <a:r>
              <a:rPr lang="en-US" dirty="0"/>
              <a:t>The original pavilion is located on the horizontal part of the lot while the 2nd is located on the steeply sloping section</a:t>
            </a:r>
            <a:r>
              <a:rPr lang="en-US" dirty="0" smtClean="0"/>
              <a:t>. It </a:t>
            </a:r>
            <a:r>
              <a:rPr lang="en-US" dirty="0"/>
              <a:t>has an axially symmetrical single storey structure with 2 glass walls to the north and south allowing views over the wood</a:t>
            </a:r>
            <a:r>
              <a:rPr lang="en-US" dirty="0" smtClean="0"/>
              <a:t>. To </a:t>
            </a:r>
            <a:r>
              <a:rPr lang="en-US" dirty="0"/>
              <a:t>the east and west, 2 bedrooms flank the main space with a veranda and a generous roof overlooking the house on four sides supported by vertical columns.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349655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218347"/>
          </a:xfrm>
        </p:spPr>
        <p:txBody>
          <a:bodyPr>
            <a:normAutofit fontScale="90000"/>
          </a:bodyPr>
          <a:lstStyle/>
          <a:p>
            <a:r>
              <a:rPr lang="fr-FR" dirty="0" smtClean="0"/>
              <a:t> Boissonnas House, New Canaan, CT (</a:t>
            </a:r>
            <a:r>
              <a:rPr lang="fr-FR"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73" y="1583473"/>
            <a:ext cx="6300192" cy="45365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25" y="4337978"/>
            <a:ext cx="2332799" cy="178199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512" y="3373065"/>
            <a:ext cx="845195" cy="782244"/>
          </a:xfrm>
          <a:prstGeom prst="rect">
            <a:avLst/>
          </a:prstGeom>
        </p:spPr>
      </p:pic>
      <p:sp>
        <p:nvSpPr>
          <p:cNvPr id="7" name="ZoneTexte 6"/>
          <p:cNvSpPr txBox="1"/>
          <p:nvPr/>
        </p:nvSpPr>
        <p:spPr>
          <a:xfrm>
            <a:off x="6757639" y="5698273"/>
            <a:ext cx="1996068" cy="369332"/>
          </a:xfrm>
          <a:prstGeom prst="rect">
            <a:avLst/>
          </a:prstGeom>
          <a:noFill/>
        </p:spPr>
        <p:txBody>
          <a:bodyPr wrap="square" rtlCol="0">
            <a:spAutoFit/>
          </a:bodyPr>
          <a:lstStyle/>
          <a:p>
            <a:r>
              <a:rPr lang="fr-FR" dirty="0" smtClean="0"/>
              <a:t>Philip Johnson</a:t>
            </a:r>
            <a:endParaRPr lang="fr-FR" dirty="0"/>
          </a:p>
        </p:txBody>
      </p:sp>
    </p:spTree>
    <p:extLst>
      <p:ext uri="{BB962C8B-B14F-4D97-AF65-F5344CB8AC3E}">
        <p14:creationId xmlns:p14="http://schemas.microsoft.com/office/powerpoint/2010/main" val="71487299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Boissonnas House, New Canaan, CT (</a:t>
            </a:r>
            <a:r>
              <a:rPr lang="fr-FR" sz="4000" dirty="0"/>
              <a:t>1956)</a:t>
            </a:r>
          </a:p>
        </p:txBody>
      </p:sp>
      <p:sp>
        <p:nvSpPr>
          <p:cNvPr id="3" name="Espace réservé du contenu 2"/>
          <p:cNvSpPr>
            <a:spLocks noGrp="1"/>
          </p:cNvSpPr>
          <p:nvPr>
            <p:ph idx="1"/>
          </p:nvPr>
        </p:nvSpPr>
        <p:spPr/>
        <p:txBody>
          <a:bodyPr/>
          <a:lstStyle/>
          <a:p>
            <a:r>
              <a:rPr lang="en-US" dirty="0"/>
              <a:t>It's the work of architect Philip Johnson.</a:t>
            </a:r>
          </a:p>
          <a:p>
            <a:r>
              <a:rPr lang="en-US" dirty="0"/>
              <a:t>The original house was designed as a series of pavilions built of steel, brick and glass. The plan of the house has been divided into 3 areas: a bedroom wing containing 4 bedrooms, 3 full bathrooms, and half a bath; a service wing containing the kitchen, 2 </a:t>
            </a:r>
            <a:r>
              <a:rPr lang="en-US" dirty="0" smtClean="0"/>
              <a:t>maid rooms </a:t>
            </a:r>
            <a:r>
              <a:rPr lang="en-US" dirty="0"/>
              <a:t>and a bath; and a social wing containing the living room and dining room. The three wings were joined by an entrance hall.</a:t>
            </a:r>
          </a:p>
          <a:p>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7928659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Boissonnas House, New Canaan, CT (</a:t>
            </a:r>
            <a:r>
              <a:rPr lang="fr-FR" sz="40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46" y="1690689"/>
            <a:ext cx="7776707" cy="4585040"/>
          </a:xfrm>
          <a:prstGeom prst="rect">
            <a:avLst/>
          </a:prstGeom>
        </p:spPr>
      </p:pic>
      <p:pic>
        <p:nvPicPr>
          <p:cNvPr id="5" name="chill-out-music-39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038903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Boissonnas House, New Canaan, CT (</a:t>
            </a:r>
            <a:r>
              <a:rPr lang="fr-FR" sz="40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86" y="1690689"/>
            <a:ext cx="7272808" cy="4546623"/>
          </a:xfrm>
          <a:prstGeom prst="rect">
            <a:avLst/>
          </a:prstGeom>
        </p:spPr>
      </p:pic>
    </p:spTree>
    <p:extLst>
      <p:ext uri="{BB962C8B-B14F-4D97-AF65-F5344CB8AC3E}">
        <p14:creationId xmlns:p14="http://schemas.microsoft.com/office/powerpoint/2010/main" val="15506201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Boissonnas House, New Canaan, CT (</a:t>
            </a:r>
            <a:r>
              <a:rPr lang="fr-FR" sz="40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577" y="1690688"/>
            <a:ext cx="4291508" cy="4487087"/>
          </a:xfrm>
          <a:prstGeom prst="rect">
            <a:avLst/>
          </a:prstGeom>
        </p:spPr>
      </p:pic>
    </p:spTree>
    <p:extLst>
      <p:ext uri="{BB962C8B-B14F-4D97-AF65-F5344CB8AC3E}">
        <p14:creationId xmlns:p14="http://schemas.microsoft.com/office/powerpoint/2010/main" val="13515031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Boissonnas House, New Canaan, CT (</a:t>
            </a:r>
            <a:r>
              <a:rPr lang="fr-FR" sz="40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30" y="1690689"/>
            <a:ext cx="6703939" cy="4531691"/>
          </a:xfrm>
          <a:prstGeom prst="rect">
            <a:avLst/>
          </a:prstGeom>
        </p:spPr>
      </p:pic>
    </p:spTree>
    <p:extLst>
      <p:ext uri="{BB962C8B-B14F-4D97-AF65-F5344CB8AC3E}">
        <p14:creationId xmlns:p14="http://schemas.microsoft.com/office/powerpoint/2010/main" val="33134674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Boissonnas House, New Canaan, CT (</a:t>
            </a:r>
            <a:r>
              <a:rPr lang="fr-FR" sz="4000" dirty="0"/>
              <a:t>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785" y="1690689"/>
            <a:ext cx="7068430" cy="4581563"/>
          </a:xfrm>
          <a:prstGeom prst="rect">
            <a:avLst/>
          </a:prstGeom>
        </p:spPr>
      </p:pic>
    </p:spTree>
    <p:extLst>
      <p:ext uri="{BB962C8B-B14F-4D97-AF65-F5344CB8AC3E}">
        <p14:creationId xmlns:p14="http://schemas.microsoft.com/office/powerpoint/2010/main" val="24256978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273" y="378774"/>
            <a:ext cx="8569941" cy="1325563"/>
          </a:xfrm>
        </p:spPr>
        <p:txBody>
          <a:bodyPr/>
          <a:lstStyle/>
          <a:p>
            <a:r>
              <a:rPr lang="fr-FR" dirty="0" smtClean="0"/>
              <a:t>  X-100 House, San Mateo, CA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2825085"/>
            <a:ext cx="2975211" cy="218364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979" y="1704337"/>
            <a:ext cx="2141632" cy="330439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4" y="1704337"/>
            <a:ext cx="3677968" cy="450539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017" y="5122165"/>
            <a:ext cx="1913243" cy="164782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4639" y="5089704"/>
            <a:ext cx="1567788" cy="1712748"/>
          </a:xfrm>
          <a:prstGeom prst="rect">
            <a:avLst/>
          </a:prstGeom>
        </p:spPr>
      </p:pic>
      <p:sp>
        <p:nvSpPr>
          <p:cNvPr id="9" name="ZoneTexte 8"/>
          <p:cNvSpPr txBox="1"/>
          <p:nvPr/>
        </p:nvSpPr>
        <p:spPr>
          <a:xfrm>
            <a:off x="4121624" y="4449170"/>
            <a:ext cx="1746913" cy="369332"/>
          </a:xfrm>
          <a:prstGeom prst="rect">
            <a:avLst/>
          </a:prstGeom>
          <a:noFill/>
        </p:spPr>
        <p:txBody>
          <a:bodyPr wrap="square" rtlCol="0">
            <a:spAutoFit/>
          </a:bodyPr>
          <a:lstStyle/>
          <a:p>
            <a:r>
              <a:rPr lang="fr-FR" dirty="0" smtClean="0"/>
              <a:t>Joseph </a:t>
            </a:r>
            <a:r>
              <a:rPr lang="fr-FR" dirty="0" smtClean="0">
                <a:solidFill>
                  <a:schemeClr val="bg1"/>
                </a:solidFill>
              </a:rPr>
              <a:t>Eichler</a:t>
            </a:r>
            <a:endParaRPr lang="fr-FR" dirty="0">
              <a:solidFill>
                <a:schemeClr val="bg1"/>
              </a:solidFill>
            </a:endParaRPr>
          </a:p>
        </p:txBody>
      </p:sp>
      <p:sp>
        <p:nvSpPr>
          <p:cNvPr id="10" name="ZoneTexte 9"/>
          <p:cNvSpPr txBox="1"/>
          <p:nvPr/>
        </p:nvSpPr>
        <p:spPr>
          <a:xfrm>
            <a:off x="6115050" y="4449170"/>
            <a:ext cx="2975210" cy="646331"/>
          </a:xfrm>
          <a:prstGeom prst="rect">
            <a:avLst/>
          </a:prstGeom>
          <a:noFill/>
        </p:spPr>
        <p:txBody>
          <a:bodyPr wrap="square" rtlCol="0">
            <a:spAutoFit/>
          </a:bodyPr>
          <a:lstStyle/>
          <a:p>
            <a:r>
              <a:rPr lang="fr-FR" dirty="0" smtClean="0">
                <a:solidFill>
                  <a:schemeClr val="bg1"/>
                </a:solidFill>
              </a:rPr>
              <a:t>A Quincy Jones &amp; F.  Emmons </a:t>
            </a:r>
            <a:r>
              <a:rPr lang="fr-FR" dirty="0" smtClean="0"/>
              <a:t>E</a:t>
            </a:r>
            <a:endParaRPr lang="fr-FR" dirty="0"/>
          </a:p>
        </p:txBody>
      </p:sp>
    </p:spTree>
    <p:extLst>
      <p:ext uri="{BB962C8B-B14F-4D97-AF65-F5344CB8AC3E}">
        <p14:creationId xmlns:p14="http://schemas.microsoft.com/office/powerpoint/2010/main" val="312748830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502554" cy="1325563"/>
          </a:xfrm>
        </p:spPr>
        <p:txBody>
          <a:bodyPr/>
          <a:lstStyle/>
          <a:p>
            <a:r>
              <a:rPr lang="fr-FR" dirty="0"/>
              <a:t>X-100 House, San Mateo, CA (1956)</a:t>
            </a:r>
          </a:p>
        </p:txBody>
      </p:sp>
      <p:sp>
        <p:nvSpPr>
          <p:cNvPr id="3" name="Espace réservé du contenu 2"/>
          <p:cNvSpPr>
            <a:spLocks noGrp="1"/>
          </p:cNvSpPr>
          <p:nvPr>
            <p:ph idx="1"/>
          </p:nvPr>
        </p:nvSpPr>
        <p:spPr/>
        <p:txBody>
          <a:bodyPr>
            <a:normAutofit fontScale="92500" lnSpcReduction="10000"/>
          </a:bodyPr>
          <a:lstStyle/>
          <a:p>
            <a:r>
              <a:rPr lang="fr-FR" dirty="0"/>
              <a:t>It is the work of Archibald Quincy Jones &amp; Frederick Emmons for a real estate developer Joseph Eichler.</a:t>
            </a:r>
          </a:p>
          <a:p>
            <a:r>
              <a:rPr lang="en-US" dirty="0"/>
              <a:t>X-100 is an experimental steel house : the structure consists of 6 bents of 4-inch H-section columns</a:t>
            </a:r>
            <a:r>
              <a:rPr lang="en-US" dirty="0">
                <a:hlinkClick r:id="rId2" tooltip="H beam"/>
              </a:rPr>
              <a:t> </a:t>
            </a:r>
            <a:r>
              <a:rPr lang="en-US" dirty="0"/>
              <a:t> approximately 13 feet apart supporting 8-inch I-beams.</a:t>
            </a:r>
          </a:p>
          <a:p>
            <a:r>
              <a:rPr lang="en-US" dirty="0"/>
              <a:t>The beams protrude under the roof at the front of the house; Jones turned down the steel decking to form a fascia.</a:t>
            </a:r>
          </a:p>
          <a:p>
            <a:r>
              <a:rPr lang="en-US" dirty="0"/>
              <a:t>The house has 3 bedrooms, 2 living rooms, and a kitchen grouped around the perimeter, with a central utility core containing 2 bathrooms and utility and laundry areas.</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269387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516203" cy="1325563"/>
          </a:xfrm>
        </p:spPr>
        <p:txBody>
          <a:bodyPr/>
          <a:lstStyle/>
          <a:p>
            <a:r>
              <a:rPr lang="fr-FR" dirty="0"/>
              <a:t>X-100 House, San Mateo, CA (1956)</a:t>
            </a:r>
          </a:p>
        </p:txBody>
      </p:sp>
      <p:sp>
        <p:nvSpPr>
          <p:cNvPr id="3" name="Espace réservé du contenu 2"/>
          <p:cNvSpPr>
            <a:spLocks noGrp="1"/>
          </p:cNvSpPr>
          <p:nvPr>
            <p:ph idx="1"/>
          </p:nvPr>
        </p:nvSpPr>
        <p:spPr/>
        <p:txBody>
          <a:bodyPr>
            <a:normAutofit fontScale="92500" lnSpcReduction="10000"/>
          </a:bodyPr>
          <a:lstStyle/>
          <a:p>
            <a:r>
              <a:rPr lang="en-US" dirty="0"/>
              <a:t>Instead of the open atrium of many Eichler houses of the period, it has two interior gardens, dubbed the "entry garden" and the "game garden" </a:t>
            </a:r>
            <a:r>
              <a:rPr lang="en-US" dirty="0" smtClean="0"/>
              <a:t>.</a:t>
            </a:r>
          </a:p>
          <a:p>
            <a:r>
              <a:rPr lang="en-US" dirty="0"/>
              <a:t>The house's </a:t>
            </a:r>
            <a:r>
              <a:rPr lang="en-US" dirty="0" smtClean="0"/>
              <a:t>underfloor heating system </a:t>
            </a:r>
            <a:r>
              <a:rPr lang="en-US" dirty="0"/>
              <a:t>extended to the garden </a:t>
            </a:r>
            <a:r>
              <a:rPr lang="en-US" dirty="0" smtClean="0"/>
              <a:t>pads.</a:t>
            </a:r>
          </a:p>
          <a:p>
            <a:r>
              <a:rPr lang="en-US" dirty="0"/>
              <a:t>The beams and columns are painted deep brownish red ("deep-tone cinnamon") and the corrugated metal ceiling light </a:t>
            </a:r>
            <a:r>
              <a:rPr lang="en-US" dirty="0" smtClean="0"/>
              <a:t>grey. </a:t>
            </a:r>
            <a:r>
              <a:rPr lang="en-US" dirty="0"/>
              <a:t>For privacy, the side walls have panels of the high-density </a:t>
            </a:r>
            <a:r>
              <a:rPr lang="en-US" dirty="0" smtClean="0"/>
              <a:t>plywood </a:t>
            </a:r>
            <a:r>
              <a:rPr lang="en-US" dirty="0"/>
              <a:t>used for </a:t>
            </a:r>
            <a:r>
              <a:rPr lang="en-US" dirty="0" smtClean="0"/>
              <a:t>concrete forms. </a:t>
            </a:r>
          </a:p>
          <a:p>
            <a:r>
              <a:rPr lang="en-US" dirty="0"/>
              <a:t>Inside, in addition to </a:t>
            </a:r>
            <a:r>
              <a:rPr lang="en-US" dirty="0" smtClean="0"/>
              <a:t>track lighting </a:t>
            </a:r>
            <a:r>
              <a:rPr lang="en-US" dirty="0"/>
              <a:t>on both sides, the X-100 has plastic skylights ("skydomes") in each room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6214346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Glass Wood </a:t>
            </a:r>
            <a:r>
              <a:rPr lang="fr-FR" sz="4000" dirty="0" smtClean="0"/>
              <a:t>House, New </a:t>
            </a:r>
            <a:r>
              <a:rPr lang="fr-FR" sz="4000" dirty="0"/>
              <a:t>Canaan</a:t>
            </a:r>
            <a:r>
              <a:rPr lang="fr-FR" sz="4000" dirty="0" smtClean="0"/>
              <a:t>, CT </a:t>
            </a:r>
            <a:r>
              <a:rPr lang="fr-FR" sz="4000" dirty="0"/>
              <a:t>(1956)</a:t>
            </a:r>
          </a:p>
        </p:txBody>
      </p:sp>
      <p:sp>
        <p:nvSpPr>
          <p:cNvPr id="3" name="Espace réservé du contenu 2"/>
          <p:cNvSpPr>
            <a:spLocks noGrp="1"/>
          </p:cNvSpPr>
          <p:nvPr>
            <p:ph idx="1"/>
          </p:nvPr>
        </p:nvSpPr>
        <p:spPr/>
        <p:txBody>
          <a:bodyPr/>
          <a:lstStyle/>
          <a:p>
            <a:r>
              <a:rPr lang="en-US" dirty="0"/>
              <a:t>In 2010, Kengo Kuma adds a 2nd L-shaped pavilion to the west of the 1st: the interior is almost entirely open, with very few walls. Instead, stainless steel mesh screens differentiate the circulation space from other parts of the program. The structure is composed of steel columns only 3 p wide and 6 p deep, with steel beams also minimal, and a roof supported by exposed laminated spruce joists</a:t>
            </a:r>
            <a:r>
              <a:rPr lang="en-US" dirty="0" smtClean="0"/>
              <a:t>. The </a:t>
            </a:r>
            <a:r>
              <a:rPr lang="en-US" dirty="0"/>
              <a:t>extension has an enclosed veranda at the same height as the original.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4705128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42395" cy="1325563"/>
          </a:xfrm>
        </p:spPr>
        <p:txBody>
          <a:bodyPr/>
          <a:lstStyle/>
          <a:p>
            <a:r>
              <a:rPr lang="fr-FR" dirty="0"/>
              <a:t>X-100 House, San Mateo,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533" y="2349049"/>
            <a:ext cx="6524625" cy="2924175"/>
          </a:xfrm>
          <a:prstGeom prst="rect">
            <a:avLst/>
          </a:prstGeom>
        </p:spPr>
      </p:pic>
    </p:spTree>
    <p:extLst>
      <p:ext uri="{BB962C8B-B14F-4D97-AF65-F5344CB8AC3E}">
        <p14:creationId xmlns:p14="http://schemas.microsoft.com/office/powerpoint/2010/main" val="13256985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025" y="365126"/>
            <a:ext cx="8379724" cy="1325563"/>
          </a:xfrm>
        </p:spPr>
        <p:txBody>
          <a:bodyPr/>
          <a:lstStyle/>
          <a:p>
            <a:r>
              <a:rPr lang="fr-FR" dirty="0"/>
              <a:t>X-100 House, San Mateo,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574" y="1690689"/>
            <a:ext cx="6524625" cy="4314825"/>
          </a:xfrm>
          <a:prstGeom prst="rect">
            <a:avLst/>
          </a:prstGeom>
        </p:spPr>
      </p:pic>
    </p:spTree>
    <p:extLst>
      <p:ext uri="{BB962C8B-B14F-4D97-AF65-F5344CB8AC3E}">
        <p14:creationId xmlns:p14="http://schemas.microsoft.com/office/powerpoint/2010/main" val="5437686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6043" cy="1325563"/>
          </a:xfrm>
        </p:spPr>
        <p:txBody>
          <a:bodyPr/>
          <a:lstStyle/>
          <a:p>
            <a:r>
              <a:rPr lang="fr-FR" dirty="0"/>
              <a:t>X-100 House, San Mateo,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357" y="1690689"/>
            <a:ext cx="6524625" cy="4476536"/>
          </a:xfrm>
          <a:prstGeom prst="rect">
            <a:avLst/>
          </a:prstGeom>
        </p:spPr>
      </p:pic>
    </p:spTree>
    <p:extLst>
      <p:ext uri="{BB962C8B-B14F-4D97-AF65-F5344CB8AC3E}">
        <p14:creationId xmlns:p14="http://schemas.microsoft.com/office/powerpoint/2010/main" val="2236225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8615" y="365126"/>
            <a:ext cx="8297839" cy="1325563"/>
          </a:xfrm>
        </p:spPr>
        <p:txBody>
          <a:bodyPr/>
          <a:lstStyle/>
          <a:p>
            <a:r>
              <a:rPr lang="fr-FR" dirty="0"/>
              <a:t>X-100 House, San Mateo,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2915480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967" y="365126"/>
            <a:ext cx="8366077" cy="1325563"/>
          </a:xfrm>
        </p:spPr>
        <p:txBody>
          <a:bodyPr/>
          <a:lstStyle/>
          <a:p>
            <a:r>
              <a:rPr lang="fr-FR" dirty="0"/>
              <a:t>X-100 House, San Mateo,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287030"/>
          </a:xfrm>
          <a:prstGeom prst="rect">
            <a:avLst/>
          </a:prstGeom>
        </p:spPr>
      </p:pic>
    </p:spTree>
    <p:extLst>
      <p:ext uri="{BB962C8B-B14F-4D97-AF65-F5344CB8AC3E}">
        <p14:creationId xmlns:p14="http://schemas.microsoft.com/office/powerpoint/2010/main" val="697939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96986" cy="1325563"/>
          </a:xfrm>
        </p:spPr>
        <p:txBody>
          <a:bodyPr/>
          <a:lstStyle/>
          <a:p>
            <a:r>
              <a:rPr lang="fr-FR" dirty="0"/>
              <a:t>X-100 House, San Mateo, CA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906" y="2112808"/>
            <a:ext cx="5872415" cy="3100635"/>
          </a:xfrm>
          <a:prstGeom prst="rect">
            <a:avLst/>
          </a:prstGeom>
        </p:spPr>
      </p:pic>
    </p:spTree>
    <p:extLst>
      <p:ext uri="{BB962C8B-B14F-4D97-AF65-F5344CB8AC3E}">
        <p14:creationId xmlns:p14="http://schemas.microsoft.com/office/powerpoint/2010/main" val="21455137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House, Rye, NY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610" y="1758834"/>
            <a:ext cx="2745617" cy="22646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82" y="1690689"/>
            <a:ext cx="5991368" cy="4041371"/>
          </a:xfrm>
          <a:prstGeom prst="rect">
            <a:avLst/>
          </a:prstGeom>
        </p:spPr>
      </p:pic>
      <p:sp>
        <p:nvSpPr>
          <p:cNvPr id="6" name="ZoneTexte 5"/>
          <p:cNvSpPr txBox="1"/>
          <p:nvPr/>
        </p:nvSpPr>
        <p:spPr>
          <a:xfrm>
            <a:off x="6496333" y="3534770"/>
            <a:ext cx="2483893" cy="369332"/>
          </a:xfrm>
          <a:prstGeom prst="rect">
            <a:avLst/>
          </a:prstGeom>
          <a:noFill/>
        </p:spPr>
        <p:txBody>
          <a:bodyPr wrap="square" rtlCol="0">
            <a:spAutoFit/>
          </a:bodyPr>
          <a:lstStyle/>
          <a:p>
            <a:r>
              <a:rPr lang="fr-FR" dirty="0" smtClean="0"/>
              <a:t>                </a:t>
            </a:r>
            <a:r>
              <a:rPr lang="fr-FR" dirty="0" smtClean="0">
                <a:solidFill>
                  <a:schemeClr val="bg1"/>
                </a:solidFill>
              </a:rPr>
              <a:t>Ulrich</a:t>
            </a:r>
            <a:r>
              <a:rPr lang="fr-FR" dirty="0" smtClean="0"/>
              <a:t> </a:t>
            </a:r>
            <a:r>
              <a:rPr lang="fr-FR" dirty="0" smtClean="0">
                <a:solidFill>
                  <a:schemeClr val="bg1"/>
                </a:solidFill>
              </a:rPr>
              <a:t>Franzen</a:t>
            </a:r>
            <a:endParaRPr lang="fr-FR" dirty="0">
              <a:solidFill>
                <a:schemeClr val="bg1"/>
              </a:solidFill>
            </a:endParaRPr>
          </a:p>
        </p:txBody>
      </p:sp>
    </p:spTree>
    <p:extLst>
      <p:ext uri="{BB962C8B-B14F-4D97-AF65-F5344CB8AC3E}">
        <p14:creationId xmlns:p14="http://schemas.microsoft.com/office/powerpoint/2010/main" val="58546755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contenu 2"/>
          <p:cNvSpPr>
            <a:spLocks noGrp="1"/>
          </p:cNvSpPr>
          <p:nvPr>
            <p:ph idx="1"/>
          </p:nvPr>
        </p:nvSpPr>
        <p:spPr/>
        <p:txBody>
          <a:bodyPr>
            <a:normAutofit lnSpcReduction="10000"/>
          </a:bodyPr>
          <a:lstStyle/>
          <a:p>
            <a:r>
              <a:rPr lang="en-US" dirty="0" smtClean="0"/>
              <a:t>It is the own house of the architect Ulrich Franzen.</a:t>
            </a:r>
          </a:p>
          <a:p>
            <a:r>
              <a:rPr lang="en-US" dirty="0" smtClean="0"/>
              <a:t>A </a:t>
            </a:r>
            <a:r>
              <a:rPr lang="en-US" dirty="0"/>
              <a:t>pavilion home, Franzen House features a concrete base that supports a double-diamond roof that appears to float lightly like a butterfly’s wing. The cantilever roof shades a pair of twin decks and caps walls of glass that peek out onto two acres of private woodland. Inside rooms are free-flowing to connect the four-bedroom home with its natural setting. Franzen House adheres to the architect’s original vision with exposed fir ceilings and hardwood floors and a </a:t>
            </a:r>
            <a:r>
              <a:rPr lang="en-US" dirty="0" smtClean="0"/>
              <a:t>wood burning </a:t>
            </a:r>
            <a:r>
              <a:rPr lang="en-US" dirty="0"/>
              <a:t>stove.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6065165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713" y="1690689"/>
            <a:ext cx="7150574" cy="4532690"/>
          </a:xfrm>
          <a:prstGeom prst="rect">
            <a:avLst/>
          </a:prstGeom>
        </p:spPr>
      </p:pic>
    </p:spTree>
    <p:extLst>
      <p:ext uri="{BB962C8B-B14F-4D97-AF65-F5344CB8AC3E}">
        <p14:creationId xmlns:p14="http://schemas.microsoft.com/office/powerpoint/2010/main" val="1255752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7" y="1690689"/>
            <a:ext cx="7042245" cy="4546338"/>
          </a:xfrm>
          <a:prstGeom prst="rect">
            <a:avLst/>
          </a:prstGeom>
        </p:spPr>
      </p:pic>
    </p:spTree>
    <p:extLst>
      <p:ext uri="{BB962C8B-B14F-4D97-AF65-F5344CB8AC3E}">
        <p14:creationId xmlns:p14="http://schemas.microsoft.com/office/powerpoint/2010/main" val="17442458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Glass </a:t>
            </a:r>
            <a:r>
              <a:rPr lang="fr-FR" sz="4000" dirty="0"/>
              <a:t>Wood </a:t>
            </a:r>
            <a:r>
              <a:rPr lang="fr-FR" sz="4000" dirty="0" smtClean="0"/>
              <a:t>House, New </a:t>
            </a:r>
            <a:r>
              <a:rPr lang="fr-FR" sz="4000" dirty="0"/>
              <a:t>Canaan</a:t>
            </a:r>
            <a:r>
              <a:rPr lang="fr-FR" sz="4000" dirty="0" smtClean="0"/>
              <a:t>, CT </a:t>
            </a:r>
            <a:r>
              <a:rPr lang="fr-FR" sz="4000" dirty="0"/>
              <a:t>(</a:t>
            </a:r>
            <a:r>
              <a:rPr lang="fr-FR" sz="4000" dirty="0" smtClean="0"/>
              <a:t>1956)</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5" y="2240814"/>
            <a:ext cx="6191250" cy="2867025"/>
          </a:xfrm>
          <a:prstGeom prst="rect">
            <a:avLst/>
          </a:prstGeom>
        </p:spPr>
      </p:pic>
    </p:spTree>
    <p:extLst>
      <p:ext uri="{BB962C8B-B14F-4D97-AF65-F5344CB8AC3E}">
        <p14:creationId xmlns:p14="http://schemas.microsoft.com/office/powerpoint/2010/main" val="40554523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837528" cy="4396212"/>
          </a:xfrm>
          <a:prstGeom prst="rect">
            <a:avLst/>
          </a:prstGeom>
        </p:spPr>
      </p:pic>
    </p:spTree>
    <p:extLst>
      <p:ext uri="{BB962C8B-B14F-4D97-AF65-F5344CB8AC3E}">
        <p14:creationId xmlns:p14="http://schemas.microsoft.com/office/powerpoint/2010/main" val="21323153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5" cy="4505395"/>
          </a:xfrm>
          <a:prstGeom prst="rect">
            <a:avLst/>
          </a:prstGeom>
        </p:spPr>
      </p:pic>
    </p:spTree>
    <p:extLst>
      <p:ext uri="{BB962C8B-B14F-4D97-AF65-F5344CB8AC3E}">
        <p14:creationId xmlns:p14="http://schemas.microsoft.com/office/powerpoint/2010/main" val="11750579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660107" cy="4532690"/>
          </a:xfrm>
          <a:prstGeom prst="rect">
            <a:avLst/>
          </a:prstGeom>
        </p:spPr>
      </p:pic>
    </p:spTree>
    <p:extLst>
      <p:ext uri="{BB962C8B-B14F-4D97-AF65-F5344CB8AC3E}">
        <p14:creationId xmlns:p14="http://schemas.microsoft.com/office/powerpoint/2010/main" val="41898066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64824" cy="4396212"/>
          </a:xfrm>
          <a:prstGeom prst="rect">
            <a:avLst/>
          </a:prstGeom>
        </p:spPr>
      </p:pic>
    </p:spTree>
    <p:extLst>
      <p:ext uri="{BB962C8B-B14F-4D97-AF65-F5344CB8AC3E}">
        <p14:creationId xmlns:p14="http://schemas.microsoft.com/office/powerpoint/2010/main" val="12852601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2" y="1690689"/>
            <a:ext cx="6673755" cy="4409860"/>
          </a:xfrm>
          <a:prstGeom prst="rect">
            <a:avLst/>
          </a:prstGeom>
        </p:spPr>
      </p:pic>
    </p:spTree>
    <p:extLst>
      <p:ext uri="{BB962C8B-B14F-4D97-AF65-F5344CB8AC3E}">
        <p14:creationId xmlns:p14="http://schemas.microsoft.com/office/powerpoint/2010/main" val="11642381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1" y="1690689"/>
            <a:ext cx="7315201" cy="4491747"/>
          </a:xfrm>
          <a:prstGeom prst="rect">
            <a:avLst/>
          </a:prstGeom>
        </p:spPr>
      </p:pic>
    </p:spTree>
    <p:extLst>
      <p:ext uri="{BB962C8B-B14F-4D97-AF65-F5344CB8AC3E}">
        <p14:creationId xmlns:p14="http://schemas.microsoft.com/office/powerpoint/2010/main" val="6354761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13" y="1690689"/>
            <a:ext cx="6564573" cy="4478099"/>
          </a:xfrm>
          <a:prstGeom prst="rect">
            <a:avLst/>
          </a:prstGeom>
        </p:spPr>
      </p:pic>
    </p:spTree>
    <p:extLst>
      <p:ext uri="{BB962C8B-B14F-4D97-AF65-F5344CB8AC3E}">
        <p14:creationId xmlns:p14="http://schemas.microsoft.com/office/powerpoint/2010/main" val="19724223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Franzen </a:t>
            </a:r>
            <a:r>
              <a:rPr lang="fr-FR" dirty="0"/>
              <a:t>House, Rye, NY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47" y="1690689"/>
            <a:ext cx="3087007" cy="4491747"/>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884" y="1690689"/>
            <a:ext cx="5537153" cy="4491747"/>
          </a:xfrm>
          <a:prstGeom prst="rect">
            <a:avLst/>
          </a:prstGeom>
        </p:spPr>
      </p:pic>
    </p:spTree>
    <p:extLst>
      <p:ext uri="{BB962C8B-B14F-4D97-AF65-F5344CB8AC3E}">
        <p14:creationId xmlns:p14="http://schemas.microsoft.com/office/powerpoint/2010/main" val="35528420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 Austin, TX (1956-2021)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945" y="1690690"/>
            <a:ext cx="2701405" cy="25674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29" y="1690689"/>
            <a:ext cx="5540991" cy="4519042"/>
          </a:xfrm>
          <a:prstGeom prst="rect">
            <a:avLst/>
          </a:prstGeom>
        </p:spPr>
      </p:pic>
      <p:pic>
        <p:nvPicPr>
          <p:cNvPr id="6" name="Image 5"/>
          <p:cNvPicPr>
            <a:picLocks noChangeAspect="1"/>
          </p:cNvPicPr>
          <p:nvPr/>
        </p:nvPicPr>
        <p:blipFill>
          <a:blip r:embed="rId4"/>
          <a:stretch>
            <a:fillRect/>
          </a:stretch>
        </p:blipFill>
        <p:spPr>
          <a:xfrm>
            <a:off x="1302651" y="6474089"/>
            <a:ext cx="1352550" cy="2286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945" y="4258102"/>
            <a:ext cx="2198853" cy="2599898"/>
          </a:xfrm>
          <a:prstGeom prst="rect">
            <a:avLst/>
          </a:prstGeom>
        </p:spPr>
      </p:pic>
      <p:sp>
        <p:nvSpPr>
          <p:cNvPr id="8" name="ZoneTexte 7"/>
          <p:cNvSpPr txBox="1"/>
          <p:nvPr/>
        </p:nvSpPr>
        <p:spPr>
          <a:xfrm>
            <a:off x="6115050" y="3589361"/>
            <a:ext cx="2400300" cy="369332"/>
          </a:xfrm>
          <a:prstGeom prst="rect">
            <a:avLst/>
          </a:prstGeom>
          <a:noFill/>
        </p:spPr>
        <p:txBody>
          <a:bodyPr wrap="square" rtlCol="0">
            <a:spAutoFit/>
          </a:bodyPr>
          <a:lstStyle/>
          <a:p>
            <a:r>
              <a:rPr lang="fr-FR" dirty="0"/>
              <a:t>Fehr and Granger</a:t>
            </a:r>
          </a:p>
        </p:txBody>
      </p:sp>
      <p:sp>
        <p:nvSpPr>
          <p:cNvPr id="9" name="ZoneTexte 8"/>
          <p:cNvSpPr txBox="1"/>
          <p:nvPr/>
        </p:nvSpPr>
        <p:spPr>
          <a:xfrm>
            <a:off x="5923128" y="6356351"/>
            <a:ext cx="2006221" cy="369332"/>
          </a:xfrm>
          <a:prstGeom prst="rect">
            <a:avLst/>
          </a:prstGeom>
          <a:noFill/>
        </p:spPr>
        <p:txBody>
          <a:bodyPr wrap="square" rtlCol="0">
            <a:spAutoFit/>
          </a:bodyPr>
          <a:lstStyle/>
          <a:p>
            <a:r>
              <a:rPr lang="fr-FR" dirty="0" smtClean="0"/>
              <a:t>      </a:t>
            </a:r>
            <a:r>
              <a:rPr lang="fr-FR" dirty="0" smtClean="0">
                <a:solidFill>
                  <a:schemeClr val="bg1"/>
                </a:solidFill>
              </a:rPr>
              <a:t>Nick Deaver</a:t>
            </a:r>
            <a:endParaRPr lang="fr-FR" dirty="0">
              <a:solidFill>
                <a:schemeClr val="bg1"/>
              </a:solidFill>
            </a:endParaRPr>
          </a:p>
        </p:txBody>
      </p:sp>
    </p:spTree>
    <p:extLst>
      <p:ext uri="{BB962C8B-B14F-4D97-AF65-F5344CB8AC3E}">
        <p14:creationId xmlns:p14="http://schemas.microsoft.com/office/powerpoint/2010/main" val="290716780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a:t>
            </a:r>
            <a:r>
              <a:rPr lang="fr-FR" dirty="0"/>
              <a:t>the architects Fehr and </a:t>
            </a:r>
            <a:r>
              <a:rPr lang="fr-FR" dirty="0" smtClean="0"/>
              <a:t>Granger. </a:t>
            </a:r>
          </a:p>
          <a:p>
            <a:r>
              <a:rPr lang="en-US" dirty="0"/>
              <a:t>The emphatic lines, limestone base and gracefully pitched roof of the 2,680 ft</a:t>
            </a:r>
            <a:r>
              <a:rPr lang="en-US" baseline="30000" dirty="0"/>
              <a:t>2</a:t>
            </a:r>
            <a:r>
              <a:rPr lang="en-US" dirty="0"/>
              <a:t> structure embodied the modern architecture of the day. </a:t>
            </a:r>
            <a:r>
              <a:rPr lang="fr-FR" dirty="0"/>
              <a:t>Sixty years </a:t>
            </a:r>
            <a:r>
              <a:rPr lang="fr-FR" dirty="0" smtClean="0"/>
              <a:t>later, the house </a:t>
            </a:r>
            <a:r>
              <a:rPr lang="fr-FR" dirty="0"/>
              <a:t>is completely </a:t>
            </a:r>
            <a:r>
              <a:rPr lang="fr-FR" dirty="0" smtClean="0"/>
              <a:t>renovated by the architect Nick Deaver. </a:t>
            </a:r>
            <a:r>
              <a:rPr lang="en-US" dirty="0"/>
              <a:t>The house re-clad in insulated glass and vertical cedar siding left to weather, returned to its original form. Eliminating an upper terrace door and adopting a straight-run open riser hanging stair; made of plywood, relieves the bottleneck in the home’s circulation and leads directly to a new pool </a:t>
            </a:r>
            <a:r>
              <a:rPr lang="en-US" dirty="0" smtClean="0"/>
              <a:t>terrace. </a:t>
            </a:r>
            <a:r>
              <a:rPr lang="en-US" dirty="0"/>
              <a:t>This south facing terrace, a concrete, wood and steel improvisation of the original structure, cantilevers over the hill and completes the missing backyard.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2476653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7"/>
            <a:ext cx="9144000" cy="1240650"/>
          </a:xfrm>
        </p:spPr>
        <p:txBody>
          <a:bodyPr>
            <a:normAutofit fontScale="90000"/>
          </a:bodyPr>
          <a:lstStyle/>
          <a:p>
            <a:r>
              <a:rPr lang="fr-FR" dirty="0"/>
              <a:t>Glass Wood </a:t>
            </a:r>
            <a:r>
              <a:rPr lang="fr-FR" dirty="0" smtClean="0"/>
              <a:t>House, New </a:t>
            </a:r>
            <a:r>
              <a:rPr lang="fr-FR" dirty="0"/>
              <a:t>Canaan</a:t>
            </a:r>
            <a:r>
              <a:rPr lang="fr-FR" dirty="0" smtClean="0"/>
              <a:t>, CT (1956)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498" y="1605777"/>
            <a:ext cx="4457003" cy="4516707"/>
          </a:xfrm>
          <a:prstGeom prst="rect">
            <a:avLst/>
          </a:prstGeom>
        </p:spPr>
      </p:pic>
    </p:spTree>
    <p:extLst>
      <p:ext uri="{BB962C8B-B14F-4D97-AF65-F5344CB8AC3E}">
        <p14:creationId xmlns:p14="http://schemas.microsoft.com/office/powerpoint/2010/main" val="19663129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(1956)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90" y="1690689"/>
            <a:ext cx="6578220" cy="4505396"/>
          </a:xfrm>
          <a:prstGeom prst="rect">
            <a:avLst/>
          </a:prstGeom>
        </p:spPr>
      </p:pic>
    </p:spTree>
    <p:extLst>
      <p:ext uri="{BB962C8B-B14F-4D97-AF65-F5344CB8AC3E}">
        <p14:creationId xmlns:p14="http://schemas.microsoft.com/office/powerpoint/2010/main" val="30597118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3" y="1690689"/>
            <a:ext cx="6987654" cy="4519042"/>
          </a:xfrm>
          <a:prstGeom prst="rect">
            <a:avLst/>
          </a:prstGeom>
        </p:spPr>
      </p:pic>
    </p:spTree>
    <p:extLst>
      <p:ext uri="{BB962C8B-B14F-4D97-AF65-F5344CB8AC3E}">
        <p14:creationId xmlns:p14="http://schemas.microsoft.com/office/powerpoint/2010/main" val="34899672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85" y="1690689"/>
            <a:ext cx="6523630" cy="4450805"/>
          </a:xfrm>
          <a:prstGeom prst="rect">
            <a:avLst/>
          </a:prstGeom>
        </p:spPr>
      </p:pic>
    </p:spTree>
    <p:extLst>
      <p:ext uri="{BB962C8B-B14F-4D97-AF65-F5344CB8AC3E}">
        <p14:creationId xmlns:p14="http://schemas.microsoft.com/office/powerpoint/2010/main" val="10534319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437156"/>
          </a:xfrm>
          <a:prstGeom prst="rect">
            <a:avLst/>
          </a:prstGeom>
        </p:spPr>
      </p:pic>
    </p:spTree>
    <p:extLst>
      <p:ext uri="{BB962C8B-B14F-4D97-AF65-F5344CB8AC3E}">
        <p14:creationId xmlns:p14="http://schemas.microsoft.com/office/powerpoint/2010/main" val="2127980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80" y="1690689"/>
            <a:ext cx="6469039" cy="4491747"/>
          </a:xfrm>
          <a:prstGeom prst="rect">
            <a:avLst/>
          </a:prstGeom>
        </p:spPr>
      </p:pic>
    </p:spTree>
    <p:extLst>
      <p:ext uri="{BB962C8B-B14F-4D97-AF65-F5344CB8AC3E}">
        <p14:creationId xmlns:p14="http://schemas.microsoft.com/office/powerpoint/2010/main" val="36056270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85" y="1690689"/>
            <a:ext cx="6823881" cy="4478100"/>
          </a:xfrm>
          <a:prstGeom prst="rect">
            <a:avLst/>
          </a:prstGeom>
        </p:spPr>
      </p:pic>
    </p:spTree>
    <p:extLst>
      <p:ext uri="{BB962C8B-B14F-4D97-AF65-F5344CB8AC3E}">
        <p14:creationId xmlns:p14="http://schemas.microsoft.com/office/powerpoint/2010/main" val="10224769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7" y="1690689"/>
            <a:ext cx="2892473" cy="440986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958" y="1690688"/>
            <a:ext cx="2948769" cy="440986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309" y="1690687"/>
            <a:ext cx="2823381" cy="4409861"/>
          </a:xfrm>
          <a:prstGeom prst="rect">
            <a:avLst/>
          </a:prstGeom>
        </p:spPr>
      </p:pic>
    </p:spTree>
    <p:extLst>
      <p:ext uri="{BB962C8B-B14F-4D97-AF65-F5344CB8AC3E}">
        <p14:creationId xmlns:p14="http://schemas.microsoft.com/office/powerpoint/2010/main" val="6544046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RaveOn</a:t>
            </a:r>
            <a:r>
              <a:rPr lang="fr-FR" dirty="0"/>
              <a:t>, Austin, TX (</a:t>
            </a:r>
            <a:r>
              <a:rPr lang="fr-FR" dirty="0" smtClean="0"/>
              <a:t>1956-2021)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660108" cy="4478100"/>
          </a:xfrm>
          <a:prstGeom prst="rect">
            <a:avLst/>
          </a:prstGeom>
        </p:spPr>
      </p:pic>
    </p:spTree>
    <p:extLst>
      <p:ext uri="{BB962C8B-B14F-4D97-AF65-F5344CB8AC3E}">
        <p14:creationId xmlns:p14="http://schemas.microsoft.com/office/powerpoint/2010/main" val="31760450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Swiss Miss House, Palm Springs, CA (1956)</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9" y="1690689"/>
            <a:ext cx="6933062" cy="4546339"/>
          </a:xfrm>
          <a:prstGeom prst="rect">
            <a:avLst/>
          </a:prstGeom>
        </p:spPr>
      </p:pic>
    </p:spTree>
    <p:extLst>
      <p:ext uri="{BB962C8B-B14F-4D97-AF65-F5344CB8AC3E}">
        <p14:creationId xmlns:p14="http://schemas.microsoft.com/office/powerpoint/2010/main" val="331427929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5" y="365126"/>
            <a:ext cx="8939284" cy="1325563"/>
          </a:xfrm>
        </p:spPr>
        <p:txBody>
          <a:bodyPr>
            <a:normAutofit/>
          </a:bodyPr>
          <a:lstStyle/>
          <a:p>
            <a:r>
              <a:rPr lang="fr-FR" sz="4000" dirty="0"/>
              <a:t>Swiss Miss House, Palm Springs, CA (1956)</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Charles Dubois.</a:t>
            </a:r>
          </a:p>
          <a:p>
            <a:r>
              <a:rPr lang="en-US" dirty="0" smtClean="0"/>
              <a:t>It is a low-lying</a:t>
            </a:r>
            <a:r>
              <a:rPr lang="en-US" dirty="0"/>
              <a:t>, one-storey </a:t>
            </a:r>
            <a:r>
              <a:rPr lang="en-US" dirty="0" smtClean="0"/>
              <a:t>residence </a:t>
            </a:r>
            <a:r>
              <a:rPr lang="en-US" dirty="0"/>
              <a:t>sliced by dramatic A-frame roofs that rise straight from the ground. The pitched frames span the full width of the residence, creating covered porch areas at the entrance and shaded terraces at the rear facing towards the pool. </a:t>
            </a:r>
            <a:r>
              <a:rPr lang="en-US" dirty="0" smtClean="0"/>
              <a:t>Inside, </a:t>
            </a:r>
            <a:r>
              <a:rPr lang="en-US" dirty="0"/>
              <a:t>the structure forms a double-height spaces for the main living areas, while the rest of the facilities occupy the single story volumes on either side. An abundance of glazing and the use of natural materials to blend in with the surroundings – like stone used for chimney stacks are both traits shared with the </a:t>
            </a:r>
            <a:r>
              <a:rPr lang="en-US" dirty="0" smtClean="0"/>
              <a:t>Modern movement</a:t>
            </a:r>
            <a:r>
              <a:rPr lang="en-US" dirty="0"/>
              <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3201915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49929</TotalTime>
  <Words>2878</Words>
  <Application>Microsoft Office PowerPoint</Application>
  <PresentationFormat>Affichage à l'écran (4:3)</PresentationFormat>
  <Paragraphs>280</Paragraphs>
  <Slides>107</Slides>
  <Notes>0</Notes>
  <HiddenSlides>0</HiddenSlides>
  <MMClips>3</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107</vt:i4>
      </vt:variant>
    </vt:vector>
  </HeadingPairs>
  <TitlesOfParts>
    <vt:vector size="111" baseType="lpstr">
      <vt:lpstr>Arial</vt:lpstr>
      <vt:lpstr>Calibri</vt:lpstr>
      <vt:lpstr>Calibri Light</vt:lpstr>
      <vt:lpstr>Thème Office</vt:lpstr>
      <vt:lpstr>Présentation PowerPoint</vt:lpstr>
      <vt:lpstr>   US Modernist Houses 1956</vt:lpstr>
      <vt:lpstr>       US Modernist Houses</vt:lpstr>
      <vt:lpstr>        US Modernist Houses </vt:lpstr>
      <vt:lpstr>Glass Wood House, New Canaan, CT (1956)</vt:lpstr>
      <vt:lpstr>Glass Wood House, New Canaan, CT (1956)</vt:lpstr>
      <vt:lpstr>Glass Wood House, New Canaan, CT (1956)</vt:lpstr>
      <vt:lpstr> Glass Wood House, New Canaan, CT (1956)</vt:lpstr>
      <vt:lpstr>Glass Wood House, New Canaan, CT (1956)</vt:lpstr>
      <vt:lpstr>Glass Wood House, New Canaan, CT (1956)</vt:lpstr>
      <vt:lpstr>Glass Wood House, New Canaan, CT (2010)</vt:lpstr>
      <vt:lpstr>Glass Wood H.,New Canaan,CT (2010)</vt:lpstr>
      <vt:lpstr> Glass Wood House, New Canaan, CT (2010)</vt:lpstr>
      <vt:lpstr>   Lambert Road House, New Canaan, CT (1956)</vt:lpstr>
      <vt:lpstr>  Lambert Road House, New Canaan, CT (1956)</vt:lpstr>
      <vt:lpstr>  Lambert Road House, New Canaan, CT (1956)</vt:lpstr>
      <vt:lpstr>  Lambert Road House, New Canaan, CT (1956)</vt:lpstr>
      <vt:lpstr>  Lambert Road House, New Canaan, CT (1956)</vt:lpstr>
      <vt:lpstr>  Lambert Road House, New Canaan, CT (1956)</vt:lpstr>
      <vt:lpstr>  Lambert Road House, New Canaan,CT (1956)</vt:lpstr>
      <vt:lpstr>  Lambert Road House, New Canaan, CT (1956)</vt:lpstr>
      <vt:lpstr>  Lambert Road House, New Canaan, CT (1956)</vt:lpstr>
      <vt:lpstr>  Lambert Road House, New Canaan, CT (1956)</vt:lpstr>
      <vt:lpstr>Leedy House, Winter Haven, FL (1956)</vt:lpstr>
      <vt:lpstr>Leedy House, Winter Haven, FL (1956)</vt:lpstr>
      <vt:lpstr>Leedy House, Winter Haven, FL (1956)</vt:lpstr>
      <vt:lpstr>Leedy House, Winter Haven, FL (1956)</vt:lpstr>
      <vt:lpstr>Leedy House, Winter Haven, FL (1956)</vt:lpstr>
      <vt:lpstr>Leedy House, Winter Haven, FL (1956)</vt:lpstr>
      <vt:lpstr>Leedy House, Winter Haven, FL (1956)</vt:lpstr>
      <vt:lpstr>Leedy House, Winter Haven, FL (1956)</vt:lpstr>
      <vt:lpstr>Leedy House, Winter Haven, FL (1956)</vt:lpstr>
      <vt:lpstr>Leedy House, Winter Haven, FL (1956)</vt:lpstr>
      <vt:lpstr> Holden House, Palm Springs, CA (1956)</vt:lpstr>
      <vt:lpstr> Holden House, Palm Springs, CA (1956)</vt:lpstr>
      <vt:lpstr> Holden House, Palm Springs, CA (1956)</vt:lpstr>
      <vt:lpstr> Holden House, Palm Springs, CA (1956)</vt:lpstr>
      <vt:lpstr> Holden House, Palm Springs, CA (1956)</vt:lpstr>
      <vt:lpstr> Holden House, Palm Springs, CA (1956)</vt:lpstr>
      <vt:lpstr> Holden House, Palm Springs, CA (1956)</vt:lpstr>
      <vt:lpstr>Straub House, Pasadena, CA (1956)</vt:lpstr>
      <vt:lpstr>Straub House, Pasadena, CA (1956)</vt:lpstr>
      <vt:lpstr>Straub House, Pasadena, CA (1956)</vt:lpstr>
      <vt:lpstr>Straub House, Pasadena, CA (1956)</vt:lpstr>
      <vt:lpstr>Straub House, Pasadena, CA (1956)</vt:lpstr>
      <vt:lpstr>Straub House, Pasadena, CA (1956)</vt:lpstr>
      <vt:lpstr>Straub House, Pasadena, CA (1956)</vt:lpstr>
      <vt:lpstr>Straub House, Pasadena, CA (1956)</vt:lpstr>
      <vt:lpstr>  Bridge House, New Canaan, CT (1956)</vt:lpstr>
      <vt:lpstr>  Bridge House, New Canaan, CT (1956)</vt:lpstr>
      <vt:lpstr>  Bridge House, New Canaan, CT (1956)</vt:lpstr>
      <vt:lpstr>  Bridge House, New Canaan, CT (1956)</vt:lpstr>
      <vt:lpstr>  Bridge House, New Canaan, CT (1956)</vt:lpstr>
      <vt:lpstr>  Bridge House, New Canaan, CT (1956)</vt:lpstr>
      <vt:lpstr>  Bridge House, New Canaan, CT (1956)</vt:lpstr>
      <vt:lpstr>  Bridge House, New Canaan, CT (1956)</vt:lpstr>
      <vt:lpstr>  Bridge House, New Canaan, CT (1956)</vt:lpstr>
      <vt:lpstr>  Bridge House, New Canaan, CT (1956)</vt:lpstr>
      <vt:lpstr>  Bridge House, New Canaan, CT (1956)</vt:lpstr>
      <vt:lpstr> Boissonnas House, New Canaan, CT (1956)</vt:lpstr>
      <vt:lpstr> Boissonnas House, New Canaan, CT (1956)</vt:lpstr>
      <vt:lpstr> Boissonnas House, New Canaan, CT (1956)</vt:lpstr>
      <vt:lpstr> Boissonnas House, New Canaan, CT (1956)</vt:lpstr>
      <vt:lpstr> Boissonnas House, New Canaan, CT (1956)</vt:lpstr>
      <vt:lpstr> Boissonnas House, New Canaan, CT (1956)</vt:lpstr>
      <vt:lpstr> Boissonnas House, New Canaan, CT (1956)</vt:lpstr>
      <vt:lpstr>  X-100 House, San Mateo, CA (1956)</vt:lpstr>
      <vt:lpstr>X-100 House, San Mateo, CA (1956)</vt:lpstr>
      <vt:lpstr>X-100 House, San Mateo, CA (1956)</vt:lpstr>
      <vt:lpstr>X-100 House, San Mateo, CA (1956)</vt:lpstr>
      <vt:lpstr>X-100 House, San Mateo, CA (1956)</vt:lpstr>
      <vt:lpstr>X-100 House, San Mateo, CA (1956)</vt:lpstr>
      <vt:lpstr>X-100 House, San Mateo, CA (1956)</vt:lpstr>
      <vt:lpstr>X-100 House, San Mateo, CA (1956)</vt:lpstr>
      <vt:lpstr>X-100 House, San Mateo, CA (1956)</vt:lpstr>
      <vt:lpstr>  Franzen House, Rye, NY (1956)</vt:lpstr>
      <vt:lpstr>   Franzen House, Rye, NY (1956)</vt:lpstr>
      <vt:lpstr>  Franzen House, Rye, NY (1956)</vt:lpstr>
      <vt:lpstr>   Franzen House, Rye, NY (1956)</vt:lpstr>
      <vt:lpstr>   Franzen House, Rye, NY (1956)</vt:lpstr>
      <vt:lpstr>  Franzen House, Rye, NY (1956)</vt:lpstr>
      <vt:lpstr>   Franzen House, Rye, NY (1956)</vt:lpstr>
      <vt:lpstr>    Franzen House, Rye, NY (1956)</vt:lpstr>
      <vt:lpstr>   Franzen House, Rye, NY (1956)</vt:lpstr>
      <vt:lpstr>   Franzen House, Rye, NY (1956)</vt:lpstr>
      <vt:lpstr>   Franzen House, Rye, NY (1956)</vt:lpstr>
      <vt:lpstr>   Franzen House, Rye, NY (1956)</vt:lpstr>
      <vt:lpstr>   RaveOn, Austin, TX (1956-2021)</vt:lpstr>
      <vt:lpstr>  RaveOn, Austin, TX (1956-2021)</vt:lpstr>
      <vt:lpstr>       RaveOn, Austin, TX (1956)</vt:lpstr>
      <vt:lpstr>       RaveOn, Austin, TX (2021)</vt:lpstr>
      <vt:lpstr>      RaveOn, Austin, TX (2021)</vt:lpstr>
      <vt:lpstr> RaveOn, Austin, TX (1956-2021)</vt:lpstr>
      <vt:lpstr>  RaveOn, Austin, TX (1956-2021)</vt:lpstr>
      <vt:lpstr>  RaveOn, Austin, TX (1956-2021)</vt:lpstr>
      <vt:lpstr>   RaveOn, Austin, TX (1956-2021)</vt:lpstr>
      <vt:lpstr> RaveOn, Austin, TX (1956-2021)</vt:lpstr>
      <vt:lpstr> Swiss Miss House, Palm Springs, CA (1956)</vt:lpstr>
      <vt:lpstr>Swiss Miss House, Palm Springs, CA (1956)</vt:lpstr>
      <vt:lpstr> Swiss Miss House, Palm Springs, CA (1956)</vt:lpstr>
      <vt:lpstr> Swiss Miss House, Palm Springs, CA (1956)</vt:lpstr>
      <vt:lpstr>Swiss Miss House, Palm Springs, CA (1956)</vt:lpstr>
      <vt:lpstr>Swiss Miss House, Palm Springs, CA (1956)</vt:lpstr>
      <vt:lpstr> Swiss Miss House, Palm Springs, CA (1956)</vt:lpstr>
      <vt:lpstr> Swiss Miss House, Palm Springs, CA (1956)</vt:lpstr>
      <vt:lpstr>Swiss Miss House, Palm Springs, CA (1956)</vt:lpstr>
      <vt:lpstr> RaveOn, Austin, TX (1956-2021)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755</cp:revision>
  <dcterms:created xsi:type="dcterms:W3CDTF">2017-12-25T13:11:09Z</dcterms:created>
  <dcterms:modified xsi:type="dcterms:W3CDTF">2022-03-17T08:03:46Z</dcterms:modified>
</cp:coreProperties>
</file>