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61.jpg" ContentType="image/png"/>
  <Override PartName="/ppt/media/image162.jpg" ContentType="image/png"/>
  <Override PartName="/ppt/media/image163.jpg" ContentType="image/png"/>
  <Override PartName="/ppt/media/image164.jpg" ContentType="image/png"/>
  <Override PartName="/ppt/media/image165.jpg" ContentType="image/png"/>
  <Override PartName="/ppt/media/image166.jpg" ContentType="image/png"/>
  <Override PartName="/ppt/media/image16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2"/>
  </p:notesMasterIdLst>
  <p:sldIdLst>
    <p:sldId id="934" r:id="rId2"/>
    <p:sldId id="797" r:id="rId3"/>
    <p:sldId id="441" r:id="rId4"/>
    <p:sldId id="1835" r:id="rId5"/>
    <p:sldId id="1836" r:id="rId6"/>
    <p:sldId id="1845" r:id="rId7"/>
    <p:sldId id="1837" r:id="rId8"/>
    <p:sldId id="1843" r:id="rId9"/>
    <p:sldId id="1838" r:id="rId10"/>
    <p:sldId id="1839" r:id="rId11"/>
    <p:sldId id="1967" r:id="rId12"/>
    <p:sldId id="1840" r:id="rId13"/>
    <p:sldId id="1966" r:id="rId14"/>
    <p:sldId id="1968" r:id="rId15"/>
    <p:sldId id="1841" r:id="rId16"/>
    <p:sldId id="1960" r:id="rId17"/>
    <p:sldId id="1842" r:id="rId18"/>
    <p:sldId id="1844" r:id="rId19"/>
    <p:sldId id="1969" r:id="rId20"/>
    <p:sldId id="1971" r:id="rId21"/>
    <p:sldId id="1964" r:id="rId22"/>
    <p:sldId id="1965" r:id="rId23"/>
    <p:sldId id="1961" r:id="rId24"/>
    <p:sldId id="1963" r:id="rId25"/>
    <p:sldId id="1970" r:id="rId26"/>
    <p:sldId id="1992" r:id="rId27"/>
    <p:sldId id="1993" r:id="rId28"/>
    <p:sldId id="1995" r:id="rId29"/>
    <p:sldId id="1994" r:id="rId30"/>
    <p:sldId id="1996" r:id="rId31"/>
    <p:sldId id="1997" r:id="rId32"/>
    <p:sldId id="1998" r:id="rId33"/>
    <p:sldId id="2001" r:id="rId34"/>
    <p:sldId id="2002" r:id="rId35"/>
    <p:sldId id="2003" r:id="rId36"/>
    <p:sldId id="2000" r:id="rId37"/>
    <p:sldId id="1999" r:id="rId38"/>
    <p:sldId id="1935" r:id="rId39"/>
    <p:sldId id="1944" r:id="rId40"/>
    <p:sldId id="1947" r:id="rId41"/>
    <p:sldId id="1938" r:id="rId42"/>
    <p:sldId id="1936" r:id="rId43"/>
    <p:sldId id="1939" r:id="rId44"/>
    <p:sldId id="1937" r:id="rId45"/>
    <p:sldId id="1940" r:id="rId46"/>
    <p:sldId id="1941" r:id="rId47"/>
    <p:sldId id="1942" r:id="rId48"/>
    <p:sldId id="1951" r:id="rId49"/>
    <p:sldId id="1948" r:id="rId50"/>
    <p:sldId id="1952" r:id="rId51"/>
    <p:sldId id="1949" r:id="rId52"/>
    <p:sldId id="1950" r:id="rId53"/>
    <p:sldId id="1953" r:id="rId54"/>
    <p:sldId id="1954" r:id="rId55"/>
    <p:sldId id="1957" r:id="rId56"/>
    <p:sldId id="1958" r:id="rId57"/>
    <p:sldId id="1955" r:id="rId58"/>
    <p:sldId id="1956" r:id="rId59"/>
    <p:sldId id="955" r:id="rId60"/>
    <p:sldId id="964" r:id="rId61"/>
    <p:sldId id="956" r:id="rId62"/>
    <p:sldId id="957" r:id="rId63"/>
    <p:sldId id="963" r:id="rId64"/>
    <p:sldId id="959" r:id="rId65"/>
    <p:sldId id="960" r:id="rId66"/>
    <p:sldId id="961" r:id="rId67"/>
    <p:sldId id="962" r:id="rId68"/>
    <p:sldId id="1972" r:id="rId69"/>
    <p:sldId id="1973" r:id="rId70"/>
    <p:sldId id="965" r:id="rId71"/>
    <p:sldId id="1975" r:id="rId72"/>
    <p:sldId id="966" r:id="rId73"/>
    <p:sldId id="967" r:id="rId74"/>
    <p:sldId id="968" r:id="rId75"/>
    <p:sldId id="969" r:id="rId76"/>
    <p:sldId id="970" r:id="rId77"/>
    <p:sldId id="980" r:id="rId78"/>
    <p:sldId id="1974" r:id="rId79"/>
    <p:sldId id="1490" r:id="rId80"/>
    <p:sldId id="1491" r:id="rId81"/>
    <p:sldId id="1977" r:id="rId82"/>
    <p:sldId id="1492" r:id="rId83"/>
    <p:sldId id="1493" r:id="rId84"/>
    <p:sldId id="1494" r:id="rId85"/>
    <p:sldId id="1495" r:id="rId86"/>
    <p:sldId id="1976" r:id="rId87"/>
    <p:sldId id="1760" r:id="rId88"/>
    <p:sldId id="1761" r:id="rId89"/>
    <p:sldId id="1762" r:id="rId90"/>
    <p:sldId id="1763" r:id="rId91"/>
    <p:sldId id="1764" r:id="rId92"/>
    <p:sldId id="1769" r:id="rId93"/>
    <p:sldId id="1767" r:id="rId94"/>
    <p:sldId id="1770" r:id="rId95"/>
    <p:sldId id="1766" r:id="rId96"/>
    <p:sldId id="1768" r:id="rId97"/>
    <p:sldId id="1978" r:id="rId98"/>
    <p:sldId id="1765" r:id="rId99"/>
    <p:sldId id="1979" r:id="rId100"/>
    <p:sldId id="978" r:id="rId101"/>
    <p:sldId id="973" r:id="rId102"/>
    <p:sldId id="1982" r:id="rId103"/>
    <p:sldId id="974" r:id="rId104"/>
    <p:sldId id="975" r:id="rId105"/>
    <p:sldId id="977" r:id="rId106"/>
    <p:sldId id="1980" r:id="rId107"/>
    <p:sldId id="1981" r:id="rId108"/>
    <p:sldId id="979" r:id="rId109"/>
    <p:sldId id="976" r:id="rId110"/>
    <p:sldId id="1785" r:id="rId111"/>
    <p:sldId id="1786" r:id="rId112"/>
    <p:sldId id="1796" r:id="rId113"/>
    <p:sldId id="1799" r:id="rId114"/>
    <p:sldId id="1983" r:id="rId115"/>
    <p:sldId id="1795" r:id="rId116"/>
    <p:sldId id="1984" r:id="rId117"/>
    <p:sldId id="1787" r:id="rId118"/>
    <p:sldId id="1788" r:id="rId119"/>
    <p:sldId id="1800" r:id="rId120"/>
    <p:sldId id="1789" r:id="rId121"/>
    <p:sldId id="1792" r:id="rId122"/>
    <p:sldId id="1793" r:id="rId123"/>
    <p:sldId id="1794" r:id="rId124"/>
    <p:sldId id="1797" r:id="rId125"/>
    <p:sldId id="1798" r:id="rId126"/>
    <p:sldId id="1790" r:id="rId127"/>
    <p:sldId id="1791" r:id="rId128"/>
    <p:sldId id="983" r:id="rId129"/>
    <p:sldId id="998" r:id="rId130"/>
    <p:sldId id="999" r:id="rId131"/>
    <p:sldId id="984" r:id="rId132"/>
    <p:sldId id="985" r:id="rId133"/>
    <p:sldId id="986" r:id="rId134"/>
    <p:sldId id="987" r:id="rId135"/>
    <p:sldId id="988" r:id="rId136"/>
    <p:sldId id="989" r:id="rId137"/>
    <p:sldId id="995" r:id="rId138"/>
    <p:sldId id="991" r:id="rId139"/>
    <p:sldId id="990" r:id="rId140"/>
    <p:sldId id="992" r:id="rId141"/>
    <p:sldId id="996" r:id="rId142"/>
    <p:sldId id="993" r:id="rId143"/>
    <p:sldId id="1000" r:id="rId144"/>
    <p:sldId id="994" r:id="rId145"/>
    <p:sldId id="1001" r:id="rId146"/>
    <p:sldId id="997" r:id="rId147"/>
    <p:sldId id="1665" r:id="rId148"/>
    <p:sldId id="1666" r:id="rId149"/>
    <p:sldId id="1672" r:id="rId150"/>
    <p:sldId id="1673" r:id="rId151"/>
    <p:sldId id="1667" r:id="rId152"/>
    <p:sldId id="1985" r:id="rId153"/>
    <p:sldId id="1668" r:id="rId154"/>
    <p:sldId id="1986" r:id="rId155"/>
    <p:sldId id="1671" r:id="rId156"/>
    <p:sldId id="1669" r:id="rId157"/>
    <p:sldId id="1670" r:id="rId158"/>
    <p:sldId id="1002" r:id="rId159"/>
    <p:sldId id="2005" r:id="rId160"/>
    <p:sldId id="1005" r:id="rId161"/>
    <p:sldId id="1004" r:id="rId162"/>
    <p:sldId id="1018" r:id="rId163"/>
    <p:sldId id="2004" r:id="rId164"/>
    <p:sldId id="1987" r:id="rId165"/>
    <p:sldId id="1007" r:id="rId166"/>
    <p:sldId id="1008" r:id="rId167"/>
    <p:sldId id="1009" r:id="rId168"/>
    <p:sldId id="1010" r:id="rId169"/>
    <p:sldId id="1988" r:id="rId170"/>
    <p:sldId id="1991" r:id="rId171"/>
    <p:sldId id="1012" r:id="rId172"/>
    <p:sldId id="1013" r:id="rId173"/>
    <p:sldId id="1014" r:id="rId174"/>
    <p:sldId id="1015" r:id="rId175"/>
    <p:sldId id="1989" r:id="rId176"/>
    <p:sldId id="1016" r:id="rId177"/>
    <p:sldId id="1990" r:id="rId178"/>
    <p:sldId id="1034" r:id="rId179"/>
    <p:sldId id="1019" r:id="rId180"/>
    <p:sldId id="1959" r:id="rId18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E9B2CBF-A491-48E9-BD2A-3526B36D4672}">
          <p14:sldIdLst>
            <p14:sldId id="934"/>
            <p14:sldId id="797"/>
            <p14:sldId id="441"/>
            <p14:sldId id="1835"/>
            <p14:sldId id="1836"/>
            <p14:sldId id="1845"/>
            <p14:sldId id="1837"/>
            <p14:sldId id="1843"/>
            <p14:sldId id="1838"/>
            <p14:sldId id="1839"/>
            <p14:sldId id="1967"/>
            <p14:sldId id="1840"/>
            <p14:sldId id="1966"/>
            <p14:sldId id="1968"/>
            <p14:sldId id="1841"/>
            <p14:sldId id="1960"/>
            <p14:sldId id="1842"/>
            <p14:sldId id="1844"/>
            <p14:sldId id="1969"/>
            <p14:sldId id="1971"/>
            <p14:sldId id="1964"/>
            <p14:sldId id="1965"/>
            <p14:sldId id="1961"/>
            <p14:sldId id="1963"/>
            <p14:sldId id="1970"/>
            <p14:sldId id="1992"/>
            <p14:sldId id="1993"/>
            <p14:sldId id="1995"/>
            <p14:sldId id="1994"/>
            <p14:sldId id="1996"/>
            <p14:sldId id="1997"/>
            <p14:sldId id="1998"/>
            <p14:sldId id="2001"/>
            <p14:sldId id="2002"/>
            <p14:sldId id="2003"/>
            <p14:sldId id="2000"/>
            <p14:sldId id="1999"/>
            <p14:sldId id="1935"/>
            <p14:sldId id="1944"/>
            <p14:sldId id="1947"/>
            <p14:sldId id="1938"/>
            <p14:sldId id="1936"/>
            <p14:sldId id="1939"/>
            <p14:sldId id="1937"/>
            <p14:sldId id="1940"/>
            <p14:sldId id="1941"/>
            <p14:sldId id="1942"/>
            <p14:sldId id="1951"/>
            <p14:sldId id="1948"/>
            <p14:sldId id="1952"/>
            <p14:sldId id="1949"/>
            <p14:sldId id="1950"/>
            <p14:sldId id="1953"/>
            <p14:sldId id="1954"/>
            <p14:sldId id="1957"/>
            <p14:sldId id="1958"/>
            <p14:sldId id="1955"/>
            <p14:sldId id="1956"/>
            <p14:sldId id="955"/>
            <p14:sldId id="964"/>
            <p14:sldId id="956"/>
            <p14:sldId id="957"/>
            <p14:sldId id="963"/>
            <p14:sldId id="959"/>
            <p14:sldId id="960"/>
            <p14:sldId id="961"/>
            <p14:sldId id="962"/>
            <p14:sldId id="1972"/>
            <p14:sldId id="1973"/>
            <p14:sldId id="965"/>
            <p14:sldId id="1975"/>
            <p14:sldId id="966"/>
            <p14:sldId id="967"/>
            <p14:sldId id="968"/>
            <p14:sldId id="969"/>
            <p14:sldId id="970"/>
            <p14:sldId id="980"/>
            <p14:sldId id="1974"/>
            <p14:sldId id="1490"/>
            <p14:sldId id="1491"/>
            <p14:sldId id="1977"/>
            <p14:sldId id="1492"/>
            <p14:sldId id="1493"/>
            <p14:sldId id="1494"/>
            <p14:sldId id="1495"/>
            <p14:sldId id="1976"/>
            <p14:sldId id="1760"/>
            <p14:sldId id="1761"/>
            <p14:sldId id="1762"/>
            <p14:sldId id="1763"/>
            <p14:sldId id="1764"/>
            <p14:sldId id="1769"/>
            <p14:sldId id="1767"/>
            <p14:sldId id="1770"/>
            <p14:sldId id="1766"/>
            <p14:sldId id="1768"/>
            <p14:sldId id="1978"/>
            <p14:sldId id="1765"/>
            <p14:sldId id="1979"/>
            <p14:sldId id="978"/>
            <p14:sldId id="973"/>
            <p14:sldId id="1982"/>
            <p14:sldId id="974"/>
            <p14:sldId id="975"/>
            <p14:sldId id="977"/>
            <p14:sldId id="1980"/>
            <p14:sldId id="1981"/>
            <p14:sldId id="979"/>
            <p14:sldId id="976"/>
            <p14:sldId id="1785"/>
            <p14:sldId id="1786"/>
            <p14:sldId id="1796"/>
            <p14:sldId id="1799"/>
            <p14:sldId id="1983"/>
            <p14:sldId id="1795"/>
            <p14:sldId id="1984"/>
            <p14:sldId id="1787"/>
            <p14:sldId id="1788"/>
            <p14:sldId id="1800"/>
            <p14:sldId id="1789"/>
            <p14:sldId id="1792"/>
            <p14:sldId id="1793"/>
            <p14:sldId id="1794"/>
            <p14:sldId id="1797"/>
            <p14:sldId id="1798"/>
            <p14:sldId id="1790"/>
            <p14:sldId id="1791"/>
            <p14:sldId id="983"/>
            <p14:sldId id="998"/>
            <p14:sldId id="999"/>
            <p14:sldId id="984"/>
            <p14:sldId id="985"/>
            <p14:sldId id="986"/>
            <p14:sldId id="987"/>
            <p14:sldId id="988"/>
            <p14:sldId id="989"/>
            <p14:sldId id="995"/>
            <p14:sldId id="991"/>
            <p14:sldId id="990"/>
            <p14:sldId id="992"/>
            <p14:sldId id="996"/>
            <p14:sldId id="993"/>
            <p14:sldId id="1000"/>
            <p14:sldId id="994"/>
            <p14:sldId id="1001"/>
            <p14:sldId id="997"/>
            <p14:sldId id="1665"/>
            <p14:sldId id="1666"/>
            <p14:sldId id="1672"/>
            <p14:sldId id="1673"/>
            <p14:sldId id="1667"/>
            <p14:sldId id="1985"/>
            <p14:sldId id="1668"/>
            <p14:sldId id="1986"/>
            <p14:sldId id="1671"/>
            <p14:sldId id="1669"/>
            <p14:sldId id="1670"/>
            <p14:sldId id="1002"/>
            <p14:sldId id="2005"/>
            <p14:sldId id="1005"/>
            <p14:sldId id="1004"/>
            <p14:sldId id="1018"/>
            <p14:sldId id="2004"/>
            <p14:sldId id="1987"/>
            <p14:sldId id="1007"/>
            <p14:sldId id="1008"/>
            <p14:sldId id="1009"/>
            <p14:sldId id="1010"/>
            <p14:sldId id="1988"/>
            <p14:sldId id="1991"/>
            <p14:sldId id="1012"/>
            <p14:sldId id="1013"/>
            <p14:sldId id="1014"/>
            <p14:sldId id="1015"/>
            <p14:sldId id="1989"/>
            <p14:sldId id="1016"/>
            <p14:sldId id="1990"/>
            <p14:sldId id="1034"/>
            <p14:sldId id="1019"/>
            <p14:sldId id="1959"/>
          </p14:sldIdLst>
        </p14:section>
        <p14:section name="Section sans titre" id="{D92BC30B-6481-4B04-9CD1-55114F5AA4A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5179" autoAdjust="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43152"/>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08/06/2022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08/06/2022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08/06/2022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08/06/2022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08/06/2022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06.jpg"/><Relationship Id="rId7" Type="http://schemas.openxmlformats.org/officeDocument/2006/relationships/image" Target="../media/image111.pn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137.jpeg"/><Relationship Id="rId4" Type="http://schemas.openxmlformats.org/officeDocument/2006/relationships/image" Target="../media/image107.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6.xml"/><Relationship Id="rId4" Type="http://schemas.openxmlformats.org/officeDocument/2006/relationships/image" Target="../media/image165.jpg"/></Relationships>
</file>

<file path=ppt/slides/_rels/slide134.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6.xml"/><Relationship Id="rId5" Type="http://schemas.openxmlformats.org/officeDocument/2006/relationships/image" Target="../media/image181.png"/><Relationship Id="rId4" Type="http://schemas.openxmlformats.org/officeDocument/2006/relationships/image" Target="../media/image18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eg"/><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70.png"/></Relationships>
</file>

<file path=ppt/slides/_rels/slide15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gif"/><Relationship Id="rId7"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6.xml"/><Relationship Id="rId4" Type="http://schemas.openxmlformats.org/officeDocument/2006/relationships/image" Target="../media/image75.jpg"/></Relationships>
</file>

<file path=ppt/slides/_rels/slide6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98.gif"/></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jpg"/><Relationship Id="rId7" Type="http://schemas.openxmlformats.org/officeDocument/2006/relationships/image" Target="../media/image110.jpg"/><Relationship Id="rId2" Type="http://schemas.openxmlformats.org/officeDocument/2006/relationships/image" Target="../media/image106.jp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70.png"/><Relationship Id="rId4"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602" y="545052"/>
            <a:ext cx="6934796" cy="4920403"/>
          </a:xfrm>
          <a:prstGeom prst="rect">
            <a:avLst/>
          </a:prstGeom>
        </p:spPr>
      </p:pic>
      <p:sp>
        <p:nvSpPr>
          <p:cNvPr id="5" name="ZoneTexte 4"/>
          <p:cNvSpPr txBox="1"/>
          <p:nvPr/>
        </p:nvSpPr>
        <p:spPr>
          <a:xfrm>
            <a:off x="1739590" y="1706137"/>
            <a:ext cx="5330283" cy="2585323"/>
          </a:xfrm>
          <a:prstGeom prst="rect">
            <a:avLst/>
          </a:prstGeom>
          <a:noFill/>
        </p:spPr>
        <p:txBody>
          <a:bodyPr wrap="square" rtlCol="0">
            <a:spAutoFit/>
          </a:bodyPr>
          <a:lstStyle/>
          <a:p>
            <a:pPr algn="ctr"/>
            <a:r>
              <a:rPr lang="fr-FR" sz="5400" dirty="0" smtClean="0">
                <a:solidFill>
                  <a:schemeClr val="bg1"/>
                </a:solidFill>
              </a:rPr>
              <a:t>US </a:t>
            </a:r>
            <a:r>
              <a:rPr lang="fr-FR" sz="5400" dirty="0">
                <a:solidFill>
                  <a:schemeClr val="bg1"/>
                </a:solidFill>
              </a:rPr>
              <a:t>Contemporary </a:t>
            </a:r>
            <a:r>
              <a:rPr lang="fr-FR" sz="5400" dirty="0" smtClean="0">
                <a:solidFill>
                  <a:schemeClr val="bg1"/>
                </a:solidFill>
              </a:rPr>
              <a:t>Museums III</a:t>
            </a:r>
          </a:p>
          <a:p>
            <a:pPr algn="ctr"/>
            <a:r>
              <a:rPr lang="fr-FR" sz="5400" dirty="0" smtClean="0">
                <a:solidFill>
                  <a:schemeClr val="bg1"/>
                </a:solidFill>
              </a:rPr>
              <a:t>1971-1975</a:t>
            </a:r>
            <a:endParaRPr lang="fr-FR" sz="5400" dirty="0"/>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67" y="1690689"/>
            <a:ext cx="7031865" cy="4465413"/>
          </a:xfrm>
          <a:prstGeom prst="rect">
            <a:avLst/>
          </a:prstGeom>
        </p:spPr>
      </p:pic>
    </p:spTree>
    <p:extLst>
      <p:ext uri="{BB962C8B-B14F-4D97-AF65-F5344CB8AC3E}">
        <p14:creationId xmlns:p14="http://schemas.microsoft.com/office/powerpoint/2010/main" val="19090723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89279" cy="1325563"/>
          </a:xfrm>
        </p:spPr>
        <p:txBody>
          <a:bodyPr>
            <a:normAutofit/>
          </a:bodyPr>
          <a:lstStyle/>
          <a:p>
            <a:r>
              <a:rPr lang="fr-FR" sz="4000" dirty="0"/>
              <a:t>Hirshhorn </a:t>
            </a:r>
            <a:r>
              <a:rPr lang="fr-FR" sz="4000" dirty="0" smtClean="0"/>
              <a:t>Museum, </a:t>
            </a:r>
            <a:r>
              <a:rPr lang="fr-FR" sz="4000" dirty="0"/>
              <a:t>Washington D.C. (1974)</a:t>
            </a:r>
          </a:p>
        </p:txBody>
      </p:sp>
      <p:sp>
        <p:nvSpPr>
          <p:cNvPr id="3" name="Espace réservé du contenu 2"/>
          <p:cNvSpPr>
            <a:spLocks noGrp="1"/>
          </p:cNvSpPr>
          <p:nvPr>
            <p:ph idx="1"/>
          </p:nvPr>
        </p:nvSpPr>
        <p:spPr/>
        <p:txBody>
          <a:bodyPr/>
          <a:lstStyle/>
          <a:p>
            <a:r>
              <a:rPr lang="en-US" dirty="0"/>
              <a:t>It's the work of architect Gordon Bunshaft.</a:t>
            </a:r>
          </a:p>
          <a:p>
            <a:r>
              <a:rPr lang="en-US" dirty="0"/>
              <a:t>The design allows visitors to pass in circular form and extend the visual experience to adjacent buildings</a:t>
            </a:r>
            <a:r>
              <a:rPr lang="en-US" dirty="0" smtClean="0"/>
              <a:t>. It </a:t>
            </a:r>
            <a:r>
              <a:rPr lang="en-US" dirty="0"/>
              <a:t>is a cylinder of 3 floors supported by 4 massive feet containing the gallery of paintings having a whole wall of windows opening towards the interior and towards a central fountain.</a:t>
            </a:r>
          </a:p>
          <a:p>
            <a:r>
              <a:rPr lang="en-US" dirty="0"/>
              <a:t>Only one opening underlined by a balcony gives onto the sculpture garden. </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7659174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0912" cy="1325563"/>
          </a:xfrm>
        </p:spPr>
        <p:txBody>
          <a:bodyPr>
            <a:normAutofit/>
          </a:bodyPr>
          <a:lstStyle/>
          <a:p>
            <a:r>
              <a:rPr lang="fr-FR" sz="4000" dirty="0"/>
              <a:t>Hirshhorn </a:t>
            </a:r>
            <a:r>
              <a:rPr lang="fr-FR" sz="4000" dirty="0" smtClean="0"/>
              <a:t>Museum, </a:t>
            </a:r>
            <a:r>
              <a:rPr lang="fr-FR" sz="4000" dirty="0"/>
              <a:t>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683" y="1690689"/>
            <a:ext cx="6661447" cy="4368679"/>
          </a:xfrm>
          <a:prstGeom prst="rect">
            <a:avLst/>
          </a:prstGeom>
        </p:spPr>
      </p:pic>
    </p:spTree>
    <p:extLst>
      <p:ext uri="{BB962C8B-B14F-4D97-AF65-F5344CB8AC3E}">
        <p14:creationId xmlns:p14="http://schemas.microsoft.com/office/powerpoint/2010/main" val="6654750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normAutofit/>
          </a:bodyPr>
          <a:lstStyle/>
          <a:p>
            <a:r>
              <a:rPr lang="fr-FR" sz="4000" dirty="0"/>
              <a:t>Hirshhorn Museum, 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66" y="1690688"/>
            <a:ext cx="7033189" cy="4284661"/>
          </a:xfrm>
          <a:prstGeom prst="rect">
            <a:avLst/>
          </a:prstGeom>
        </p:spPr>
      </p:pic>
    </p:spTree>
    <p:extLst>
      <p:ext uri="{BB962C8B-B14F-4D97-AF65-F5344CB8AC3E}">
        <p14:creationId xmlns:p14="http://schemas.microsoft.com/office/powerpoint/2010/main" val="27236102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2366" cy="1325563"/>
          </a:xfrm>
        </p:spPr>
        <p:txBody>
          <a:bodyPr>
            <a:normAutofit/>
          </a:bodyPr>
          <a:lstStyle/>
          <a:p>
            <a:r>
              <a:rPr lang="fr-FR" sz="4000" dirty="0"/>
              <a:t>Hirshhorn </a:t>
            </a:r>
            <a:r>
              <a:rPr lang="fr-FR" sz="4000" dirty="0" smtClean="0"/>
              <a:t>Museum, </a:t>
            </a:r>
            <a:r>
              <a:rPr lang="fr-FR" sz="4000" dirty="0"/>
              <a:t>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700808"/>
            <a:ext cx="6768752" cy="4069080"/>
          </a:xfrm>
          <a:prstGeom prst="rect">
            <a:avLst/>
          </a:prstGeom>
        </p:spPr>
      </p:pic>
    </p:spTree>
    <p:extLst>
      <p:ext uri="{BB962C8B-B14F-4D97-AF65-F5344CB8AC3E}">
        <p14:creationId xmlns:p14="http://schemas.microsoft.com/office/powerpoint/2010/main" val="24709623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2366" cy="1325563"/>
          </a:xfrm>
        </p:spPr>
        <p:txBody>
          <a:bodyPr>
            <a:normAutofit/>
          </a:bodyPr>
          <a:lstStyle/>
          <a:p>
            <a:r>
              <a:rPr lang="fr-FR" sz="4000" dirty="0"/>
              <a:t>Hirshhorn </a:t>
            </a:r>
            <a:r>
              <a:rPr lang="fr-FR" sz="4000" dirty="0" smtClean="0"/>
              <a:t>Museum, </a:t>
            </a:r>
            <a:r>
              <a:rPr lang="fr-FR" sz="4000" dirty="0"/>
              <a:t>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821" y="1690689"/>
            <a:ext cx="5980358" cy="4186004"/>
          </a:xfrm>
          <a:prstGeom prst="rect">
            <a:avLst/>
          </a:prstGeom>
        </p:spPr>
      </p:pic>
    </p:spTree>
    <p:extLst>
      <p:ext uri="{BB962C8B-B14F-4D97-AF65-F5344CB8AC3E}">
        <p14:creationId xmlns:p14="http://schemas.microsoft.com/office/powerpoint/2010/main" val="40963812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87429"/>
            <a:ext cx="9263641" cy="1325563"/>
          </a:xfrm>
        </p:spPr>
        <p:txBody>
          <a:bodyPr>
            <a:normAutofit/>
          </a:bodyPr>
          <a:lstStyle/>
          <a:p>
            <a:r>
              <a:rPr lang="fr-FR" sz="4000" dirty="0"/>
              <a:t>Hirshhorn </a:t>
            </a:r>
            <a:r>
              <a:rPr lang="fr-FR" sz="4000" dirty="0" smtClean="0"/>
              <a:t>Museum, </a:t>
            </a:r>
            <a:r>
              <a:rPr lang="fr-FR" sz="4000" dirty="0"/>
              <a:t>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442383"/>
            <a:ext cx="5850952" cy="259228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778" y="4148254"/>
            <a:ext cx="5880838" cy="2208097"/>
          </a:xfrm>
          <a:prstGeom prst="rect">
            <a:avLst/>
          </a:prstGeom>
        </p:spPr>
      </p:pic>
    </p:spTree>
    <p:extLst>
      <p:ext uri="{BB962C8B-B14F-4D97-AF65-F5344CB8AC3E}">
        <p14:creationId xmlns:p14="http://schemas.microsoft.com/office/powerpoint/2010/main" val="36475932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03821" cy="1325563"/>
          </a:xfrm>
        </p:spPr>
        <p:txBody>
          <a:bodyPr>
            <a:normAutofit/>
          </a:bodyPr>
          <a:lstStyle/>
          <a:p>
            <a:r>
              <a:rPr lang="fr-FR" sz="4000" dirty="0"/>
              <a:t>Hirshhorn Museum, 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587" y="1690689"/>
            <a:ext cx="7058826" cy="4445730"/>
          </a:xfrm>
          <a:prstGeom prst="rect">
            <a:avLst/>
          </a:prstGeom>
        </p:spPr>
      </p:pic>
    </p:spTree>
    <p:extLst>
      <p:ext uri="{BB962C8B-B14F-4D97-AF65-F5344CB8AC3E}">
        <p14:creationId xmlns:p14="http://schemas.microsoft.com/office/powerpoint/2010/main" val="34384190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normAutofit/>
          </a:bodyPr>
          <a:lstStyle/>
          <a:p>
            <a:r>
              <a:rPr lang="fr-FR" sz="4000" dirty="0"/>
              <a:t>Hirshhorn Museum, 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586" y="1690689"/>
            <a:ext cx="6862273" cy="4221956"/>
          </a:xfrm>
          <a:prstGeom prst="rect">
            <a:avLst/>
          </a:prstGeom>
        </p:spPr>
      </p:pic>
    </p:spTree>
    <p:extLst>
      <p:ext uri="{BB962C8B-B14F-4D97-AF65-F5344CB8AC3E}">
        <p14:creationId xmlns:p14="http://schemas.microsoft.com/office/powerpoint/2010/main" val="18737028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normAutofit/>
          </a:bodyPr>
          <a:lstStyle/>
          <a:p>
            <a:r>
              <a:rPr lang="fr-FR" sz="4000" dirty="0"/>
              <a:t>Hirshhorn </a:t>
            </a:r>
            <a:r>
              <a:rPr lang="fr-FR" sz="4000" dirty="0" smtClean="0"/>
              <a:t>Museum, </a:t>
            </a:r>
            <a:r>
              <a:rPr lang="fr-FR" sz="4000" dirty="0"/>
              <a:t>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215" y="1690689"/>
            <a:ext cx="6497570" cy="4464496"/>
          </a:xfrm>
          <a:prstGeom prst="rect">
            <a:avLst/>
          </a:prstGeom>
        </p:spPr>
      </p:pic>
    </p:spTree>
    <p:extLst>
      <p:ext uri="{BB962C8B-B14F-4D97-AF65-F5344CB8AC3E}">
        <p14:creationId xmlns:p14="http://schemas.microsoft.com/office/powerpoint/2010/main" val="32045276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03820" cy="1325563"/>
          </a:xfrm>
        </p:spPr>
        <p:txBody>
          <a:bodyPr>
            <a:normAutofit/>
          </a:bodyPr>
          <a:lstStyle/>
          <a:p>
            <a:r>
              <a:rPr lang="fr-FR" sz="4000" dirty="0"/>
              <a:t>Hirshhorn </a:t>
            </a:r>
            <a:r>
              <a:rPr lang="fr-FR" sz="4000" dirty="0" smtClean="0"/>
              <a:t>Museum, </a:t>
            </a:r>
            <a:r>
              <a:rPr lang="fr-FR" sz="4000" dirty="0"/>
              <a:t>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826" y="1690689"/>
            <a:ext cx="6552728" cy="4392488"/>
          </a:xfrm>
          <a:prstGeom prst="rect">
            <a:avLst/>
          </a:prstGeom>
        </p:spPr>
      </p:pic>
    </p:spTree>
    <p:extLst>
      <p:ext uri="{BB962C8B-B14F-4D97-AF65-F5344CB8AC3E}">
        <p14:creationId xmlns:p14="http://schemas.microsoft.com/office/powerpoint/2010/main" val="14547349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955" y="1690689"/>
            <a:ext cx="6828090" cy="4505013"/>
          </a:xfrm>
          <a:prstGeom prst="rect">
            <a:avLst/>
          </a:prstGeom>
        </p:spPr>
      </p:pic>
    </p:spTree>
    <p:extLst>
      <p:ext uri="{BB962C8B-B14F-4D97-AF65-F5344CB8AC3E}">
        <p14:creationId xmlns:p14="http://schemas.microsoft.com/office/powerpoint/2010/main" val="2940063480"/>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963696" cy="1325563"/>
          </a:xfrm>
        </p:spPr>
        <p:txBody>
          <a:bodyPr/>
          <a:lstStyle/>
          <a:p>
            <a:r>
              <a:rPr lang="fr-FR" dirty="0" smtClean="0"/>
              <a:t>Fine Arts Center, Amherst, MA (1974)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42564" y="5433946"/>
            <a:ext cx="4981575" cy="7810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49" y="1690690"/>
            <a:ext cx="2916797" cy="209056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49" y="4652613"/>
            <a:ext cx="2916797" cy="2071416"/>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304" y="1713878"/>
            <a:ext cx="5822591" cy="3398409"/>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375" y="3122789"/>
            <a:ext cx="772732" cy="580585"/>
          </a:xfrm>
          <a:prstGeom prst="rect">
            <a:avLst/>
          </a:prstGeom>
        </p:spPr>
      </p:pic>
      <p:pic>
        <p:nvPicPr>
          <p:cNvPr id="12" name="Image 11"/>
          <p:cNvPicPr>
            <a:picLocks noChangeAspect="1"/>
          </p:cNvPicPr>
          <p:nvPr/>
        </p:nvPicPr>
        <p:blipFill>
          <a:blip r:embed="rId7"/>
          <a:stretch>
            <a:fillRect/>
          </a:stretch>
        </p:blipFill>
        <p:spPr>
          <a:xfrm>
            <a:off x="6455199" y="4050244"/>
            <a:ext cx="2028825" cy="333375"/>
          </a:xfrm>
          <a:prstGeom prst="rect">
            <a:avLst/>
          </a:prstGeom>
        </p:spPr>
      </p:pic>
      <p:sp>
        <p:nvSpPr>
          <p:cNvPr id="13" name="ZoneTexte 12"/>
          <p:cNvSpPr txBox="1"/>
          <p:nvPr/>
        </p:nvSpPr>
        <p:spPr>
          <a:xfrm>
            <a:off x="7225048" y="3339616"/>
            <a:ext cx="1584101" cy="369332"/>
          </a:xfrm>
          <a:prstGeom prst="rect">
            <a:avLst/>
          </a:prstGeom>
          <a:noFill/>
        </p:spPr>
        <p:txBody>
          <a:bodyPr wrap="square" rtlCol="0">
            <a:spAutoFit/>
          </a:bodyPr>
          <a:lstStyle/>
          <a:p>
            <a:r>
              <a:rPr lang="fr-FR" dirty="0" smtClean="0">
                <a:solidFill>
                  <a:schemeClr val="bg1"/>
                </a:solidFill>
              </a:rPr>
              <a:t>Kevin Roche</a:t>
            </a:r>
            <a:endParaRPr lang="fr-FR" dirty="0">
              <a:solidFill>
                <a:schemeClr val="bg1"/>
              </a:solidFill>
            </a:endParaRPr>
          </a:p>
        </p:txBody>
      </p:sp>
      <p:sp>
        <p:nvSpPr>
          <p:cNvPr id="14" name="ZoneTexte 13"/>
          <p:cNvSpPr txBox="1"/>
          <p:nvPr/>
        </p:nvSpPr>
        <p:spPr>
          <a:xfrm>
            <a:off x="6227204" y="6214996"/>
            <a:ext cx="2581945" cy="369332"/>
          </a:xfrm>
          <a:prstGeom prst="rect">
            <a:avLst/>
          </a:prstGeom>
          <a:noFill/>
        </p:spPr>
        <p:txBody>
          <a:bodyPr wrap="square" rtlCol="0">
            <a:spAutoFit/>
          </a:bodyPr>
          <a:lstStyle/>
          <a:p>
            <a:r>
              <a:rPr lang="fr-FR" dirty="0" smtClean="0">
                <a:solidFill>
                  <a:schemeClr val="bg1"/>
                </a:solidFill>
              </a:rPr>
              <a:t>   John</a:t>
            </a:r>
            <a:r>
              <a:rPr lang="fr-FR" dirty="0" smtClean="0"/>
              <a:t> </a:t>
            </a:r>
            <a:r>
              <a:rPr lang="fr-FR" dirty="0" smtClean="0">
                <a:solidFill>
                  <a:schemeClr val="bg1"/>
                </a:solidFill>
              </a:rPr>
              <a:t>Dinkeloo</a:t>
            </a:r>
            <a:endParaRPr lang="fr-FR" dirty="0">
              <a:solidFill>
                <a:schemeClr val="bg1"/>
              </a:solidFill>
            </a:endParaRPr>
          </a:p>
        </p:txBody>
      </p:sp>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304" y="1690689"/>
            <a:ext cx="2085975" cy="1428750"/>
          </a:xfrm>
          <a:prstGeom prst="rect">
            <a:avLst/>
          </a:prstGeom>
        </p:spPr>
      </p:pic>
    </p:spTree>
    <p:extLst>
      <p:ext uri="{BB962C8B-B14F-4D97-AF65-F5344CB8AC3E}">
        <p14:creationId xmlns:p14="http://schemas.microsoft.com/office/powerpoint/2010/main" val="12016432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1" y="365126"/>
            <a:ext cx="8718997" cy="1325563"/>
          </a:xfrm>
        </p:spPr>
        <p:txBody>
          <a:bodyPr/>
          <a:lstStyle/>
          <a:p>
            <a:r>
              <a:rPr lang="fr-FR" dirty="0"/>
              <a:t>Fine Arts Center, Amherst, MA (1974) </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architects Kevin Roche and John Dinkeloo.</a:t>
            </a:r>
          </a:p>
          <a:p>
            <a:r>
              <a:rPr lang="en-US" dirty="0"/>
              <a:t>This uncompromisingly modernist, poured concrete building consists of several distinctly different units that were intended to combine to form a powerful architectural sculpture. The Fine Arts Center was conceived as a gateway to the </a:t>
            </a:r>
            <a:r>
              <a:rPr lang="en-US" dirty="0" smtClean="0"/>
              <a:t>campus. </a:t>
            </a:r>
            <a:r>
              <a:rPr lang="en-US" dirty="0"/>
              <a:t>The building is stretched across the entire front of the inner campus forming a gateway and, by elevating the art studios, an arcade of open book piers</a:t>
            </a:r>
            <a:r>
              <a:rPr lang="en-US" dirty="0" smtClean="0"/>
              <a:t>.</a:t>
            </a:r>
          </a:p>
          <a:p>
            <a:r>
              <a:rPr lang="en-US" dirty="0"/>
              <a:t>The complex has 2 scales: one, the super scale of the entry side; the other, a smaller scale, more appropriate to pedestrian movement on the campus side. </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4303124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667482" cy="1325563"/>
          </a:xfrm>
        </p:spPr>
        <p:txBody>
          <a:bodyPr/>
          <a:lstStyle/>
          <a:p>
            <a:r>
              <a:rPr lang="fr-FR" dirty="0"/>
              <a:t>Fine Arts Center, Amherst, MA (1974) </a:t>
            </a:r>
          </a:p>
        </p:txBody>
      </p:sp>
      <p:sp>
        <p:nvSpPr>
          <p:cNvPr id="3" name="Espace réservé du contenu 2"/>
          <p:cNvSpPr>
            <a:spLocks noGrp="1"/>
          </p:cNvSpPr>
          <p:nvPr>
            <p:ph idx="1"/>
          </p:nvPr>
        </p:nvSpPr>
        <p:spPr/>
        <p:txBody>
          <a:bodyPr>
            <a:normAutofit fontScale="92500" lnSpcReduction="20000"/>
          </a:bodyPr>
          <a:lstStyle/>
          <a:p>
            <a:r>
              <a:rPr lang="en-US" dirty="0" smtClean="0"/>
              <a:t>The </a:t>
            </a:r>
            <a:r>
              <a:rPr lang="en-US" dirty="0"/>
              <a:t>super scale is made up of a series of planes at right angles in plan and normal and sloping to the vertical plane in section so that as the sun passes over the south surface of the building, a series of strong geometrical shadows are developed on the dihedral columns in the foreground and beyond on the layers of surfaces in the middle and background, making the building lively and interesting and very powerful in its expression</a:t>
            </a:r>
            <a:r>
              <a:rPr lang="en-US" dirty="0" smtClean="0"/>
              <a:t>.</a:t>
            </a:r>
          </a:p>
          <a:p>
            <a:r>
              <a:rPr lang="en-US" dirty="0"/>
              <a:t>The Performance Arts Center </a:t>
            </a:r>
            <a:r>
              <a:rPr lang="en-US" dirty="0" smtClean="0"/>
              <a:t>Lobby (2000) offers </a:t>
            </a:r>
            <a:r>
              <a:rPr lang="en-US" dirty="0"/>
              <a:t>light and transparency, elements that contrast strongly with the opaque volumes. The project is conceived of as </a:t>
            </a:r>
            <a:r>
              <a:rPr lang="en-US" dirty="0" smtClean="0"/>
              <a:t>3 </a:t>
            </a:r>
            <a:r>
              <a:rPr lang="en-US" dirty="0"/>
              <a:t>glass boxes arranged to create a transparent link between upper and lower </a:t>
            </a:r>
            <a:r>
              <a:rPr lang="en-US" dirty="0" smtClean="0"/>
              <a:t>campuses.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3268474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693239"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391" y="1690689"/>
            <a:ext cx="6263640" cy="4288536"/>
          </a:xfrm>
          <a:prstGeom prst="rect">
            <a:avLst/>
          </a:prstGeom>
        </p:spPr>
      </p:pic>
    </p:spTree>
    <p:extLst>
      <p:ext uri="{BB962C8B-B14F-4D97-AF65-F5344CB8AC3E}">
        <p14:creationId xmlns:p14="http://schemas.microsoft.com/office/powerpoint/2010/main" val="38527216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639798"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690688"/>
            <a:ext cx="7161376" cy="4310061"/>
          </a:xfrm>
          <a:prstGeom prst="rect">
            <a:avLst/>
          </a:prstGeom>
        </p:spPr>
      </p:pic>
    </p:spTree>
    <p:extLst>
      <p:ext uri="{BB962C8B-B14F-4D97-AF65-F5344CB8AC3E}">
        <p14:creationId xmlns:p14="http://schemas.microsoft.com/office/powerpoint/2010/main" val="34876758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873544"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025" y="1690689"/>
            <a:ext cx="6065949" cy="4388140"/>
          </a:xfrm>
          <a:prstGeom prst="rect">
            <a:avLst/>
          </a:prstGeom>
        </p:spPr>
      </p:pic>
    </p:spTree>
    <p:extLst>
      <p:ext uri="{BB962C8B-B14F-4D97-AF65-F5344CB8AC3E}">
        <p14:creationId xmlns:p14="http://schemas.microsoft.com/office/powerpoint/2010/main" val="24114443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84800"/>
            <a:ext cx="9144000" cy="1325563"/>
          </a:xfrm>
        </p:spPr>
        <p:txBody>
          <a:bodyPr/>
          <a:lstStyle/>
          <a:p>
            <a:r>
              <a:rPr lang="fr-FR" dirty="0" smtClean="0"/>
              <a:t>  Fine </a:t>
            </a:r>
            <a:r>
              <a:rPr lang="fr-FR" dirty="0"/>
              <a:t>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677" y="1610363"/>
            <a:ext cx="7118646" cy="4505013"/>
          </a:xfrm>
          <a:prstGeom prst="rect">
            <a:avLst/>
          </a:prstGeom>
        </p:spPr>
      </p:pic>
    </p:spTree>
    <p:extLst>
      <p:ext uri="{BB962C8B-B14F-4D97-AF65-F5344CB8AC3E}">
        <p14:creationId xmlns:p14="http://schemas.microsoft.com/office/powerpoint/2010/main" val="38223729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744755"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3" y="1690689"/>
            <a:ext cx="6928834" cy="4413898"/>
          </a:xfrm>
          <a:prstGeom prst="rect">
            <a:avLst/>
          </a:prstGeom>
        </p:spPr>
      </p:pic>
    </p:spTree>
    <p:extLst>
      <p:ext uri="{BB962C8B-B14F-4D97-AF65-F5344CB8AC3E}">
        <p14:creationId xmlns:p14="http://schemas.microsoft.com/office/powerpoint/2010/main" val="22395829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093" y="365126"/>
            <a:ext cx="8577329"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292582" y="1690689"/>
            <a:ext cx="6610350" cy="4395786"/>
          </a:xfrm>
          <a:prstGeom prst="rect">
            <a:avLst/>
          </a:prstGeom>
        </p:spPr>
      </p:pic>
    </p:spTree>
    <p:extLst>
      <p:ext uri="{BB962C8B-B14F-4D97-AF65-F5344CB8AC3E}">
        <p14:creationId xmlns:p14="http://schemas.microsoft.com/office/powerpoint/2010/main" val="11199609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972" y="365126"/>
            <a:ext cx="8667482"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72" y="1690689"/>
            <a:ext cx="6671256" cy="4376003"/>
          </a:xfrm>
          <a:prstGeom prst="rect">
            <a:avLst/>
          </a:prstGeom>
        </p:spPr>
      </p:pic>
    </p:spTree>
    <p:extLst>
      <p:ext uri="{BB962C8B-B14F-4D97-AF65-F5344CB8AC3E}">
        <p14:creationId xmlns:p14="http://schemas.microsoft.com/office/powerpoint/2010/main" val="11510313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3848"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871" y="1690689"/>
            <a:ext cx="7204105" cy="4411008"/>
          </a:xfrm>
          <a:prstGeom prst="rect">
            <a:avLst/>
          </a:prstGeom>
        </p:spPr>
      </p:pic>
    </p:spTree>
    <p:extLst>
      <p:ext uri="{BB962C8B-B14F-4D97-AF65-F5344CB8AC3E}">
        <p14:creationId xmlns:p14="http://schemas.microsoft.com/office/powerpoint/2010/main" val="35575288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693240"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195387" y="1690689"/>
            <a:ext cx="6753225" cy="4391025"/>
          </a:xfrm>
          <a:prstGeom prst="rect">
            <a:avLst/>
          </a:prstGeom>
        </p:spPr>
      </p:pic>
    </p:spTree>
    <p:extLst>
      <p:ext uri="{BB962C8B-B14F-4D97-AF65-F5344CB8AC3E}">
        <p14:creationId xmlns:p14="http://schemas.microsoft.com/office/powerpoint/2010/main" val="42408416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706118"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417" y="1690689"/>
            <a:ext cx="6787166" cy="4465413"/>
          </a:xfrm>
          <a:prstGeom prst="rect">
            <a:avLst/>
          </a:prstGeom>
        </p:spPr>
      </p:pic>
    </p:spTree>
    <p:extLst>
      <p:ext uri="{BB962C8B-B14F-4D97-AF65-F5344CB8AC3E}">
        <p14:creationId xmlns:p14="http://schemas.microsoft.com/office/powerpoint/2010/main" val="40205045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2" y="365126"/>
            <a:ext cx="8706118"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45" y="1690689"/>
            <a:ext cx="6490952" cy="4413898"/>
          </a:xfrm>
          <a:prstGeom prst="rect">
            <a:avLst/>
          </a:prstGeom>
        </p:spPr>
      </p:pic>
    </p:spTree>
    <p:extLst>
      <p:ext uri="{BB962C8B-B14F-4D97-AF65-F5344CB8AC3E}">
        <p14:creationId xmlns:p14="http://schemas.microsoft.com/office/powerpoint/2010/main" val="628955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214" y="365126"/>
            <a:ext cx="8731876"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414" y="1690689"/>
            <a:ext cx="6875172" cy="4276723"/>
          </a:xfrm>
          <a:prstGeom prst="rect">
            <a:avLst/>
          </a:prstGeom>
        </p:spPr>
      </p:pic>
    </p:spTree>
    <p:extLst>
      <p:ext uri="{BB962C8B-B14F-4D97-AF65-F5344CB8AC3E}">
        <p14:creationId xmlns:p14="http://schemas.microsoft.com/office/powerpoint/2010/main" val="25319640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8847786"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910" y="1690689"/>
            <a:ext cx="6587544" cy="4285108"/>
          </a:xfrm>
          <a:prstGeom prst="rect">
            <a:avLst/>
          </a:prstGeom>
        </p:spPr>
      </p:pic>
    </p:spTree>
    <p:extLst>
      <p:ext uri="{BB962C8B-B14F-4D97-AF65-F5344CB8AC3E}">
        <p14:creationId xmlns:p14="http://schemas.microsoft.com/office/powerpoint/2010/main" val="40563837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644139" cy="1325563"/>
          </a:xfrm>
        </p:spPr>
        <p:txBody>
          <a:bodyPr/>
          <a:lstStyle/>
          <a:p>
            <a:r>
              <a:rPr lang="fr-FR" dirty="0"/>
              <a:t>Fine Arts Center, Amherst, MA (1974)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851" y="2415794"/>
            <a:ext cx="3994987" cy="265848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25" y="2415794"/>
            <a:ext cx="4327180" cy="2658482"/>
          </a:xfrm>
          <a:prstGeom prst="rect">
            <a:avLst/>
          </a:prstGeom>
        </p:spPr>
      </p:pic>
    </p:spTree>
    <p:extLst>
      <p:ext uri="{BB962C8B-B14F-4D97-AF65-F5344CB8AC3E}">
        <p14:creationId xmlns:p14="http://schemas.microsoft.com/office/powerpoint/2010/main" val="12540675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335" y="365126"/>
            <a:ext cx="8757633" cy="1325563"/>
          </a:xfrm>
        </p:spPr>
        <p:txBody>
          <a:bodyPr/>
          <a:lstStyle/>
          <a:p>
            <a:r>
              <a:rPr lang="fr-FR" dirty="0"/>
              <a:t>Fine Arts Center, Amherst, MA </a:t>
            </a:r>
            <a:r>
              <a:rPr lang="fr-FR" dirty="0" smtClean="0"/>
              <a:t>(2000)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690689"/>
            <a:ext cx="6477000" cy="370555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5695324"/>
            <a:ext cx="7143750" cy="361950"/>
          </a:xfrm>
          <a:prstGeom prst="rect">
            <a:avLst/>
          </a:prstGeom>
        </p:spPr>
      </p:pic>
    </p:spTree>
    <p:extLst>
      <p:ext uri="{BB962C8B-B14F-4D97-AF65-F5344CB8AC3E}">
        <p14:creationId xmlns:p14="http://schemas.microsoft.com/office/powerpoint/2010/main" val="30798436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8706118" cy="1325563"/>
          </a:xfrm>
        </p:spPr>
        <p:txBody>
          <a:bodyPr/>
          <a:lstStyle/>
          <a:p>
            <a:r>
              <a:rPr lang="fr-FR" dirty="0"/>
              <a:t>Fine Arts Center, Amherst, MA </a:t>
            </a:r>
            <a:r>
              <a:rPr lang="fr-FR" dirty="0" smtClean="0"/>
              <a:t>(2000)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386" y="1690689"/>
            <a:ext cx="6838682" cy="4516928"/>
          </a:xfrm>
          <a:prstGeom prst="rect">
            <a:avLst/>
          </a:prstGeom>
        </p:spPr>
      </p:pic>
    </p:spTree>
    <p:extLst>
      <p:ext uri="{BB962C8B-B14F-4D97-AF65-F5344CB8AC3E}">
        <p14:creationId xmlns:p14="http://schemas.microsoft.com/office/powerpoint/2010/main" val="38058502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916" y="365126"/>
            <a:ext cx="8879080" cy="1325563"/>
          </a:xfrm>
        </p:spPr>
        <p:txBody>
          <a:bodyPr/>
          <a:lstStyle/>
          <a:p>
            <a:r>
              <a:rPr lang="fr-FR" dirty="0" smtClean="0"/>
              <a:t> </a:t>
            </a:r>
            <a:r>
              <a:rPr lang="fr-FR" sz="4000" dirty="0"/>
              <a:t>Museum of Fine Arts, Houston, </a:t>
            </a:r>
            <a:r>
              <a:rPr lang="fr-FR" sz="4000" dirty="0" smtClean="0"/>
              <a:t>TX </a:t>
            </a:r>
            <a:r>
              <a:rPr lang="fr-FR" sz="4000" dirty="0"/>
              <a:t>(1974)</a:t>
            </a:r>
          </a:p>
        </p:txBody>
      </p:sp>
      <p:sp>
        <p:nvSpPr>
          <p:cNvPr id="3" name="Espace réservé du contenu 2"/>
          <p:cNvSpPr>
            <a:spLocks noGrp="1"/>
          </p:cNvSpPr>
          <p:nvPr>
            <p:ph idx="1"/>
          </p:nvPr>
        </p:nvSpPr>
        <p:spPr/>
        <p:txBody>
          <a:bodyPr>
            <a:normAutofit lnSpcReduction="10000"/>
          </a:bodyPr>
          <a:lstStyle/>
          <a:p>
            <a:pPr>
              <a:buFont typeface="Courier New" panose="02070309020205020404" pitchFamily="49" charset="0"/>
              <a:buChar char="o"/>
            </a:pPr>
            <a:endParaRPr lang="fr-FR" dirty="0" smtClean="0"/>
          </a:p>
          <a:p>
            <a:pPr>
              <a:buFont typeface="Courier New" panose="02070309020205020404" pitchFamily="49" charset="0"/>
              <a:buChar char="o"/>
            </a:pPr>
            <a:endParaRPr lang="fr-FR" dirty="0"/>
          </a:p>
          <a:p>
            <a:pPr>
              <a:buFont typeface="Courier New" panose="02070309020205020404" pitchFamily="49" charset="0"/>
              <a:buChar char="o"/>
            </a:pPr>
            <a:endParaRPr lang="fr-FR" dirty="0" smtClean="0"/>
          </a:p>
          <a:p>
            <a:pPr>
              <a:buFont typeface="Courier New" panose="02070309020205020404" pitchFamily="49" charset="0"/>
              <a:buChar char="o"/>
            </a:pPr>
            <a:endParaRPr lang="fr-FR" dirty="0"/>
          </a:p>
          <a:p>
            <a:pPr>
              <a:buFont typeface="Courier New" panose="02070309020205020404" pitchFamily="49" charset="0"/>
              <a:buChar char="o"/>
            </a:pPr>
            <a:endParaRPr lang="fr-FR" dirty="0" smtClean="0"/>
          </a:p>
          <a:p>
            <a:pPr>
              <a:buFont typeface="Courier New" panose="02070309020205020404" pitchFamily="49" charset="0"/>
              <a:buChar char="o"/>
            </a:pPr>
            <a:endParaRPr lang="fr-FR" dirty="0"/>
          </a:p>
          <a:p>
            <a:pPr>
              <a:buFont typeface="Courier New" panose="02070309020205020404" pitchFamily="49" charset="0"/>
              <a:buChar char="o"/>
            </a:pPr>
            <a:r>
              <a:rPr lang="fr-FR" dirty="0" smtClean="0"/>
              <a:t>Caroline </a:t>
            </a:r>
            <a:r>
              <a:rPr lang="fr-FR" dirty="0"/>
              <a:t>Wiess Law Building : Mies Van der Rohe  (1958, 1974)</a:t>
            </a:r>
          </a:p>
          <a:p>
            <a:pPr>
              <a:buFont typeface="Courier New" panose="02070309020205020404" pitchFamily="49" charset="0"/>
              <a:buChar char="o"/>
            </a:pPr>
            <a:r>
              <a:rPr lang="fr-FR" dirty="0"/>
              <a:t>Audrey Jones Beck Building : Rafael Moneo (2000)</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86" y="1646237"/>
            <a:ext cx="3110880" cy="2736304"/>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530" y="1646237"/>
            <a:ext cx="5098032" cy="273630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269" y="3374844"/>
            <a:ext cx="922187" cy="908226"/>
          </a:xfrm>
          <a:prstGeom prst="rect">
            <a:avLst/>
          </a:prstGeom>
        </p:spPr>
      </p:pic>
      <p:sp>
        <p:nvSpPr>
          <p:cNvPr id="8" name="ZoneTexte 7"/>
          <p:cNvSpPr txBox="1"/>
          <p:nvPr/>
        </p:nvSpPr>
        <p:spPr>
          <a:xfrm>
            <a:off x="628650" y="3880624"/>
            <a:ext cx="2400300" cy="369332"/>
          </a:xfrm>
          <a:prstGeom prst="rect">
            <a:avLst/>
          </a:prstGeom>
          <a:noFill/>
        </p:spPr>
        <p:txBody>
          <a:bodyPr wrap="square" rtlCol="0">
            <a:spAutoFit/>
          </a:bodyPr>
          <a:lstStyle/>
          <a:p>
            <a:r>
              <a:rPr lang="fr-FR" dirty="0" smtClean="0"/>
              <a:t>Mies Van Der Rohe</a:t>
            </a:r>
            <a:endParaRPr lang="fr-FR" dirty="0"/>
          </a:p>
        </p:txBody>
      </p:sp>
      <p:sp>
        <p:nvSpPr>
          <p:cNvPr id="9" name="ZoneTexte 8"/>
          <p:cNvSpPr txBox="1"/>
          <p:nvPr/>
        </p:nvSpPr>
        <p:spPr>
          <a:xfrm>
            <a:off x="5988205" y="3880624"/>
            <a:ext cx="1639229" cy="369332"/>
          </a:xfrm>
          <a:prstGeom prst="rect">
            <a:avLst/>
          </a:prstGeom>
          <a:noFill/>
        </p:spPr>
        <p:txBody>
          <a:bodyPr wrap="square" rtlCol="0">
            <a:spAutoFit/>
          </a:bodyPr>
          <a:lstStyle/>
          <a:p>
            <a:r>
              <a:rPr lang="fr-FR" dirty="0" smtClean="0"/>
              <a:t>Rafael Moneo</a:t>
            </a:r>
            <a:endParaRPr lang="fr-FR" dirty="0"/>
          </a:p>
        </p:txBody>
      </p:sp>
    </p:spTree>
    <p:extLst>
      <p:ext uri="{BB962C8B-B14F-4D97-AF65-F5344CB8AC3E}">
        <p14:creationId xmlns:p14="http://schemas.microsoft.com/office/powerpoint/2010/main" val="6172715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Museum of Fine Arts, </a:t>
            </a:r>
            <a:r>
              <a:rPr lang="fr-FR" sz="4000" dirty="0"/>
              <a:t>Houston, TX (</a:t>
            </a:r>
            <a:r>
              <a:rPr lang="fr-FR" sz="4000" dirty="0" smtClean="0"/>
              <a:t>1974)</a:t>
            </a:r>
            <a:endParaRPr lang="fr-FR" sz="4000" dirty="0"/>
          </a:p>
        </p:txBody>
      </p:sp>
      <p:sp>
        <p:nvSpPr>
          <p:cNvPr id="3" name="Espace réservé du contenu 2"/>
          <p:cNvSpPr>
            <a:spLocks noGrp="1"/>
          </p:cNvSpPr>
          <p:nvPr>
            <p:ph idx="1"/>
          </p:nvPr>
        </p:nvSpPr>
        <p:spPr/>
        <p:txBody>
          <a:bodyPr>
            <a:normAutofit/>
          </a:bodyPr>
          <a:lstStyle/>
          <a:p>
            <a:r>
              <a:rPr lang="en-US" dirty="0" smtClean="0"/>
              <a:t>Mies </a:t>
            </a:r>
            <a:r>
              <a:rPr lang="en-US" dirty="0"/>
              <a:t>Van der Rohe is the author of 2 extensions of the Museum of Fine Arts of Houston (M.F.A.H.): Cullinan Hall in 1958 and Brown Hall in 1974 now linked under the name Caroline Wiess Law Building</a:t>
            </a:r>
            <a:r>
              <a:rPr lang="en-US" dirty="0" smtClean="0"/>
              <a:t>.</a:t>
            </a:r>
          </a:p>
          <a:p>
            <a:r>
              <a:rPr lang="en-US" dirty="0" smtClean="0"/>
              <a:t>These </a:t>
            </a:r>
            <a:r>
              <a:rPr lang="en-US" dirty="0"/>
              <a:t>2 buildings have a rounded shape, with oversized windows, framed in thin steel columns with massive, almost transparent white curtains, protecting light, and inside white plaster walls, suspended ceiling panels and exposed steel columns</a:t>
            </a:r>
            <a:r>
              <a:rPr lang="en-US" dirty="0" smtClean="0"/>
              <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0237876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58" y="1690690"/>
            <a:ext cx="7144284" cy="4496466"/>
          </a:xfrm>
          <a:prstGeom prst="rect">
            <a:avLst/>
          </a:prstGeom>
        </p:spPr>
      </p:pic>
    </p:spTree>
    <p:extLst>
      <p:ext uri="{BB962C8B-B14F-4D97-AF65-F5344CB8AC3E}">
        <p14:creationId xmlns:p14="http://schemas.microsoft.com/office/powerpoint/2010/main" val="20745361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44966"/>
            <a:ext cx="7886700" cy="981307"/>
          </a:xfrm>
        </p:spPr>
        <p:txBody>
          <a:bodyPr/>
          <a:lstStyle/>
          <a:p>
            <a:r>
              <a:rPr lang="fr-FR" dirty="0" smtClean="0"/>
              <a:t>     M.F.A.H</a:t>
            </a:r>
            <a:r>
              <a:rPr lang="fr-FR" dirty="0"/>
              <a:t>., Houston, TX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274" y="1126272"/>
            <a:ext cx="7029451" cy="42709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5" y="5585482"/>
            <a:ext cx="7562850" cy="457200"/>
          </a:xfrm>
          <a:prstGeom prst="rect">
            <a:avLst/>
          </a:prstGeom>
        </p:spPr>
      </p:pic>
    </p:spTree>
    <p:extLst>
      <p:ext uri="{BB962C8B-B14F-4D97-AF65-F5344CB8AC3E}">
        <p14:creationId xmlns:p14="http://schemas.microsoft.com/office/powerpoint/2010/main" val="221462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4000" dirty="0"/>
              <a:t>Museum of Fine Arts, Houston, </a:t>
            </a:r>
            <a:r>
              <a:rPr lang="fr-FR" sz="4000" dirty="0" smtClean="0"/>
              <a:t>TX </a:t>
            </a:r>
            <a:r>
              <a:rPr lang="fr-FR" sz="4000" dirty="0"/>
              <a:t>(1974)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90689"/>
            <a:ext cx="3816424" cy="452582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479" y="1690689"/>
            <a:ext cx="3528392" cy="4525828"/>
          </a:xfrm>
          <a:prstGeom prst="rect">
            <a:avLst/>
          </a:prstGeom>
        </p:spPr>
      </p:pic>
      <p:sp>
        <p:nvSpPr>
          <p:cNvPr id="6" name="ZoneTexte 5"/>
          <p:cNvSpPr txBox="1"/>
          <p:nvPr/>
        </p:nvSpPr>
        <p:spPr>
          <a:xfrm>
            <a:off x="1215483" y="5675971"/>
            <a:ext cx="2141034" cy="369332"/>
          </a:xfrm>
          <a:prstGeom prst="rect">
            <a:avLst/>
          </a:prstGeom>
          <a:noFill/>
        </p:spPr>
        <p:txBody>
          <a:bodyPr wrap="square" rtlCol="0">
            <a:spAutoFit/>
          </a:bodyPr>
          <a:lstStyle/>
          <a:p>
            <a:r>
              <a:rPr lang="fr-FR" dirty="0" smtClean="0">
                <a:solidFill>
                  <a:schemeClr val="bg1"/>
                </a:solidFill>
              </a:rPr>
              <a:t>Brown Hall</a:t>
            </a:r>
            <a:endParaRPr lang="fr-FR" dirty="0">
              <a:solidFill>
                <a:schemeClr val="bg1"/>
              </a:solidFill>
            </a:endParaRPr>
          </a:p>
        </p:txBody>
      </p:sp>
    </p:spTree>
    <p:extLst>
      <p:ext uri="{BB962C8B-B14F-4D97-AF65-F5344CB8AC3E}">
        <p14:creationId xmlns:p14="http://schemas.microsoft.com/office/powerpoint/2010/main" val="9095145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7097" y="365126"/>
            <a:ext cx="8755807" cy="1325563"/>
          </a:xfrm>
        </p:spPr>
        <p:txBody>
          <a:bodyPr/>
          <a:lstStyle/>
          <a:p>
            <a:r>
              <a:rPr lang="fr-FR" dirty="0" smtClean="0"/>
              <a:t> </a:t>
            </a:r>
            <a:r>
              <a:rPr lang="fr-FR" sz="4000" dirty="0"/>
              <a:t>Museum of Fine Arts, Houston, </a:t>
            </a:r>
            <a:r>
              <a:rPr lang="fr-FR" sz="4000" dirty="0" smtClean="0"/>
              <a:t>TX </a:t>
            </a:r>
            <a:r>
              <a:rPr lang="fr-FR" sz="4000" dirty="0"/>
              <a:t>(1974)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7" y="1690689"/>
            <a:ext cx="6992921" cy="4259766"/>
          </a:xfrm>
          <a:prstGeom prst="rect">
            <a:avLst/>
          </a:prstGeom>
        </p:spPr>
      </p:pic>
    </p:spTree>
    <p:extLst>
      <p:ext uri="{BB962C8B-B14F-4D97-AF65-F5344CB8AC3E}">
        <p14:creationId xmlns:p14="http://schemas.microsoft.com/office/powerpoint/2010/main" val="8870542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lstStyle/>
          <a:p>
            <a:r>
              <a:rPr lang="fr-FR" dirty="0" smtClean="0"/>
              <a:t> </a:t>
            </a:r>
            <a:r>
              <a:rPr lang="fr-FR" sz="4000" dirty="0"/>
              <a:t>Museum of Fine Arts, Houston, </a:t>
            </a:r>
            <a:r>
              <a:rPr lang="fr-FR" sz="4000" dirty="0" smtClean="0"/>
              <a:t>TX </a:t>
            </a:r>
            <a:r>
              <a:rPr lang="fr-FR" sz="4000" dirty="0"/>
              <a:t>(1974)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90688"/>
            <a:ext cx="2808600" cy="447461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860" y="1690687"/>
            <a:ext cx="2520280" cy="444898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400" y="1690687"/>
            <a:ext cx="2448393" cy="4440318"/>
          </a:xfrm>
          <a:prstGeom prst="rect">
            <a:avLst/>
          </a:prstGeom>
        </p:spPr>
      </p:pic>
    </p:spTree>
    <p:extLst>
      <p:ext uri="{BB962C8B-B14F-4D97-AF65-F5344CB8AC3E}">
        <p14:creationId xmlns:p14="http://schemas.microsoft.com/office/powerpoint/2010/main" val="11496885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095" y="365126"/>
            <a:ext cx="8887626" cy="1325563"/>
          </a:xfrm>
        </p:spPr>
        <p:txBody>
          <a:bodyPr>
            <a:normAutofit/>
          </a:bodyPr>
          <a:lstStyle/>
          <a:p>
            <a:r>
              <a:rPr lang="fr-FR" sz="4000" dirty="0"/>
              <a:t>Museum of Fine Arts, Houston, </a:t>
            </a:r>
            <a:r>
              <a:rPr lang="fr-FR" sz="4000" dirty="0" smtClean="0"/>
              <a:t>TX </a:t>
            </a:r>
            <a:r>
              <a:rPr lang="fr-FR" sz="4000" dirty="0"/>
              <a:t>(1974)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90688"/>
            <a:ext cx="6768752" cy="4546623"/>
          </a:xfrm>
          <a:prstGeom prst="rect">
            <a:avLst/>
          </a:prstGeom>
        </p:spPr>
      </p:pic>
    </p:spTree>
    <p:extLst>
      <p:ext uri="{BB962C8B-B14F-4D97-AF65-F5344CB8AC3E}">
        <p14:creationId xmlns:p14="http://schemas.microsoft.com/office/powerpoint/2010/main" val="27039770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095" y="365126"/>
            <a:ext cx="8742348" cy="1325563"/>
          </a:xfrm>
        </p:spPr>
        <p:txBody>
          <a:bodyPr/>
          <a:lstStyle/>
          <a:p>
            <a:r>
              <a:rPr lang="fr-FR" dirty="0" smtClean="0"/>
              <a:t> </a:t>
            </a:r>
            <a:r>
              <a:rPr lang="fr-FR" sz="4000" dirty="0"/>
              <a:t>Museum of Fine Arts, Houston, </a:t>
            </a:r>
            <a:r>
              <a:rPr lang="fr-FR" sz="4000" dirty="0" smtClean="0"/>
              <a:t>TX </a:t>
            </a:r>
            <a:r>
              <a:rPr lang="fr-FR" sz="4000" dirty="0"/>
              <a:t>(1974)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90689"/>
            <a:ext cx="6480720" cy="4546623"/>
          </a:xfrm>
          <a:prstGeom prst="rect">
            <a:avLst/>
          </a:prstGeom>
        </p:spPr>
      </p:pic>
    </p:spTree>
    <p:extLst>
      <p:ext uri="{BB962C8B-B14F-4D97-AF65-F5344CB8AC3E}">
        <p14:creationId xmlns:p14="http://schemas.microsoft.com/office/powerpoint/2010/main" val="6704295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187" y="365126"/>
            <a:ext cx="8776531" cy="1325563"/>
          </a:xfrm>
        </p:spPr>
        <p:txBody>
          <a:bodyPr/>
          <a:lstStyle/>
          <a:p>
            <a:r>
              <a:rPr lang="fr-FR" dirty="0" smtClean="0"/>
              <a:t> </a:t>
            </a:r>
            <a:r>
              <a:rPr lang="fr-FR" sz="4000" dirty="0"/>
              <a:t>Museum of Fine Arts, Houston, </a:t>
            </a:r>
            <a:r>
              <a:rPr lang="fr-FR" sz="4000" dirty="0" smtClean="0"/>
              <a:t>TX </a:t>
            </a:r>
            <a:r>
              <a:rPr lang="fr-FR" sz="4000" dirty="0"/>
              <a:t>(1958)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690689"/>
            <a:ext cx="6861720" cy="4442482"/>
          </a:xfrm>
          <a:prstGeom prst="rect">
            <a:avLst/>
          </a:prstGeom>
        </p:spPr>
      </p:pic>
      <p:sp>
        <p:nvSpPr>
          <p:cNvPr id="5" name="ZoneTexte 4"/>
          <p:cNvSpPr txBox="1"/>
          <p:nvPr/>
        </p:nvSpPr>
        <p:spPr>
          <a:xfrm>
            <a:off x="1717288" y="5575610"/>
            <a:ext cx="2977375"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Cullinan Hall</a:t>
            </a:r>
          </a:p>
          <a:p>
            <a:endParaRPr lang="fr-FR" dirty="0"/>
          </a:p>
        </p:txBody>
      </p:sp>
    </p:spTree>
    <p:extLst>
      <p:ext uri="{BB962C8B-B14F-4D97-AF65-F5344CB8AC3E}">
        <p14:creationId xmlns:p14="http://schemas.microsoft.com/office/powerpoint/2010/main" val="27313802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279" y="365126"/>
            <a:ext cx="8819259" cy="1325563"/>
          </a:xfrm>
        </p:spPr>
        <p:txBody>
          <a:bodyPr/>
          <a:lstStyle/>
          <a:p>
            <a:r>
              <a:rPr lang="fr-FR" dirty="0" smtClean="0"/>
              <a:t> </a:t>
            </a:r>
            <a:r>
              <a:rPr lang="fr-FR" sz="4000" dirty="0"/>
              <a:t>Museum of Fine Arts, Houston, </a:t>
            </a:r>
            <a:r>
              <a:rPr lang="fr-FR" sz="4000" dirty="0" smtClean="0"/>
              <a:t>TX </a:t>
            </a:r>
            <a:r>
              <a:rPr lang="fr-FR" sz="4000" dirty="0"/>
              <a:t>(2000)</a:t>
            </a:r>
          </a:p>
        </p:txBody>
      </p:sp>
      <p:sp>
        <p:nvSpPr>
          <p:cNvPr id="3" name="Espace réservé du contenu 2"/>
          <p:cNvSpPr>
            <a:spLocks noGrp="1"/>
          </p:cNvSpPr>
          <p:nvPr>
            <p:ph idx="1"/>
          </p:nvPr>
        </p:nvSpPr>
        <p:spPr/>
        <p:txBody>
          <a:bodyPr>
            <a:normAutofit lnSpcReduction="10000"/>
          </a:bodyPr>
          <a:lstStyle/>
          <a:p>
            <a:r>
              <a:rPr lang="en-US" dirty="0"/>
              <a:t>A new extension, the Audrey Jones Beck Building is the work of Rafael Moneo</a:t>
            </a:r>
            <a:r>
              <a:rPr lang="en-US" dirty="0" smtClean="0"/>
              <a:t>.</a:t>
            </a:r>
          </a:p>
          <a:p>
            <a:r>
              <a:rPr lang="en-US" dirty="0" smtClean="0"/>
              <a:t>The </a:t>
            </a:r>
            <a:r>
              <a:rPr lang="en-US" dirty="0"/>
              <a:t>architect will oppose the 2 extensions of Mies Van der Rohe with transparency by building an imposing concrete building with few openings, the rooms being essentially lit zenithally thanks to a series of roof skylights</a:t>
            </a:r>
            <a:r>
              <a:rPr lang="en-US" dirty="0" smtClean="0"/>
              <a:t>.</a:t>
            </a:r>
          </a:p>
          <a:p>
            <a:r>
              <a:rPr lang="en-US" dirty="0" smtClean="0"/>
              <a:t>Between </a:t>
            </a:r>
            <a:r>
              <a:rPr lang="en-US" dirty="0"/>
              <a:t>these two architectural works there is an underground tunnel The Light Inside in which the artist James Turrell has installed an installation based on light.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8983993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641" y="365126"/>
            <a:ext cx="8836352" cy="1325563"/>
          </a:xfrm>
        </p:spPr>
        <p:txBody>
          <a:bodyPr>
            <a:normAutofit/>
          </a:bodyPr>
          <a:lstStyle/>
          <a:p>
            <a:r>
              <a:rPr lang="fr-FR" sz="4000" dirty="0"/>
              <a:t>Museum of Fine Arts, Houston, </a:t>
            </a:r>
            <a:r>
              <a:rPr lang="fr-FR" sz="4000" dirty="0" smtClean="0"/>
              <a:t>TX </a:t>
            </a:r>
            <a:r>
              <a:rPr lang="fr-FR" sz="4000" dirty="0"/>
              <a:t>(2000)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1690689"/>
            <a:ext cx="6984776" cy="4282068"/>
          </a:xfrm>
          <a:prstGeom prst="rect">
            <a:avLst/>
          </a:prstGeom>
        </p:spPr>
      </p:pic>
    </p:spTree>
    <p:extLst>
      <p:ext uri="{BB962C8B-B14F-4D97-AF65-F5344CB8AC3E}">
        <p14:creationId xmlns:p14="http://schemas.microsoft.com/office/powerpoint/2010/main" val="34101935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003" y="365126"/>
            <a:ext cx="8827805" cy="1325563"/>
          </a:xfrm>
        </p:spPr>
        <p:txBody>
          <a:bodyPr/>
          <a:lstStyle/>
          <a:p>
            <a:r>
              <a:rPr lang="fr-FR" dirty="0" smtClean="0"/>
              <a:t> </a:t>
            </a:r>
            <a:r>
              <a:rPr lang="fr-FR" sz="4000" dirty="0"/>
              <a:t>Museum of Fine Arts, Houston, </a:t>
            </a:r>
            <a:r>
              <a:rPr lang="fr-FR" sz="4000" dirty="0" smtClean="0"/>
              <a:t>TX </a:t>
            </a:r>
            <a:r>
              <a:rPr lang="fr-FR" sz="4000" dirty="0"/>
              <a:t>(2000)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268" y="1690689"/>
            <a:ext cx="6923463" cy="4520541"/>
          </a:xfrm>
          <a:prstGeom prst="rect">
            <a:avLst/>
          </a:prstGeom>
        </p:spPr>
      </p:pic>
    </p:spTree>
    <p:extLst>
      <p:ext uri="{BB962C8B-B14F-4D97-AF65-F5344CB8AC3E}">
        <p14:creationId xmlns:p14="http://schemas.microsoft.com/office/powerpoint/2010/main" val="34550676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95" y="1690689"/>
            <a:ext cx="7093009" cy="4597335"/>
          </a:xfrm>
          <a:prstGeom prst="rect">
            <a:avLst/>
          </a:prstGeom>
        </p:spPr>
      </p:pic>
    </p:spTree>
    <p:extLst>
      <p:ext uri="{BB962C8B-B14F-4D97-AF65-F5344CB8AC3E}">
        <p14:creationId xmlns:p14="http://schemas.microsoft.com/office/powerpoint/2010/main" val="32295955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279" y="365126"/>
            <a:ext cx="8673981" cy="1325563"/>
          </a:xfrm>
        </p:spPr>
        <p:txBody>
          <a:bodyPr>
            <a:normAutofit/>
          </a:bodyPr>
          <a:lstStyle/>
          <a:p>
            <a:r>
              <a:rPr lang="fr-FR" sz="4000" dirty="0"/>
              <a:t>Museum of Fine Arts, Houston, </a:t>
            </a:r>
            <a:r>
              <a:rPr lang="fr-FR" sz="4000" dirty="0" smtClean="0"/>
              <a:t>TX </a:t>
            </a:r>
            <a:r>
              <a:rPr lang="fr-FR" sz="4000" dirty="0"/>
              <a:t>(2000)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879" y="1690689"/>
            <a:ext cx="6726242" cy="4248615"/>
          </a:xfrm>
          <a:prstGeom prst="rect">
            <a:avLst/>
          </a:prstGeom>
        </p:spPr>
      </p:pic>
    </p:spTree>
    <p:extLst>
      <p:ext uri="{BB962C8B-B14F-4D97-AF65-F5344CB8AC3E}">
        <p14:creationId xmlns:p14="http://schemas.microsoft.com/office/powerpoint/2010/main" val="14251409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716710" cy="1325563"/>
          </a:xfrm>
        </p:spPr>
        <p:txBody>
          <a:bodyPr/>
          <a:lstStyle/>
          <a:p>
            <a:r>
              <a:rPr lang="fr-FR" dirty="0" smtClean="0"/>
              <a:t> </a:t>
            </a:r>
            <a:r>
              <a:rPr lang="fr-FR" sz="4000" dirty="0"/>
              <a:t>Museum of Fine Arts, Houston, </a:t>
            </a:r>
            <a:r>
              <a:rPr lang="fr-FR" sz="4000" dirty="0" smtClean="0"/>
              <a:t>TX </a:t>
            </a:r>
            <a:r>
              <a:rPr lang="fr-FR" sz="4000" dirty="0"/>
              <a:t>(2000)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916832"/>
            <a:ext cx="8420100" cy="3810000"/>
          </a:xfrm>
          <a:prstGeom prst="rect">
            <a:avLst/>
          </a:prstGeom>
        </p:spPr>
      </p:pic>
    </p:spTree>
    <p:extLst>
      <p:ext uri="{BB962C8B-B14F-4D97-AF65-F5344CB8AC3E}">
        <p14:creationId xmlns:p14="http://schemas.microsoft.com/office/powerpoint/2010/main" val="22193225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776531" cy="1325563"/>
          </a:xfrm>
        </p:spPr>
        <p:txBody>
          <a:bodyPr/>
          <a:lstStyle/>
          <a:p>
            <a:r>
              <a:rPr lang="fr-FR" dirty="0" smtClean="0"/>
              <a:t> </a:t>
            </a:r>
            <a:r>
              <a:rPr lang="fr-FR" sz="4000" dirty="0"/>
              <a:t>Museum of Fine Arts, Houston, </a:t>
            </a:r>
            <a:r>
              <a:rPr lang="fr-FR" sz="4000" dirty="0" smtClean="0"/>
              <a:t>TX </a:t>
            </a:r>
            <a:r>
              <a:rPr lang="fr-FR" sz="4000" dirty="0"/>
              <a:t>(2000)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324" y="1690688"/>
            <a:ext cx="6597352" cy="4546623"/>
          </a:xfrm>
          <a:prstGeom prst="rect">
            <a:avLst/>
          </a:prstGeom>
        </p:spPr>
      </p:pic>
    </p:spTree>
    <p:extLst>
      <p:ext uri="{BB962C8B-B14F-4D97-AF65-F5344CB8AC3E}">
        <p14:creationId xmlns:p14="http://schemas.microsoft.com/office/powerpoint/2010/main" val="11473343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733" y="365126"/>
            <a:ext cx="8827805" cy="1325563"/>
          </a:xfrm>
        </p:spPr>
        <p:txBody>
          <a:bodyPr/>
          <a:lstStyle/>
          <a:p>
            <a:r>
              <a:rPr lang="fr-FR" dirty="0" smtClean="0"/>
              <a:t> </a:t>
            </a:r>
            <a:r>
              <a:rPr lang="fr-FR" sz="4000" dirty="0"/>
              <a:t>Museum of Fine Arts, Houston, TX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31" y="1690689"/>
            <a:ext cx="6887737" cy="4281486"/>
          </a:xfrm>
          <a:prstGeom prst="rect">
            <a:avLst/>
          </a:prstGeom>
        </p:spPr>
      </p:pic>
    </p:spTree>
    <p:extLst>
      <p:ext uri="{BB962C8B-B14F-4D97-AF65-F5344CB8AC3E}">
        <p14:creationId xmlns:p14="http://schemas.microsoft.com/office/powerpoint/2010/main" val="17452157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641" y="365126"/>
            <a:ext cx="8921809" cy="1325563"/>
          </a:xfrm>
        </p:spPr>
        <p:txBody>
          <a:bodyPr>
            <a:normAutofit/>
          </a:bodyPr>
          <a:lstStyle/>
          <a:p>
            <a:r>
              <a:rPr lang="fr-FR" sz="4000" dirty="0"/>
              <a:t>Museum of Fine Arts, Houston, </a:t>
            </a:r>
            <a:r>
              <a:rPr lang="fr-FR" sz="4000" dirty="0" smtClean="0"/>
              <a:t>TX </a:t>
            </a:r>
            <a:r>
              <a:rPr lang="fr-FR" sz="4000" dirty="0"/>
              <a:t>(2000)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74" y="1802279"/>
            <a:ext cx="6608028" cy="4442482"/>
          </a:xfrm>
          <a:prstGeom prst="rect">
            <a:avLst/>
          </a:prstGeom>
        </p:spPr>
      </p:pic>
    </p:spTree>
    <p:extLst>
      <p:ext uri="{BB962C8B-B14F-4D97-AF65-F5344CB8AC3E}">
        <p14:creationId xmlns:p14="http://schemas.microsoft.com/office/powerpoint/2010/main" val="25284998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12" y="365126"/>
            <a:ext cx="8887626" cy="1325563"/>
          </a:xfrm>
        </p:spPr>
        <p:txBody>
          <a:bodyPr/>
          <a:lstStyle/>
          <a:p>
            <a:r>
              <a:rPr lang="fr-FR" dirty="0" smtClean="0"/>
              <a:t> </a:t>
            </a:r>
            <a:r>
              <a:rPr lang="fr-FR" sz="4000" dirty="0"/>
              <a:t>Museum of Fine Arts, Houston, TX </a:t>
            </a:r>
            <a:r>
              <a:rPr lang="fr-FR" sz="4000" dirty="0" smtClean="0"/>
              <a:t>(1986)</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180" y="1690688"/>
            <a:ext cx="6255835" cy="4498239"/>
          </a:xfrm>
          <a:prstGeom prst="rect">
            <a:avLst/>
          </a:prstGeom>
        </p:spPr>
      </p:pic>
      <p:sp>
        <p:nvSpPr>
          <p:cNvPr id="5" name="ZoneTexte 4"/>
          <p:cNvSpPr txBox="1"/>
          <p:nvPr/>
        </p:nvSpPr>
        <p:spPr>
          <a:xfrm>
            <a:off x="1672682" y="5609063"/>
            <a:ext cx="5497551" cy="369332"/>
          </a:xfrm>
          <a:prstGeom prst="rect">
            <a:avLst/>
          </a:prstGeom>
          <a:noFill/>
        </p:spPr>
        <p:txBody>
          <a:bodyPr wrap="square" rtlCol="0">
            <a:spAutoFit/>
          </a:bodyPr>
          <a:lstStyle/>
          <a:p>
            <a:r>
              <a:rPr lang="fr-FR" dirty="0" smtClean="0">
                <a:solidFill>
                  <a:schemeClr val="bg1"/>
                </a:solidFill>
              </a:rPr>
              <a:t>Roy Cullen Sculpture Garden Architect :</a:t>
            </a:r>
            <a:r>
              <a:rPr lang="fr-FR" dirty="0" smtClean="0"/>
              <a:t> </a:t>
            </a:r>
            <a:r>
              <a:rPr lang="fr-FR" dirty="0" smtClean="0">
                <a:solidFill>
                  <a:schemeClr val="bg1"/>
                </a:solidFill>
              </a:rPr>
              <a:t>Isamu Noguchi</a:t>
            </a:r>
            <a:r>
              <a:rPr lang="fr-FR" dirty="0" smtClean="0"/>
              <a:t> </a:t>
            </a:r>
            <a:endParaRPr lang="fr-FR" dirty="0"/>
          </a:p>
        </p:txBody>
      </p:sp>
    </p:spTree>
    <p:extLst>
      <p:ext uri="{BB962C8B-B14F-4D97-AF65-F5344CB8AC3E}">
        <p14:creationId xmlns:p14="http://schemas.microsoft.com/office/powerpoint/2010/main" val="32894535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279" y="365126"/>
            <a:ext cx="8802168" cy="1325563"/>
          </a:xfrm>
        </p:spPr>
        <p:txBody>
          <a:bodyPr/>
          <a:lstStyle/>
          <a:p>
            <a:r>
              <a:rPr lang="fr-FR" dirty="0" smtClean="0"/>
              <a:t> </a:t>
            </a:r>
            <a:r>
              <a:rPr lang="fr-FR" sz="4000" dirty="0"/>
              <a:t>Museum of Fine Arts, Houston, </a:t>
            </a:r>
            <a:r>
              <a:rPr lang="fr-FR" sz="4000" dirty="0" smtClean="0"/>
              <a:t>TX </a:t>
            </a:r>
            <a:r>
              <a:rPr lang="fr-FR" sz="4000" dirty="0"/>
              <a:t>(</a:t>
            </a:r>
            <a:r>
              <a:rPr lang="fr-FR" sz="4000" dirty="0" smtClean="0"/>
              <a:t>2000)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690688"/>
            <a:ext cx="5238750" cy="4038053"/>
          </a:xfrm>
          <a:prstGeom prst="rect">
            <a:avLst/>
          </a:prstGeom>
        </p:spPr>
      </p:pic>
      <p:sp>
        <p:nvSpPr>
          <p:cNvPr id="5" name="ZoneTexte 4"/>
          <p:cNvSpPr txBox="1"/>
          <p:nvPr/>
        </p:nvSpPr>
        <p:spPr>
          <a:xfrm>
            <a:off x="2163337" y="5151863"/>
            <a:ext cx="2107580" cy="379142"/>
          </a:xfrm>
          <a:prstGeom prst="rect">
            <a:avLst/>
          </a:prstGeom>
          <a:noFill/>
        </p:spPr>
        <p:txBody>
          <a:bodyPr wrap="square" rtlCol="0">
            <a:spAutoFit/>
          </a:bodyPr>
          <a:lstStyle/>
          <a:p>
            <a:r>
              <a:rPr lang="fr-FR" dirty="0" smtClean="0">
                <a:solidFill>
                  <a:schemeClr val="bg1"/>
                </a:solidFill>
              </a:rPr>
              <a:t>James Turrell</a:t>
            </a:r>
            <a:endParaRPr lang="fr-FR" dirty="0">
              <a:solidFill>
                <a:schemeClr val="bg1"/>
              </a:solidFill>
            </a:endParaRPr>
          </a:p>
        </p:txBody>
      </p:sp>
    </p:spTree>
    <p:extLst>
      <p:ext uri="{BB962C8B-B14F-4D97-AF65-F5344CB8AC3E}">
        <p14:creationId xmlns:p14="http://schemas.microsoft.com/office/powerpoint/2010/main" val="38165161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412594"/>
            <a:ext cx="9357645" cy="1134695"/>
          </a:xfrm>
        </p:spPr>
        <p:txBody>
          <a:bodyPr>
            <a:normAutofit fontScale="90000"/>
          </a:bodyPr>
          <a:lstStyle/>
          <a:p>
            <a:r>
              <a:rPr lang="fr-FR" sz="4900" dirty="0" smtClean="0"/>
              <a:t>Carnegie Museum, Pittsburgh, PA (1974)</a:t>
            </a:r>
            <a:endParaRPr lang="fr-FR" sz="49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92" y="1765378"/>
            <a:ext cx="6233532" cy="390722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587" y="1765378"/>
            <a:ext cx="1752600" cy="21717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749" y="4234327"/>
            <a:ext cx="1438275" cy="14382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353" y="5890691"/>
            <a:ext cx="1695450" cy="723900"/>
          </a:xfrm>
          <a:prstGeom prst="rect">
            <a:avLst/>
          </a:prstGeom>
        </p:spPr>
      </p:pic>
      <p:sp>
        <p:nvSpPr>
          <p:cNvPr id="8" name="ZoneTexte 7"/>
          <p:cNvSpPr txBox="1"/>
          <p:nvPr/>
        </p:nvSpPr>
        <p:spPr>
          <a:xfrm>
            <a:off x="6762749" y="3479180"/>
            <a:ext cx="1438275" cy="369332"/>
          </a:xfrm>
          <a:prstGeom prst="rect">
            <a:avLst/>
          </a:prstGeom>
          <a:noFill/>
        </p:spPr>
        <p:txBody>
          <a:bodyPr wrap="square" rtlCol="0">
            <a:spAutoFit/>
          </a:bodyPr>
          <a:lstStyle/>
          <a:p>
            <a:r>
              <a:rPr lang="fr-FR" dirty="0" smtClean="0">
                <a:solidFill>
                  <a:schemeClr val="bg1"/>
                </a:solidFill>
              </a:rPr>
              <a:t>E. L. Barnes</a:t>
            </a:r>
            <a:endParaRPr lang="fr-FR" dirty="0">
              <a:solidFill>
                <a:schemeClr val="bg1"/>
              </a:solidFill>
            </a:endParaRPr>
          </a:p>
        </p:txBody>
      </p:sp>
    </p:spTree>
    <p:extLst>
      <p:ext uri="{BB962C8B-B14F-4D97-AF65-F5344CB8AC3E}">
        <p14:creationId xmlns:p14="http://schemas.microsoft.com/office/powerpoint/2010/main" val="30207549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65126"/>
            <a:ext cx="9323462" cy="1325563"/>
          </a:xfrm>
        </p:spPr>
        <p:txBody>
          <a:bodyPr/>
          <a:lstStyle/>
          <a:p>
            <a:r>
              <a:rPr lang="fr-FR" dirty="0"/>
              <a:t>Carnegie </a:t>
            </a:r>
            <a:r>
              <a:rPr lang="fr-FR" dirty="0" smtClean="0"/>
              <a:t>Museum, </a:t>
            </a:r>
            <a:r>
              <a:rPr lang="fr-FR" dirty="0"/>
              <a:t>Pittsburgh, PA (1974)</a:t>
            </a:r>
          </a:p>
        </p:txBody>
      </p:sp>
      <p:sp>
        <p:nvSpPr>
          <p:cNvPr id="3" name="Espace réservé du contenu 2"/>
          <p:cNvSpPr>
            <a:spLocks noGrp="1"/>
          </p:cNvSpPr>
          <p:nvPr>
            <p:ph idx="1"/>
          </p:nvPr>
        </p:nvSpPr>
        <p:spPr/>
        <p:txBody>
          <a:bodyPr>
            <a:normAutofit fontScale="92500"/>
          </a:bodyPr>
          <a:lstStyle/>
          <a:p>
            <a:r>
              <a:rPr lang="en-US" dirty="0" smtClean="0"/>
              <a:t>It is the work of Edward Larrabee Barnes.</a:t>
            </a:r>
          </a:p>
          <a:p>
            <a:r>
              <a:rPr lang="en-US" dirty="0" smtClean="0"/>
              <a:t>The building's </a:t>
            </a:r>
            <a:r>
              <a:rPr lang="en-US" dirty="0"/>
              <a:t>powerful facade is frankly </a:t>
            </a:r>
            <a:r>
              <a:rPr lang="en-US" dirty="0" smtClean="0"/>
              <a:t>monumental : it </a:t>
            </a:r>
            <a:r>
              <a:rPr lang="en-US" dirty="0"/>
              <a:t>consists largely of a huge horizontal mass of granite spanning a first floor of glass. </a:t>
            </a:r>
            <a:r>
              <a:rPr lang="en-US" dirty="0" smtClean="0"/>
              <a:t>Not </a:t>
            </a:r>
            <a:r>
              <a:rPr lang="en-US" dirty="0"/>
              <a:t>only are the huge blocks of Norwegian granite perfectly joined, but even the glass wall, which encloses most of the first floor including sections looking out to a sculpture garden, is a masterpiece of glass detailing. It is a combination of large panes joined together without metal mullions, or divider strips, and smaller glass “fins” set perpendicular to the wall to serve as wind bracing.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5056314"/>
      </p:ext>
    </p:extLst>
  </p:cSld>
  <p:clrMapOvr>
    <a:masterClrMapping/>
  </p:clrMapOvr>
  <mc:AlternateContent xmlns:mc="http://schemas.openxmlformats.org/markup-compatibility/2006" xmlns:p14="http://schemas.microsoft.com/office/powerpoint/2010/main">
    <mc:Choice Requires="p14">
      <p:transition spd="slow" p14:dur="7000" advTm="12000"/>
    </mc:Choice>
    <mc:Fallback xmlns="">
      <p:transition spd="slow" advTm="12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5" y="365126"/>
            <a:ext cx="9408918" cy="1325563"/>
          </a:xfrm>
        </p:spPr>
        <p:txBody>
          <a:bodyPr>
            <a:normAutofit/>
          </a:bodyPr>
          <a:lstStyle/>
          <a:p>
            <a:r>
              <a:rPr lang="fr-FR" dirty="0"/>
              <a:t>Carnegie </a:t>
            </a:r>
            <a:r>
              <a:rPr lang="fr-FR" dirty="0" smtClean="0"/>
              <a:t>Museum, </a:t>
            </a:r>
            <a:r>
              <a:rPr lang="fr-FR" dirty="0"/>
              <a:t>Pittsburgh, PA (1974)</a:t>
            </a:r>
          </a:p>
        </p:txBody>
      </p:sp>
      <p:sp>
        <p:nvSpPr>
          <p:cNvPr id="3" name="Espace réservé du contenu 2"/>
          <p:cNvSpPr>
            <a:spLocks noGrp="1"/>
          </p:cNvSpPr>
          <p:nvPr>
            <p:ph idx="1"/>
          </p:nvPr>
        </p:nvSpPr>
        <p:spPr/>
        <p:txBody>
          <a:bodyPr/>
          <a:lstStyle/>
          <a:p>
            <a:r>
              <a:rPr lang="fr-FR" dirty="0" smtClean="0"/>
              <a:t>The galleries </a:t>
            </a:r>
            <a:r>
              <a:rPr lang="en-US" dirty="0"/>
              <a:t>are well lighted by natural light through clerestories, and their white walls and floor and neutral shapes do not try to grab attention from the art </a:t>
            </a:r>
            <a:r>
              <a:rPr lang="en-US" dirty="0" smtClean="0"/>
              <a:t>: they </a:t>
            </a:r>
            <a:r>
              <a:rPr lang="en-US" dirty="0"/>
              <a:t>are arranged in a series of elongated U's, to give the visitor a serpentine </a:t>
            </a:r>
            <a:r>
              <a:rPr lang="en-US" dirty="0" smtClean="0"/>
              <a:t>path.</a:t>
            </a:r>
          </a:p>
          <a:p>
            <a:r>
              <a:rPr lang="en-US" dirty="0" smtClean="0"/>
              <a:t>Galleries upstairs are </a:t>
            </a:r>
            <a:r>
              <a:rPr lang="en-US" dirty="0"/>
              <a:t>reached by a long, leisurely stairway that glides gently up a granite wall, with the glass wall overlooking the sculpture court always opposite.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647199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092" y="1690689"/>
            <a:ext cx="6273815" cy="4251101"/>
          </a:xfrm>
          <a:prstGeom prst="rect">
            <a:avLst/>
          </a:prstGeom>
        </p:spPr>
      </p:pic>
    </p:spTree>
    <p:extLst>
      <p:ext uri="{BB962C8B-B14F-4D97-AF65-F5344CB8AC3E}">
        <p14:creationId xmlns:p14="http://schemas.microsoft.com/office/powerpoint/2010/main" val="7842664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57" y="365126"/>
            <a:ext cx="9374736" cy="1325563"/>
          </a:xfrm>
        </p:spPr>
        <p:txBody>
          <a:bodyPr/>
          <a:lstStyle/>
          <a:p>
            <a:r>
              <a:rPr lang="fr-FR" dirty="0"/>
              <a:t>Carnegie </a:t>
            </a:r>
            <a:r>
              <a:rPr lang="fr-FR" dirty="0" smtClean="0"/>
              <a:t>Museum, </a:t>
            </a:r>
            <a:r>
              <a:rPr lang="fr-FR" dirty="0"/>
              <a:t>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624" y="1690689"/>
            <a:ext cx="6188927" cy="4278311"/>
          </a:xfrm>
          <a:prstGeom prst="rect">
            <a:avLst/>
          </a:prstGeom>
        </p:spPr>
      </p:pic>
    </p:spTree>
    <p:extLst>
      <p:ext uri="{BB962C8B-B14F-4D97-AF65-F5344CB8AC3E}">
        <p14:creationId xmlns:p14="http://schemas.microsoft.com/office/powerpoint/2010/main" val="36711801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65126"/>
            <a:ext cx="9332007" cy="1325563"/>
          </a:xfrm>
        </p:spPr>
        <p:txBody>
          <a:bodyPr/>
          <a:lstStyle/>
          <a:p>
            <a:r>
              <a:rPr lang="fr-FR" dirty="0"/>
              <a:t>Carnegie </a:t>
            </a:r>
            <a:r>
              <a:rPr lang="fr-FR" dirty="0" smtClean="0"/>
              <a:t>Museum, </a:t>
            </a:r>
            <a:r>
              <a:rPr lang="fr-FR" dirty="0"/>
              <a:t>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58" y="1690689"/>
            <a:ext cx="6244683" cy="4174852"/>
          </a:xfrm>
          <a:prstGeom prst="rect">
            <a:avLst/>
          </a:prstGeom>
        </p:spPr>
      </p:pic>
    </p:spTree>
    <p:extLst>
      <p:ext uri="{BB962C8B-B14F-4D97-AF65-F5344CB8AC3E}">
        <p14:creationId xmlns:p14="http://schemas.microsoft.com/office/powerpoint/2010/main" val="10230316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65126"/>
            <a:ext cx="9357645" cy="1325563"/>
          </a:xfrm>
        </p:spPr>
        <p:txBody>
          <a:bodyPr/>
          <a:lstStyle/>
          <a:p>
            <a:r>
              <a:rPr lang="fr-FR" dirty="0"/>
              <a:t>Carnegie Museum, 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169" y="1690689"/>
            <a:ext cx="6568512" cy="4479438"/>
          </a:xfrm>
          <a:prstGeom prst="rect">
            <a:avLst/>
          </a:prstGeom>
        </p:spPr>
      </p:pic>
    </p:spTree>
    <p:extLst>
      <p:ext uri="{BB962C8B-B14F-4D97-AF65-F5344CB8AC3E}">
        <p14:creationId xmlns:p14="http://schemas.microsoft.com/office/powerpoint/2010/main" val="21622621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65126"/>
            <a:ext cx="9314915" cy="1325563"/>
          </a:xfrm>
        </p:spPr>
        <p:txBody>
          <a:bodyPr/>
          <a:lstStyle/>
          <a:p>
            <a:r>
              <a:rPr lang="fr-FR" dirty="0"/>
              <a:t>Carnegie </a:t>
            </a:r>
            <a:r>
              <a:rPr lang="fr-FR" dirty="0" smtClean="0"/>
              <a:t>Museum, </a:t>
            </a:r>
            <a:r>
              <a:rPr lang="fr-FR" dirty="0"/>
              <a:t>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789" y="1690689"/>
            <a:ext cx="6603693" cy="4402462"/>
          </a:xfrm>
          <a:prstGeom prst="rect">
            <a:avLst/>
          </a:prstGeom>
        </p:spPr>
      </p:pic>
    </p:spTree>
    <p:extLst>
      <p:ext uri="{BB962C8B-B14F-4D97-AF65-F5344CB8AC3E}">
        <p14:creationId xmlns:p14="http://schemas.microsoft.com/office/powerpoint/2010/main" val="6101628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65126"/>
            <a:ext cx="9357645" cy="1325563"/>
          </a:xfrm>
        </p:spPr>
        <p:txBody>
          <a:bodyPr>
            <a:normAutofit/>
          </a:bodyPr>
          <a:lstStyle/>
          <a:p>
            <a:r>
              <a:rPr lang="fr-FR" dirty="0"/>
              <a:t>Carnegie Museum, 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493" y="1690689"/>
            <a:ext cx="7187013" cy="4505013"/>
          </a:xfrm>
          <a:prstGeom prst="rect">
            <a:avLst/>
          </a:prstGeom>
        </p:spPr>
      </p:pic>
    </p:spTree>
    <p:extLst>
      <p:ext uri="{BB962C8B-B14F-4D97-AF65-F5344CB8AC3E}">
        <p14:creationId xmlns:p14="http://schemas.microsoft.com/office/powerpoint/2010/main" val="10248498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65126"/>
            <a:ext cx="9332007" cy="1325563"/>
          </a:xfrm>
        </p:spPr>
        <p:txBody>
          <a:bodyPr>
            <a:normAutofit/>
          </a:bodyPr>
          <a:lstStyle/>
          <a:p>
            <a:r>
              <a:rPr lang="fr-FR" dirty="0"/>
              <a:t>Carnegie </a:t>
            </a:r>
            <a:r>
              <a:rPr lang="fr-FR" dirty="0" smtClean="0"/>
              <a:t>Museum, </a:t>
            </a:r>
            <a:r>
              <a:rPr lang="fr-FR" dirty="0"/>
              <a:t>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88" y="1690689"/>
            <a:ext cx="7081024" cy="4475936"/>
          </a:xfrm>
          <a:prstGeom prst="rect">
            <a:avLst/>
          </a:prstGeom>
        </p:spPr>
      </p:pic>
      <p:sp>
        <p:nvSpPr>
          <p:cNvPr id="5" name="ZoneTexte 4"/>
          <p:cNvSpPr txBox="1"/>
          <p:nvPr/>
        </p:nvSpPr>
        <p:spPr>
          <a:xfrm>
            <a:off x="2442117" y="5531005"/>
            <a:ext cx="3100039" cy="369332"/>
          </a:xfrm>
          <a:prstGeom prst="rect">
            <a:avLst/>
          </a:prstGeom>
          <a:noFill/>
        </p:spPr>
        <p:txBody>
          <a:bodyPr wrap="square" rtlCol="0">
            <a:spAutoFit/>
          </a:bodyPr>
          <a:lstStyle/>
          <a:p>
            <a:r>
              <a:rPr lang="fr-FR" dirty="0" smtClean="0">
                <a:solidFill>
                  <a:schemeClr val="bg1"/>
                </a:solidFill>
              </a:rPr>
              <a:t>Jacqueline Humphries</a:t>
            </a:r>
            <a:endParaRPr lang="fr-FR" dirty="0">
              <a:solidFill>
                <a:schemeClr val="bg1"/>
              </a:solidFill>
            </a:endParaRPr>
          </a:p>
        </p:txBody>
      </p:sp>
    </p:spTree>
    <p:extLst>
      <p:ext uri="{BB962C8B-B14F-4D97-AF65-F5344CB8AC3E}">
        <p14:creationId xmlns:p14="http://schemas.microsoft.com/office/powerpoint/2010/main" val="33317172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94" y="365126"/>
            <a:ext cx="9272187" cy="1325563"/>
          </a:xfrm>
        </p:spPr>
        <p:txBody>
          <a:bodyPr/>
          <a:lstStyle/>
          <a:p>
            <a:r>
              <a:rPr lang="fr-FR" dirty="0"/>
              <a:t>Carnegie </a:t>
            </a:r>
            <a:r>
              <a:rPr lang="fr-FR" dirty="0" smtClean="0"/>
              <a:t>Museum, </a:t>
            </a:r>
            <a:r>
              <a:rPr lang="fr-FR" dirty="0"/>
              <a:t>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361" y="1690689"/>
            <a:ext cx="6657278" cy="4487088"/>
          </a:xfrm>
          <a:prstGeom prst="rect">
            <a:avLst/>
          </a:prstGeom>
        </p:spPr>
      </p:pic>
    </p:spTree>
    <p:extLst>
      <p:ext uri="{BB962C8B-B14F-4D97-AF65-F5344CB8AC3E}">
        <p14:creationId xmlns:p14="http://schemas.microsoft.com/office/powerpoint/2010/main" val="4772157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6" y="365126"/>
            <a:ext cx="9349098" cy="1325563"/>
          </a:xfrm>
        </p:spPr>
        <p:txBody>
          <a:bodyPr/>
          <a:lstStyle/>
          <a:p>
            <a:r>
              <a:rPr lang="fr-FR" dirty="0"/>
              <a:t>Carnegie </a:t>
            </a:r>
            <a:r>
              <a:rPr lang="fr-FR" dirty="0" smtClean="0"/>
              <a:t>Museum, </a:t>
            </a:r>
            <a:r>
              <a:rPr lang="fr-FR" dirty="0"/>
              <a:t>Pittsburgh, PA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717" y="1690689"/>
            <a:ext cx="6088566" cy="4114800"/>
          </a:xfrm>
          <a:prstGeom prst="rect">
            <a:avLst/>
          </a:prstGeom>
        </p:spPr>
      </p:pic>
    </p:spTree>
    <p:extLst>
      <p:ext uri="{BB962C8B-B14F-4D97-AF65-F5344CB8AC3E}">
        <p14:creationId xmlns:p14="http://schemas.microsoft.com/office/powerpoint/2010/main" val="38482825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8004" cy="1325563"/>
          </a:xfrm>
        </p:spPr>
        <p:txBody>
          <a:bodyPr>
            <a:normAutofit/>
          </a:bodyPr>
          <a:lstStyle/>
          <a:p>
            <a:r>
              <a:rPr lang="fr-FR" sz="4000" dirty="0" smtClean="0"/>
              <a:t>Herbert Johnson Museum, Ithaca, NY (1975)</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87" y="1897717"/>
            <a:ext cx="2955913" cy="328996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581" y="1897717"/>
            <a:ext cx="5914415" cy="328996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894" y="5608540"/>
            <a:ext cx="1008112" cy="108012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048" y="5687847"/>
            <a:ext cx="3543300" cy="24765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224" y="6238875"/>
            <a:ext cx="1885950" cy="600075"/>
          </a:xfrm>
          <a:prstGeom prst="rect">
            <a:avLst/>
          </a:prstGeom>
        </p:spPr>
      </p:pic>
      <p:sp>
        <p:nvSpPr>
          <p:cNvPr id="9" name="ZoneTexte 8"/>
          <p:cNvSpPr txBox="1"/>
          <p:nvPr/>
        </p:nvSpPr>
        <p:spPr>
          <a:xfrm>
            <a:off x="5350056" y="4823037"/>
            <a:ext cx="1828800" cy="646331"/>
          </a:xfrm>
          <a:prstGeom prst="rect">
            <a:avLst/>
          </a:prstGeom>
          <a:noFill/>
        </p:spPr>
        <p:txBody>
          <a:bodyPr wrap="square" rtlCol="0">
            <a:spAutoFit/>
          </a:bodyPr>
          <a:lstStyle/>
          <a:p>
            <a:r>
              <a:rPr lang="fr-FR" dirty="0">
                <a:effectLst>
                  <a:outerShdw blurRad="38100" dist="38100" dir="2700000" algn="tl">
                    <a:srgbClr val="000000">
                      <a:alpha val="43137"/>
                    </a:srgbClr>
                  </a:outerShdw>
                </a:effectLst>
              </a:rPr>
              <a:t>Ieoh Ming Pei</a:t>
            </a:r>
          </a:p>
          <a:p>
            <a:endParaRPr lang="fr-FR" dirty="0"/>
          </a:p>
        </p:txBody>
      </p:sp>
    </p:spTree>
    <p:extLst>
      <p:ext uri="{BB962C8B-B14F-4D97-AF65-F5344CB8AC3E}">
        <p14:creationId xmlns:p14="http://schemas.microsoft.com/office/powerpoint/2010/main" val="32662956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9459" cy="1325563"/>
          </a:xfrm>
        </p:spPr>
        <p:txBody>
          <a:bodyPr>
            <a:normAutofit/>
          </a:bodyPr>
          <a:lstStyle/>
          <a:p>
            <a:r>
              <a:rPr lang="fr-FR" sz="4000" dirty="0"/>
              <a:t>Herbert Johnson Museum, 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2625" y="1690689"/>
            <a:ext cx="5238750" cy="392496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78" y="5714542"/>
            <a:ext cx="8953500" cy="542925"/>
          </a:xfrm>
          <a:prstGeom prst="rect">
            <a:avLst/>
          </a:prstGeom>
        </p:spPr>
      </p:pic>
    </p:spTree>
    <p:extLst>
      <p:ext uri="{BB962C8B-B14F-4D97-AF65-F5344CB8AC3E}">
        <p14:creationId xmlns:p14="http://schemas.microsoft.com/office/powerpoint/2010/main" val="579535585"/>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a:t>
            </a:r>
            <a:r>
              <a:rPr lang="fr-FR" dirty="0" smtClean="0"/>
              <a:t>2021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491" y="1690689"/>
            <a:ext cx="7101555" cy="4445192"/>
          </a:xfrm>
          <a:prstGeom prst="rect">
            <a:avLst/>
          </a:prstGeom>
        </p:spPr>
      </p:pic>
    </p:spTree>
    <p:extLst>
      <p:ext uri="{BB962C8B-B14F-4D97-AF65-F5344CB8AC3E}">
        <p14:creationId xmlns:p14="http://schemas.microsoft.com/office/powerpoint/2010/main" val="22977695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67268"/>
            <a:ext cx="9246550" cy="1271239"/>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 Ieoh Ming Pei.</a:t>
            </a:r>
          </a:p>
          <a:p>
            <a:r>
              <a:rPr lang="en-US" dirty="0" smtClean="0"/>
              <a:t>Functions </a:t>
            </a:r>
            <a:r>
              <a:rPr lang="en-US" dirty="0"/>
              <a:t>were grouped into above-grade and below-grade categories; those above grade were further split into gallery (low zone) and “other” (high zone). The areas were compared and the uses assessed for </a:t>
            </a:r>
            <a:r>
              <a:rPr lang="en-US" dirty="0" smtClean="0"/>
              <a:t>stack ability </a:t>
            </a:r>
            <a:r>
              <a:rPr lang="en-US" dirty="0"/>
              <a:t>(convenience and appropriateness</a:t>
            </a:r>
            <a:r>
              <a:rPr lang="en-US" dirty="0" smtClean="0"/>
              <a:t>).</a:t>
            </a:r>
          </a:p>
          <a:p>
            <a:r>
              <a:rPr lang="en-US" dirty="0"/>
              <a:t>To preserve much of the landscape and surrounding views, the museum contains 9 floors above ground and one floor below.</a:t>
            </a:r>
          </a:p>
          <a:p>
            <a:r>
              <a:rPr lang="en-US" dirty="0"/>
              <a:t>To the east and west, 2 vertical recessed slots offer views of the upper levels.</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4085974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78421"/>
            <a:ext cx="9255094" cy="1226634"/>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contenu 2"/>
          <p:cNvSpPr>
            <a:spLocks noGrp="1"/>
          </p:cNvSpPr>
          <p:nvPr>
            <p:ph idx="1"/>
          </p:nvPr>
        </p:nvSpPr>
        <p:spPr>
          <a:xfrm>
            <a:off x="628650" y="1405055"/>
            <a:ext cx="7886700" cy="4771908"/>
          </a:xfrm>
        </p:spPr>
        <p:txBody>
          <a:bodyPr>
            <a:noAutofit/>
          </a:bodyPr>
          <a:lstStyle/>
          <a:p>
            <a:r>
              <a:rPr lang="en-US" dirty="0"/>
              <a:t>From an entry court, one would ascend in gradual levels through the permanent collection galleries, and descend in similar steps through the temporary exhibition galleries. The upward sequence would conclude with the exterior sculpture terrace, and the downward circuit with the experimental gallery and lecture room. </a:t>
            </a:r>
            <a:endParaRPr lang="en-US" dirty="0" smtClean="0"/>
          </a:p>
          <a:p>
            <a:r>
              <a:rPr lang="en-US" dirty="0" smtClean="0"/>
              <a:t>The </a:t>
            </a:r>
            <a:r>
              <a:rPr lang="en-US" dirty="0"/>
              <a:t>large gallery for temporary exhibits was placed a half-level below the lobby, and the main galleries for the permanent collection were to be a half-level above it.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6280466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8004" cy="1325563"/>
          </a:xfrm>
        </p:spPr>
        <p:txBody>
          <a:bodyPr>
            <a:normAutofit/>
          </a:bodyPr>
          <a:lstStyle/>
          <a:p>
            <a:r>
              <a:rPr lang="fr-FR" sz="4000" dirty="0"/>
              <a:t>Herbert Johnson </a:t>
            </a:r>
            <a:r>
              <a:rPr lang="fr-FR" sz="4000" dirty="0" smtClean="0"/>
              <a:t>Museum, </a:t>
            </a:r>
            <a:r>
              <a:rPr lang="fr-FR" sz="4000" dirty="0"/>
              <a:t>Ithaca, NY (1975)</a:t>
            </a:r>
          </a:p>
        </p:txBody>
      </p:sp>
      <p:sp>
        <p:nvSpPr>
          <p:cNvPr id="3" name="Espace réservé du contenu 2"/>
          <p:cNvSpPr>
            <a:spLocks noGrp="1"/>
          </p:cNvSpPr>
          <p:nvPr>
            <p:ph idx="1"/>
          </p:nvPr>
        </p:nvSpPr>
        <p:spPr/>
        <p:txBody>
          <a:bodyPr>
            <a:normAutofit fontScale="92500" lnSpcReduction="10000"/>
          </a:bodyPr>
          <a:lstStyle/>
          <a:p>
            <a:r>
              <a:rPr lang="en-US" dirty="0"/>
              <a:t>This concrete museum is perforated by long horizontal strips of windows that run along the upper floors, </a:t>
            </a:r>
            <a:r>
              <a:rPr lang="en-US" dirty="0" smtClean="0"/>
              <a:t>inserted directly </a:t>
            </a:r>
            <a:r>
              <a:rPr lang="en-US" dirty="0"/>
              <a:t>into the concrete shell .</a:t>
            </a:r>
          </a:p>
          <a:p>
            <a:r>
              <a:rPr lang="en-US" dirty="0"/>
              <a:t>It is also characterized by cantilevered spaces by means of projected horizontal beams.</a:t>
            </a:r>
          </a:p>
          <a:p>
            <a:r>
              <a:rPr lang="en-US" dirty="0" smtClean="0"/>
              <a:t>There is a selection </a:t>
            </a:r>
            <a:r>
              <a:rPr lang="en-US" dirty="0"/>
              <a:t>of the buff-colored mix for all exposed concrete </a:t>
            </a:r>
            <a:r>
              <a:rPr lang="en-US" dirty="0" smtClean="0"/>
              <a:t>surfaces.</a:t>
            </a:r>
          </a:p>
          <a:p>
            <a:r>
              <a:rPr lang="en-US" dirty="0"/>
              <a:t>A system of narrow (three-inch) tongue-and-groove boards of Douglas fir was used for the Museum formwork to create a light pattern which would not compete with the building form or details.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3789066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normAutofit/>
          </a:bodyPr>
          <a:lstStyle/>
          <a:p>
            <a:r>
              <a:rPr lang="fr-FR" sz="4000" dirty="0"/>
              <a:t>Herbert Johnson Museum, 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90688"/>
            <a:ext cx="6624736" cy="4474615"/>
          </a:xfrm>
          <a:prstGeom prst="rect">
            <a:avLst/>
          </a:prstGeom>
        </p:spPr>
      </p:pic>
    </p:spTree>
    <p:extLst>
      <p:ext uri="{BB962C8B-B14F-4D97-AF65-F5344CB8AC3E}">
        <p14:creationId xmlns:p14="http://schemas.microsoft.com/office/powerpoint/2010/main" val="2417185630"/>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normAutofit/>
          </a:bodyPr>
          <a:lstStyle/>
          <a:p>
            <a:r>
              <a:rPr lang="fr-FR" sz="4000" dirty="0"/>
              <a:t>Herbert Johnson Museum, 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964" y="1690689"/>
            <a:ext cx="6409346" cy="4457042"/>
          </a:xfrm>
          <a:prstGeom prst="rect">
            <a:avLst/>
          </a:prstGeom>
        </p:spPr>
      </p:pic>
    </p:spTree>
    <p:extLst>
      <p:ext uri="{BB962C8B-B14F-4D97-AF65-F5344CB8AC3E}">
        <p14:creationId xmlns:p14="http://schemas.microsoft.com/office/powerpoint/2010/main" val="21770190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89572"/>
            <a:ext cx="9272187" cy="1193179"/>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82" y="1382751"/>
            <a:ext cx="7640036" cy="4770221"/>
          </a:xfrm>
          <a:prstGeom prst="rect">
            <a:avLst/>
          </a:prstGeom>
        </p:spPr>
      </p:pic>
    </p:spTree>
    <p:extLst>
      <p:ext uri="{BB962C8B-B14F-4D97-AF65-F5344CB8AC3E}">
        <p14:creationId xmlns:p14="http://schemas.microsoft.com/office/powerpoint/2010/main" val="8939860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22664"/>
            <a:ext cx="9229458" cy="1326995"/>
          </a:xfrm>
        </p:spPr>
        <p:txBody>
          <a:bodyPr>
            <a:normAutofit/>
          </a:bodyPr>
          <a:lstStyle/>
          <a:p>
            <a:r>
              <a:rPr lang="fr-FR" sz="4000" dirty="0"/>
              <a:t>Herbert Johnson </a:t>
            </a:r>
            <a:r>
              <a:rPr lang="fr-FR" sz="4000" dirty="0" smtClean="0"/>
              <a:t>Museum, </a:t>
            </a:r>
            <a:r>
              <a:rPr lang="fr-FR" sz="4000"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1449659"/>
            <a:ext cx="6984776" cy="4623792"/>
          </a:xfrm>
          <a:prstGeom prst="rect">
            <a:avLst/>
          </a:prstGeom>
        </p:spPr>
      </p:pic>
    </p:spTree>
    <p:extLst>
      <p:ext uri="{BB962C8B-B14F-4D97-AF65-F5344CB8AC3E}">
        <p14:creationId xmlns:p14="http://schemas.microsoft.com/office/powerpoint/2010/main" val="10848137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22664"/>
            <a:ext cx="9220912" cy="1315843"/>
          </a:xfrm>
        </p:spPr>
        <p:txBody>
          <a:bodyPr>
            <a:normAutofit/>
          </a:bodyPr>
          <a:lstStyle/>
          <a:p>
            <a:r>
              <a:rPr lang="fr-FR" sz="4000" dirty="0"/>
              <a:t>Herbert Johnson </a:t>
            </a:r>
            <a:r>
              <a:rPr lang="fr-FR" sz="4000" dirty="0" smtClean="0"/>
              <a:t>Museum, </a:t>
            </a:r>
            <a:r>
              <a:rPr lang="fr-FR" sz="4000"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652" y="1438507"/>
            <a:ext cx="6264696" cy="4392488"/>
          </a:xfrm>
          <a:prstGeom prst="rect">
            <a:avLst/>
          </a:prstGeom>
        </p:spPr>
      </p:pic>
    </p:spTree>
    <p:extLst>
      <p:ext uri="{BB962C8B-B14F-4D97-AF65-F5344CB8AC3E}">
        <p14:creationId xmlns:p14="http://schemas.microsoft.com/office/powerpoint/2010/main" val="35879436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56118"/>
            <a:ext cx="9246550" cy="1271238"/>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160" y="1427356"/>
            <a:ext cx="6567680" cy="4506911"/>
          </a:xfrm>
          <a:prstGeom prst="rect">
            <a:avLst/>
          </a:prstGeom>
        </p:spPr>
      </p:pic>
    </p:spTree>
    <p:extLst>
      <p:ext uri="{BB962C8B-B14F-4D97-AF65-F5344CB8AC3E}">
        <p14:creationId xmlns:p14="http://schemas.microsoft.com/office/powerpoint/2010/main" val="23943840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2187" cy="1325563"/>
          </a:xfrm>
        </p:spPr>
        <p:txBody>
          <a:bodyPr>
            <a:normAutofit/>
          </a:bodyPr>
          <a:lstStyle/>
          <a:p>
            <a:r>
              <a:rPr lang="fr-FR" sz="4000" dirty="0"/>
              <a:t>Herbert Johnson Museum, 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19" y="1690689"/>
            <a:ext cx="7323746" cy="4530650"/>
          </a:xfrm>
          <a:prstGeom prst="rect">
            <a:avLst/>
          </a:prstGeom>
        </p:spPr>
      </p:pic>
    </p:spTree>
    <p:extLst>
      <p:ext uri="{BB962C8B-B14F-4D97-AF65-F5344CB8AC3E}">
        <p14:creationId xmlns:p14="http://schemas.microsoft.com/office/powerpoint/2010/main" val="21179152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a:t>
            </a:r>
            <a:r>
              <a:rPr lang="fr-FR" dirty="0" smtClean="0"/>
              <a:t>(2021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81" y="1690689"/>
            <a:ext cx="7340837" cy="4453738"/>
          </a:xfrm>
          <a:prstGeom prst="rect">
            <a:avLst/>
          </a:prstGeom>
        </p:spPr>
      </p:pic>
    </p:spTree>
    <p:extLst>
      <p:ext uri="{BB962C8B-B14F-4D97-AF65-F5344CB8AC3E}">
        <p14:creationId xmlns:p14="http://schemas.microsoft.com/office/powerpoint/2010/main" val="3366331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normAutofit/>
          </a:bodyPr>
          <a:lstStyle/>
          <a:p>
            <a:r>
              <a:rPr lang="fr-FR" sz="4000" dirty="0"/>
              <a:t>Herbert Johnson Museum, 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48582" y="1690690"/>
            <a:ext cx="7187013" cy="4522104"/>
          </a:xfrm>
          <a:prstGeom prst="rect">
            <a:avLst/>
          </a:prstGeom>
        </p:spPr>
      </p:pic>
    </p:spTree>
    <p:extLst>
      <p:ext uri="{BB962C8B-B14F-4D97-AF65-F5344CB8AC3E}">
        <p14:creationId xmlns:p14="http://schemas.microsoft.com/office/powerpoint/2010/main" val="35485634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89572"/>
            <a:ext cx="9255095" cy="1170877"/>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628" y="1360449"/>
            <a:ext cx="6696744" cy="4313850"/>
          </a:xfrm>
          <a:prstGeom prst="rect">
            <a:avLst/>
          </a:prstGeom>
        </p:spPr>
      </p:pic>
    </p:spTree>
    <p:extLst>
      <p:ext uri="{BB962C8B-B14F-4D97-AF65-F5344CB8AC3E}">
        <p14:creationId xmlns:p14="http://schemas.microsoft.com/office/powerpoint/2010/main" val="10101281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06663"/>
            <a:ext cx="9238004" cy="1193179"/>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484784"/>
            <a:ext cx="7344816" cy="4515966"/>
          </a:xfrm>
          <a:prstGeom prst="rect">
            <a:avLst/>
          </a:prstGeom>
        </p:spPr>
      </p:pic>
    </p:spTree>
    <p:extLst>
      <p:ext uri="{BB962C8B-B14F-4D97-AF65-F5344CB8AC3E}">
        <p14:creationId xmlns:p14="http://schemas.microsoft.com/office/powerpoint/2010/main" val="11205776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67269"/>
            <a:ext cx="9255095" cy="1170878"/>
          </a:xfrm>
        </p:spPr>
        <p:txBody>
          <a:bodyPr>
            <a:normAutofit fontScale="90000"/>
          </a:bodyPr>
          <a:lstStyle/>
          <a:p>
            <a:r>
              <a:rPr lang="fr-FR" dirty="0"/>
              <a:t>Herbert Johnson </a:t>
            </a:r>
            <a:r>
              <a:rPr lang="fr-FR" dirty="0" smtClean="0"/>
              <a:t>Museum, </a:t>
            </a:r>
            <a:r>
              <a:rPr lang="fr-FR" dirty="0"/>
              <a:t>Ithaca, NY </a:t>
            </a:r>
            <a:r>
              <a:rPr lang="fr-FR" dirty="0" smtClean="0"/>
              <a:t>(2011)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54" y="1419646"/>
            <a:ext cx="7705492" cy="4375547"/>
          </a:xfrm>
          <a:prstGeom prst="rect">
            <a:avLst/>
          </a:prstGeom>
        </p:spPr>
      </p:pic>
    </p:spTree>
    <p:extLst>
      <p:ext uri="{BB962C8B-B14F-4D97-AF65-F5344CB8AC3E}">
        <p14:creationId xmlns:p14="http://schemas.microsoft.com/office/powerpoint/2010/main" val="34158982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9210"/>
            <a:ext cx="9263641" cy="1271239"/>
          </a:xfrm>
        </p:spPr>
        <p:txBody>
          <a:bodyPr>
            <a:normAutofit fontScale="90000"/>
          </a:bodyPr>
          <a:lstStyle/>
          <a:p>
            <a:r>
              <a:rPr lang="fr-FR" dirty="0"/>
              <a:t>Herbert Johnson </a:t>
            </a:r>
            <a:r>
              <a:rPr lang="fr-FR" dirty="0" smtClean="0"/>
              <a:t>Museum, </a:t>
            </a:r>
            <a:r>
              <a:rPr lang="fr-FR" dirty="0"/>
              <a:t>Ithaca, NY (2011)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190" y="1464251"/>
            <a:ext cx="7549376" cy="4375547"/>
          </a:xfrm>
          <a:prstGeom prst="rect">
            <a:avLst/>
          </a:prstGeom>
        </p:spPr>
      </p:pic>
    </p:spTree>
    <p:extLst>
      <p:ext uri="{BB962C8B-B14F-4D97-AF65-F5344CB8AC3E}">
        <p14:creationId xmlns:p14="http://schemas.microsoft.com/office/powerpoint/2010/main" val="18563403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0912" cy="1325563"/>
          </a:xfrm>
        </p:spPr>
        <p:txBody>
          <a:bodyPr>
            <a:normAutofit/>
          </a:bodyPr>
          <a:lstStyle/>
          <a:p>
            <a:r>
              <a:rPr lang="fr-FR" sz="4000" dirty="0"/>
              <a:t>Herbert Johnson Museum, Ithaca, NY (2011)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41639" y="1690689"/>
            <a:ext cx="7260721" cy="4342642"/>
          </a:xfrm>
          <a:prstGeom prst="rect">
            <a:avLst/>
          </a:prstGeom>
        </p:spPr>
      </p:pic>
    </p:spTree>
    <p:extLst>
      <p:ext uri="{BB962C8B-B14F-4D97-AF65-F5344CB8AC3E}">
        <p14:creationId xmlns:p14="http://schemas.microsoft.com/office/powerpoint/2010/main" val="30188896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223024"/>
            <a:ext cx="9272187" cy="1081669"/>
          </a:xfrm>
        </p:spPr>
        <p:txBody>
          <a:bodyPr>
            <a:normAutofit fontScale="90000"/>
          </a:bodyPr>
          <a:lstStyle/>
          <a:p>
            <a:r>
              <a:rPr lang="fr-FR" dirty="0"/>
              <a:t>Herbert Johnson </a:t>
            </a:r>
            <a:r>
              <a:rPr lang="fr-FR" dirty="0" smtClean="0"/>
              <a:t>Museum, </a:t>
            </a:r>
            <a:r>
              <a:rPr lang="fr-FR" dirty="0"/>
              <a:t>Ithaca, NY (2011)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51" y="1416205"/>
            <a:ext cx="7315200" cy="4424478"/>
          </a:xfrm>
          <a:prstGeom prst="rect">
            <a:avLst/>
          </a:prstGeom>
        </p:spPr>
      </p:pic>
    </p:spTree>
    <p:extLst>
      <p:ext uri="{BB962C8B-B14F-4D97-AF65-F5344CB8AC3E}">
        <p14:creationId xmlns:p14="http://schemas.microsoft.com/office/powerpoint/2010/main" val="6793345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55095" cy="1325563"/>
          </a:xfrm>
        </p:spPr>
        <p:txBody>
          <a:bodyPr>
            <a:normAutofit/>
          </a:bodyPr>
          <a:lstStyle/>
          <a:p>
            <a:r>
              <a:rPr lang="fr-FR" sz="4000" dirty="0"/>
              <a:t>Herbert Johnson Museum, Ithaca, NY (2011)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483906" y="1690689"/>
            <a:ext cx="3028415" cy="4445191"/>
          </a:xfrm>
          <a:prstGeom prst="rect">
            <a:avLst/>
          </a:prstGeom>
        </p:spPr>
      </p:pic>
      <p:pic>
        <p:nvPicPr>
          <p:cNvPr id="5" name="Image 4"/>
          <p:cNvPicPr>
            <a:picLocks noChangeAspect="1"/>
          </p:cNvPicPr>
          <p:nvPr/>
        </p:nvPicPr>
        <p:blipFill>
          <a:blip r:embed="rId3"/>
          <a:stretch>
            <a:fillRect/>
          </a:stretch>
        </p:blipFill>
        <p:spPr>
          <a:xfrm>
            <a:off x="3657065" y="1690689"/>
            <a:ext cx="5068191" cy="4445191"/>
          </a:xfrm>
          <a:prstGeom prst="rect">
            <a:avLst/>
          </a:prstGeom>
        </p:spPr>
      </p:pic>
    </p:spTree>
    <p:extLst>
      <p:ext uri="{BB962C8B-B14F-4D97-AF65-F5344CB8AC3E}">
        <p14:creationId xmlns:p14="http://schemas.microsoft.com/office/powerpoint/2010/main" val="30887642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56118"/>
            <a:ext cx="9220912" cy="1222182"/>
          </a:xfrm>
        </p:spPr>
        <p:txBody>
          <a:bodyPr>
            <a:normAutofit fontScale="90000"/>
          </a:bodyPr>
          <a:lstStyle/>
          <a:p>
            <a:r>
              <a:rPr lang="fr-FR" dirty="0"/>
              <a:t>Herbert Johnson </a:t>
            </a:r>
            <a:r>
              <a:rPr lang="fr-FR" dirty="0" smtClean="0"/>
              <a:t>Museum, </a:t>
            </a:r>
            <a:r>
              <a:rPr lang="fr-FR" dirty="0"/>
              <a:t>Ithaca, NY (2011)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49" y="1478816"/>
            <a:ext cx="6947210" cy="4353272"/>
          </a:xfrm>
          <a:prstGeom prst="rect">
            <a:avLst/>
          </a:prstGeom>
        </p:spPr>
      </p:pic>
    </p:spTree>
    <p:extLst>
      <p:ext uri="{BB962C8B-B14F-4D97-AF65-F5344CB8AC3E}">
        <p14:creationId xmlns:p14="http://schemas.microsoft.com/office/powerpoint/2010/main" val="18605898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8421"/>
            <a:ext cx="9272187" cy="1255634"/>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321" y="1434055"/>
            <a:ext cx="6088565" cy="4141555"/>
          </a:xfrm>
          <a:prstGeom prst="rect">
            <a:avLst/>
          </a:prstGeom>
        </p:spPr>
      </p:pic>
    </p:spTree>
    <p:extLst>
      <p:ext uri="{BB962C8B-B14F-4D97-AF65-F5344CB8AC3E}">
        <p14:creationId xmlns:p14="http://schemas.microsoft.com/office/powerpoint/2010/main" val="5596941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a:t>
            </a:r>
            <a:r>
              <a:rPr lang="fr-FR" dirty="0" smtClean="0"/>
              <a:t>(2021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224" y="1690689"/>
            <a:ext cx="7152830" cy="4462284"/>
          </a:xfrm>
          <a:prstGeom prst="rect">
            <a:avLst/>
          </a:prstGeom>
        </p:spPr>
      </p:pic>
    </p:spTree>
    <p:extLst>
      <p:ext uri="{BB962C8B-B14F-4D97-AF65-F5344CB8AC3E}">
        <p14:creationId xmlns:p14="http://schemas.microsoft.com/office/powerpoint/2010/main" val="2990664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9572"/>
            <a:ext cx="9246550" cy="1193179"/>
          </a:xfrm>
        </p:spPr>
        <p:txBody>
          <a:bodyPr>
            <a:normAutofit fontScale="90000"/>
          </a:bodyPr>
          <a:lstStyle/>
          <a:p>
            <a:r>
              <a:rPr lang="fr-FR" dirty="0"/>
              <a:t>Herbert Johnson </a:t>
            </a:r>
            <a:r>
              <a:rPr lang="fr-FR" dirty="0" smtClean="0"/>
              <a:t>Museum, </a:t>
            </a:r>
            <a:r>
              <a:rPr lang="fr-FR" dirty="0"/>
              <a:t>Ithaca, NY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484784"/>
            <a:ext cx="7344816" cy="4515966"/>
          </a:xfrm>
          <a:prstGeom prst="rect">
            <a:avLst/>
          </a:prstGeom>
        </p:spPr>
      </p:pic>
      <p:sp>
        <p:nvSpPr>
          <p:cNvPr id="5" name="ZoneTexte 4"/>
          <p:cNvSpPr txBox="1"/>
          <p:nvPr/>
        </p:nvSpPr>
        <p:spPr>
          <a:xfrm>
            <a:off x="2965391" y="5033473"/>
            <a:ext cx="2760291"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19971920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Denver Art Museum, Denver, CO </a:t>
            </a:r>
            <a:r>
              <a:rPr lang="fr-FR" dirty="0" smtClean="0"/>
              <a:t>(2021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36" y="1690688"/>
            <a:ext cx="6682812" cy="4597335"/>
          </a:xfrm>
          <a:prstGeom prst="rect">
            <a:avLst/>
          </a:prstGeom>
        </p:spPr>
      </p:pic>
    </p:spTree>
    <p:extLst>
      <p:ext uri="{BB962C8B-B14F-4D97-AF65-F5344CB8AC3E}">
        <p14:creationId xmlns:p14="http://schemas.microsoft.com/office/powerpoint/2010/main" val="31517967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a:t>
            </a:r>
            <a:r>
              <a:rPr lang="fr-FR" dirty="0" smtClean="0"/>
              <a:t>Contemporary Museums III</a:t>
            </a:r>
            <a:endParaRPr lang="fr-FR" dirty="0"/>
          </a:p>
        </p:txBody>
      </p:sp>
      <p:sp>
        <p:nvSpPr>
          <p:cNvPr id="3" name="Espace réservé du contenu 2"/>
          <p:cNvSpPr>
            <a:spLocks noGrp="1"/>
          </p:cNvSpPr>
          <p:nvPr>
            <p:ph idx="1"/>
          </p:nvPr>
        </p:nvSpPr>
        <p:spPr/>
        <p:txBody>
          <a:bodyPr/>
          <a:lstStyle/>
          <a:p>
            <a:r>
              <a:rPr lang="en-US" dirty="0"/>
              <a:t>The aim is to show you different museums </a:t>
            </a:r>
            <a:r>
              <a:rPr lang="en-US" dirty="0" smtClean="0"/>
              <a:t>public or private of </a:t>
            </a:r>
            <a:r>
              <a:rPr lang="en-US" dirty="0"/>
              <a:t>contemporary architecture throughout the </a:t>
            </a:r>
            <a:r>
              <a:rPr lang="en-US" dirty="0" smtClean="0"/>
              <a:t>U.S.A. : </a:t>
            </a:r>
            <a:r>
              <a:rPr lang="en-US" dirty="0"/>
              <a:t>these do not only house contemporary art but </a:t>
            </a:r>
            <a:r>
              <a:rPr lang="en-US" smtClean="0"/>
              <a:t>also science.</a:t>
            </a:r>
            <a:endParaRPr lang="en-US" dirty="0"/>
          </a:p>
          <a:p>
            <a:r>
              <a:rPr lang="en-US" dirty="0"/>
              <a:t>The greatest architects of the 20th century contributed to the building of these museums with architectures certainly different but also adapted to the place and sometimes to the works they contain.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5699126"/>
            <a:ext cx="1438275" cy="6572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233" y="5278824"/>
            <a:ext cx="1572322" cy="1260089"/>
          </a:xfrm>
          <a:prstGeom prst="rect">
            <a:avLst/>
          </a:prstGeom>
        </p:spPr>
      </p:pic>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a:t>
            </a:r>
            <a:r>
              <a:rPr lang="fr-FR" dirty="0" smtClean="0"/>
              <a:t>(2021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95" y="1615154"/>
            <a:ext cx="7093010" cy="4580547"/>
          </a:xfrm>
          <a:prstGeom prst="rect">
            <a:avLst/>
          </a:prstGeom>
        </p:spPr>
      </p:pic>
    </p:spTree>
    <p:extLst>
      <p:ext uri="{BB962C8B-B14F-4D97-AF65-F5344CB8AC3E}">
        <p14:creationId xmlns:p14="http://schemas.microsoft.com/office/powerpoint/2010/main" val="32543462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a:t>
            </a:r>
            <a:r>
              <a:rPr lang="fr-FR" dirty="0" smtClean="0"/>
              <a:t>(2021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131" y="1690689"/>
            <a:ext cx="7135738" cy="4479376"/>
          </a:xfrm>
          <a:prstGeom prst="rect">
            <a:avLst/>
          </a:prstGeom>
        </p:spPr>
      </p:pic>
    </p:spTree>
    <p:extLst>
      <p:ext uri="{BB962C8B-B14F-4D97-AF65-F5344CB8AC3E}">
        <p14:creationId xmlns:p14="http://schemas.microsoft.com/office/powerpoint/2010/main" val="2631885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a:t>
            </a:r>
            <a:r>
              <a:rPr lang="fr-FR" dirty="0" smtClean="0"/>
              <a:t>(2021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037" y="1690689"/>
            <a:ext cx="7263925" cy="4487921"/>
          </a:xfrm>
          <a:prstGeom prst="rect">
            <a:avLst/>
          </a:prstGeom>
        </p:spPr>
      </p:pic>
    </p:spTree>
    <p:extLst>
      <p:ext uri="{BB962C8B-B14F-4D97-AF65-F5344CB8AC3E}">
        <p14:creationId xmlns:p14="http://schemas.microsoft.com/office/powerpoint/2010/main" val="13600024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a:t>
            </a:r>
            <a:r>
              <a:rPr lang="fr-FR" dirty="0" smtClean="0"/>
              <a:t>(1971</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54" y="1690689"/>
            <a:ext cx="7041735" cy="4310544"/>
          </a:xfrm>
          <a:prstGeom prst="rect">
            <a:avLst/>
          </a:prstGeom>
        </p:spPr>
      </p:pic>
    </p:spTree>
    <p:extLst>
      <p:ext uri="{BB962C8B-B14F-4D97-AF65-F5344CB8AC3E}">
        <p14:creationId xmlns:p14="http://schemas.microsoft.com/office/powerpoint/2010/main" val="445989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1690689"/>
            <a:ext cx="2905570" cy="439391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9"/>
            <a:ext cx="2849488" cy="439391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104" y="1690689"/>
            <a:ext cx="2704743" cy="4393918"/>
          </a:xfrm>
          <a:prstGeom prst="rect">
            <a:avLst/>
          </a:prstGeom>
        </p:spPr>
      </p:pic>
    </p:spTree>
    <p:extLst>
      <p:ext uri="{BB962C8B-B14F-4D97-AF65-F5344CB8AC3E}">
        <p14:creationId xmlns:p14="http://schemas.microsoft.com/office/powerpoint/2010/main" val="24461004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05" y="1690690"/>
            <a:ext cx="7033189" cy="4564832"/>
          </a:xfrm>
          <a:prstGeom prst="rect">
            <a:avLst/>
          </a:prstGeom>
        </p:spPr>
      </p:pic>
    </p:spTree>
    <p:extLst>
      <p:ext uri="{BB962C8B-B14F-4D97-AF65-F5344CB8AC3E}">
        <p14:creationId xmlns:p14="http://schemas.microsoft.com/office/powerpoint/2010/main" val="23322204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Walker </a:t>
            </a:r>
            <a:r>
              <a:rPr lang="fr-FR" sz="4000" dirty="0"/>
              <a:t>Art Center, Minneapolis, IN </a:t>
            </a:r>
            <a:r>
              <a:rPr lang="fr-FR" sz="4000" dirty="0" smtClean="0"/>
              <a:t>(1971)</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2766" y="1778419"/>
            <a:ext cx="2572362" cy="3823075"/>
          </a:xfrm>
          <a:prstGeom prst="rect">
            <a:avLst/>
          </a:prstGeom>
        </p:spPr>
      </p:pic>
      <p:pic>
        <p:nvPicPr>
          <p:cNvPr id="5" name="Image 4"/>
          <p:cNvPicPr>
            <a:picLocks noChangeAspect="1"/>
          </p:cNvPicPr>
          <p:nvPr/>
        </p:nvPicPr>
        <p:blipFill>
          <a:blip r:embed="rId3"/>
          <a:stretch>
            <a:fillRect/>
          </a:stretch>
        </p:blipFill>
        <p:spPr>
          <a:xfrm>
            <a:off x="6115050" y="5829777"/>
            <a:ext cx="2143125" cy="5334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34" y="2201069"/>
            <a:ext cx="5095875" cy="3400425"/>
          </a:xfrm>
          <a:prstGeom prst="rect">
            <a:avLst/>
          </a:prstGeom>
        </p:spPr>
      </p:pic>
      <p:sp>
        <p:nvSpPr>
          <p:cNvPr id="8" name="ZoneTexte 7"/>
          <p:cNvSpPr txBox="1"/>
          <p:nvPr/>
        </p:nvSpPr>
        <p:spPr>
          <a:xfrm>
            <a:off x="5930781" y="5067656"/>
            <a:ext cx="2469735" cy="369332"/>
          </a:xfrm>
          <a:prstGeom prst="rect">
            <a:avLst/>
          </a:prstGeom>
          <a:noFill/>
        </p:spPr>
        <p:txBody>
          <a:bodyPr wrap="square" rtlCol="0">
            <a:spAutoFit/>
          </a:bodyPr>
          <a:lstStyle/>
          <a:p>
            <a:r>
              <a:rPr lang="fr-FR" dirty="0">
                <a:solidFill>
                  <a:schemeClr val="bg1"/>
                </a:solidFill>
              </a:rPr>
              <a:t>Edward Larrabee Barne</a:t>
            </a:r>
          </a:p>
        </p:txBody>
      </p:sp>
    </p:spTree>
    <p:extLst>
      <p:ext uri="{BB962C8B-B14F-4D97-AF65-F5344CB8AC3E}">
        <p14:creationId xmlns:p14="http://schemas.microsoft.com/office/powerpoint/2010/main" val="21571959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785077" cy="1325563"/>
          </a:xfrm>
        </p:spPr>
        <p:txBody>
          <a:bodyPr>
            <a:normAutofit/>
          </a:bodyPr>
          <a:lstStyle/>
          <a:p>
            <a:r>
              <a:rPr lang="fr-FR" sz="4000" dirty="0"/>
              <a:t>Walker Art Center, Minneapolis, IN (</a:t>
            </a:r>
            <a:r>
              <a:rPr lang="fr-FR" sz="4000" dirty="0" smtClean="0"/>
              <a:t>1971</a:t>
            </a:r>
            <a:r>
              <a:rPr lang="fr-FR" sz="4000" dirty="0"/>
              <a:t>)</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a:t>
            </a:r>
            <a:r>
              <a:rPr lang="fr-FR" dirty="0"/>
              <a:t>Edward Larrabee </a:t>
            </a:r>
            <a:r>
              <a:rPr lang="fr-FR" dirty="0" smtClean="0"/>
              <a:t>Barne.</a:t>
            </a:r>
            <a:endParaRPr lang="en-US" dirty="0" smtClean="0"/>
          </a:p>
          <a:p>
            <a:r>
              <a:rPr lang="en-US" dirty="0" smtClean="0"/>
              <a:t>The </a:t>
            </a:r>
            <a:r>
              <a:rPr lang="en-US" dirty="0"/>
              <a:t>distinctive Barnes-designed tower, which opened in 1971, is clad in a brown, plum-spotted brick. Like a rectangular helix, its seven boxlike galleries radiate from a central circulation core. Inside, Barnes iconic design with its white walls, terrazzo floors, and </a:t>
            </a:r>
            <a:r>
              <a:rPr lang="en-US" dirty="0" smtClean="0"/>
              <a:t>loft like </a:t>
            </a:r>
            <a:r>
              <a:rPr lang="en-US" dirty="0"/>
              <a:t>spaces replicated the white cube galleries that have become the presentation hallmarks of modern and contemporary art. The large </a:t>
            </a:r>
            <a:r>
              <a:rPr lang="en-US" dirty="0" smtClean="0"/>
              <a:t>column less </a:t>
            </a:r>
            <a:r>
              <a:rPr lang="en-US" dirty="0"/>
              <a:t>and spacious galleries vary in volume from 2,300 to 11,000 </a:t>
            </a:r>
            <a:r>
              <a:rPr lang="en-US" dirty="0" err="1" smtClean="0"/>
              <a:t>sqf</a:t>
            </a:r>
            <a:r>
              <a:rPr lang="en-US" dirty="0" smtClean="0"/>
              <a:t> </a:t>
            </a:r>
            <a:r>
              <a:rPr lang="en-US" dirty="0"/>
              <a:t>with ceiling heights as high as 17.5 feet. Three outdoor terraces, dubbed “pedestals” by </a:t>
            </a:r>
            <a:r>
              <a:rPr lang="en-US" dirty="0" smtClean="0"/>
              <a:t>Barnes.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006480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713" y="365125"/>
            <a:ext cx="8801100" cy="1325563"/>
          </a:xfrm>
        </p:spPr>
        <p:txBody>
          <a:bodyPr>
            <a:normAutofit/>
          </a:bodyPr>
          <a:lstStyle/>
          <a:p>
            <a:r>
              <a:rPr lang="fr-FR" sz="4000" dirty="0"/>
              <a:t>Walker Art Center, Minneapolis, IN (</a:t>
            </a:r>
            <a:r>
              <a:rPr lang="fr-FR" sz="4000" dirty="0" smtClean="0"/>
              <a:t>1971</a:t>
            </a:r>
            <a:r>
              <a:rPr lang="fr-FR" sz="4000"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75" y="1690688"/>
            <a:ext cx="7135738" cy="4496467"/>
          </a:xfrm>
          <a:prstGeom prst="rect">
            <a:avLst/>
          </a:prstGeom>
        </p:spPr>
      </p:pic>
    </p:spTree>
    <p:extLst>
      <p:ext uri="{BB962C8B-B14F-4D97-AF65-F5344CB8AC3E}">
        <p14:creationId xmlns:p14="http://schemas.microsoft.com/office/powerpoint/2010/main" val="13646159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36077"/>
            <a:ext cx="8904717" cy="1325563"/>
          </a:xfrm>
        </p:spPr>
        <p:txBody>
          <a:bodyPr>
            <a:normAutofit/>
          </a:bodyPr>
          <a:lstStyle/>
          <a:p>
            <a:r>
              <a:rPr lang="fr-FR" sz="4000" dirty="0"/>
              <a:t>Walker Art Center, Minneapolis, IN (</a:t>
            </a:r>
            <a:r>
              <a:rPr lang="fr-FR" sz="4000" dirty="0" smtClean="0"/>
              <a:t>1971</a:t>
            </a:r>
            <a:r>
              <a:rPr lang="fr-FR" sz="4000"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1" y="1929972"/>
            <a:ext cx="4409629" cy="388971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908" y="1929972"/>
            <a:ext cx="4492240" cy="3889715"/>
          </a:xfrm>
          <a:prstGeom prst="rect">
            <a:avLst/>
          </a:prstGeom>
        </p:spPr>
      </p:pic>
    </p:spTree>
    <p:extLst>
      <p:ext uri="{BB962C8B-B14F-4D97-AF65-F5344CB8AC3E}">
        <p14:creationId xmlns:p14="http://schemas.microsoft.com/office/powerpoint/2010/main" val="8633835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Contemporary Museums </a:t>
            </a:r>
            <a:endParaRPr lang="fr-FR" dirty="0"/>
          </a:p>
        </p:txBody>
      </p:sp>
      <p:sp>
        <p:nvSpPr>
          <p:cNvPr id="3" name="Espace réservé du contenu 2"/>
          <p:cNvSpPr>
            <a:spLocks noGrp="1"/>
          </p:cNvSpPr>
          <p:nvPr>
            <p:ph idx="1"/>
          </p:nvPr>
        </p:nvSpPr>
        <p:spPr>
          <a:xfrm>
            <a:off x="628650" y="1690689"/>
            <a:ext cx="7886700" cy="4486274"/>
          </a:xfrm>
        </p:spPr>
        <p:txBody>
          <a:bodyPr>
            <a:normAutofit fontScale="92500" lnSpcReduction="20000"/>
          </a:bodyPr>
          <a:lstStyle/>
          <a:p>
            <a:r>
              <a:rPr lang="fr-FR" dirty="0" smtClean="0"/>
              <a:t>Denver </a:t>
            </a:r>
            <a:r>
              <a:rPr lang="fr-FR" dirty="0"/>
              <a:t>Art Museum, Denver CO 1971</a:t>
            </a:r>
            <a:r>
              <a:rPr lang="fr-FR" dirty="0" smtClean="0"/>
              <a:t>.</a:t>
            </a:r>
          </a:p>
          <a:p>
            <a:r>
              <a:rPr lang="fr-FR"/>
              <a:t>Walker Art Center, Minneapolis, IN </a:t>
            </a:r>
            <a:r>
              <a:rPr lang="fr-FR" smtClean="0"/>
              <a:t>1971.</a:t>
            </a:r>
            <a:endParaRPr lang="fr-FR" dirty="0"/>
          </a:p>
          <a:p>
            <a:r>
              <a:rPr lang="fr-FR" dirty="0" smtClean="0"/>
              <a:t>Cleveland </a:t>
            </a:r>
            <a:r>
              <a:rPr lang="fr-FR" dirty="0"/>
              <a:t>Museum of Art, Cleveland, OH </a:t>
            </a:r>
            <a:r>
              <a:rPr lang="fr-FR" dirty="0" smtClean="0"/>
              <a:t>1971-2015.</a:t>
            </a:r>
            <a:endParaRPr lang="fr-FR" dirty="0"/>
          </a:p>
          <a:p>
            <a:r>
              <a:rPr lang="fr-FR" dirty="0" smtClean="0"/>
              <a:t>Kimbell </a:t>
            </a:r>
            <a:r>
              <a:rPr lang="fr-FR" dirty="0"/>
              <a:t>Art Museum, Fort Worth, TX 1972</a:t>
            </a:r>
            <a:r>
              <a:rPr lang="fr-FR" dirty="0" smtClean="0"/>
              <a:t>.</a:t>
            </a:r>
          </a:p>
          <a:p>
            <a:r>
              <a:rPr lang="fr-FR" dirty="0" smtClean="0"/>
              <a:t>Contemporary </a:t>
            </a:r>
            <a:r>
              <a:rPr lang="fr-FR" dirty="0"/>
              <a:t>Art Museum, Houston, TX 1972</a:t>
            </a:r>
            <a:r>
              <a:rPr lang="fr-FR" dirty="0" smtClean="0"/>
              <a:t>.</a:t>
            </a:r>
          </a:p>
          <a:p>
            <a:r>
              <a:rPr lang="fr-FR" dirty="0" smtClean="0"/>
              <a:t>Center </a:t>
            </a:r>
            <a:r>
              <a:rPr lang="fr-FR" dirty="0"/>
              <a:t>for Arts, Middletown, CT 1973</a:t>
            </a:r>
            <a:r>
              <a:rPr lang="fr-FR" dirty="0" smtClean="0"/>
              <a:t>.</a:t>
            </a:r>
          </a:p>
          <a:p>
            <a:r>
              <a:rPr lang="fr-FR" dirty="0" smtClean="0"/>
              <a:t>Hirshhorn </a:t>
            </a:r>
            <a:r>
              <a:rPr lang="fr-FR" dirty="0"/>
              <a:t>Museum, Washington D.C., 1974</a:t>
            </a:r>
            <a:r>
              <a:rPr lang="fr-FR" dirty="0" smtClean="0"/>
              <a:t>.</a:t>
            </a:r>
          </a:p>
          <a:p>
            <a:r>
              <a:rPr lang="fr-FR" dirty="0" smtClean="0"/>
              <a:t>Fine Arts Center, Amherst, MA 1974.</a:t>
            </a:r>
          </a:p>
          <a:p>
            <a:r>
              <a:rPr lang="fr-FR" dirty="0" smtClean="0"/>
              <a:t>M.F.A.H</a:t>
            </a:r>
            <a:r>
              <a:rPr lang="fr-FR" dirty="0"/>
              <a:t>., Houston, TX 1974</a:t>
            </a:r>
            <a:r>
              <a:rPr lang="fr-FR" dirty="0" smtClean="0"/>
              <a:t>.</a:t>
            </a:r>
          </a:p>
          <a:p>
            <a:r>
              <a:rPr lang="fr-FR" dirty="0" smtClean="0"/>
              <a:t>Carnegie </a:t>
            </a:r>
            <a:r>
              <a:rPr lang="fr-FR" dirty="0"/>
              <a:t>Art Museum, Pittsburgh, PA 1974</a:t>
            </a:r>
            <a:r>
              <a:rPr lang="fr-FR" dirty="0" smtClean="0"/>
              <a:t>.</a:t>
            </a:r>
          </a:p>
          <a:p>
            <a:r>
              <a:rPr lang="fr-FR" dirty="0"/>
              <a:t>Herbert Johnson Museum, Ithaca, NY 1975.</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8010907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916" y="365126"/>
            <a:ext cx="8810714" cy="1325563"/>
          </a:xfrm>
        </p:spPr>
        <p:txBody>
          <a:bodyPr>
            <a:normAutofit/>
          </a:bodyPr>
          <a:lstStyle/>
          <a:p>
            <a:r>
              <a:rPr lang="fr-FR" sz="4000" dirty="0"/>
              <a:t>Walker Art Center, Minneapolis, IN (</a:t>
            </a:r>
            <a:r>
              <a:rPr lang="fr-FR" sz="4000" dirty="0" smtClean="0"/>
              <a:t>1971</a:t>
            </a:r>
            <a:r>
              <a:rPr lang="fr-FR" sz="4000"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66" y="1690689"/>
            <a:ext cx="7007552" cy="4309355"/>
          </a:xfrm>
          <a:prstGeom prst="rect">
            <a:avLst/>
          </a:prstGeom>
        </p:spPr>
      </p:pic>
    </p:spTree>
    <p:extLst>
      <p:ext uri="{BB962C8B-B14F-4D97-AF65-F5344CB8AC3E}">
        <p14:creationId xmlns:p14="http://schemas.microsoft.com/office/powerpoint/2010/main" val="36190680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665436" cy="1325563"/>
          </a:xfrm>
        </p:spPr>
        <p:txBody>
          <a:bodyPr>
            <a:normAutofit/>
          </a:bodyPr>
          <a:lstStyle/>
          <a:p>
            <a:r>
              <a:rPr lang="fr-FR" sz="4000" dirty="0"/>
              <a:t>Walker Art Center, Minneapolis, IN (</a:t>
            </a:r>
            <a:r>
              <a:rPr lang="fr-FR" sz="4000" dirty="0" smtClean="0"/>
              <a:t>1971</a:t>
            </a:r>
            <a:r>
              <a:rPr lang="fr-FR" sz="4000"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686" y="1690689"/>
            <a:ext cx="6648628" cy="4309355"/>
          </a:xfrm>
          <a:prstGeom prst="rect">
            <a:avLst/>
          </a:prstGeom>
        </p:spPr>
      </p:pic>
    </p:spTree>
    <p:extLst>
      <p:ext uri="{BB962C8B-B14F-4D97-AF65-F5344CB8AC3E}">
        <p14:creationId xmlns:p14="http://schemas.microsoft.com/office/powerpoint/2010/main" val="7392518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682528" cy="1325563"/>
          </a:xfrm>
        </p:spPr>
        <p:txBody>
          <a:bodyPr>
            <a:normAutofit/>
          </a:bodyPr>
          <a:lstStyle/>
          <a:p>
            <a:r>
              <a:rPr lang="fr-FR" sz="4000" dirty="0"/>
              <a:t>Walker Art Center, Minneapolis, IN (</a:t>
            </a:r>
            <a:r>
              <a:rPr lang="fr-FR" sz="4000" dirty="0" smtClean="0"/>
              <a:t>1971</a:t>
            </a:r>
            <a:r>
              <a:rPr lang="fr-FR" sz="4000"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044" y="1690689"/>
            <a:ext cx="6862273" cy="4309355"/>
          </a:xfrm>
          <a:prstGeom prst="rect">
            <a:avLst/>
          </a:prstGeom>
        </p:spPr>
      </p:pic>
    </p:spTree>
    <p:extLst>
      <p:ext uri="{BB962C8B-B14F-4D97-AF65-F5344CB8AC3E}">
        <p14:creationId xmlns:p14="http://schemas.microsoft.com/office/powerpoint/2010/main" val="32285473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824" y="365126"/>
            <a:ext cx="8904718" cy="1325563"/>
          </a:xfrm>
        </p:spPr>
        <p:txBody>
          <a:bodyPr>
            <a:normAutofit/>
          </a:bodyPr>
          <a:lstStyle/>
          <a:p>
            <a:r>
              <a:rPr lang="fr-FR" sz="4000" dirty="0"/>
              <a:t>Walker Art Center, Minneapolis, IN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813" y="1690689"/>
            <a:ext cx="6776739" cy="4436646"/>
          </a:xfrm>
          <a:prstGeom prst="rect">
            <a:avLst/>
          </a:prstGeom>
        </p:spPr>
      </p:pic>
    </p:spTree>
    <p:extLst>
      <p:ext uri="{BB962C8B-B14F-4D97-AF65-F5344CB8AC3E}">
        <p14:creationId xmlns:p14="http://schemas.microsoft.com/office/powerpoint/2010/main" val="20524503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1" y="365126"/>
            <a:ext cx="8759439" cy="1325563"/>
          </a:xfrm>
        </p:spPr>
        <p:txBody>
          <a:bodyPr>
            <a:normAutofit/>
          </a:bodyPr>
          <a:lstStyle/>
          <a:p>
            <a:r>
              <a:rPr lang="fr-FR" sz="4000" dirty="0"/>
              <a:t>Walker Art Center, Minneapolis, IN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76" y="1690689"/>
            <a:ext cx="6708448" cy="4462284"/>
          </a:xfrm>
          <a:prstGeom prst="rect">
            <a:avLst/>
          </a:prstGeom>
        </p:spPr>
      </p:pic>
    </p:spTree>
    <p:extLst>
      <p:ext uri="{BB962C8B-B14F-4D97-AF65-F5344CB8AC3E}">
        <p14:creationId xmlns:p14="http://schemas.microsoft.com/office/powerpoint/2010/main" val="3677207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828" y="365126"/>
            <a:ext cx="8742347" cy="1325563"/>
          </a:xfrm>
        </p:spPr>
        <p:txBody>
          <a:bodyPr>
            <a:normAutofit/>
          </a:bodyPr>
          <a:lstStyle/>
          <a:p>
            <a:r>
              <a:rPr lang="fr-FR" sz="4000" dirty="0"/>
              <a:t>Walker Art Center, Minneapolis, IN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385" y="1690689"/>
            <a:ext cx="6543229" cy="4282821"/>
          </a:xfrm>
          <a:prstGeom prst="rect">
            <a:avLst/>
          </a:prstGeom>
        </p:spPr>
      </p:pic>
    </p:spTree>
    <p:extLst>
      <p:ext uri="{BB962C8B-B14F-4D97-AF65-F5344CB8AC3E}">
        <p14:creationId xmlns:p14="http://schemas.microsoft.com/office/powerpoint/2010/main" val="21810620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673982" cy="1325563"/>
          </a:xfrm>
        </p:spPr>
        <p:txBody>
          <a:bodyPr>
            <a:normAutofit/>
          </a:bodyPr>
          <a:lstStyle/>
          <a:p>
            <a:r>
              <a:rPr lang="fr-FR" sz="4000" dirty="0"/>
              <a:t>Walker Art Center, Minneapolis, IN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495" y="1690688"/>
            <a:ext cx="7016098" cy="4579809"/>
          </a:xfrm>
          <a:prstGeom prst="rect">
            <a:avLst/>
          </a:prstGeom>
        </p:spPr>
      </p:pic>
    </p:spTree>
    <p:extLst>
      <p:ext uri="{BB962C8B-B14F-4D97-AF65-F5344CB8AC3E}">
        <p14:creationId xmlns:p14="http://schemas.microsoft.com/office/powerpoint/2010/main" val="4688009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279" y="365126"/>
            <a:ext cx="8785076" cy="1325563"/>
          </a:xfrm>
        </p:spPr>
        <p:txBody>
          <a:bodyPr>
            <a:normAutofit/>
          </a:bodyPr>
          <a:lstStyle/>
          <a:p>
            <a:r>
              <a:rPr lang="fr-FR" sz="4000" dirty="0"/>
              <a:t>Walker Art Center, Minneapolis, IN </a:t>
            </a:r>
            <a:r>
              <a:rPr lang="fr-FR" sz="4000" dirty="0" smtClean="0"/>
              <a:t>(2021</a:t>
            </a:r>
            <a:r>
              <a:rPr lang="fr-FR" sz="4000"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23" y="1690689"/>
            <a:ext cx="7033188" cy="4556287"/>
          </a:xfrm>
          <a:prstGeom prst="rect">
            <a:avLst/>
          </a:prstGeom>
        </p:spPr>
      </p:pic>
    </p:spTree>
    <p:extLst>
      <p:ext uri="{BB962C8B-B14F-4D97-AF65-F5344CB8AC3E}">
        <p14:creationId xmlns:p14="http://schemas.microsoft.com/office/powerpoint/2010/main" val="16607372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Museum </a:t>
            </a:r>
            <a:r>
              <a:rPr lang="fr-FR" sz="4000" dirty="0"/>
              <a:t>of Art</a:t>
            </a:r>
            <a:r>
              <a:rPr lang="fr-FR" sz="4000" dirty="0" smtClean="0"/>
              <a:t>, Cleveland</a:t>
            </a:r>
            <a:r>
              <a:rPr lang="fr-FR" sz="4000" dirty="0"/>
              <a:t>, OH </a:t>
            </a:r>
            <a:r>
              <a:rPr lang="fr-FR" sz="4000" dirty="0" smtClean="0"/>
              <a:t>(1971-2015)</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001" y="2188746"/>
            <a:ext cx="2088231" cy="264948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280" y="5272088"/>
            <a:ext cx="2179340" cy="126682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76" y="2187793"/>
            <a:ext cx="2073321" cy="2649488"/>
          </a:xfrm>
          <a:prstGeom prst="rect">
            <a:avLst/>
          </a:prstGeom>
        </p:spPr>
      </p:pic>
      <p:sp>
        <p:nvSpPr>
          <p:cNvPr id="8" name="ZoneTexte 7"/>
          <p:cNvSpPr txBox="1"/>
          <p:nvPr/>
        </p:nvSpPr>
        <p:spPr>
          <a:xfrm>
            <a:off x="2781837" y="4503396"/>
            <a:ext cx="3683357" cy="369332"/>
          </a:xfrm>
          <a:prstGeom prst="rect">
            <a:avLst/>
          </a:prstGeom>
          <a:noFill/>
        </p:spPr>
        <p:txBody>
          <a:bodyPr wrap="square" rtlCol="0">
            <a:spAutoFit/>
          </a:bodyPr>
          <a:lstStyle/>
          <a:p>
            <a:r>
              <a:rPr lang="fr-FR" dirty="0" smtClean="0">
                <a:solidFill>
                  <a:schemeClr val="bg1"/>
                </a:solidFill>
              </a:rPr>
              <a:t>Marcel Breuer</a:t>
            </a:r>
            <a:endParaRPr lang="fr-FR" dirty="0">
              <a:solidFill>
                <a:schemeClr val="bg1"/>
              </a:solidFill>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901" y="2187793"/>
            <a:ext cx="2102129" cy="2649488"/>
          </a:xfrm>
          <a:prstGeom prst="rect">
            <a:avLst/>
          </a:prstGeom>
        </p:spPr>
      </p:pic>
      <p:pic>
        <p:nvPicPr>
          <p:cNvPr id="10" name="Image 9"/>
          <p:cNvPicPr>
            <a:picLocks noChangeAspect="1"/>
          </p:cNvPicPr>
          <p:nvPr/>
        </p:nvPicPr>
        <p:blipFill>
          <a:blip r:embed="rId6"/>
          <a:stretch>
            <a:fillRect/>
          </a:stretch>
        </p:blipFill>
        <p:spPr>
          <a:xfrm>
            <a:off x="4569232" y="5685717"/>
            <a:ext cx="4282910" cy="243434"/>
          </a:xfrm>
          <a:prstGeom prst="rect">
            <a:avLst/>
          </a:prstGeom>
        </p:spPr>
      </p:pic>
      <p:sp>
        <p:nvSpPr>
          <p:cNvPr id="11" name="ZoneTexte 10"/>
          <p:cNvSpPr txBox="1"/>
          <p:nvPr/>
        </p:nvSpPr>
        <p:spPr>
          <a:xfrm>
            <a:off x="4870068" y="4503396"/>
            <a:ext cx="1595126" cy="369332"/>
          </a:xfrm>
          <a:prstGeom prst="rect">
            <a:avLst/>
          </a:prstGeom>
          <a:noFill/>
        </p:spPr>
        <p:txBody>
          <a:bodyPr wrap="square" rtlCol="0">
            <a:spAutoFit/>
          </a:bodyPr>
          <a:lstStyle/>
          <a:p>
            <a:r>
              <a:rPr lang="fr-FR" dirty="0" smtClean="0">
                <a:solidFill>
                  <a:schemeClr val="bg1"/>
                </a:solidFill>
              </a:rPr>
              <a:t>Rafael Vinoly</a:t>
            </a:r>
            <a:endParaRPr lang="fr-FR" dirty="0">
              <a:solidFill>
                <a:schemeClr val="bg1"/>
              </a:solidFill>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5796" y="1690689"/>
            <a:ext cx="2121015" cy="3808591"/>
          </a:xfrm>
          <a:prstGeom prst="rect">
            <a:avLst/>
          </a:prstGeom>
        </p:spPr>
      </p:pic>
      <p:pic>
        <p:nvPicPr>
          <p:cNvPr id="13" name="Image 12"/>
          <p:cNvPicPr>
            <a:picLocks noChangeAspect="1"/>
          </p:cNvPicPr>
          <p:nvPr/>
        </p:nvPicPr>
        <p:blipFill>
          <a:blip r:embed="rId8"/>
          <a:stretch>
            <a:fillRect/>
          </a:stretch>
        </p:blipFill>
        <p:spPr>
          <a:xfrm>
            <a:off x="284530" y="5148263"/>
            <a:ext cx="1838325" cy="1390650"/>
          </a:xfrm>
          <a:prstGeom prst="rect">
            <a:avLst/>
          </a:prstGeom>
        </p:spPr>
      </p:pic>
    </p:spTree>
    <p:extLst>
      <p:ext uri="{BB962C8B-B14F-4D97-AF65-F5344CB8AC3E}">
        <p14:creationId xmlns:p14="http://schemas.microsoft.com/office/powerpoint/2010/main" val="13665287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Museum </a:t>
            </a:r>
            <a:r>
              <a:rPr lang="fr-FR" dirty="0"/>
              <a:t>of Art</a:t>
            </a:r>
            <a:r>
              <a:rPr lang="fr-FR" dirty="0" smtClean="0"/>
              <a:t>, Cleveland</a:t>
            </a:r>
            <a:r>
              <a:rPr lang="fr-FR" dirty="0"/>
              <a:t>, OH (</a:t>
            </a:r>
            <a:r>
              <a:rPr lang="fr-FR" dirty="0" smtClean="0"/>
              <a:t>1971)</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Marcel Breuer.</a:t>
            </a:r>
          </a:p>
          <a:p>
            <a:r>
              <a:rPr lang="en-US" dirty="0"/>
              <a:t>The modern addition has no connection with the neo-classical design of the original building--complete with Ionic temple portico</a:t>
            </a:r>
            <a:r>
              <a:rPr lang="en-US" dirty="0" smtClean="0"/>
              <a:t>.</a:t>
            </a:r>
          </a:p>
          <a:p>
            <a:r>
              <a:rPr lang="en-US" dirty="0"/>
              <a:t>Light and dark granite bands clad the walls in contrast to the white Georgian marble of the original Beaux-Arts building</a:t>
            </a:r>
            <a:r>
              <a:rPr lang="en-US" dirty="0" smtClean="0"/>
              <a:t>.</a:t>
            </a:r>
          </a:p>
          <a:p>
            <a:r>
              <a:rPr lang="en-US" dirty="0"/>
              <a:t>New gallery </a:t>
            </a:r>
            <a:r>
              <a:rPr lang="en-US" dirty="0" smtClean="0"/>
              <a:t>wings designed by R. Vinoly </a:t>
            </a:r>
            <a:r>
              <a:rPr lang="en-US" dirty="0"/>
              <a:t>to the east and west enclose the piazza and taper toward the 1916 building, where they culminate in fully transparent, glazed galleries and pedestrian bridges that permit unobstructed views of the sides of the historic pavilion. </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4190239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Denver Art Museum, Denver, CO (1971)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431" y="1690689"/>
            <a:ext cx="2704564" cy="429798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40" y="1690689"/>
            <a:ext cx="4880020" cy="4297987"/>
          </a:xfrm>
          <a:prstGeom prst="rect">
            <a:avLst/>
          </a:prstGeom>
        </p:spPr>
      </p:pic>
      <p:sp>
        <p:nvSpPr>
          <p:cNvPr id="8" name="ZoneTexte 7"/>
          <p:cNvSpPr txBox="1"/>
          <p:nvPr/>
        </p:nvSpPr>
        <p:spPr>
          <a:xfrm>
            <a:off x="6542468" y="5306096"/>
            <a:ext cx="1339402" cy="369332"/>
          </a:xfrm>
          <a:prstGeom prst="rect">
            <a:avLst/>
          </a:prstGeom>
          <a:noFill/>
        </p:spPr>
        <p:txBody>
          <a:bodyPr wrap="square" rtlCol="0">
            <a:spAutoFit/>
          </a:bodyPr>
          <a:lstStyle/>
          <a:p>
            <a:r>
              <a:rPr lang="fr-FR" dirty="0" smtClean="0">
                <a:solidFill>
                  <a:schemeClr val="bg1"/>
                </a:solidFill>
              </a:rPr>
              <a:t>Gio Ponti</a:t>
            </a:r>
            <a:endParaRPr lang="fr-FR" dirty="0">
              <a:solidFill>
                <a:schemeClr val="bg1"/>
              </a:solidFill>
            </a:endParaRPr>
          </a:p>
        </p:txBody>
      </p:sp>
      <p:pic>
        <p:nvPicPr>
          <p:cNvPr id="5" name="Image 4"/>
          <p:cNvPicPr>
            <a:picLocks noChangeAspect="1"/>
          </p:cNvPicPr>
          <p:nvPr/>
        </p:nvPicPr>
        <p:blipFill>
          <a:blip r:embed="rId4"/>
          <a:stretch>
            <a:fillRect/>
          </a:stretch>
        </p:blipFill>
        <p:spPr>
          <a:xfrm>
            <a:off x="750195" y="5573315"/>
            <a:ext cx="1428750" cy="1047750"/>
          </a:xfrm>
          <a:prstGeom prst="rect">
            <a:avLst/>
          </a:prstGeom>
        </p:spPr>
      </p:pic>
    </p:spTree>
    <p:extLst>
      <p:ext uri="{BB962C8B-B14F-4D97-AF65-F5344CB8AC3E}">
        <p14:creationId xmlns:p14="http://schemas.microsoft.com/office/powerpoint/2010/main" val="5193666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Museum </a:t>
            </a:r>
            <a:r>
              <a:rPr lang="fr-FR" sz="4000" dirty="0"/>
              <a:t>of Art,Cleveland, OH (1971-2015)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940" y="1690689"/>
            <a:ext cx="6892120" cy="4150553"/>
          </a:xfrm>
          <a:prstGeom prst="rect">
            <a:avLst/>
          </a:prstGeom>
        </p:spPr>
      </p:pic>
    </p:spTree>
    <p:extLst>
      <p:ext uri="{BB962C8B-B14F-4D97-AF65-F5344CB8AC3E}">
        <p14:creationId xmlns:p14="http://schemas.microsoft.com/office/powerpoint/2010/main" val="20775583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Museum </a:t>
            </a:r>
            <a:r>
              <a:rPr lang="fr-FR" dirty="0"/>
              <a:t>of Art</a:t>
            </a:r>
            <a:r>
              <a:rPr lang="fr-FR" dirty="0" smtClean="0"/>
              <a:t>, Cleveland</a:t>
            </a:r>
            <a:r>
              <a:rPr lang="fr-FR" dirty="0"/>
              <a:t>, OH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57" y="1828800"/>
            <a:ext cx="7328079" cy="4353059"/>
          </a:xfrm>
          <a:prstGeom prst="rect">
            <a:avLst/>
          </a:prstGeom>
        </p:spPr>
      </p:pic>
    </p:spTree>
    <p:extLst>
      <p:ext uri="{BB962C8B-B14F-4D97-AF65-F5344CB8AC3E}">
        <p14:creationId xmlns:p14="http://schemas.microsoft.com/office/powerpoint/2010/main" val="41529248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296" y="1690689"/>
            <a:ext cx="6761408" cy="4375261"/>
          </a:xfrm>
          <a:prstGeom prst="rect">
            <a:avLst/>
          </a:prstGeom>
        </p:spPr>
      </p:pic>
    </p:spTree>
    <p:extLst>
      <p:ext uri="{BB962C8B-B14F-4D97-AF65-F5344CB8AC3E}">
        <p14:creationId xmlns:p14="http://schemas.microsoft.com/office/powerpoint/2010/main" val="37683450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80" y="1690689"/>
            <a:ext cx="6864439" cy="4439656"/>
          </a:xfrm>
          <a:prstGeom prst="rect">
            <a:avLst/>
          </a:prstGeom>
        </p:spPr>
      </p:pic>
    </p:spTree>
    <p:extLst>
      <p:ext uri="{BB962C8B-B14F-4D97-AF65-F5344CB8AC3E}">
        <p14:creationId xmlns:p14="http://schemas.microsoft.com/office/powerpoint/2010/main" val="7920290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4" y="1690689"/>
            <a:ext cx="7124132" cy="4519043"/>
          </a:xfrm>
          <a:prstGeom prst="rect">
            <a:avLst/>
          </a:prstGeom>
        </p:spPr>
      </p:pic>
    </p:spTree>
    <p:extLst>
      <p:ext uri="{BB962C8B-B14F-4D97-AF65-F5344CB8AC3E}">
        <p14:creationId xmlns:p14="http://schemas.microsoft.com/office/powerpoint/2010/main" val="41381250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48" y="1690689"/>
            <a:ext cx="6581104" cy="4491171"/>
          </a:xfrm>
          <a:prstGeom prst="rect">
            <a:avLst/>
          </a:prstGeom>
        </p:spPr>
      </p:pic>
    </p:spTree>
    <p:extLst>
      <p:ext uri="{BB962C8B-B14F-4D97-AF65-F5344CB8AC3E}">
        <p14:creationId xmlns:p14="http://schemas.microsoft.com/office/powerpoint/2010/main" val="9318334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918" y="1690689"/>
            <a:ext cx="6362164" cy="4362382"/>
          </a:xfrm>
          <a:prstGeom prst="rect">
            <a:avLst/>
          </a:prstGeom>
        </p:spPr>
      </p:pic>
    </p:spTree>
    <p:extLst>
      <p:ext uri="{BB962C8B-B14F-4D97-AF65-F5344CB8AC3E}">
        <p14:creationId xmlns:p14="http://schemas.microsoft.com/office/powerpoint/2010/main" val="30858571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45" y="1690689"/>
            <a:ext cx="6516709" cy="4516929"/>
          </a:xfrm>
          <a:prstGeom prst="rect">
            <a:avLst/>
          </a:prstGeom>
        </p:spPr>
      </p:pic>
    </p:spTree>
    <p:extLst>
      <p:ext uri="{BB962C8B-B14F-4D97-AF65-F5344CB8AC3E}">
        <p14:creationId xmlns:p14="http://schemas.microsoft.com/office/powerpoint/2010/main" val="14237672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932" y="1690689"/>
            <a:ext cx="6684135" cy="4516929"/>
          </a:xfrm>
          <a:prstGeom prst="rect">
            <a:avLst/>
          </a:prstGeom>
        </p:spPr>
      </p:pic>
    </p:spTree>
    <p:extLst>
      <p:ext uri="{BB962C8B-B14F-4D97-AF65-F5344CB8AC3E}">
        <p14:creationId xmlns:p14="http://schemas.microsoft.com/office/powerpoint/2010/main" val="7253805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00" y="1690689"/>
            <a:ext cx="6422599" cy="4483100"/>
          </a:xfrm>
          <a:prstGeom prst="rect">
            <a:avLst/>
          </a:prstGeom>
        </p:spPr>
      </p:pic>
    </p:spTree>
    <p:extLst>
      <p:ext uri="{BB962C8B-B14F-4D97-AF65-F5344CB8AC3E}">
        <p14:creationId xmlns:p14="http://schemas.microsoft.com/office/powerpoint/2010/main" val="1136201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contenu 2"/>
          <p:cNvSpPr>
            <a:spLocks noGrp="1"/>
          </p:cNvSpPr>
          <p:nvPr>
            <p:ph idx="1"/>
          </p:nvPr>
        </p:nvSpPr>
        <p:spPr/>
        <p:txBody>
          <a:bodyPr>
            <a:normAutofit lnSpcReduction="10000"/>
          </a:bodyPr>
          <a:lstStyle/>
          <a:p>
            <a:r>
              <a:rPr lang="en-US" dirty="0"/>
              <a:t>The Denver Art Museum’s North Building was designed by Italian architect Gio </a:t>
            </a:r>
            <a:r>
              <a:rPr lang="en-US" dirty="0" smtClean="0"/>
              <a:t>Ponti.</a:t>
            </a:r>
          </a:p>
          <a:p>
            <a:r>
              <a:rPr lang="en-US" dirty="0"/>
              <a:t>Many visitors have said that the North Building looks like a castle or fortress. These comparisons complement how Ponti understood the function of art museums: to protect treasures</a:t>
            </a:r>
            <a:r>
              <a:rPr lang="en-US" dirty="0" smtClean="0"/>
              <a:t>.</a:t>
            </a:r>
          </a:p>
          <a:p>
            <a:r>
              <a:rPr lang="en-US" dirty="0"/>
              <a:t>Ponti was also interested in creating a building that would reflect light. He chose to cover the building with gray tiles (in several different shades of gray) because the neutral color picks up the sky’s reflections better than a strong color would.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2119827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56" y="1690689"/>
            <a:ext cx="6774287" cy="4413898"/>
          </a:xfrm>
          <a:prstGeom prst="rect">
            <a:avLst/>
          </a:prstGeom>
        </p:spPr>
      </p:pic>
    </p:spTree>
    <p:extLst>
      <p:ext uri="{BB962C8B-B14F-4D97-AF65-F5344CB8AC3E}">
        <p14:creationId xmlns:p14="http://schemas.microsoft.com/office/powerpoint/2010/main" val="19906738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065" y="1690689"/>
            <a:ext cx="6591869" cy="4546339"/>
          </a:xfrm>
          <a:prstGeom prst="rect">
            <a:avLst/>
          </a:prstGeom>
        </p:spPr>
      </p:pic>
    </p:spTree>
    <p:extLst>
      <p:ext uri="{BB962C8B-B14F-4D97-AF65-F5344CB8AC3E}">
        <p14:creationId xmlns:p14="http://schemas.microsoft.com/office/powerpoint/2010/main" val="5131203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2" cy="4259735"/>
          </a:xfrm>
          <a:prstGeom prst="rect">
            <a:avLst/>
          </a:prstGeom>
        </p:spPr>
      </p:pic>
    </p:spTree>
    <p:extLst>
      <p:ext uri="{BB962C8B-B14F-4D97-AF65-F5344CB8AC3E}">
        <p14:creationId xmlns:p14="http://schemas.microsoft.com/office/powerpoint/2010/main" val="4916263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659" y="1690689"/>
            <a:ext cx="6838682" cy="4368279"/>
          </a:xfrm>
          <a:prstGeom prst="rect">
            <a:avLst/>
          </a:prstGeom>
        </p:spPr>
      </p:pic>
    </p:spTree>
    <p:extLst>
      <p:ext uri="{BB962C8B-B14F-4D97-AF65-F5344CB8AC3E}">
        <p14:creationId xmlns:p14="http://schemas.microsoft.com/office/powerpoint/2010/main" val="21401416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07" y="1690689"/>
            <a:ext cx="6428786" cy="4308459"/>
          </a:xfrm>
          <a:prstGeom prst="rect">
            <a:avLst/>
          </a:prstGeom>
        </p:spPr>
      </p:pic>
    </p:spTree>
    <p:extLst>
      <p:ext uri="{BB962C8B-B14F-4D97-AF65-F5344CB8AC3E}">
        <p14:creationId xmlns:p14="http://schemas.microsoft.com/office/powerpoint/2010/main" val="15833632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0564" y="1690689"/>
            <a:ext cx="6662871" cy="4393917"/>
          </a:xfrm>
          <a:prstGeom prst="rect">
            <a:avLst/>
          </a:prstGeom>
        </p:spPr>
      </p:pic>
    </p:spTree>
    <p:extLst>
      <p:ext uri="{BB962C8B-B14F-4D97-AF65-F5344CB8AC3E}">
        <p14:creationId xmlns:p14="http://schemas.microsoft.com/office/powerpoint/2010/main" val="38521100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a:t>
            </a:r>
            <a:r>
              <a:rPr lang="fr-FR" dirty="0" smtClean="0"/>
              <a:t>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74" y="1690689"/>
            <a:ext cx="6735651" cy="4309739"/>
          </a:xfrm>
          <a:prstGeom prst="rect">
            <a:avLst/>
          </a:prstGeom>
        </p:spPr>
      </p:pic>
    </p:spTree>
    <p:extLst>
      <p:ext uri="{BB962C8B-B14F-4D97-AF65-F5344CB8AC3E}">
        <p14:creationId xmlns:p14="http://schemas.microsoft.com/office/powerpoint/2010/main" val="15277922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994" y="1690689"/>
            <a:ext cx="6272012" cy="4375260"/>
          </a:xfrm>
          <a:prstGeom prst="rect">
            <a:avLst/>
          </a:prstGeom>
        </p:spPr>
      </p:pic>
    </p:spTree>
    <p:extLst>
      <p:ext uri="{BB962C8B-B14F-4D97-AF65-F5344CB8AC3E}">
        <p14:creationId xmlns:p14="http://schemas.microsoft.com/office/powerpoint/2010/main" val="41420712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Museum of Art</a:t>
            </a:r>
            <a:r>
              <a:rPr lang="fr-FR" dirty="0" smtClean="0"/>
              <a:t>, Cleveland</a:t>
            </a:r>
            <a:r>
              <a:rPr lang="fr-FR" dirty="0"/>
              <a:t>, OH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40" y="1690689"/>
            <a:ext cx="6892119" cy="4341622"/>
          </a:xfrm>
          <a:prstGeom prst="rect">
            <a:avLst/>
          </a:prstGeom>
        </p:spPr>
      </p:pic>
    </p:spTree>
    <p:extLst>
      <p:ext uri="{BB962C8B-B14F-4D97-AF65-F5344CB8AC3E}">
        <p14:creationId xmlns:p14="http://schemas.microsoft.com/office/powerpoint/2010/main" val="31737054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Kimbell </a:t>
            </a:r>
            <a:r>
              <a:rPr lang="fr-FR" sz="4000" dirty="0"/>
              <a:t>Art </a:t>
            </a:r>
            <a:r>
              <a:rPr lang="fr-FR" sz="4000" dirty="0" smtClean="0"/>
              <a:t>Museum, </a:t>
            </a:r>
            <a:r>
              <a:rPr lang="fr-FR" sz="4000" dirty="0"/>
              <a:t>Fort Worth</a:t>
            </a:r>
            <a:r>
              <a:rPr lang="fr-FR" sz="4000" dirty="0" smtClean="0"/>
              <a:t>, TX </a:t>
            </a:r>
            <a:r>
              <a:rPr lang="fr-FR" sz="4000" dirty="0"/>
              <a:t>(1972)</a:t>
            </a:r>
          </a:p>
        </p:txBody>
      </p:sp>
      <p:sp>
        <p:nvSpPr>
          <p:cNvPr id="3" name="Espace réservé du contenu 2"/>
          <p:cNvSpPr>
            <a:spLocks noGrp="1"/>
          </p:cNvSpPr>
          <p:nvPr>
            <p:ph idx="1"/>
          </p:nvPr>
        </p:nvSpPr>
        <p:spPr/>
        <p:txBody>
          <a:bodyPr/>
          <a:lstStyle/>
          <a:p>
            <a:pPr>
              <a:buFont typeface="Courier New" panose="02070309020205020404" pitchFamily="49" charset="0"/>
              <a:buChar char="o"/>
            </a:pPr>
            <a:endParaRPr lang="fr-FR" dirty="0" smtClean="0"/>
          </a:p>
          <a:p>
            <a:pPr>
              <a:buFont typeface="Courier New" panose="02070309020205020404" pitchFamily="49" charset="0"/>
              <a:buChar char="o"/>
            </a:pPr>
            <a:endParaRPr lang="fr-FR" dirty="0"/>
          </a:p>
          <a:p>
            <a:pPr>
              <a:buFont typeface="Courier New" panose="02070309020205020404" pitchFamily="49" charset="0"/>
              <a:buChar char="o"/>
            </a:pPr>
            <a:endParaRPr lang="fr-FR" dirty="0" smtClean="0"/>
          </a:p>
          <a:p>
            <a:pPr>
              <a:buFont typeface="Courier New" panose="02070309020205020404" pitchFamily="49" charset="0"/>
              <a:buChar char="o"/>
            </a:pPr>
            <a:endParaRPr lang="fr-FR" dirty="0"/>
          </a:p>
          <a:p>
            <a:pPr>
              <a:buFont typeface="Courier New" panose="02070309020205020404" pitchFamily="49" charset="0"/>
              <a:buChar char="o"/>
            </a:pPr>
            <a:endParaRPr lang="fr-FR" dirty="0" smtClean="0"/>
          </a:p>
          <a:p>
            <a:pPr>
              <a:buFont typeface="Courier New" panose="02070309020205020404" pitchFamily="49" charset="0"/>
              <a:buChar char="o"/>
            </a:pPr>
            <a:endParaRPr lang="fr-FR" dirty="0"/>
          </a:p>
          <a:p>
            <a:pPr>
              <a:buFont typeface="Courier New" panose="02070309020205020404" pitchFamily="49" charset="0"/>
              <a:buChar char="o"/>
            </a:pPr>
            <a:r>
              <a:rPr lang="fr-FR" dirty="0" smtClean="0"/>
              <a:t>Kimbell </a:t>
            </a:r>
            <a:r>
              <a:rPr lang="fr-FR" dirty="0"/>
              <a:t>Art Museum, Louis Kahn, 1972.</a:t>
            </a:r>
          </a:p>
          <a:p>
            <a:pPr>
              <a:buFont typeface="Courier New" panose="02070309020205020404" pitchFamily="49" charset="0"/>
              <a:buChar char="o"/>
            </a:pPr>
            <a:r>
              <a:rPr lang="fr-FR" dirty="0"/>
              <a:t>Extension Kimbell Art M., Renzo Piano, 2013. </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001" y="1690689"/>
            <a:ext cx="4034347" cy="280821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740" y="1690689"/>
            <a:ext cx="2135065" cy="280821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038" y="3361575"/>
            <a:ext cx="1057710" cy="1137328"/>
          </a:xfrm>
          <a:prstGeom prst="rect">
            <a:avLst/>
          </a:prstGeom>
        </p:spPr>
      </p:pic>
      <p:sp>
        <p:nvSpPr>
          <p:cNvPr id="8" name="ZoneTexte 7"/>
          <p:cNvSpPr txBox="1"/>
          <p:nvPr/>
        </p:nvSpPr>
        <p:spPr>
          <a:xfrm>
            <a:off x="1178805" y="3930239"/>
            <a:ext cx="1935369" cy="369332"/>
          </a:xfrm>
          <a:prstGeom prst="rect">
            <a:avLst/>
          </a:prstGeom>
          <a:noFill/>
        </p:spPr>
        <p:txBody>
          <a:bodyPr wrap="square" rtlCol="0">
            <a:spAutoFit/>
          </a:bodyPr>
          <a:lstStyle/>
          <a:p>
            <a:r>
              <a:rPr lang="fr-FR" dirty="0" smtClean="0">
                <a:solidFill>
                  <a:schemeClr val="bg1"/>
                </a:solidFill>
              </a:rPr>
              <a:t>Louis Kahn</a:t>
            </a:r>
            <a:endParaRPr lang="fr-FR" dirty="0">
              <a:solidFill>
                <a:schemeClr val="bg1"/>
              </a:solidFill>
            </a:endParaRPr>
          </a:p>
        </p:txBody>
      </p:sp>
      <p:sp>
        <p:nvSpPr>
          <p:cNvPr id="9" name="ZoneTexte 8"/>
          <p:cNvSpPr txBox="1"/>
          <p:nvPr/>
        </p:nvSpPr>
        <p:spPr>
          <a:xfrm>
            <a:off x="5409282" y="3930239"/>
            <a:ext cx="1366091" cy="369332"/>
          </a:xfrm>
          <a:prstGeom prst="rect">
            <a:avLst/>
          </a:prstGeom>
          <a:noFill/>
        </p:spPr>
        <p:txBody>
          <a:bodyPr wrap="square" rtlCol="0">
            <a:spAutoFit/>
          </a:bodyPr>
          <a:lstStyle/>
          <a:p>
            <a:r>
              <a:rPr lang="fr-FR" dirty="0" smtClean="0">
                <a:solidFill>
                  <a:schemeClr val="bg1"/>
                </a:solidFill>
              </a:rPr>
              <a:t>Renzo Piano</a:t>
            </a:r>
            <a:endParaRPr lang="fr-FR" dirty="0">
              <a:solidFill>
                <a:schemeClr val="bg1"/>
              </a:solidFill>
            </a:endParaRPr>
          </a:p>
        </p:txBody>
      </p:sp>
      <p:pic>
        <p:nvPicPr>
          <p:cNvPr id="10" name="Image 9"/>
          <p:cNvPicPr>
            <a:picLocks noChangeAspect="1"/>
          </p:cNvPicPr>
          <p:nvPr/>
        </p:nvPicPr>
        <p:blipFill>
          <a:blip r:embed="rId5"/>
          <a:stretch>
            <a:fillRect/>
          </a:stretch>
        </p:blipFill>
        <p:spPr>
          <a:xfrm>
            <a:off x="284429" y="6104147"/>
            <a:ext cx="3048432" cy="600075"/>
          </a:xfrm>
          <a:prstGeom prst="rect">
            <a:avLst/>
          </a:prstGeom>
        </p:spPr>
      </p:pic>
    </p:spTree>
    <p:extLst>
      <p:ext uri="{BB962C8B-B14F-4D97-AF65-F5344CB8AC3E}">
        <p14:creationId xmlns:p14="http://schemas.microsoft.com/office/powerpoint/2010/main" val="29216380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contenu 2"/>
          <p:cNvSpPr>
            <a:spLocks noGrp="1"/>
          </p:cNvSpPr>
          <p:nvPr>
            <p:ph idx="1"/>
          </p:nvPr>
        </p:nvSpPr>
        <p:spPr/>
        <p:txBody>
          <a:bodyPr>
            <a:normAutofit lnSpcReduction="10000"/>
          </a:bodyPr>
          <a:lstStyle/>
          <a:p>
            <a:r>
              <a:rPr lang="en-US" dirty="0"/>
              <a:t>Instead of walking through gallery after gallery on one floor, collections are divided into seven floors. Ponti emphasized this verticality in his building design. He overlapped vertical wall segments, arranged the outside wall tiles vertically, and used vertical, narrow windows. </a:t>
            </a:r>
            <a:endParaRPr lang="en-US" dirty="0" smtClean="0"/>
          </a:p>
          <a:p>
            <a:r>
              <a:rPr lang="en-US" dirty="0"/>
              <a:t>The walls within the galleries were designed so that they could be moved around to suit the needs of different curators and their collections. Because of this, there is great variety in gallery design among the different floors of the building.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1707514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658" y="1906858"/>
            <a:ext cx="6490009" cy="4092498"/>
          </a:xfrm>
          <a:prstGeom prst="rect">
            <a:avLst/>
          </a:prstGeom>
        </p:spPr>
      </p:pic>
    </p:spTree>
    <p:extLst>
      <p:ext uri="{BB962C8B-B14F-4D97-AF65-F5344CB8AC3E}">
        <p14:creationId xmlns:p14="http://schemas.microsoft.com/office/powerpoint/2010/main" val="8308470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(1972)</a:t>
            </a:r>
          </a:p>
        </p:txBody>
      </p:sp>
      <p:sp>
        <p:nvSpPr>
          <p:cNvPr id="3" name="Espace réservé du contenu 2"/>
          <p:cNvSpPr>
            <a:spLocks noGrp="1"/>
          </p:cNvSpPr>
          <p:nvPr>
            <p:ph idx="1"/>
          </p:nvPr>
        </p:nvSpPr>
        <p:spPr/>
        <p:txBody>
          <a:bodyPr>
            <a:normAutofit fontScale="92500" lnSpcReduction="20000"/>
          </a:bodyPr>
          <a:lstStyle/>
          <a:p>
            <a:r>
              <a:rPr lang="en-US" dirty="0"/>
              <a:t>The building </a:t>
            </a:r>
            <a:r>
              <a:rPr lang="en-US" dirty="0" smtClean="0"/>
              <a:t>designed by Louis Kahn is </a:t>
            </a:r>
            <a:r>
              <a:rPr lang="en-US" dirty="0"/>
              <a:t>characterized by its shape, which consists of 16 barrel vaults with Plexiglas skylights at the top: the natural light, essential in this museum, penetrates in this way and is diffused by wing-shaped perforated </a:t>
            </a:r>
            <a:r>
              <a:rPr lang="en-US" dirty="0" smtClean="0"/>
              <a:t>aluminum </a:t>
            </a:r>
            <a:r>
              <a:rPr lang="en-US" dirty="0"/>
              <a:t>reflectors that hang, giving a silvery glow to the smooth concrete</a:t>
            </a:r>
            <a:r>
              <a:rPr lang="en-US" dirty="0" smtClean="0"/>
              <a:t>. It </a:t>
            </a:r>
            <a:r>
              <a:rPr lang="en-US" dirty="0"/>
              <a:t>is made of solid and durable </a:t>
            </a:r>
            <a:r>
              <a:rPr lang="en-US" dirty="0" smtClean="0"/>
              <a:t>materials : </a:t>
            </a:r>
            <a:r>
              <a:rPr lang="en-US" dirty="0"/>
              <a:t>grey concrete, Tivoli travertine, white oak, metal and glass</a:t>
            </a:r>
            <a:r>
              <a:rPr lang="en-US" dirty="0" smtClean="0"/>
              <a:t>. </a:t>
            </a:r>
            <a:r>
              <a:rPr lang="en-US" dirty="0"/>
              <a:t>The main (west) facade of the building consists of </a:t>
            </a:r>
            <a:r>
              <a:rPr lang="en-US" dirty="0" smtClean="0"/>
              <a:t>3 </a:t>
            </a:r>
            <a:r>
              <a:rPr lang="en-US" dirty="0"/>
              <a:t>100-foot bays, each fronted by an open, barrel-vaulted portico, with the central, entrance bay recessed and glazed. The porticos express on the exterior the light-filled vaulted spaces that are the defining feature of the interior, which are five deep behind each of the side porticos and three deep behind the central one.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4538807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2203" y="1690689"/>
            <a:ext cx="5418652" cy="309634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514" y="5040857"/>
            <a:ext cx="1981200" cy="63817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28" y="1690689"/>
            <a:ext cx="2446547" cy="4214455"/>
          </a:xfrm>
          <a:prstGeom prst="rect">
            <a:avLst/>
          </a:prstGeom>
        </p:spPr>
      </p:pic>
    </p:spTree>
    <p:extLst>
      <p:ext uri="{BB962C8B-B14F-4D97-AF65-F5344CB8AC3E}">
        <p14:creationId xmlns:p14="http://schemas.microsoft.com/office/powerpoint/2010/main" val="16411203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75633"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a:t>
            </a:r>
            <a:r>
              <a:rPr lang="fr-FR" sz="4000" dirty="0" smtClean="0"/>
              <a:t>1972)</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27" y="2077686"/>
            <a:ext cx="7745917" cy="3706238"/>
          </a:xfrm>
          <a:prstGeom prst="rect">
            <a:avLst/>
          </a:prstGeom>
        </p:spPr>
      </p:pic>
    </p:spTree>
    <p:extLst>
      <p:ext uri="{BB962C8B-B14F-4D97-AF65-F5344CB8AC3E}">
        <p14:creationId xmlns:p14="http://schemas.microsoft.com/office/powerpoint/2010/main" val="22199554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935" y="1690689"/>
            <a:ext cx="6858001" cy="4399215"/>
          </a:xfrm>
          <a:prstGeom prst="rect">
            <a:avLst/>
          </a:prstGeom>
        </p:spPr>
      </p:pic>
      <p:sp>
        <p:nvSpPr>
          <p:cNvPr id="6" name="ZoneTexte 5"/>
          <p:cNvSpPr txBox="1"/>
          <p:nvPr/>
        </p:nvSpPr>
        <p:spPr>
          <a:xfrm>
            <a:off x="2230452" y="5640224"/>
            <a:ext cx="4753278" cy="369332"/>
          </a:xfrm>
          <a:prstGeom prst="rect">
            <a:avLst/>
          </a:prstGeom>
          <a:noFill/>
        </p:spPr>
        <p:txBody>
          <a:bodyPr wrap="square" rtlCol="0">
            <a:spAutoFit/>
          </a:bodyPr>
          <a:lstStyle/>
          <a:p>
            <a:r>
              <a:rPr lang="fr-FR" dirty="0"/>
              <a:t>Joan Miro : Woman Addressing the Public </a:t>
            </a:r>
            <a:r>
              <a:rPr lang="fr-FR" dirty="0" smtClean="0"/>
              <a:t>1981</a:t>
            </a:r>
            <a:endParaRPr lang="fr-FR" dirty="0"/>
          </a:p>
        </p:txBody>
      </p:sp>
    </p:spTree>
    <p:extLst>
      <p:ext uri="{BB962C8B-B14F-4D97-AF65-F5344CB8AC3E}">
        <p14:creationId xmlns:p14="http://schemas.microsoft.com/office/powerpoint/2010/main" val="38845169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49" y="2107580"/>
            <a:ext cx="4536568" cy="35572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469" y="2122153"/>
            <a:ext cx="4032448" cy="3542666"/>
          </a:xfrm>
          <a:prstGeom prst="rect">
            <a:avLst/>
          </a:prstGeom>
        </p:spPr>
      </p:pic>
    </p:spTree>
    <p:extLst>
      <p:ext uri="{BB962C8B-B14F-4D97-AF65-F5344CB8AC3E}">
        <p14:creationId xmlns:p14="http://schemas.microsoft.com/office/powerpoint/2010/main" val="737075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(1972)</a:t>
            </a:r>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04" y="1690689"/>
            <a:ext cx="6126848" cy="432038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976" y="1690689"/>
            <a:ext cx="2815909" cy="4665662"/>
          </a:xfrm>
          <a:prstGeom prst="rect">
            <a:avLst/>
          </a:prstGeom>
        </p:spPr>
      </p:pic>
    </p:spTree>
    <p:extLst>
      <p:ext uri="{BB962C8B-B14F-4D97-AF65-F5344CB8AC3E}">
        <p14:creationId xmlns:p14="http://schemas.microsoft.com/office/powerpoint/2010/main" val="34365203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a:t>
            </a:r>
            <a:r>
              <a:rPr lang="fr-FR" sz="4000" dirty="0" smtClean="0"/>
              <a:t>Museum, </a:t>
            </a:r>
            <a:r>
              <a:rPr lang="fr-FR" sz="4000" dirty="0"/>
              <a:t>Fort Worth</a:t>
            </a:r>
            <a:r>
              <a:rPr lang="fr-FR" sz="4000" dirty="0" smtClean="0"/>
              <a:t>, TX </a:t>
            </a:r>
            <a:r>
              <a:rPr lang="fr-FR" sz="4000" dirty="0"/>
              <a:t>(1972)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749" y="2078153"/>
            <a:ext cx="7579143" cy="3508607"/>
          </a:xfrm>
          <a:prstGeom prst="rect">
            <a:avLst/>
          </a:prstGeom>
        </p:spPr>
      </p:pic>
    </p:spTree>
    <p:extLst>
      <p:ext uri="{BB962C8B-B14F-4D97-AF65-F5344CB8AC3E}">
        <p14:creationId xmlns:p14="http://schemas.microsoft.com/office/powerpoint/2010/main" val="21881690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Museum, Fort Worth, TX (1972)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21" y="1690688"/>
            <a:ext cx="7041734" cy="4310061"/>
          </a:xfrm>
          <a:prstGeom prst="rect">
            <a:avLst/>
          </a:prstGeom>
        </p:spPr>
      </p:pic>
    </p:spTree>
    <p:extLst>
      <p:ext uri="{BB962C8B-B14F-4D97-AF65-F5344CB8AC3E}">
        <p14:creationId xmlns:p14="http://schemas.microsoft.com/office/powerpoint/2010/main" val="17406730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Museum, Fort Worth, TX (1972)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202" y="1690689"/>
            <a:ext cx="2939290" cy="451355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066" y="1690689"/>
            <a:ext cx="5603264" cy="4513558"/>
          </a:xfrm>
          <a:prstGeom prst="rect">
            <a:avLst/>
          </a:prstGeom>
        </p:spPr>
      </p:pic>
    </p:spTree>
    <p:extLst>
      <p:ext uri="{BB962C8B-B14F-4D97-AF65-F5344CB8AC3E}">
        <p14:creationId xmlns:p14="http://schemas.microsoft.com/office/powerpoint/2010/main" val="7314079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492" y="1690689"/>
            <a:ext cx="7255379" cy="4309609"/>
          </a:xfrm>
          <a:prstGeom prst="rect">
            <a:avLst/>
          </a:prstGeom>
        </p:spPr>
      </p:pic>
    </p:spTree>
    <p:extLst>
      <p:ext uri="{BB962C8B-B14F-4D97-AF65-F5344CB8AC3E}">
        <p14:creationId xmlns:p14="http://schemas.microsoft.com/office/powerpoint/2010/main" val="34522805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Museum, Fort Worth, TX (2013)</a:t>
            </a:r>
          </a:p>
        </p:txBody>
      </p:sp>
      <p:sp>
        <p:nvSpPr>
          <p:cNvPr id="3" name="Espace réservé du contenu 2"/>
          <p:cNvSpPr>
            <a:spLocks noGrp="1"/>
          </p:cNvSpPr>
          <p:nvPr>
            <p:ph idx="1"/>
          </p:nvPr>
        </p:nvSpPr>
        <p:spPr/>
        <p:txBody>
          <a:bodyPr>
            <a:normAutofit fontScale="92500" lnSpcReduction="20000"/>
          </a:bodyPr>
          <a:lstStyle/>
          <a:p>
            <a:r>
              <a:rPr lang="en-US" dirty="0"/>
              <a:t>The pavilion is made up of </a:t>
            </a:r>
            <a:r>
              <a:rPr lang="en-US" dirty="0" smtClean="0"/>
              <a:t>2 </a:t>
            </a:r>
            <a:r>
              <a:rPr lang="en-US" dirty="0"/>
              <a:t>sections connected by a glass passageway. The front, or easternmost, section conveys an impression of weightlessness: a glass roof system seems to float high above wooden beams and concrete posts. Sleek, square concrete columns flank the central, recessed glass entrance and wrap around three sides of the building. The tripartite facade articulates the interior, with a spacious entrance lobby and large galleries to the north and south.  </a:t>
            </a:r>
            <a:r>
              <a:rPr lang="en-US" dirty="0" smtClean="0"/>
              <a:t>Like </a:t>
            </a:r>
            <a:r>
              <a:rPr lang="en-US" dirty="0"/>
              <a:t>the original building, natural light is at the heart of Renzo Piano's extension: it comes through a high-performance sintered glass roof (with photovoltaic cells) supported by douglas pine beams and concrete columns</a:t>
            </a:r>
            <a:r>
              <a:rPr lang="en-US" dirty="0" smtClean="0"/>
              <a:t>. The </a:t>
            </a:r>
            <a:r>
              <a:rPr lang="en-US" dirty="0"/>
              <a:t>materials used are identical: soft concrete and light grey, white oak floor, glass and metal.</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8423885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Museum, Fort Worth, TX </a:t>
            </a:r>
            <a:r>
              <a:rPr lang="fr-FR" sz="4000" dirty="0" smtClean="0"/>
              <a:t>(2013)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588" y="1690689"/>
            <a:ext cx="6964823" cy="4286250"/>
          </a:xfrm>
          <a:prstGeom prst="rect">
            <a:avLst/>
          </a:prstGeom>
        </p:spPr>
      </p:pic>
    </p:spTree>
    <p:extLst>
      <p:ext uri="{BB962C8B-B14F-4D97-AF65-F5344CB8AC3E}">
        <p14:creationId xmlns:p14="http://schemas.microsoft.com/office/powerpoint/2010/main" val="1919763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Museum</a:t>
            </a:r>
            <a:r>
              <a:rPr lang="fr-FR" sz="4000" dirty="0" smtClean="0"/>
              <a:t>, </a:t>
            </a:r>
            <a:r>
              <a:rPr lang="fr-FR" sz="4000" dirty="0"/>
              <a:t>Fort Worth, TX (2013)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385" y="1690689"/>
            <a:ext cx="6400799" cy="4252911"/>
          </a:xfrm>
          <a:prstGeom prst="rect">
            <a:avLst/>
          </a:prstGeom>
        </p:spPr>
      </p:pic>
    </p:spTree>
    <p:extLst>
      <p:ext uri="{BB962C8B-B14F-4D97-AF65-F5344CB8AC3E}">
        <p14:creationId xmlns:p14="http://schemas.microsoft.com/office/powerpoint/2010/main" val="18407490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Museum, </a:t>
            </a:r>
            <a:r>
              <a:rPr lang="fr-FR" sz="4000" dirty="0" smtClean="0"/>
              <a:t>Fort Worth, TX (2013)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130" y="1690689"/>
            <a:ext cx="5631366" cy="4055472"/>
          </a:xfrm>
          <a:prstGeom prst="rect">
            <a:avLst/>
          </a:prstGeom>
        </p:spPr>
      </p:pic>
    </p:spTree>
    <p:extLst>
      <p:ext uri="{BB962C8B-B14F-4D97-AF65-F5344CB8AC3E}">
        <p14:creationId xmlns:p14="http://schemas.microsoft.com/office/powerpoint/2010/main" val="24685188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Museum, Fort Worth, TX (</a:t>
            </a:r>
            <a:r>
              <a:rPr lang="fr-FR" sz="4000" dirty="0" smtClean="0"/>
              <a:t>2013)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8812" y="1690689"/>
            <a:ext cx="6406375" cy="4075082"/>
          </a:xfrm>
          <a:prstGeom prst="rect">
            <a:avLst/>
          </a:prstGeom>
        </p:spPr>
      </p:pic>
    </p:spTree>
    <p:extLst>
      <p:ext uri="{BB962C8B-B14F-4D97-AF65-F5344CB8AC3E}">
        <p14:creationId xmlns:p14="http://schemas.microsoft.com/office/powerpoint/2010/main" val="13060059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Museum, Fort Worth, TX (</a:t>
            </a:r>
            <a:r>
              <a:rPr lang="fr-FR" sz="4000" dirty="0" smtClean="0"/>
              <a:t>2013)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298" y="1690689"/>
            <a:ext cx="6244683" cy="4119687"/>
          </a:xfrm>
          <a:prstGeom prst="rect">
            <a:avLst/>
          </a:prstGeom>
        </p:spPr>
      </p:pic>
    </p:spTree>
    <p:extLst>
      <p:ext uri="{BB962C8B-B14F-4D97-AF65-F5344CB8AC3E}">
        <p14:creationId xmlns:p14="http://schemas.microsoft.com/office/powerpoint/2010/main" val="17096516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Museum, Fort Worth, TX (</a:t>
            </a:r>
            <a:r>
              <a:rPr lang="fr-FR" sz="4000" dirty="0" smtClean="0"/>
              <a:t>2013)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868" y="1690689"/>
            <a:ext cx="6233531" cy="4219457"/>
          </a:xfrm>
          <a:prstGeom prst="rect">
            <a:avLst/>
          </a:prstGeom>
        </p:spPr>
      </p:pic>
    </p:spTree>
    <p:extLst>
      <p:ext uri="{BB962C8B-B14F-4D97-AF65-F5344CB8AC3E}">
        <p14:creationId xmlns:p14="http://schemas.microsoft.com/office/powerpoint/2010/main" val="13715539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Kimbell Art Museum, Fort Worth, TX (2013)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845" y="1690689"/>
            <a:ext cx="6913756" cy="4259765"/>
          </a:xfrm>
          <a:prstGeom prst="rect">
            <a:avLst/>
          </a:prstGeom>
        </p:spPr>
      </p:pic>
    </p:spTree>
    <p:extLst>
      <p:ext uri="{BB962C8B-B14F-4D97-AF65-F5344CB8AC3E}">
        <p14:creationId xmlns:p14="http://schemas.microsoft.com/office/powerpoint/2010/main" val="8445654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Kimbell Art Museum, Fort Worth, TX (2013)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9722" y="1690690"/>
            <a:ext cx="2854297" cy="43768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229" y="1690689"/>
            <a:ext cx="2651377" cy="437682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1" y="1690689"/>
            <a:ext cx="2746939" cy="4308460"/>
          </a:xfrm>
          <a:prstGeom prst="rect">
            <a:avLst/>
          </a:prstGeom>
        </p:spPr>
      </p:pic>
    </p:spTree>
    <p:extLst>
      <p:ext uri="{BB962C8B-B14F-4D97-AF65-F5344CB8AC3E}">
        <p14:creationId xmlns:p14="http://schemas.microsoft.com/office/powerpoint/2010/main" val="14860095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Contemporary Art Museum, Houston, TX (1972) </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063" y="1690689"/>
            <a:ext cx="5106390" cy="379571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727" y="1690689"/>
            <a:ext cx="2221428" cy="269130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114" y="4575078"/>
            <a:ext cx="2801835" cy="1428750"/>
          </a:xfrm>
          <a:prstGeom prst="rect">
            <a:avLst/>
          </a:prstGeom>
        </p:spPr>
      </p:pic>
      <p:sp>
        <p:nvSpPr>
          <p:cNvPr id="7" name="ZoneTexte 6"/>
          <p:cNvSpPr txBox="1"/>
          <p:nvPr/>
        </p:nvSpPr>
        <p:spPr>
          <a:xfrm>
            <a:off x="6115050" y="3895106"/>
            <a:ext cx="1936420" cy="646331"/>
          </a:xfrm>
          <a:prstGeom prst="rect">
            <a:avLst/>
          </a:prstGeom>
          <a:noFill/>
        </p:spPr>
        <p:txBody>
          <a:bodyPr wrap="square" rtlCol="0">
            <a:spAutoFit/>
          </a:bodyPr>
          <a:lstStyle/>
          <a:p>
            <a:r>
              <a:rPr lang="fr-FR" dirty="0">
                <a:solidFill>
                  <a:schemeClr val="bg1"/>
                </a:solidFill>
              </a:rPr>
              <a:t>Gunnar Birkerts</a:t>
            </a:r>
          </a:p>
          <a:p>
            <a:endParaRPr lang="fr-FR" dirty="0"/>
          </a:p>
        </p:txBody>
      </p:sp>
    </p:spTree>
    <p:extLst>
      <p:ext uri="{BB962C8B-B14F-4D97-AF65-F5344CB8AC3E}">
        <p14:creationId xmlns:p14="http://schemas.microsoft.com/office/powerpoint/2010/main" val="4349163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497" y="1690689"/>
            <a:ext cx="6999006" cy="4556288"/>
          </a:xfrm>
          <a:prstGeom prst="rect">
            <a:avLst/>
          </a:prstGeom>
        </p:spPr>
      </p:pic>
    </p:spTree>
    <p:extLst>
      <p:ext uri="{BB962C8B-B14F-4D97-AF65-F5344CB8AC3E}">
        <p14:creationId xmlns:p14="http://schemas.microsoft.com/office/powerpoint/2010/main" val="33411683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3600" dirty="0"/>
              <a:t>Contemporary Art Museum, Houston, TX (1972) </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Gunnar Birkerts.</a:t>
            </a:r>
          </a:p>
          <a:p>
            <a:r>
              <a:rPr lang="en-US" dirty="0" smtClean="0"/>
              <a:t>The museum is a </a:t>
            </a:r>
            <a:r>
              <a:rPr lang="en-US" dirty="0"/>
              <a:t>parallelogram coated in ribbed, stainless steel. Most visitors walk right past its front door hidden between two panels of steel reflecting with that day's sky. Though surrounded by larger, more impressive structures, the sharpened steel edges allow this building to exist on its own without making apologies to the environment around it</a:t>
            </a:r>
            <a:r>
              <a:rPr lang="en-US" dirty="0" smtClean="0"/>
              <a:t>.</a:t>
            </a:r>
          </a:p>
          <a:p>
            <a:r>
              <a:rPr lang="en-US" dirty="0"/>
              <a:t>It chooses not to evoke the columns and ivy of its lateral surroundings, but rather merge with the sky </a:t>
            </a:r>
            <a:r>
              <a:rPr lang="en-US" dirty="0" smtClean="0"/>
              <a:t>above.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8734720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Contemporary Art Museum, Houston, TX (1972)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696" y="2291965"/>
            <a:ext cx="5203853" cy="333375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43" y="1690689"/>
            <a:ext cx="3529411" cy="4665662"/>
          </a:xfrm>
          <a:prstGeom prst="rect">
            <a:avLst/>
          </a:prstGeom>
        </p:spPr>
      </p:pic>
    </p:spTree>
    <p:extLst>
      <p:ext uri="{BB962C8B-B14F-4D97-AF65-F5344CB8AC3E}">
        <p14:creationId xmlns:p14="http://schemas.microsoft.com/office/powerpoint/2010/main" val="22321175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Contemporary Art Museum, Houston, TX (1972)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40" y="1793174"/>
            <a:ext cx="7113319" cy="4254335"/>
          </a:xfrm>
          <a:prstGeom prst="rect">
            <a:avLst/>
          </a:prstGeom>
        </p:spPr>
      </p:pic>
    </p:spTree>
    <p:extLst>
      <p:ext uri="{BB962C8B-B14F-4D97-AF65-F5344CB8AC3E}">
        <p14:creationId xmlns:p14="http://schemas.microsoft.com/office/powerpoint/2010/main" val="33090614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Contemporary Art Museum, Houston, TX (1972)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09" y="1690689"/>
            <a:ext cx="6650182" cy="4358245"/>
          </a:xfrm>
          <a:prstGeom prst="rect">
            <a:avLst/>
          </a:prstGeom>
        </p:spPr>
      </p:pic>
    </p:spTree>
    <p:extLst>
      <p:ext uri="{BB962C8B-B14F-4D97-AF65-F5344CB8AC3E}">
        <p14:creationId xmlns:p14="http://schemas.microsoft.com/office/powerpoint/2010/main" val="32864407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3600" dirty="0"/>
              <a:t>Contemporary Art Museum, Houston, TX (1972)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07" y="1690689"/>
            <a:ext cx="6815785" cy="4505012"/>
          </a:xfrm>
          <a:prstGeom prst="rect">
            <a:avLst/>
          </a:prstGeom>
        </p:spPr>
      </p:pic>
    </p:spTree>
    <p:extLst>
      <p:ext uri="{BB962C8B-B14F-4D97-AF65-F5344CB8AC3E}">
        <p14:creationId xmlns:p14="http://schemas.microsoft.com/office/powerpoint/2010/main" val="12786939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lstStyle/>
          <a:p>
            <a:r>
              <a:rPr lang="fr-FR" dirty="0" smtClean="0"/>
              <a:t> </a:t>
            </a:r>
            <a:r>
              <a:rPr lang="fr-FR" sz="3600" dirty="0"/>
              <a:t>Contemporary Art Museum, Houston, TX (1972)</a:t>
            </a:r>
            <a:r>
              <a:rPr lang="fr-FR" dirty="0"/>
              <a:t>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787" y="1690689"/>
            <a:ext cx="6436426" cy="4246974"/>
          </a:xfrm>
          <a:prstGeom prst="rect">
            <a:avLst/>
          </a:prstGeom>
        </p:spPr>
      </p:pic>
    </p:spTree>
    <p:extLst>
      <p:ext uri="{BB962C8B-B14F-4D97-AF65-F5344CB8AC3E}">
        <p14:creationId xmlns:p14="http://schemas.microsoft.com/office/powerpoint/2010/main" val="38594643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Contemporary Art Museum, Houston, TX (1972)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07" y="1690689"/>
            <a:ext cx="6939185" cy="4487921"/>
          </a:xfrm>
          <a:prstGeom prst="rect">
            <a:avLst/>
          </a:prstGeom>
        </p:spPr>
      </p:pic>
    </p:spTree>
    <p:extLst>
      <p:ext uri="{BB962C8B-B14F-4D97-AF65-F5344CB8AC3E}">
        <p14:creationId xmlns:p14="http://schemas.microsoft.com/office/powerpoint/2010/main" val="13828254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17106"/>
            <a:ext cx="8912180" cy="1325563"/>
          </a:xfrm>
        </p:spPr>
        <p:txBody>
          <a:bodyPr/>
          <a:lstStyle/>
          <a:p>
            <a:r>
              <a:rPr lang="fr-FR" dirty="0" smtClean="0"/>
              <a:t>Center for Arts, Middletown, CT (1973)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436" y="1625674"/>
            <a:ext cx="2659218" cy="194554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411" y="1585759"/>
            <a:ext cx="2659218" cy="193889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758" y="2803438"/>
            <a:ext cx="850006" cy="700771"/>
          </a:xfrm>
          <a:prstGeom prst="rect">
            <a:avLst/>
          </a:prstGeom>
        </p:spPr>
      </p:pic>
      <p:pic>
        <p:nvPicPr>
          <p:cNvPr id="7" name="Image 6"/>
          <p:cNvPicPr>
            <a:picLocks noChangeAspect="1"/>
          </p:cNvPicPr>
          <p:nvPr/>
        </p:nvPicPr>
        <p:blipFill>
          <a:blip r:embed="rId5"/>
          <a:stretch>
            <a:fillRect/>
          </a:stretch>
        </p:blipFill>
        <p:spPr>
          <a:xfrm>
            <a:off x="457200" y="6279280"/>
            <a:ext cx="2571750" cy="533400"/>
          </a:xfrm>
          <a:prstGeom prst="rect">
            <a:avLst/>
          </a:prstGeom>
        </p:spPr>
      </p:pic>
      <p:pic>
        <p:nvPicPr>
          <p:cNvPr id="8" name="Image 7"/>
          <p:cNvPicPr>
            <a:picLocks noChangeAspect="1"/>
          </p:cNvPicPr>
          <p:nvPr/>
        </p:nvPicPr>
        <p:blipFill>
          <a:blip r:embed="rId6"/>
          <a:stretch>
            <a:fillRect/>
          </a:stretch>
        </p:blipFill>
        <p:spPr>
          <a:xfrm>
            <a:off x="5756856" y="6339918"/>
            <a:ext cx="3168203" cy="47625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533" y="3728594"/>
            <a:ext cx="7620000" cy="2381250"/>
          </a:xfrm>
          <a:prstGeom prst="rect">
            <a:avLst/>
          </a:prstGeom>
        </p:spPr>
      </p:pic>
      <p:pic>
        <p:nvPicPr>
          <p:cNvPr id="12" name="Image 11"/>
          <p:cNvPicPr>
            <a:picLocks noChangeAspect="1"/>
          </p:cNvPicPr>
          <p:nvPr/>
        </p:nvPicPr>
        <p:blipFill>
          <a:blip r:embed="rId8"/>
          <a:stretch>
            <a:fillRect/>
          </a:stretch>
        </p:blipFill>
        <p:spPr>
          <a:xfrm>
            <a:off x="3699120" y="2099172"/>
            <a:ext cx="2028825" cy="333375"/>
          </a:xfrm>
          <a:prstGeom prst="rect">
            <a:avLst/>
          </a:prstGeom>
        </p:spPr>
      </p:pic>
      <p:sp>
        <p:nvSpPr>
          <p:cNvPr id="13" name="ZoneTexte 12"/>
          <p:cNvSpPr txBox="1"/>
          <p:nvPr/>
        </p:nvSpPr>
        <p:spPr>
          <a:xfrm>
            <a:off x="1017432" y="3142445"/>
            <a:ext cx="1893194" cy="646331"/>
          </a:xfrm>
          <a:prstGeom prst="rect">
            <a:avLst/>
          </a:prstGeom>
          <a:noFill/>
        </p:spPr>
        <p:txBody>
          <a:bodyPr wrap="square" rtlCol="0">
            <a:spAutoFit/>
          </a:bodyPr>
          <a:lstStyle/>
          <a:p>
            <a:r>
              <a:rPr lang="fr-FR" dirty="0">
                <a:solidFill>
                  <a:schemeClr val="bg1"/>
                </a:solidFill>
              </a:rPr>
              <a:t>Kevin Roche</a:t>
            </a:r>
          </a:p>
          <a:p>
            <a:endParaRPr lang="fr-FR" dirty="0"/>
          </a:p>
        </p:txBody>
      </p:sp>
      <p:sp>
        <p:nvSpPr>
          <p:cNvPr id="14" name="ZoneTexte 13"/>
          <p:cNvSpPr txBox="1"/>
          <p:nvPr/>
        </p:nvSpPr>
        <p:spPr>
          <a:xfrm>
            <a:off x="6115050" y="3013656"/>
            <a:ext cx="1882730" cy="646331"/>
          </a:xfrm>
          <a:prstGeom prst="rect">
            <a:avLst/>
          </a:prstGeom>
          <a:noFill/>
        </p:spPr>
        <p:txBody>
          <a:bodyPr wrap="square" rtlCol="0">
            <a:spAutoFit/>
          </a:bodyPr>
          <a:lstStyle/>
          <a:p>
            <a:r>
              <a:rPr lang="fr-FR" dirty="0">
                <a:solidFill>
                  <a:schemeClr val="bg1"/>
                </a:solidFill>
              </a:rPr>
              <a:t>John</a:t>
            </a:r>
            <a:r>
              <a:rPr lang="fr-FR" dirty="0"/>
              <a:t> Dinkeloo</a:t>
            </a:r>
          </a:p>
          <a:p>
            <a:endParaRPr lang="fr-FR" dirty="0"/>
          </a:p>
        </p:txBody>
      </p:sp>
    </p:spTree>
    <p:extLst>
      <p:ext uri="{BB962C8B-B14F-4D97-AF65-F5344CB8AC3E}">
        <p14:creationId xmlns:p14="http://schemas.microsoft.com/office/powerpoint/2010/main" val="16247722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9015211" cy="1325563"/>
          </a:xfrm>
        </p:spPr>
        <p:txBody>
          <a:bodyPr/>
          <a:lstStyle/>
          <a:p>
            <a:r>
              <a:rPr lang="fr-FR" dirty="0"/>
              <a:t>Center for Arts, Middletown, CT (</a:t>
            </a:r>
            <a:r>
              <a:rPr lang="fr-FR" dirty="0" smtClean="0"/>
              <a:t>1973)</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architects Kevin Roche and John Dinkeloo.</a:t>
            </a:r>
          </a:p>
          <a:p>
            <a:r>
              <a:rPr lang="en-US" dirty="0"/>
              <a:t>On the perimeter of the Wesleyan University campus is an orderly arrangement of </a:t>
            </a:r>
            <a:r>
              <a:rPr lang="en-US" dirty="0" smtClean="0"/>
              <a:t>11 </a:t>
            </a:r>
            <a:r>
              <a:rPr lang="en-US" dirty="0"/>
              <a:t>small white limestone clad buildings that are gracefully stepped down the landscape's terrain</a:t>
            </a:r>
            <a:r>
              <a:rPr lang="en-US" dirty="0" smtClean="0"/>
              <a:t>. In </a:t>
            </a:r>
            <a:r>
              <a:rPr lang="en-US" dirty="0"/>
              <a:t>fact, the open spaces between the buildings came to serve as visual frames that allowed the complex to play with the surrounding natural landscape, ingeniously exploiting the trees’ shapes, colors and shadows and integrating them into the design. </a:t>
            </a:r>
            <a:r>
              <a:rPr lang="en-US" dirty="0" smtClean="0"/>
              <a:t>The </a:t>
            </a:r>
            <a:r>
              <a:rPr lang="en-US" dirty="0"/>
              <a:t>exhibition rooms are grouped together in the Ezra and Cecile Zilkha </a:t>
            </a:r>
            <a:r>
              <a:rPr lang="en-US" dirty="0" smtClean="0"/>
              <a:t>Gallery.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6882196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1" y="365126"/>
            <a:ext cx="8950817" cy="1325563"/>
          </a:xfrm>
        </p:spPr>
        <p:txBody>
          <a:bodyPr/>
          <a:lstStyle/>
          <a:p>
            <a:r>
              <a:rPr lang="fr-FR" dirty="0"/>
              <a:t>Center for Arts, Middletown, CT (</a:t>
            </a:r>
            <a:r>
              <a:rPr lang="fr-FR" dirty="0" smtClean="0"/>
              <a:t>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583" y="1690689"/>
            <a:ext cx="6928834" cy="4413897"/>
          </a:xfrm>
          <a:prstGeom prst="rect">
            <a:avLst/>
          </a:prstGeom>
        </p:spPr>
      </p:pic>
    </p:spTree>
    <p:extLst>
      <p:ext uri="{BB962C8B-B14F-4D97-AF65-F5344CB8AC3E}">
        <p14:creationId xmlns:p14="http://schemas.microsoft.com/office/powerpoint/2010/main" val="27534989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2" y="365126"/>
            <a:ext cx="9053847" cy="1325563"/>
          </a:xfrm>
        </p:spPr>
        <p:txBody>
          <a:bodyPr/>
          <a:lstStyle/>
          <a:p>
            <a:r>
              <a:rPr lang="fr-FR" dirty="0"/>
              <a:t>Denver Art Museum, Denver, CO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37" y="1690689"/>
            <a:ext cx="6903076" cy="4426776"/>
          </a:xfrm>
          <a:prstGeom prst="rect">
            <a:avLst/>
          </a:prstGeom>
        </p:spPr>
      </p:pic>
    </p:spTree>
    <p:extLst>
      <p:ext uri="{BB962C8B-B14F-4D97-AF65-F5344CB8AC3E}">
        <p14:creationId xmlns:p14="http://schemas.microsoft.com/office/powerpoint/2010/main" val="29074859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546" y="365126"/>
            <a:ext cx="8989454" cy="1325563"/>
          </a:xfrm>
        </p:spPr>
        <p:txBody>
          <a:bodyPr/>
          <a:lstStyle/>
          <a:p>
            <a:r>
              <a:rPr lang="fr-FR" dirty="0"/>
              <a:t>Center for Arts, Middletown, CT (</a:t>
            </a:r>
            <a:r>
              <a:rPr lang="fr-FR" dirty="0" smtClean="0"/>
              <a:t>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690689"/>
            <a:ext cx="7112000" cy="4390196"/>
          </a:xfrm>
          <a:prstGeom prst="rect">
            <a:avLst/>
          </a:prstGeom>
        </p:spPr>
      </p:pic>
    </p:spTree>
    <p:extLst>
      <p:ext uri="{BB962C8B-B14F-4D97-AF65-F5344CB8AC3E}">
        <p14:creationId xmlns:p14="http://schemas.microsoft.com/office/powerpoint/2010/main" val="18179351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Center for Arts, Middletown, CT (</a:t>
            </a:r>
            <a:r>
              <a:rPr lang="fr-FR" dirty="0" smtClean="0"/>
              <a:t>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10" y="1690689"/>
            <a:ext cx="7083380" cy="4376003"/>
          </a:xfrm>
          <a:prstGeom prst="rect">
            <a:avLst/>
          </a:prstGeom>
        </p:spPr>
      </p:pic>
    </p:spTree>
    <p:extLst>
      <p:ext uri="{BB962C8B-B14F-4D97-AF65-F5344CB8AC3E}">
        <p14:creationId xmlns:p14="http://schemas.microsoft.com/office/powerpoint/2010/main" val="1122822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132" y="339369"/>
            <a:ext cx="8901716" cy="1325563"/>
          </a:xfrm>
        </p:spPr>
        <p:txBody>
          <a:bodyPr/>
          <a:lstStyle/>
          <a:p>
            <a:r>
              <a:rPr lang="fr-FR" dirty="0"/>
              <a:t>Center for Arts, Middletown, CT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971" y="1664932"/>
            <a:ext cx="6748038" cy="4525692"/>
          </a:xfrm>
          <a:prstGeom prst="rect">
            <a:avLst/>
          </a:prstGeom>
        </p:spPr>
      </p:pic>
    </p:spTree>
    <p:extLst>
      <p:ext uri="{BB962C8B-B14F-4D97-AF65-F5344CB8AC3E}">
        <p14:creationId xmlns:p14="http://schemas.microsoft.com/office/powerpoint/2010/main" val="19120944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9002332" cy="1325563"/>
          </a:xfrm>
        </p:spPr>
        <p:txBody>
          <a:bodyPr/>
          <a:lstStyle/>
          <a:p>
            <a:r>
              <a:rPr lang="fr-FR" dirty="0"/>
              <a:t>Center for Arts, Middletown, CT (</a:t>
            </a:r>
            <a:r>
              <a:rPr lang="fr-FR" dirty="0" smtClean="0"/>
              <a:t>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943" y="1690689"/>
            <a:ext cx="6840113" cy="4106861"/>
          </a:xfrm>
          <a:prstGeom prst="rect">
            <a:avLst/>
          </a:prstGeom>
        </p:spPr>
      </p:pic>
    </p:spTree>
    <p:extLst>
      <p:ext uri="{BB962C8B-B14F-4D97-AF65-F5344CB8AC3E}">
        <p14:creationId xmlns:p14="http://schemas.microsoft.com/office/powerpoint/2010/main" val="10506456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546" y="365126"/>
            <a:ext cx="8989454" cy="1325563"/>
          </a:xfrm>
        </p:spPr>
        <p:txBody>
          <a:bodyPr/>
          <a:lstStyle/>
          <a:p>
            <a:r>
              <a:rPr lang="fr-FR" dirty="0"/>
              <a:t>Center for Arts, Middletown, CT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035" y="1690689"/>
            <a:ext cx="6519930" cy="4152898"/>
          </a:xfrm>
          <a:prstGeom prst="rect">
            <a:avLst/>
          </a:prstGeom>
        </p:spPr>
      </p:pic>
    </p:spTree>
    <p:extLst>
      <p:ext uri="{BB962C8B-B14F-4D97-AF65-F5344CB8AC3E}">
        <p14:creationId xmlns:p14="http://schemas.microsoft.com/office/powerpoint/2010/main" val="22707036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8090" cy="1325563"/>
          </a:xfrm>
        </p:spPr>
        <p:txBody>
          <a:bodyPr/>
          <a:lstStyle/>
          <a:p>
            <a:r>
              <a:rPr lang="fr-FR" dirty="0"/>
              <a:t>Center for Arts, Middletown, CT (</a:t>
            </a:r>
            <a:r>
              <a:rPr lang="fr-FR" dirty="0" smtClean="0"/>
              <a:t>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858000" cy="4152898"/>
          </a:xfrm>
          <a:prstGeom prst="rect">
            <a:avLst/>
          </a:prstGeom>
        </p:spPr>
      </p:pic>
    </p:spTree>
    <p:extLst>
      <p:ext uri="{BB962C8B-B14F-4D97-AF65-F5344CB8AC3E}">
        <p14:creationId xmlns:p14="http://schemas.microsoft.com/office/powerpoint/2010/main" val="40353642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2" y="365126"/>
            <a:ext cx="8937938" cy="1325563"/>
          </a:xfrm>
        </p:spPr>
        <p:txBody>
          <a:bodyPr/>
          <a:lstStyle/>
          <a:p>
            <a:r>
              <a:rPr lang="fr-FR" dirty="0"/>
              <a:t>Center for Arts, Middletown, CT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50" y="1690689"/>
            <a:ext cx="7534141" cy="4297987"/>
          </a:xfrm>
          <a:prstGeom prst="rect">
            <a:avLst/>
          </a:prstGeom>
        </p:spPr>
      </p:pic>
    </p:spTree>
    <p:extLst>
      <p:ext uri="{BB962C8B-B14F-4D97-AF65-F5344CB8AC3E}">
        <p14:creationId xmlns:p14="http://schemas.microsoft.com/office/powerpoint/2010/main" val="28387832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7" y="365126"/>
            <a:ext cx="8981630" cy="1325563"/>
          </a:xfrm>
        </p:spPr>
        <p:txBody>
          <a:bodyPr/>
          <a:lstStyle/>
          <a:p>
            <a:r>
              <a:rPr lang="fr-FR" dirty="0"/>
              <a:t>Center for Arts, Middletown, CT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19" y="1690689"/>
            <a:ext cx="6964823" cy="4522105"/>
          </a:xfrm>
          <a:prstGeom prst="rect">
            <a:avLst/>
          </a:prstGeom>
        </p:spPr>
      </p:pic>
    </p:spTree>
    <p:extLst>
      <p:ext uri="{BB962C8B-B14F-4D97-AF65-F5344CB8AC3E}">
        <p14:creationId xmlns:p14="http://schemas.microsoft.com/office/powerpoint/2010/main" val="37047994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8090" cy="1325563"/>
          </a:xfrm>
        </p:spPr>
        <p:txBody>
          <a:bodyPr/>
          <a:lstStyle/>
          <a:p>
            <a:r>
              <a:rPr lang="fr-FR" dirty="0"/>
              <a:t>Center for Arts, Middletown, CT (</a:t>
            </a:r>
            <a:r>
              <a:rPr lang="fr-FR" dirty="0" smtClean="0"/>
              <a:t>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056" y="1690689"/>
            <a:ext cx="6713888" cy="4263650"/>
          </a:xfrm>
          <a:prstGeom prst="rect">
            <a:avLst/>
          </a:prstGeom>
        </p:spPr>
      </p:pic>
    </p:spTree>
    <p:extLst>
      <p:ext uri="{BB962C8B-B14F-4D97-AF65-F5344CB8AC3E}">
        <p14:creationId xmlns:p14="http://schemas.microsoft.com/office/powerpoint/2010/main" val="30363162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normAutofit/>
          </a:bodyPr>
          <a:lstStyle/>
          <a:p>
            <a:r>
              <a:rPr lang="fr-FR" sz="4000" dirty="0"/>
              <a:t>Hirshhorn Museum, Washington D.C.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882" y="1690689"/>
            <a:ext cx="6076460" cy="38599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56" y="5903992"/>
            <a:ext cx="2966864" cy="634921"/>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923" y="1690689"/>
            <a:ext cx="2088232" cy="252957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923" y="4467271"/>
            <a:ext cx="950133" cy="1052556"/>
          </a:xfrm>
          <a:prstGeom prst="rect">
            <a:avLst/>
          </a:prstGeom>
        </p:spPr>
      </p:pic>
      <p:sp>
        <p:nvSpPr>
          <p:cNvPr id="9" name="ZoneTexte 8"/>
          <p:cNvSpPr txBox="1"/>
          <p:nvPr/>
        </p:nvSpPr>
        <p:spPr>
          <a:xfrm>
            <a:off x="6648628" y="3854153"/>
            <a:ext cx="2005527" cy="646331"/>
          </a:xfrm>
          <a:prstGeom prst="rect">
            <a:avLst/>
          </a:prstGeom>
          <a:noFill/>
        </p:spPr>
        <p:txBody>
          <a:bodyPr wrap="square" rtlCol="0">
            <a:spAutoFit/>
          </a:bodyPr>
          <a:lstStyle/>
          <a:p>
            <a:r>
              <a:rPr lang="fr-FR" dirty="0" smtClean="0"/>
              <a:t>    Gordon </a:t>
            </a:r>
            <a:r>
              <a:rPr lang="fr-FR" dirty="0"/>
              <a:t>Bunshaft</a:t>
            </a:r>
          </a:p>
          <a:p>
            <a:endParaRPr lang="fr-FR" dirty="0"/>
          </a:p>
        </p:txBody>
      </p:sp>
      <p:pic>
        <p:nvPicPr>
          <p:cNvPr id="10" name="Image 9"/>
          <p:cNvPicPr>
            <a:picLocks noChangeAspect="1"/>
          </p:cNvPicPr>
          <p:nvPr/>
        </p:nvPicPr>
        <p:blipFill>
          <a:blip r:embed="rId6"/>
          <a:stretch>
            <a:fillRect/>
          </a:stretch>
        </p:blipFill>
        <p:spPr>
          <a:xfrm>
            <a:off x="5691984" y="5661367"/>
            <a:ext cx="3230046" cy="1120170"/>
          </a:xfrm>
          <a:prstGeom prst="rect">
            <a:avLst/>
          </a:prstGeom>
        </p:spPr>
      </p:pic>
    </p:spTree>
    <p:extLst>
      <p:ext uri="{BB962C8B-B14F-4D97-AF65-F5344CB8AC3E}">
        <p14:creationId xmlns:p14="http://schemas.microsoft.com/office/powerpoint/2010/main" val="13471361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37751</TotalTime>
  <Words>4387</Words>
  <Application>Microsoft Office PowerPoint</Application>
  <PresentationFormat>Affichage à l'écran (4:3)</PresentationFormat>
  <Paragraphs>458</Paragraphs>
  <Slides>180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180</vt:i4>
      </vt:variant>
    </vt:vector>
  </HeadingPairs>
  <TitlesOfParts>
    <vt:vector size="185" baseType="lpstr">
      <vt:lpstr>Arial</vt:lpstr>
      <vt:lpstr>Calibri</vt:lpstr>
      <vt:lpstr>Calibri Light</vt:lpstr>
      <vt:lpstr>Courier New</vt:lpstr>
      <vt:lpstr>Thème Office</vt:lpstr>
      <vt:lpstr>Présentation PowerPoint</vt:lpstr>
      <vt:lpstr>US Contemporary Museums III</vt:lpstr>
      <vt:lpstr>   US Contemporary Museums </vt:lpstr>
      <vt:lpstr>Denver Art Museum, Denver, CO (1971)</vt:lpstr>
      <vt:lpstr>Denver Art Museum, Denver, CO (1971)</vt:lpstr>
      <vt:lpstr>Denver Art Museum, Denver, CO (1971)</vt:lpstr>
      <vt:lpstr>Denver Art Museum, Denver, CO (1971)</vt:lpstr>
      <vt:lpstr>Denver Art Museum, Denver, CO (1971)</vt:lpstr>
      <vt:lpstr>Denver Art Museum, Denver, CO (1971)</vt:lpstr>
      <vt:lpstr>Denver Art Museum, Denver, CO (1971)</vt:lpstr>
      <vt:lpstr>Denver Art Museum, Denver, CO (1971)</vt:lpstr>
      <vt:lpstr>Denver Art Museum, Denver, CO (1971)</vt:lpstr>
      <vt:lpstr>Denver Art Museum, Denver, CO (1971)</vt:lpstr>
      <vt:lpstr>Denver Art Museum, Denver, CO (1971)</vt:lpstr>
      <vt:lpstr>Denver Art Museum, Denver, CO (1971)</vt:lpstr>
      <vt:lpstr>Denver Art Museum, Denver, CO (2021)</vt:lpstr>
      <vt:lpstr>Denver Art Museum, Denver, CO (2021)</vt:lpstr>
      <vt:lpstr>Denver Art Museum, Denver, CO (2021)</vt:lpstr>
      <vt:lpstr>Denver Art Museum, Denver, CO (2021)</vt:lpstr>
      <vt:lpstr>Denver Art Museum, Denver, CO (2021)</vt:lpstr>
      <vt:lpstr>Denver Art Museum, Denver, CO (2021)</vt:lpstr>
      <vt:lpstr>Denver Art Museum, Denver, CO (2021)</vt:lpstr>
      <vt:lpstr>Denver Art Museum, Denver, CO (1971)</vt:lpstr>
      <vt:lpstr>Denver Art Museum, Denver, CO (1971)</vt:lpstr>
      <vt:lpstr>Denver Art Museum, Denver, CO (1971)</vt:lpstr>
      <vt:lpstr> Walker Art Center, Minneapolis, IN (1971)</vt:lpstr>
      <vt:lpstr>Walker Art Center, Minneapolis, IN (1971)</vt:lpstr>
      <vt:lpstr>Walker Art Center, Minneapolis, IN (1971)</vt:lpstr>
      <vt:lpstr>Walker Art Center, Minneapolis, IN (1971)</vt:lpstr>
      <vt:lpstr>Walker Art Center, Minneapolis, IN (1971)</vt:lpstr>
      <vt:lpstr>Walker Art Center, Minneapolis, IN (1971)</vt:lpstr>
      <vt:lpstr>Walker Art Center, Minneapolis, IN (1971)</vt:lpstr>
      <vt:lpstr>Walker Art Center, Minneapolis, IN (1971)</vt:lpstr>
      <vt:lpstr>Walker Art Center, Minneapolis, IN (1971)</vt:lpstr>
      <vt:lpstr>Walker Art Center, Minneapolis, IN (1971)</vt:lpstr>
      <vt:lpstr>Walker Art Center, Minneapolis, IN (2021)</vt:lpstr>
      <vt:lpstr>Walker Art Center, Minneapolis, IN (2021)</vt:lpstr>
      <vt:lpstr>Museum of Art, Cleveland, OH (1971-2015)</vt:lpstr>
      <vt:lpstr>  Museum of Art, Cleveland, OH (1971)</vt:lpstr>
      <vt:lpstr>Museum of Art,Cleveland, OH (1971-2015)</vt:lpstr>
      <vt:lpstr> Museum of Art, Cleveland, OH (1971)</vt:lpstr>
      <vt:lpstr> Museum of Art, Cleveland, OH (1971)</vt:lpstr>
      <vt:lpstr> Museum of Art, Cleveland, OH (1971)</vt:lpstr>
      <vt:lpstr> Museum of Art, Cleveland, OH (1971)</vt:lpstr>
      <vt:lpstr> Museum of Art, Cleveland, OH (1971)</vt:lpstr>
      <vt:lpstr> Museum of Art, Cleveland, OH (1971)</vt:lpstr>
      <vt:lpstr> Museum of Art, Cleveland, OH (1971)</vt:lpstr>
      <vt:lpstr>  Museum of Art, Cleveland, OH (2009)</vt:lpstr>
      <vt:lpstr>. Museum of Art, Cleveland, OH (2009)</vt:lpstr>
      <vt:lpstr> Museum of Art, Cleveland, OH (2009)</vt:lpstr>
      <vt:lpstr> Museum of Art, Cleveland, OH (2009)</vt:lpstr>
      <vt:lpstr> Museum of Art, Cleveland, OH (2009)</vt:lpstr>
      <vt:lpstr> Museum of Art, Cleveland, OH (1971)</vt:lpstr>
      <vt:lpstr> Museum of Art, Cleveland, OH (1971)</vt:lpstr>
      <vt:lpstr> Museum of Art, Cleveland, OH (1971)</vt:lpstr>
      <vt:lpstr> Museum of Art, Cleveland, OH (2015)</vt:lpstr>
      <vt:lpstr> Museum of Art, Cleveland, OH (2009)</vt:lpstr>
      <vt:lpstr> Museum of Art, Cleveland, OH (2009)</vt:lpstr>
      <vt:lpstr> Kimbell Art Museum, Fort Worth, TX (1972)</vt:lpstr>
      <vt:lpstr>Kimbell Art Museum, Fort Worth, TX (1972)</vt:lpstr>
      <vt:lpstr>Kimbell Art Museum, Fort Worth, TX (1972)</vt:lpstr>
      <vt:lpstr>Kimbell Art Museum, Fort Worth, TX (1972)</vt:lpstr>
      <vt:lpstr>Kimbell Art Museum, Fort Worth, TX (1972)</vt:lpstr>
      <vt:lpstr>Kimbell Art Museum, Fort Worth, TX (1972)</vt:lpstr>
      <vt:lpstr>Kimbell Art Museum, Fort Worth, TX (1972)</vt:lpstr>
      <vt:lpstr>Kimbell Art Museum, Fort Worth, TX (1972)</vt:lpstr>
      <vt:lpstr>Kimbell Art Museum, Fort Worth, TX (1972)</vt:lpstr>
      <vt:lpstr>Kimbell Art Museum, Fort Worth, TX (1972)</vt:lpstr>
      <vt:lpstr>Kimbell Art Museum, Fort Worth, TX (1972)</vt:lpstr>
      <vt:lpstr>Kimbell Art Museum, Fort Worth, TX (2013)</vt:lpstr>
      <vt:lpstr>Kimbell Art Museum, Fort Worth, TX (2013)</vt:lpstr>
      <vt:lpstr>Kimbell Art Museum, Fort Worth, TX (2013)</vt:lpstr>
      <vt:lpstr>Kimbell Art Museum, Fort Worth, TX (2013)</vt:lpstr>
      <vt:lpstr>Kimbell Art Museum, Fort Worth, TX (2013)</vt:lpstr>
      <vt:lpstr>Kimbell Art Museum, Fort Worth, TX (2013)</vt:lpstr>
      <vt:lpstr>Kimbell Art Museum, Fort Worth, TX (2013)</vt:lpstr>
      <vt:lpstr>Kimbell Art Museum, Fort Worth, TX (2013)</vt:lpstr>
      <vt:lpstr>Kimbell Art Museum, Fort Worth, TX (2013)</vt:lpstr>
      <vt:lpstr>Contemporary Art Museum, Houston, TX (1972) </vt:lpstr>
      <vt:lpstr> Contemporary Art Museum, Houston, TX (1972) </vt:lpstr>
      <vt:lpstr>Contemporary Art Museum, Houston, TX (1972)</vt:lpstr>
      <vt:lpstr>Contemporary Art Museum, Houston, TX (1972) </vt:lpstr>
      <vt:lpstr>Contemporary Art Museum, Houston, TX (1972) </vt:lpstr>
      <vt:lpstr> Contemporary Art Museum, Houston, TX (1972) </vt:lpstr>
      <vt:lpstr> Contemporary Art Museum, Houston, TX (1972) </vt:lpstr>
      <vt:lpstr>Contemporary Art Museum, Houston, TX (1972)</vt:lpstr>
      <vt:lpstr>Center for Arts, Middletown, CT (1973) </vt:lpstr>
      <vt:lpstr>Center for Arts, Middletown, CT (1973)</vt:lpstr>
      <vt:lpstr>Center for Arts, Middletown, CT (1973)</vt:lpstr>
      <vt:lpstr>Center for Arts, Middletown, CT (1973)</vt:lpstr>
      <vt:lpstr>Center for Arts, Middletown, CT (1973)</vt:lpstr>
      <vt:lpstr>Center for Arts, Middletown, CT (1973)</vt:lpstr>
      <vt:lpstr>Center for Arts, Middletown, CT (1973)</vt:lpstr>
      <vt:lpstr>Center for Arts, Middletown, CT (1973)</vt:lpstr>
      <vt:lpstr>Center for Arts, Middletown, CT (1973)</vt:lpstr>
      <vt:lpstr>Center for Arts, Middletown, CT (1973)</vt:lpstr>
      <vt:lpstr>Center for Arts, Middletown, CT (1973)</vt:lpstr>
      <vt:lpstr>Center for Arts, Middletown, CT (1973)</vt:lpstr>
      <vt:lpstr>Hirshhorn Museum, Washington D.C. (1974)</vt:lpstr>
      <vt:lpstr>Hirshhorn Museum, Washington D.C. (1974)</vt:lpstr>
      <vt:lpstr>Hirshhorn Museum, Washington D.C. (1974)</vt:lpstr>
      <vt:lpstr>Hirshhorn Museum, Washington D.C. (1974)</vt:lpstr>
      <vt:lpstr>Hirshhorn Museum, Washington D.C. (1974)</vt:lpstr>
      <vt:lpstr>Hirshhorn Museum, Washington D.C. (1974)</vt:lpstr>
      <vt:lpstr>Hirshhorn Museum, Washington D.C. (1974)</vt:lpstr>
      <vt:lpstr>Hirshhorn Museum, Washington D.C. (1974)</vt:lpstr>
      <vt:lpstr>Hirshhorn Museum, Washington D.C. (1974)</vt:lpstr>
      <vt:lpstr>Hirshhorn Museum, Washington D.C. (1974)</vt:lpstr>
      <vt:lpstr>Hirshhorn Museum, Washington D.C. (1974)</vt:lpstr>
      <vt:lpstr>Fine Arts Center, Amherst, MA (1974) </vt:lpstr>
      <vt:lpstr>Fine Arts Center, Amherst, MA (1974) </vt:lpstr>
      <vt:lpstr>Fine Arts Center, Amherst, MA (1974) </vt:lpstr>
      <vt:lpstr>Fine Arts Center, Amherst, MA (1974) </vt:lpstr>
      <vt:lpstr>Fine Arts Center, Amherst, MA (1974) </vt:lpstr>
      <vt:lpstr>Fine Arts Center, Amherst, MA (1974) </vt:lpstr>
      <vt:lpstr>  Fine Arts Center, Amherst, MA (1974) </vt:lpstr>
      <vt:lpstr>Fine Arts Center, Amherst, MA (1974) </vt:lpstr>
      <vt:lpstr>Fine Arts Center, Amherst, MA (1974) </vt:lpstr>
      <vt:lpstr>Fine Arts Center, Amherst, MA (1974) </vt:lpstr>
      <vt:lpstr>Fine Arts Center, Amherst, MA (1974) </vt:lpstr>
      <vt:lpstr>Fine Arts Center, Amherst, MA (1974) </vt:lpstr>
      <vt:lpstr>Fine Arts Center, Amherst, MA (1974) </vt:lpstr>
      <vt:lpstr>Fine Arts Center, Amherst, MA (1974) </vt:lpstr>
      <vt:lpstr>Fine Arts Center, Amherst, MA (1974) </vt:lpstr>
      <vt:lpstr>Fine Arts Center, Amherst, MA (1974) </vt:lpstr>
      <vt:lpstr>Fine Arts Center, Amherst, MA (2000) </vt:lpstr>
      <vt:lpstr>Fine Arts Center, Amherst, MA (2000) </vt:lpstr>
      <vt:lpstr> Museum of Fine Arts, Houston, TX (1974)</vt:lpstr>
      <vt:lpstr>Museum of Fine Arts, Houston, TX (1974)</vt:lpstr>
      <vt:lpstr>     M.F.A.H., Houston, TX (1974)</vt:lpstr>
      <vt:lpstr> Museum of Fine Arts, Houston, TX (1974)</vt:lpstr>
      <vt:lpstr> Museum of Fine Arts, Houston, TX (1974)</vt:lpstr>
      <vt:lpstr> Museum of Fine Arts, Houston, TX (1974)</vt:lpstr>
      <vt:lpstr>Museum of Fine Arts, Houston, TX (1974)</vt:lpstr>
      <vt:lpstr> Museum of Fine Arts, Houston, TX (1974)</vt:lpstr>
      <vt:lpstr> Museum of Fine Arts, Houston, TX (1958)</vt:lpstr>
      <vt:lpstr> Museum of Fine Arts, Houston, TX (2000)</vt:lpstr>
      <vt:lpstr>Museum of Fine Arts, Houston, TX (2000)</vt:lpstr>
      <vt:lpstr> Museum of Fine Arts, Houston, TX (2000)</vt:lpstr>
      <vt:lpstr>Museum of Fine Arts, Houston, TX (2000)</vt:lpstr>
      <vt:lpstr> Museum of Fine Arts, Houston, TX (2000)</vt:lpstr>
      <vt:lpstr> Museum of Fine Arts, Houston, TX (2000)</vt:lpstr>
      <vt:lpstr> Museum of Fine Arts, Houston, TX (2000)</vt:lpstr>
      <vt:lpstr>Museum of Fine Arts, Houston, TX (2000)</vt:lpstr>
      <vt:lpstr> Museum of Fine Arts, Houston, TX (1986)</vt:lpstr>
      <vt:lpstr> Museum of Fine Arts, Houston, TX (2000)</vt:lpstr>
      <vt:lpstr>Carnegie Museum, Pittsburgh, PA (1974)</vt:lpstr>
      <vt:lpstr>Carnegie Museum, Pittsburgh, PA (1974)</vt:lpstr>
      <vt:lpstr>Carnegie Museum, Pittsburgh, PA (1974)</vt:lpstr>
      <vt:lpstr>Carnegie Museum, Pittsburgh, PA (1974)</vt:lpstr>
      <vt:lpstr>Carnegie Museum, Pittsburgh, PA (1974)</vt:lpstr>
      <vt:lpstr>Carnegie Museum, Pittsburgh, PA (1974)</vt:lpstr>
      <vt:lpstr>Carnegie Museum, Pittsburgh, PA (1974)</vt:lpstr>
      <vt:lpstr>Carnegie Museum, Pittsburgh, PA (1974)</vt:lpstr>
      <vt:lpstr>Carnegie Museum, Pittsburgh, PA (1974)</vt:lpstr>
      <vt:lpstr>Carnegie Museum, Pittsburgh, PA (1974)</vt:lpstr>
      <vt:lpstr>Carnegie Museum, Pittsburgh, PA (1974)</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(1975)</vt:lpstr>
      <vt:lpstr>Herbert Johnson Museum, Ithaca, NY (2011)</vt:lpstr>
      <vt:lpstr>Herbert Johnson Museum, Ithaca, NY (2011)</vt:lpstr>
      <vt:lpstr>Herbert Johnson Museum, Ithaca, NY (2011)</vt:lpstr>
      <vt:lpstr>Herbert Johnson Museum, Ithaca, NY (2011)</vt:lpstr>
      <vt:lpstr>Herbert Johnson Museum, Ithaca, NY (2011)</vt:lpstr>
      <vt:lpstr>Herbert Johnson Museum, Ithaca, NY (2011)</vt:lpstr>
      <vt:lpstr>Herbert Johnson Museum, Ithaca, NY (1975)</vt:lpstr>
      <vt:lpstr>Herbert Johnson Museum, Ithaca, NY (1975)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729</cp:revision>
  <dcterms:created xsi:type="dcterms:W3CDTF">2017-12-25T13:11:09Z</dcterms:created>
  <dcterms:modified xsi:type="dcterms:W3CDTF">2022-06-08T13:28:28Z</dcterms:modified>
</cp:coreProperties>
</file>